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54"/>
  </p:notesMasterIdLst>
  <p:handoutMasterIdLst>
    <p:handoutMasterId r:id="rId255"/>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0" r:id="rId58"/>
    <p:sldId id="2008" r:id="rId59"/>
    <p:sldId id="2291" r:id="rId60"/>
    <p:sldId id="2552" r:id="rId61"/>
    <p:sldId id="2700" r:id="rId62"/>
    <p:sldId id="2701" r:id="rId63"/>
    <p:sldId id="2293" r:id="rId64"/>
    <p:sldId id="1708" r:id="rId65"/>
    <p:sldId id="2524" r:id="rId66"/>
    <p:sldId id="1709" r:id="rId67"/>
    <p:sldId id="1710" r:id="rId68"/>
    <p:sldId id="1790" r:id="rId69"/>
    <p:sldId id="2199" r:id="rId70"/>
    <p:sldId id="2319" r:id="rId71"/>
    <p:sldId id="2320" r:id="rId72"/>
    <p:sldId id="2321" r:id="rId73"/>
    <p:sldId id="2635" r:id="rId74"/>
    <p:sldId id="2665" r:id="rId75"/>
    <p:sldId id="2666" r:id="rId76"/>
    <p:sldId id="2667" r:id="rId77"/>
    <p:sldId id="2668" r:id="rId78"/>
    <p:sldId id="2674" r:id="rId79"/>
    <p:sldId id="2354" r:id="rId80"/>
    <p:sldId id="2628" r:id="rId81"/>
    <p:sldId id="2294" r:id="rId82"/>
    <p:sldId id="2559" r:id="rId83"/>
    <p:sldId id="2623" r:id="rId84"/>
    <p:sldId id="2624" r:id="rId85"/>
    <p:sldId id="2625" r:id="rId86"/>
    <p:sldId id="2626" r:id="rId87"/>
    <p:sldId id="2560" r:id="rId88"/>
    <p:sldId id="2627" r:id="rId89"/>
    <p:sldId id="2562" r:id="rId90"/>
    <p:sldId id="2561" r:id="rId91"/>
    <p:sldId id="2622" r:id="rId92"/>
    <p:sldId id="2564" r:id="rId93"/>
    <p:sldId id="2709" r:id="rId94"/>
    <p:sldId id="2466" r:id="rId95"/>
    <p:sldId id="2467" r:id="rId96"/>
    <p:sldId id="2605" r:id="rId97"/>
    <p:sldId id="2711" r:id="rId98"/>
    <p:sldId id="2712" r:id="rId99"/>
    <p:sldId id="2713" r:id="rId100"/>
    <p:sldId id="2708" r:id="rId101"/>
    <p:sldId id="2649" r:id="rId102"/>
    <p:sldId id="2704" r:id="rId103"/>
    <p:sldId id="2705" r:id="rId104"/>
    <p:sldId id="2706" r:id="rId105"/>
    <p:sldId id="2324" r:id="rId106"/>
    <p:sldId id="1375" r:id="rId107"/>
    <p:sldId id="1376"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 id="2113" r:id="rId185"/>
    <p:sldId id="2037" r:id="rId186"/>
    <p:sldId id="2431" r:id="rId187"/>
    <p:sldId id="2429" r:id="rId188"/>
    <p:sldId id="2436" r:id="rId189"/>
    <p:sldId id="1968" r:id="rId190"/>
    <p:sldId id="2104" r:id="rId191"/>
    <p:sldId id="2317" r:id="rId192"/>
    <p:sldId id="1967" r:id="rId193"/>
    <p:sldId id="2167" r:id="rId194"/>
    <p:sldId id="2351" r:id="rId195"/>
    <p:sldId id="2333" r:id="rId196"/>
    <p:sldId id="2335" r:id="rId197"/>
    <p:sldId id="2334" r:id="rId198"/>
    <p:sldId id="2352" r:id="rId199"/>
    <p:sldId id="2218" r:id="rId200"/>
    <p:sldId id="1945" r:id="rId201"/>
    <p:sldId id="2071" r:id="rId202"/>
    <p:sldId id="2036" r:id="rId203"/>
    <p:sldId id="2323" r:id="rId204"/>
    <p:sldId id="2353" r:id="rId205"/>
    <p:sldId id="2332" r:id="rId206"/>
    <p:sldId id="2437" r:id="rId207"/>
    <p:sldId id="2426" r:id="rId208"/>
    <p:sldId id="2427" r:id="rId209"/>
    <p:sldId id="2328" r:id="rId210"/>
    <p:sldId id="2563" r:id="rId211"/>
    <p:sldId id="2355" r:id="rId212"/>
    <p:sldId id="2461" r:id="rId213"/>
    <p:sldId id="2460" r:id="rId214"/>
    <p:sldId id="2463" r:id="rId215"/>
    <p:sldId id="2609" r:id="rId216"/>
    <p:sldId id="2481" r:id="rId217"/>
    <p:sldId id="2482" r:id="rId218"/>
    <p:sldId id="2485" r:id="rId219"/>
    <p:sldId id="2486" r:id="rId220"/>
    <p:sldId id="2644" r:id="rId221"/>
    <p:sldId id="2707" r:id="rId222"/>
    <p:sldId id="2464" r:id="rId223"/>
    <p:sldId id="2483" r:id="rId224"/>
    <p:sldId id="2672" r:id="rId225"/>
    <p:sldId id="2651" r:id="rId226"/>
    <p:sldId id="2489" r:id="rId227"/>
    <p:sldId id="2556" r:id="rId228"/>
    <p:sldId id="2653" r:id="rId229"/>
    <p:sldId id="2647" r:id="rId230"/>
    <p:sldId id="2657" r:id="rId231"/>
    <p:sldId id="2658" r:id="rId232"/>
    <p:sldId id="2660" r:id="rId233"/>
    <p:sldId id="2659" r:id="rId234"/>
    <p:sldId id="2621" r:id="rId235"/>
    <p:sldId id="2637" r:id="rId236"/>
    <p:sldId id="2638" r:id="rId237"/>
    <p:sldId id="2639" r:id="rId238"/>
    <p:sldId id="2640" r:id="rId239"/>
    <p:sldId id="2641" r:id="rId240"/>
    <p:sldId id="2642" r:id="rId241"/>
    <p:sldId id="2643" r:id="rId242"/>
    <p:sldId id="2661" r:id="rId243"/>
    <p:sldId id="2570" r:id="rId244"/>
    <p:sldId id="2571" r:id="rId245"/>
    <p:sldId id="2572" r:id="rId246"/>
    <p:sldId id="2670" r:id="rId247"/>
    <p:sldId id="2671" r:id="rId248"/>
    <p:sldId id="2336" r:id="rId249"/>
    <p:sldId id="2678" r:id="rId250"/>
    <p:sldId id="2679" r:id="rId251"/>
    <p:sldId id="2680" r:id="rId252"/>
    <p:sldId id="2663" r:id="rId25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65" autoAdjust="0"/>
    <p:restoredTop sz="94660" autoAdjust="0"/>
  </p:normalViewPr>
  <p:slideViewPr>
    <p:cSldViewPr>
      <p:cViewPr varScale="1">
        <p:scale>
          <a:sx n="148" d="100"/>
          <a:sy n="148" d="100"/>
        </p:scale>
        <p:origin x="1600" y="19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handoutMaster" Target="handoutMasters/handout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802.11-24/0594r04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56"/>
            <a:ext cx="912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d3168262349ffdf86ad4f11e2c13fd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ec/dcn/24/ec-24-0066-02-00EC-ag-4-withdrawal.doc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4/11-24-0593-00-0jtc-minutes-of-mixed-mode-meeting-in-march-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4/11-24-0593-00-0jtc-minutes-of-mixed-mode-meeting-in-march-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4/ec-24-0099-00-00EC-ieee-802-3-to-iso-iec-jtc1-sc-6-china-national-body-comments-on-ieee-std-802-3-2022-adoption.pdf%3E"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May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May 2024 in the PM2 slot in Warsaw, PL</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14 May 2024</a:t>
            </a:r>
            <a:br>
              <a:rPr lang="en-US" sz="1600" b="1" dirty="0">
                <a:latin typeface="+mj-lt"/>
              </a:rPr>
            </a:br>
            <a:r>
              <a:rPr lang="en-US" sz="1600" b="1" dirty="0">
                <a:latin typeface="+mj-lt"/>
              </a:rPr>
              <a:t>@ 4:00 pm (CEST)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https://ieeesa.webex.com/ieeesa/j.php?MTID=mdd3168262349ffdf86ad4f11e2c13fdc</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2346 031 1725</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JTC1 (apparently not ‘wireless’, as it has been at times)</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Stockholm, Sweden</a:t>
            </a:r>
          </a:p>
          <a:p>
            <a:pPr lvl="1"/>
            <a:r>
              <a:rPr lang="en-AU" dirty="0"/>
              <a:t>(N?????)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did so again this time (N</a:t>
            </a:r>
            <a:r>
              <a:rPr lang="en-US" b="0" i="0" u="none" strike="noStrike" dirty="0">
                <a:solidFill>
                  <a:srgbClr val="000000"/>
                </a:solidFill>
                <a:effectLst/>
                <a:latin typeface="Helvetica" pitchFamily="2" charset="0"/>
              </a:rPr>
              <a:t>18134)</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73541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3559525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4383071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 (1/2024)</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r>
              <a:rPr lang="en-US" b="0" dirty="0"/>
              <a:t>Notice of withdrawal transmitted 8 Apr 2024: </a:t>
            </a:r>
            <a:r>
              <a:rPr lang="en-US" b="0" dirty="0">
                <a:hlinkClick r:id="rId2"/>
              </a:rPr>
              <a:t>ec-24/0066r02</a:t>
            </a:r>
            <a:endParaRPr lang="en-US" b="0" dirty="0"/>
          </a:p>
          <a:p>
            <a:pPr>
              <a:buFont typeface="Arial" panose="020B0604020202020204" pitchFamily="34" charset="0"/>
              <a:buChar char="•"/>
            </a:pPr>
            <a:r>
              <a:rPr lang="en-US" b="0" dirty="0"/>
              <a:t>Acknowledged by Kingston Zhang (AG4 convenor) on 10 Apr 2024</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6968868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2432047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2850212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9312439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March 2024 (</a:t>
            </a:r>
            <a:r>
              <a:rPr lang="en-AU" dirty="0">
                <a:hlinkClick r:id="rId3"/>
              </a:rPr>
              <a:t>11-24/0593r00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May 2024, as documented on slide 11 of 11-24/0594r00.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March 2024, as documented in </a:t>
            </a:r>
            <a:r>
              <a:rPr lang="en-AU" i="1" dirty="0">
                <a:hlinkClick r:id="rId3"/>
              </a:rPr>
              <a:t>11-24/0593r00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50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630326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048370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49835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327067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1147923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70742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280793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5148318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73529566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40194864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8643447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057189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0498211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2224812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46292715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72944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8003847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0547344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909609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999634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9243832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5252743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1100134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42973167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8333893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16926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42499454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39449517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8574700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84687464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835767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24812210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134313464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33952292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561752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325999687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123050021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375548279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23423836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224</a:t>
            </a:fld>
            <a:endParaRPr lang="en-US"/>
          </a:p>
        </p:txBody>
      </p:sp>
    </p:spTree>
    <p:extLst>
      <p:ext uri="{BB962C8B-B14F-4D97-AF65-F5344CB8AC3E}">
        <p14:creationId xmlns:p14="http://schemas.microsoft.com/office/powerpoint/2010/main" val="18125879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225</a:t>
            </a:fld>
            <a:endParaRPr lang="en-US"/>
          </a:p>
        </p:txBody>
      </p:sp>
    </p:spTree>
    <p:extLst>
      <p:ext uri="{BB962C8B-B14F-4D97-AF65-F5344CB8AC3E}">
        <p14:creationId xmlns:p14="http://schemas.microsoft.com/office/powerpoint/2010/main" val="416592176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227</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228</a:t>
            </a:fld>
            <a:endParaRPr lang="en-US"/>
          </a:p>
        </p:txBody>
      </p:sp>
    </p:spTree>
    <p:extLst>
      <p:ext uri="{BB962C8B-B14F-4D97-AF65-F5344CB8AC3E}">
        <p14:creationId xmlns:p14="http://schemas.microsoft.com/office/powerpoint/2010/main" val="91690267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229</a:t>
            </a:fld>
            <a:endParaRPr lang="en-US"/>
          </a:p>
        </p:txBody>
      </p:sp>
    </p:spTree>
    <p:extLst>
      <p:ext uri="{BB962C8B-B14F-4D97-AF65-F5344CB8AC3E}">
        <p14:creationId xmlns:p14="http://schemas.microsoft.com/office/powerpoint/2010/main" val="61132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221712824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224319498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Tree>
    <p:extLst>
      <p:ext uri="{BB962C8B-B14F-4D97-AF65-F5344CB8AC3E}">
        <p14:creationId xmlns:p14="http://schemas.microsoft.com/office/powerpoint/2010/main" val="318475298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317247213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234</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246155777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353490340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91990512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34144923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157485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116221553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138697012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53892516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p>
          <a:p>
            <a:pPr lvl="2"/>
            <a:r>
              <a:rPr lang="en-US" dirty="0"/>
              <a:t>(Mar 2024) No longer being submitted in favor of IEEE 802.15.3-2023</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106568253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p>
          <a:p>
            <a:pPr lvl="2"/>
            <a:r>
              <a:rPr lang="en-US" dirty="0"/>
              <a:t>(Mar 2024) No longer being submitted in favor of IEEE 802.15.3-2023</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210124547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p>
          <a:p>
            <a:pPr lvl="2"/>
            <a:r>
              <a:rPr lang="en-US" dirty="0"/>
              <a:t>(Mar 2024) No longer being submitted in favor of IEEE 802.15.3-2023</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310187453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246</a:t>
            </a:fld>
            <a:endParaRPr lang="en-US"/>
          </a:p>
        </p:txBody>
      </p:sp>
    </p:spTree>
    <p:extLst>
      <p:ext uri="{BB962C8B-B14F-4D97-AF65-F5344CB8AC3E}">
        <p14:creationId xmlns:p14="http://schemas.microsoft.com/office/powerpoint/2010/main" val="270728242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247</a:t>
            </a:fld>
            <a:endParaRPr lang="en-US"/>
          </a:p>
        </p:txBody>
      </p:sp>
    </p:spTree>
    <p:extLst>
      <p:ext uri="{BB962C8B-B14F-4D97-AF65-F5344CB8AC3E}">
        <p14:creationId xmlns:p14="http://schemas.microsoft.com/office/powerpoint/2010/main" val="11311746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248</a:t>
            </a:fld>
            <a:endParaRPr lang="en-US"/>
          </a:p>
        </p:txBody>
      </p:sp>
    </p:spTree>
    <p:extLst>
      <p:ext uri="{BB962C8B-B14F-4D97-AF65-F5344CB8AC3E}">
        <p14:creationId xmlns:p14="http://schemas.microsoft.com/office/powerpoint/2010/main" val="241304112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249</a:t>
            </a:fld>
            <a:endParaRPr lang="en-US"/>
          </a:p>
        </p:txBody>
      </p:sp>
    </p:spTree>
    <p:extLst>
      <p:ext uri="{BB962C8B-B14F-4D97-AF65-F5344CB8AC3E}">
        <p14:creationId xmlns:p14="http://schemas.microsoft.com/office/powerpoint/2010/main" val="692233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213786215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251</a:t>
            </a:fld>
            <a:endParaRPr lang="en-US"/>
          </a:p>
        </p:txBody>
      </p:sp>
    </p:spTree>
    <p:extLst>
      <p:ext uri="{BB962C8B-B14F-4D97-AF65-F5344CB8AC3E}">
        <p14:creationId xmlns:p14="http://schemas.microsoft.com/office/powerpoint/2010/main" val="203465582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420373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May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46272787"/>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 (90 days)</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33239530"/>
              </p:ext>
            </p:extLst>
          </p:nvPr>
        </p:nvGraphicFramePr>
        <p:xfrm>
          <a:off x="152399" y="1828800"/>
          <a:ext cx="8839199" cy="1950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is in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closes 3 June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chemeClr val="accent2"/>
                </a:solidFill>
              </a:rPr>
              <a:t>closes 4 Jul 2024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5-month FDIS ballot closes in Sep 2024</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closes 25 Sep 2024</a:t>
            </a:r>
          </a:p>
          <a:p>
            <a:pPr marL="234950" indent="-234950">
              <a:buFont typeface="Arial" panose="020B0604020202020204" pitchFamily="34" charset="0"/>
              <a:buChar char="•"/>
            </a:pPr>
            <a:r>
              <a:rPr lang="en-AU" b="0" dirty="0">
                <a:solidFill>
                  <a:srgbClr val="FF0000"/>
                </a:solidFill>
              </a:rPr>
              <a:t>Not</a:t>
            </a:r>
            <a:r>
              <a:rPr lang="en-AU" b="0" dirty="0"/>
              <a:t> </a:t>
            </a:r>
            <a:r>
              <a:rPr lang="en-AU" b="0" dirty="0">
                <a:solidFill>
                  <a:srgbClr val="FF0000"/>
                </a:solidFill>
              </a:rPr>
              <a:t>waiting</a:t>
            </a:r>
            <a:r>
              <a:rPr lang="en-AU" b="0" dirty="0"/>
              <a:t> on IEEE 802.1Q-REV-2022 FDIS to close</a:t>
            </a:r>
          </a:p>
          <a:p>
            <a:pPr marL="234950" indent="-234950">
              <a:buFont typeface="Arial" panose="020B0604020202020204" pitchFamily="34" charset="0"/>
              <a:buChar char="•"/>
            </a:pPr>
            <a:r>
              <a:rPr lang="en-AU" b="0" dirty="0"/>
              <a:t>Discussion: internal process about release amendment ballots only after base FDIS passes</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5-month FDIS ballot closes in Sep 2024</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close 25 Sep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endParaRPr lang="en-AU" sz="14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Waiting on IEEE 802.1Q-REV-2022 FDIS to close</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Waiting on IEEE 802.1Q-REV-2022 FDIS to close</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closes 27 May 2024</a:t>
            </a:r>
          </a:p>
          <a:p>
            <a:pPr marL="234950" indent="-234950">
              <a:buFont typeface="Arial" panose="020B0604020202020204" pitchFamily="34" charset="0"/>
              <a:buChar char="•"/>
            </a:pPr>
            <a:r>
              <a:rPr lang="en-AU" b="0" dirty="0">
                <a:latin typeface="+mj-lt"/>
              </a:rPr>
              <a:t>(Mar 2024)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DCOR ballot: </a:t>
            </a:r>
            <a:r>
              <a:rPr lang="en-AU" dirty="0">
                <a:solidFill>
                  <a:schemeClr val="accent2"/>
                </a:solidFill>
              </a:rPr>
              <a:t>closes 7 Aug 2024</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 (Draft 2.0)</a:t>
            </a:r>
          </a:p>
          <a:p>
            <a:pPr lvl="1"/>
            <a:r>
              <a:rPr lang="en-AU" dirty="0"/>
              <a:t>(Apr 2024) Draft 2.2 in SA ballot – should we liaise this one too?</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(Mar 2024) EC approved sending for ballot upon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15126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26516766"/>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588508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9530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3">
              <a:spcBef>
                <a:spcPts val="600"/>
              </a:spcBef>
              <a:buFont typeface="Arial" panose="020B0604020202020204" pitchFamily="34" charset="0"/>
              <a:buChar char="•"/>
            </a:pPr>
            <a:r>
              <a:rPr lang="en-US" sz="1200" b="0" dirty="0"/>
              <a:t>Draft IEEE 802.3 </a:t>
            </a:r>
            <a:r>
              <a:rPr lang="en-US" sz="1200" dirty="0"/>
              <a:t>response to comments in </a:t>
            </a:r>
            <a:r>
              <a:rPr lang="en-US" sz="1200" dirty="0">
                <a:hlinkClick r:id="rId2"/>
              </a:rPr>
              <a:t>ec-24/0099r00</a:t>
            </a:r>
            <a:endParaRPr lang="en-US" sz="12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957511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2536590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a:xfrm>
            <a:off x="685800" y="1676400"/>
            <a:ext cx="7772400" cy="4114800"/>
          </a:xfrm>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lvl="1"/>
            <a:r>
              <a:rPr lang="en-AU" dirty="0"/>
              <a:t>There is not yet closure on the 802.11ax IPR related issue</a:t>
            </a:r>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8505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was liaised in Feb 2021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rgbClr val="FA661C"/>
                </a:solidFill>
              </a:rPr>
              <a:t>on hold</a:t>
            </a:r>
            <a:endParaRPr lang="en-AU" dirty="0">
              <a:solidFill>
                <a:schemeClr val="accent2"/>
              </a:solidFill>
            </a:endParaRP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rgbClr val="FA661C"/>
                </a:solidFill>
              </a:rPr>
              <a:t>on hold</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rgbClr val="FA661C"/>
                </a:solidFill>
              </a:rPr>
              <a:t>on hold</a:t>
            </a:r>
            <a:endParaRPr lang="en-AU" dirty="0">
              <a:solidFill>
                <a:schemeClr val="accent2"/>
              </a:solidFill>
            </a:endParaRPr>
          </a:p>
          <a:p>
            <a:pPr lvl="1"/>
            <a:r>
              <a:rPr lang="en-AU" dirty="0"/>
              <a:t>(Nov 2022) Approved for submission to PSDO (after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(Jan 2024) Initial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752145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(May 2024) Initial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5861090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(Apr 2024) Initial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39906632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(May 2024)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4599420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(May 2024)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7703779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FA661C"/>
                </a:solidFill>
              </a:rPr>
              <a:t>on hold</a:t>
            </a:r>
            <a:endParaRPr lang="en-AU" dirty="0">
              <a:solidFill>
                <a:schemeClr val="accent2"/>
              </a:solidFill>
            </a:endParaRPr>
          </a:p>
          <a:p>
            <a:pPr lvl="1"/>
            <a:r>
              <a:rPr lang="en-AU" dirty="0"/>
              <a:t>(May 2024)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522808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3251810"/>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39291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7793364"/>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18 Jan 24</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2666122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680289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closes 4 Jul 2024</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580874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5059860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1183686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4887865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24486911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4652629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8439480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275111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lvl="2">
              <a:buFontTx/>
              <a:buChar char="-"/>
            </a:pPr>
            <a:r>
              <a:rPr lang="en-AU" dirty="0"/>
              <a:t>Passed on a vote of 9/1/9 (Y/N/A); one comment received from China NB (N</a:t>
            </a:r>
            <a:r>
              <a:rPr lang="en-US" b="0" i="0" u="none" strike="noStrike" dirty="0">
                <a:solidFill>
                  <a:srgbClr val="000000"/>
                </a:solidFill>
                <a:effectLst/>
                <a:latin typeface="Helvetica" pitchFamily="2" charset="0"/>
              </a:rPr>
              <a:t>18137</a:t>
            </a:r>
            <a:r>
              <a:rPr lang="en-AU" dirty="0"/>
              <a:t>)</a:t>
            </a:r>
          </a:p>
          <a:p>
            <a:pPr lvl="2">
              <a:buFontTx/>
              <a:buChar char="-"/>
            </a:pPr>
            <a:r>
              <a:rPr lang="en-AU" dirty="0"/>
              <a:t>Comment response submitted 18 Jan 2024</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2301126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935655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5567559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4218874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8068247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614213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Requirements (N 415)</a:t>
            </a:r>
          </a:p>
        </p:txBody>
      </p:sp>
    </p:spTree>
    <p:extLst>
      <p:ext uri="{BB962C8B-B14F-4D97-AF65-F5344CB8AC3E}">
        <p14:creationId xmlns:p14="http://schemas.microsoft.com/office/powerpoint/2010/main" val="20965101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31962549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24147865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350328585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26679</Words>
  <Application>Microsoft Macintosh PowerPoint</Application>
  <PresentationFormat>On-screen Show (4:3)</PresentationFormat>
  <Paragraphs>3702</Paragraphs>
  <Slides>252</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252</vt:i4>
      </vt:variant>
    </vt:vector>
  </HeadingPairs>
  <TitlesOfParts>
    <vt:vector size="259" baseType="lpstr">
      <vt:lpstr>Arial</vt:lpstr>
      <vt:lpstr>Calibri</vt:lpstr>
      <vt:lpstr>Helvetica</vt:lpstr>
      <vt:lpstr>Times New Roman</vt:lpstr>
      <vt:lpstr>Wingdings</vt:lpstr>
      <vt:lpstr>802-11-Submission</vt:lpstr>
      <vt:lpstr>Acrobat Document</vt:lpstr>
      <vt:lpstr>IEEE 802 JTC1 Standing Committee March 2024 agenda (mixed mode)</vt:lpstr>
      <vt:lpstr>This document will be used to provide information for any IEEE 802 JTC1 SC meetings in May 2024</vt:lpstr>
      <vt:lpstr>Registration is not required for the IEEE 802 JTC1 SC session in May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May 2024 in the PM2 slot in Warsaw, PL</vt:lpstr>
      <vt:lpstr>The IEEE 802 JTC1 SC regular meeting has a high-level list of agenda items to be considered</vt:lpstr>
      <vt:lpstr>The IEEE 802 JTC1 SC will consider approving its agenda</vt:lpstr>
      <vt:lpstr>The IEEE 802 JTC1 SC will consider approval of the minutes of its March 2024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50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The ISO version of one IEEE 802.1 standard is in systematic review</vt:lpstr>
      <vt:lpstr>Bridges &amp; Bridged Networks IEEE 802.1Q-REV-2022 passed 60-day pre-ballot </vt:lpstr>
      <vt:lpstr>Bridges &amp; Bridged Networks: Congestion Isolation IEEE 802.1Qcz 5-month FDIS ballot closes in Sep 2024</vt:lpstr>
      <vt:lpstr>MAC Privacy Protection IEEE 802.1AEdk D2.1 5-month FDIS ballot closes in Sep 2024</vt:lpstr>
      <vt:lpstr>YANG Data Model for Ethertypes IEEE 802f was liaised for information in Feb 2023 </vt:lpstr>
      <vt:lpstr>YANG Data Models for Scheduled Traffic, Frame Preemption, Per-Stream Filtering &amp; Policing IEEE 802.1Qcw was submitted into the PSDO process in Nov 2023</vt:lpstr>
      <vt:lpstr>Automatic Attachment to Provider Backbone Bridging (PBB) services IEEE 802.1Qcj was submitted into the PSDO process in Nov 2023</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Hot Standby IEEE 802.1ASdm will be liaised when appropriate</vt:lpstr>
      <vt:lpstr>Timing and Synchronization for Time-Sensitive Applications: YANG Data Model IEEE 802.1ASdn will be liaised when appropriate</vt:lpstr>
      <vt:lpstr>Configuration Enhancements for Time-Sensitive Networking IEEE 802.1Qdj will be liaised when appropriate</vt:lpstr>
      <vt:lpstr>YANG Data Models for the Credit-Based Shaper  IEEE 802.1Qdx will be liaised when appropriate</vt:lpstr>
      <vt:lpstr>Overview and Architecture IEEE 802-REVc will be liaised when appropriate</vt:lpstr>
      <vt:lpstr>IEEE 802.3 has 1 standards in the pipeline for adoption under the PSDO process and 7 awaiting submission</vt:lpstr>
      <vt:lpstr>IEEE 802.3 WG has a number of regular participants in IEEE 802 JTC1 SC activities</vt:lpstr>
      <vt:lpstr>IEEE 802.3-REV was submitted into the PSDO process in Feb 2023</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was liaised in Feb 2021</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SC 6/WG 1 had a virtual meeting on 7 May 2024</vt:lpstr>
      <vt:lpstr>Second PWI Report on APGAN</vt:lpstr>
      <vt:lpstr>PWI Proposal for Drone Formation Flying Show – Communication Security Requirement</vt:lpstr>
      <vt:lpstr>ISO/IEC PWI 11913 (Wearable Suit Area Network)</vt:lpstr>
      <vt:lpstr>SC 6 will hold a plenary meeting in October 2024</vt:lpstr>
      <vt:lpstr>The JTC1 SC chair developed a liaison report for the SC 6 plenary meeting in December 2023</vt:lpstr>
      <vt:lpstr>AG 4 – MCS Innovation</vt:lpstr>
      <vt:lpstr>AG 4 – MCS Innovation</vt:lpstr>
      <vt:lpstr>AG 4 – MCS Innovation Recommendation (1/2024)</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2024-05-14T06:01:22Z</dcterms:modified>
</cp:coreProperties>
</file>