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54"/>
  </p:notesMasterIdLst>
  <p:handoutMasterIdLst>
    <p:handoutMasterId r:id="rId255"/>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331" r:id="rId45"/>
    <p:sldId id="2438" r:id="rId46"/>
    <p:sldId id="2611" r:id="rId47"/>
    <p:sldId id="2612" r:id="rId48"/>
    <p:sldId id="2610" r:id="rId49"/>
    <p:sldId id="2648" r:id="rId50"/>
    <p:sldId id="2655" r:id="rId51"/>
    <p:sldId id="2675" r:id="rId52"/>
    <p:sldId id="2676" r:id="rId53"/>
    <p:sldId id="2685" r:id="rId54"/>
    <p:sldId id="2702" r:id="rId55"/>
    <p:sldId id="2682" r:id="rId56"/>
    <p:sldId id="2703" r:id="rId57"/>
    <p:sldId id="2710" r:id="rId58"/>
    <p:sldId id="2008" r:id="rId59"/>
    <p:sldId id="2291" r:id="rId60"/>
    <p:sldId id="2552" r:id="rId61"/>
    <p:sldId id="2700" r:id="rId62"/>
    <p:sldId id="2701" r:id="rId63"/>
    <p:sldId id="2293" r:id="rId64"/>
    <p:sldId id="1708" r:id="rId65"/>
    <p:sldId id="2524" r:id="rId66"/>
    <p:sldId id="1709" r:id="rId67"/>
    <p:sldId id="1710" r:id="rId68"/>
    <p:sldId id="1790" r:id="rId69"/>
    <p:sldId id="2199" r:id="rId70"/>
    <p:sldId id="2319" r:id="rId71"/>
    <p:sldId id="2320" r:id="rId72"/>
    <p:sldId id="2321" r:id="rId73"/>
    <p:sldId id="2635" r:id="rId74"/>
    <p:sldId id="2665" r:id="rId75"/>
    <p:sldId id="2666" r:id="rId76"/>
    <p:sldId id="2667" r:id="rId77"/>
    <p:sldId id="2668" r:id="rId78"/>
    <p:sldId id="2674" r:id="rId79"/>
    <p:sldId id="2354" r:id="rId80"/>
    <p:sldId id="2628" r:id="rId81"/>
    <p:sldId id="2294" r:id="rId82"/>
    <p:sldId id="2559" r:id="rId83"/>
    <p:sldId id="2623" r:id="rId84"/>
    <p:sldId id="2624" r:id="rId85"/>
    <p:sldId id="2625" r:id="rId86"/>
    <p:sldId id="2626" r:id="rId87"/>
    <p:sldId id="2560" r:id="rId88"/>
    <p:sldId id="2627" r:id="rId89"/>
    <p:sldId id="2562" r:id="rId90"/>
    <p:sldId id="2561" r:id="rId91"/>
    <p:sldId id="2622" r:id="rId92"/>
    <p:sldId id="2564" r:id="rId93"/>
    <p:sldId id="2709" r:id="rId94"/>
    <p:sldId id="2466" r:id="rId95"/>
    <p:sldId id="2467" r:id="rId96"/>
    <p:sldId id="2605" r:id="rId97"/>
    <p:sldId id="2711" r:id="rId98"/>
    <p:sldId id="2712" r:id="rId99"/>
    <p:sldId id="2713" r:id="rId100"/>
    <p:sldId id="2708" r:id="rId101"/>
    <p:sldId id="2649" r:id="rId102"/>
    <p:sldId id="2704" r:id="rId103"/>
    <p:sldId id="2705" r:id="rId104"/>
    <p:sldId id="2706" r:id="rId105"/>
    <p:sldId id="2324" r:id="rId106"/>
    <p:sldId id="1375" r:id="rId107"/>
    <p:sldId id="1376" r:id="rId108"/>
    <p:sldId id="619" r:id="rId109"/>
    <p:sldId id="621" r:id="rId110"/>
    <p:sldId id="1561" r:id="rId111"/>
    <p:sldId id="1555" r:id="rId112"/>
    <p:sldId id="1601" r:id="rId113"/>
    <p:sldId id="1585" r:id="rId114"/>
    <p:sldId id="1586" r:id="rId115"/>
    <p:sldId id="1587" r:id="rId116"/>
    <p:sldId id="1588" r:id="rId117"/>
    <p:sldId id="1589" r:id="rId118"/>
    <p:sldId id="1590" r:id="rId119"/>
    <p:sldId id="1771" r:id="rId120"/>
    <p:sldId id="1772" r:id="rId121"/>
    <p:sldId id="1591" r:id="rId122"/>
    <p:sldId id="1592" r:id="rId123"/>
    <p:sldId id="1593" r:id="rId124"/>
    <p:sldId id="1594" r:id="rId125"/>
    <p:sldId id="1595" r:id="rId126"/>
    <p:sldId id="1596" r:id="rId127"/>
    <p:sldId id="1597" r:id="rId128"/>
    <p:sldId id="1598" r:id="rId129"/>
    <p:sldId id="1599" r:id="rId130"/>
    <p:sldId id="1600" r:id="rId131"/>
    <p:sldId id="1628" r:id="rId132"/>
    <p:sldId id="1638" r:id="rId133"/>
    <p:sldId id="1725" r:id="rId134"/>
    <p:sldId id="1726" r:id="rId135"/>
    <p:sldId id="1947" r:id="rId136"/>
    <p:sldId id="1975" r:id="rId137"/>
    <p:sldId id="1976" r:id="rId138"/>
    <p:sldId id="1977" r:id="rId139"/>
    <p:sldId id="2039" r:id="rId140"/>
    <p:sldId id="2060" r:id="rId141"/>
    <p:sldId id="2061" r:id="rId142"/>
    <p:sldId id="2097" r:id="rId143"/>
    <p:sldId id="2103" r:id="rId144"/>
    <p:sldId id="2063" r:id="rId145"/>
    <p:sldId id="2064" r:id="rId146"/>
    <p:sldId id="2065" r:id="rId147"/>
    <p:sldId id="2066" r:id="rId148"/>
    <p:sldId id="2067" r:id="rId149"/>
    <p:sldId id="2068" r:id="rId150"/>
    <p:sldId id="2069" r:id="rId151"/>
    <p:sldId id="2146" r:id="rId152"/>
    <p:sldId id="2147" r:id="rId153"/>
    <p:sldId id="2148" r:id="rId154"/>
    <p:sldId id="2158" r:id="rId155"/>
    <p:sldId id="2159" r:id="rId156"/>
    <p:sldId id="2157" r:id="rId157"/>
    <p:sldId id="2160" r:id="rId158"/>
    <p:sldId id="2216" r:id="rId159"/>
    <p:sldId id="2217" r:id="rId160"/>
    <p:sldId id="2219" r:id="rId161"/>
    <p:sldId id="2238" r:id="rId162"/>
    <p:sldId id="2239" r:id="rId163"/>
    <p:sldId id="2240" r:id="rId164"/>
    <p:sldId id="2242" r:id="rId165"/>
    <p:sldId id="2263" r:id="rId166"/>
    <p:sldId id="2276" r:id="rId167"/>
    <p:sldId id="2277" r:id="rId168"/>
    <p:sldId id="2278" r:id="rId169"/>
    <p:sldId id="2281" r:id="rId170"/>
    <p:sldId id="2282" r:id="rId171"/>
    <p:sldId id="2283" r:id="rId172"/>
    <p:sldId id="2284" r:id="rId173"/>
    <p:sldId id="2318" r:id="rId174"/>
    <p:sldId id="2329" r:id="rId175"/>
    <p:sldId id="2356" r:id="rId176"/>
    <p:sldId id="1701" r:id="rId177"/>
    <p:sldId id="1969" r:id="rId178"/>
    <p:sldId id="2112" r:id="rId179"/>
    <p:sldId id="1965" r:id="rId180"/>
    <p:sldId id="2114" r:id="rId181"/>
    <p:sldId id="1705" r:id="rId182"/>
    <p:sldId id="1706" r:id="rId183"/>
    <p:sldId id="1707" r:id="rId184"/>
    <p:sldId id="2113" r:id="rId185"/>
    <p:sldId id="2037" r:id="rId186"/>
    <p:sldId id="2431" r:id="rId187"/>
    <p:sldId id="2429" r:id="rId188"/>
    <p:sldId id="2436" r:id="rId189"/>
    <p:sldId id="1968" r:id="rId190"/>
    <p:sldId id="2104" r:id="rId191"/>
    <p:sldId id="2317" r:id="rId192"/>
    <p:sldId id="1967" r:id="rId193"/>
    <p:sldId id="2167" r:id="rId194"/>
    <p:sldId id="2351" r:id="rId195"/>
    <p:sldId id="2333" r:id="rId196"/>
    <p:sldId id="2335" r:id="rId197"/>
    <p:sldId id="2334" r:id="rId198"/>
    <p:sldId id="2352" r:id="rId199"/>
    <p:sldId id="2218" r:id="rId200"/>
    <p:sldId id="1945" r:id="rId201"/>
    <p:sldId id="2071" r:id="rId202"/>
    <p:sldId id="2036" r:id="rId203"/>
    <p:sldId id="2323" r:id="rId204"/>
    <p:sldId id="2353" r:id="rId205"/>
    <p:sldId id="2332" r:id="rId206"/>
    <p:sldId id="2437" r:id="rId207"/>
    <p:sldId id="2426" r:id="rId208"/>
    <p:sldId id="2427" r:id="rId209"/>
    <p:sldId id="2328" r:id="rId210"/>
    <p:sldId id="2563" r:id="rId211"/>
    <p:sldId id="2355" r:id="rId212"/>
    <p:sldId id="2461" r:id="rId213"/>
    <p:sldId id="2460" r:id="rId214"/>
    <p:sldId id="2463" r:id="rId215"/>
    <p:sldId id="2609" r:id="rId216"/>
    <p:sldId id="2481" r:id="rId217"/>
    <p:sldId id="2482" r:id="rId218"/>
    <p:sldId id="2485" r:id="rId219"/>
    <p:sldId id="2486" r:id="rId220"/>
    <p:sldId id="2644" r:id="rId221"/>
    <p:sldId id="2707" r:id="rId222"/>
    <p:sldId id="2464" r:id="rId223"/>
    <p:sldId id="2483" r:id="rId224"/>
    <p:sldId id="2672" r:id="rId225"/>
    <p:sldId id="2651" r:id="rId226"/>
    <p:sldId id="2489" r:id="rId227"/>
    <p:sldId id="2556" r:id="rId228"/>
    <p:sldId id="2653" r:id="rId229"/>
    <p:sldId id="2647" r:id="rId230"/>
    <p:sldId id="2657" r:id="rId231"/>
    <p:sldId id="2658" r:id="rId232"/>
    <p:sldId id="2660" r:id="rId233"/>
    <p:sldId id="2659" r:id="rId234"/>
    <p:sldId id="2621" r:id="rId235"/>
    <p:sldId id="2637" r:id="rId236"/>
    <p:sldId id="2638" r:id="rId237"/>
    <p:sldId id="2639" r:id="rId238"/>
    <p:sldId id="2640" r:id="rId239"/>
    <p:sldId id="2641" r:id="rId240"/>
    <p:sldId id="2642" r:id="rId241"/>
    <p:sldId id="2643" r:id="rId242"/>
    <p:sldId id="2661" r:id="rId243"/>
    <p:sldId id="2570" r:id="rId244"/>
    <p:sldId id="2571" r:id="rId245"/>
    <p:sldId id="2572" r:id="rId246"/>
    <p:sldId id="2670" r:id="rId247"/>
    <p:sldId id="2671" r:id="rId248"/>
    <p:sldId id="2336" r:id="rId249"/>
    <p:sldId id="2678" r:id="rId250"/>
    <p:sldId id="2679" r:id="rId251"/>
    <p:sldId id="2680" r:id="rId252"/>
    <p:sldId id="2663" r:id="rId25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65" autoAdjust="0"/>
    <p:restoredTop sz="94660" autoAdjust="0"/>
  </p:normalViewPr>
  <p:slideViewPr>
    <p:cSldViewPr>
      <p:cViewPr varScale="1">
        <p:scale>
          <a:sx n="124" d="100"/>
          <a:sy n="124" d="100"/>
        </p:scale>
        <p:origin x="228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tableStyles" Target="tableStyle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notesMaster" Target="notesMasters/notes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handoutMaster" Target="handoutMasters/handoutMaster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802.11-24/0594r03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56"/>
            <a:ext cx="9121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May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dd3168262349ffdf86ad4f11e2c13fd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24/11-24-0593-00-0jtc-minutes-of-mixed-mode-meeting-in-march-2024.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4/11-24-0593-00-0jtc-minutes-of-mixed-mode-meeting-in-march-2024.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4/ec-24-0099-00-00EC-ieee-802-3-to-iso-iec-jtc1-sc-6-china-national-body-comments-on-ieee-std-802-3-2022-adoption.pdf%3E"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May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14 May 2024 in the PM2 slot in Warsaw, PL</a:t>
            </a:r>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14 May 2024</a:t>
            </a:r>
            <a:br>
              <a:rPr lang="en-US" sz="1600" b="1" dirty="0">
                <a:latin typeface="+mj-lt"/>
              </a:rPr>
            </a:br>
            <a:r>
              <a:rPr lang="en-US" sz="1600" b="1" dirty="0">
                <a:latin typeface="+mj-lt"/>
              </a:rPr>
              <a:t>@ 4:00 pm (CEST)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https://ieeesa.webex.com/ieeesa/j.php?MTID=mdd3168262349ffdf86ad4f11e2c13fdc</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2346 031 1725</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JTC1 (apparently not ‘wireless’, as it has been at times)</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October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7-11 October 2024</a:t>
            </a:r>
          </a:p>
          <a:p>
            <a:r>
              <a:rPr lang="en-AU" dirty="0"/>
              <a:t>Location</a:t>
            </a:r>
          </a:p>
          <a:p>
            <a:pPr lvl="1"/>
            <a:r>
              <a:rPr lang="en-AU" dirty="0"/>
              <a:t>Stockholm, Sweden</a:t>
            </a:r>
          </a:p>
          <a:p>
            <a:pPr lvl="1"/>
            <a:r>
              <a:rPr lang="en-AU" dirty="0"/>
              <a:t>(N?????)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26 Aug 2024: WG 1 calling notice</a:t>
            </a:r>
          </a:p>
          <a:p>
            <a:pPr lvl="1"/>
            <a:r>
              <a:rPr lang="en-AU" sz="1800" kern="0" dirty="0"/>
              <a:t>26 Aug 2024: Proposals for new WG1 agenda items / Proposals for the addition of new WG1 work item proposals</a:t>
            </a:r>
          </a:p>
          <a:p>
            <a:pPr lvl="1"/>
            <a:r>
              <a:rPr lang="en-AU" sz="1800" kern="0" dirty="0"/>
              <a:t>23 Sep 2024: Contributions on existing WG1 agenda items and submitted documents</a:t>
            </a:r>
          </a:p>
          <a:p>
            <a:pPr lvl="1"/>
            <a:r>
              <a:rPr lang="en-AU" sz="1800" kern="0" dirty="0"/>
              <a:t>30 Sep 2024: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developed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did so again this time (N</a:t>
            </a:r>
            <a:r>
              <a:rPr lang="en-US" b="0" i="0" u="none" strike="noStrike" dirty="0">
                <a:solidFill>
                  <a:srgbClr val="000000"/>
                </a:solidFill>
                <a:effectLst/>
                <a:latin typeface="Helvetica" pitchFamily="2" charset="0"/>
              </a:rPr>
              <a:t>18134)</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3735417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3559525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4383071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6968868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12432047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22850212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9312439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2024,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IEEE 802 JTC1 SC meeting in March 2024 (</a:t>
            </a:r>
            <a:r>
              <a:rPr lang="en-AU" dirty="0">
                <a:hlinkClick r:id="rId3"/>
              </a:rPr>
              <a:t>11-24/0593r00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23317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31765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285234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14 May 2024, as documented on slide 11 of 11-24/0594r00.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March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March 2024, as documented in </a:t>
            </a:r>
            <a:r>
              <a:rPr lang="en-AU" i="1" dirty="0">
                <a:hlinkClick r:id="rId3"/>
              </a:rPr>
              <a:t>11-24/0593r00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members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members to contribute to liaisons and other documents relevant to the ISO/IEC JTC 1/SC 6 members</a:t>
            </a:r>
          </a:p>
          <a:p>
            <a:pPr lvl="1">
              <a:spcBef>
                <a:spcPts val="600"/>
              </a:spcBef>
            </a:pPr>
            <a:r>
              <a:rPr lang="en-AU" i="1" dirty="0"/>
              <a:t>Membership in the SC is open to all IEEE 802 participants</a:t>
            </a:r>
          </a:p>
          <a:p>
            <a:pPr marL="1588" lvl="1" indent="0">
              <a:buNone/>
            </a:pPr>
            <a:r>
              <a:rPr lang="en-AU" b="1" dirty="0"/>
              <a:t>… that were reaffirmed by the IEEE 802 LMSC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392705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6632216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6893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739555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2846302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6768620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8368451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794734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6850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201883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25167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LMSC Recording Secretary notified (in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3676144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7708579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232000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3405875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0066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0292585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153001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1389489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13177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4066224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8704783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753137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3652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826055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521768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15149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105 standards through the PSDO adoption process, with 50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630326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50</a:t>
                      </a:r>
                    </a:p>
                  </a:txBody>
                  <a:tcPr/>
                </a:tc>
                <a:tc>
                  <a:txBody>
                    <a:bodyPr/>
                    <a:lstStyle/>
                    <a:p>
                      <a:pPr algn="ctr"/>
                      <a:r>
                        <a:rPr lang="en-US" dirty="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50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749017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632932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2706522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14556396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20483707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5498353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8327067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1147923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170742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5280793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51483189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73529566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401948644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8643447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20571891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04982112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22248121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46292715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72944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80038477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05473442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90960923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9996347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92438325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55252743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01100134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42973167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183338930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1169263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424994543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39449517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85747003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84687464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38357677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215</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24812210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134313464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33952292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561752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220</a:t>
            </a:fld>
            <a:endParaRPr lang="en-US"/>
          </a:p>
        </p:txBody>
      </p:sp>
    </p:spTree>
    <p:extLst>
      <p:ext uri="{BB962C8B-B14F-4D97-AF65-F5344CB8AC3E}">
        <p14:creationId xmlns:p14="http://schemas.microsoft.com/office/powerpoint/2010/main" val="325999687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221</a:t>
            </a:fld>
            <a:endParaRPr lang="en-US"/>
          </a:p>
        </p:txBody>
      </p:sp>
    </p:spTree>
    <p:extLst>
      <p:ext uri="{BB962C8B-B14F-4D97-AF65-F5344CB8AC3E}">
        <p14:creationId xmlns:p14="http://schemas.microsoft.com/office/powerpoint/2010/main" val="123050021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375548279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23423836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224</a:t>
            </a:fld>
            <a:endParaRPr lang="en-US"/>
          </a:p>
        </p:txBody>
      </p:sp>
    </p:spTree>
    <p:extLst>
      <p:ext uri="{BB962C8B-B14F-4D97-AF65-F5344CB8AC3E}">
        <p14:creationId xmlns:p14="http://schemas.microsoft.com/office/powerpoint/2010/main" val="18125879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225</a:t>
            </a:fld>
            <a:endParaRPr lang="en-US"/>
          </a:p>
        </p:txBody>
      </p:sp>
    </p:spTree>
    <p:extLst>
      <p:ext uri="{BB962C8B-B14F-4D97-AF65-F5344CB8AC3E}">
        <p14:creationId xmlns:p14="http://schemas.microsoft.com/office/powerpoint/2010/main" val="416592176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226</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227</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228</a:t>
            </a:fld>
            <a:endParaRPr lang="en-US"/>
          </a:p>
        </p:txBody>
      </p:sp>
    </p:spTree>
    <p:extLst>
      <p:ext uri="{BB962C8B-B14F-4D97-AF65-F5344CB8AC3E}">
        <p14:creationId xmlns:p14="http://schemas.microsoft.com/office/powerpoint/2010/main" val="91690267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229</a:t>
            </a:fld>
            <a:endParaRPr lang="en-US"/>
          </a:p>
        </p:txBody>
      </p:sp>
    </p:spTree>
    <p:extLst>
      <p:ext uri="{BB962C8B-B14F-4D97-AF65-F5344CB8AC3E}">
        <p14:creationId xmlns:p14="http://schemas.microsoft.com/office/powerpoint/2010/main" val="61132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230</a:t>
            </a:fld>
            <a:endParaRPr lang="en-US"/>
          </a:p>
        </p:txBody>
      </p:sp>
    </p:spTree>
    <p:extLst>
      <p:ext uri="{BB962C8B-B14F-4D97-AF65-F5344CB8AC3E}">
        <p14:creationId xmlns:p14="http://schemas.microsoft.com/office/powerpoint/2010/main" val="221712824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231</a:t>
            </a:fld>
            <a:endParaRPr lang="en-US"/>
          </a:p>
        </p:txBody>
      </p:sp>
    </p:spTree>
    <p:extLst>
      <p:ext uri="{BB962C8B-B14F-4D97-AF65-F5344CB8AC3E}">
        <p14:creationId xmlns:p14="http://schemas.microsoft.com/office/powerpoint/2010/main" val="224319498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232</a:t>
            </a:fld>
            <a:endParaRPr lang="en-US"/>
          </a:p>
        </p:txBody>
      </p:sp>
    </p:spTree>
    <p:extLst>
      <p:ext uri="{BB962C8B-B14F-4D97-AF65-F5344CB8AC3E}">
        <p14:creationId xmlns:p14="http://schemas.microsoft.com/office/powerpoint/2010/main" val="318475298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233</a:t>
            </a:fld>
            <a:endParaRPr lang="en-US"/>
          </a:p>
        </p:txBody>
      </p:sp>
    </p:spTree>
    <p:extLst>
      <p:ext uri="{BB962C8B-B14F-4D97-AF65-F5344CB8AC3E}">
        <p14:creationId xmlns:p14="http://schemas.microsoft.com/office/powerpoint/2010/main" val="317247213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234</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235</a:t>
            </a:fld>
            <a:endParaRPr lang="en-US"/>
          </a:p>
        </p:txBody>
      </p:sp>
    </p:spTree>
    <p:extLst>
      <p:ext uri="{BB962C8B-B14F-4D97-AF65-F5344CB8AC3E}">
        <p14:creationId xmlns:p14="http://schemas.microsoft.com/office/powerpoint/2010/main" val="246155777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236</a:t>
            </a:fld>
            <a:endParaRPr lang="en-US"/>
          </a:p>
        </p:txBody>
      </p:sp>
    </p:spTree>
    <p:extLst>
      <p:ext uri="{BB962C8B-B14F-4D97-AF65-F5344CB8AC3E}">
        <p14:creationId xmlns:p14="http://schemas.microsoft.com/office/powerpoint/2010/main" val="353490340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237</a:t>
            </a:fld>
            <a:endParaRPr lang="en-US"/>
          </a:p>
        </p:txBody>
      </p:sp>
    </p:spTree>
    <p:extLst>
      <p:ext uri="{BB962C8B-B14F-4D97-AF65-F5344CB8AC3E}">
        <p14:creationId xmlns:p14="http://schemas.microsoft.com/office/powerpoint/2010/main" val="91990512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34144923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1574854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240</a:t>
            </a:fld>
            <a:endParaRPr lang="en-US"/>
          </a:p>
        </p:txBody>
      </p:sp>
    </p:spTree>
    <p:extLst>
      <p:ext uri="{BB962C8B-B14F-4D97-AF65-F5344CB8AC3E}">
        <p14:creationId xmlns:p14="http://schemas.microsoft.com/office/powerpoint/2010/main" val="116221553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138697012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53892516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p>
          <a:p>
            <a:pPr lvl="2"/>
            <a:r>
              <a:rPr lang="en-US" dirty="0"/>
              <a:t>(Mar 2024) No longer being submitted in favor of IEEE 802.15.3-2023</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106568253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p>
          <a:p>
            <a:pPr lvl="2"/>
            <a:r>
              <a:rPr lang="en-US" dirty="0"/>
              <a:t>(Mar 2024) No longer being submitted in favor of IEEE 802.15.3-2023</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210124547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p>
          <a:p>
            <a:pPr lvl="2"/>
            <a:r>
              <a:rPr lang="en-US" dirty="0"/>
              <a:t>(Mar 2024) No longer being submitted in favor of IEEE 802.15.3-2023</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310187453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246</a:t>
            </a:fld>
            <a:endParaRPr lang="en-US"/>
          </a:p>
        </p:txBody>
      </p:sp>
    </p:spTree>
    <p:extLst>
      <p:ext uri="{BB962C8B-B14F-4D97-AF65-F5344CB8AC3E}">
        <p14:creationId xmlns:p14="http://schemas.microsoft.com/office/powerpoint/2010/main" val="270728242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247</a:t>
            </a:fld>
            <a:endParaRPr lang="en-US"/>
          </a:p>
        </p:txBody>
      </p:sp>
    </p:spTree>
    <p:extLst>
      <p:ext uri="{BB962C8B-B14F-4D97-AF65-F5344CB8AC3E}">
        <p14:creationId xmlns:p14="http://schemas.microsoft.com/office/powerpoint/2010/main" val="11311746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248</a:t>
            </a:fld>
            <a:endParaRPr lang="en-US"/>
          </a:p>
        </p:txBody>
      </p:sp>
    </p:spTree>
    <p:extLst>
      <p:ext uri="{BB962C8B-B14F-4D97-AF65-F5344CB8AC3E}">
        <p14:creationId xmlns:p14="http://schemas.microsoft.com/office/powerpoint/2010/main" val="241304112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249</a:t>
            </a:fld>
            <a:endParaRPr lang="en-US"/>
          </a:p>
        </p:txBody>
      </p:sp>
    </p:spTree>
    <p:extLst>
      <p:ext uri="{BB962C8B-B14F-4D97-AF65-F5344CB8AC3E}">
        <p14:creationId xmlns:p14="http://schemas.microsoft.com/office/powerpoint/2010/main" val="692233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250</a:t>
            </a:fld>
            <a:endParaRPr lang="en-US"/>
          </a:p>
        </p:txBody>
      </p:sp>
    </p:spTree>
    <p:extLst>
      <p:ext uri="{BB962C8B-B14F-4D97-AF65-F5344CB8AC3E}">
        <p14:creationId xmlns:p14="http://schemas.microsoft.com/office/powerpoint/2010/main" val="213786215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251</a:t>
            </a:fld>
            <a:endParaRPr lang="en-US"/>
          </a:p>
        </p:txBody>
      </p:sp>
    </p:spTree>
    <p:extLst>
      <p:ext uri="{BB962C8B-B14F-4D97-AF65-F5344CB8AC3E}">
        <p14:creationId xmlns:p14="http://schemas.microsoft.com/office/powerpoint/2010/main" val="203465582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252</a:t>
            </a:fld>
            <a:endParaRPr lang="en-US"/>
          </a:p>
        </p:txBody>
      </p:sp>
    </p:spTree>
    <p:extLst>
      <p:ext uri="{BB962C8B-B14F-4D97-AF65-F5344CB8AC3E}">
        <p14:creationId xmlns:p14="http://schemas.microsoft.com/office/powerpoint/2010/main" val="420373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May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46272787"/>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4 Jul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7 Aug 24 (90 days)</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333239530"/>
              </p:ext>
            </p:extLst>
          </p:nvPr>
        </p:nvGraphicFramePr>
        <p:xfrm>
          <a:off x="152399" y="1828800"/>
          <a:ext cx="8839199" cy="19507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72501989"/>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839426082"/>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is in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8802-1CB:2019 – closes 3 June 2024</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chemeClr val="accent2"/>
                </a:solidFill>
              </a:rPr>
              <a:t>closes 4 Jul 2024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5-month FDIS ballot closes in Sep 2024</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passed</a:t>
            </a: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chemeClr val="accent2"/>
                </a:solidFill>
              </a:rPr>
              <a:t>closes 25 Sep 2024</a:t>
            </a:r>
          </a:p>
          <a:p>
            <a:pPr marL="234950" indent="-234950">
              <a:buFont typeface="Arial" panose="020B0604020202020204" pitchFamily="34" charset="0"/>
              <a:buChar char="•"/>
            </a:pPr>
            <a:r>
              <a:rPr lang="en-AU" b="0" dirty="0">
                <a:solidFill>
                  <a:srgbClr val="FF0000"/>
                </a:solidFill>
              </a:rPr>
              <a:t>Not</a:t>
            </a:r>
            <a:r>
              <a:rPr lang="en-AU" b="0" dirty="0"/>
              <a:t> </a:t>
            </a:r>
            <a:r>
              <a:rPr lang="en-AU" b="0" dirty="0">
                <a:solidFill>
                  <a:srgbClr val="FF0000"/>
                </a:solidFill>
              </a:rPr>
              <a:t>waiting</a:t>
            </a:r>
            <a:r>
              <a:rPr lang="en-AU" b="0" dirty="0"/>
              <a:t> on IEEE 802.1Q-REV-2022 FDIS to close</a:t>
            </a:r>
          </a:p>
          <a:p>
            <a:pPr marL="234950" indent="-234950">
              <a:buFont typeface="Arial" panose="020B0604020202020204" pitchFamily="34" charset="0"/>
              <a:buChar char="•"/>
            </a:pPr>
            <a:r>
              <a:rPr lang="en-AU" b="0" dirty="0"/>
              <a:t>Discussion: internal process about release amendment ballots only after base FDIS passes</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45</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5-month FDIS ballot closes in Sep 2024</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chemeClr val="accent2"/>
                </a:solidFill>
              </a:rPr>
              <a:t>close 25 Sep 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195263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was liaised for information in Feb 2023</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endParaRPr lang="en-AU" sz="1400" b="0" dirty="0">
              <a:latin typeface="Arial" panose="020B0604020202020204" pitchFamily="34" charset="0"/>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73841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Waiting on IEEE 802.1Q-REV-2022 FDIS to close</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471756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Waiting on IEEE 802.1Q-REV-2022 FDIS to close</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497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chemeClr val="accent2"/>
                </a:solidFill>
              </a:rPr>
              <a:t>closes 27 May 2024</a:t>
            </a:r>
          </a:p>
          <a:p>
            <a:pPr marL="234950" indent="-234950">
              <a:buFont typeface="Arial" panose="020B0604020202020204" pitchFamily="34" charset="0"/>
              <a:buChar char="•"/>
            </a:pPr>
            <a:r>
              <a:rPr lang="en-AU" b="0" dirty="0">
                <a:latin typeface="+mj-lt"/>
              </a:rPr>
              <a:t>(Mar 2024)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405222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DCOR ballot: </a:t>
            </a:r>
            <a:r>
              <a:rPr lang="en-AU" dirty="0">
                <a:solidFill>
                  <a:schemeClr val="accent2"/>
                </a:solidFill>
              </a:rPr>
              <a:t>closes 7 Aug 2024</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93155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617761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 (Draft 2.0)</a:t>
            </a:r>
          </a:p>
          <a:p>
            <a:pPr lvl="1"/>
            <a:r>
              <a:rPr lang="en-AU" dirty="0"/>
              <a:t>(Apr 2024) Draft 2.2 in SA ballot – should we liaise this one too?</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30154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49586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076935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pPr lvl="1"/>
            <a:r>
              <a:rPr lang="en-AU" dirty="0"/>
              <a:t>(Mar 2024) EC approved sending for ballot upon publication</a:t>
            </a:r>
          </a:p>
          <a:p>
            <a:r>
              <a:rPr lang="en-US" dirty="0"/>
              <a:t>60-day</a:t>
            </a:r>
            <a:r>
              <a:rPr lang="en-AU" dirty="0"/>
              <a:t> pre-ballot: </a:t>
            </a:r>
            <a:r>
              <a:rPr lang="en-AU" dirty="0">
                <a:solidFill>
                  <a:schemeClr val="accent2"/>
                </a:solidFill>
              </a:rPr>
              <a:t>waiting</a:t>
            </a:r>
          </a:p>
          <a:p>
            <a:pPr marL="173038" indent="-173038">
              <a:buFont typeface="Arial" panose="020B0604020202020204" pitchFamily="34" charset="0"/>
              <a:buChar char="•"/>
            </a:pPr>
            <a:r>
              <a:rPr lang="en-AU" b="0" dirty="0"/>
              <a:t>(Mar 2024) EC approved sending for ballot upon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617637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 [probably May 2024]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151265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standards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26516766"/>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588508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79530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sz="1400" b="0" dirty="0"/>
              <a:t>Passed on a vote of 7-1-11</a:t>
            </a:r>
          </a:p>
          <a:p>
            <a:pPr lvl="2">
              <a:spcBef>
                <a:spcPts val="600"/>
              </a:spcBef>
              <a:buFont typeface="Arial" panose="020B0604020202020204" pitchFamily="34" charset="0"/>
              <a:buChar char="•"/>
            </a:pPr>
            <a:r>
              <a:rPr lang="en-US" sz="1400" dirty="0"/>
              <a:t>China NB comments:</a:t>
            </a:r>
          </a:p>
          <a:p>
            <a:pPr lvl="3">
              <a:spcBef>
                <a:spcPts val="600"/>
              </a:spcBef>
              <a:buFont typeface="Arial" panose="020B0604020202020204" pitchFamily="34" charset="0"/>
              <a:buChar char="•"/>
            </a:pPr>
            <a:r>
              <a:rPr lang="en-US" sz="1200" b="0" dirty="0"/>
              <a:t>No integral security mechanism</a:t>
            </a:r>
          </a:p>
          <a:p>
            <a:pPr lvl="3">
              <a:spcBef>
                <a:spcPts val="600"/>
              </a:spcBef>
              <a:buFont typeface="Arial" panose="020B0604020202020204" pitchFamily="34" charset="0"/>
              <a:buChar char="•"/>
            </a:pPr>
            <a:r>
              <a:rPr lang="en-US" sz="1200" dirty="0"/>
              <a:t>IEEE negative </a:t>
            </a:r>
            <a:r>
              <a:rPr lang="en-US" sz="1200" dirty="0" err="1"/>
              <a:t>LoAs</a:t>
            </a:r>
            <a:r>
              <a:rPr lang="en-US" sz="1200" dirty="0"/>
              <a:t> should be disqualifying and prevent balloting under PSDO</a:t>
            </a:r>
          </a:p>
          <a:p>
            <a:pPr lvl="3">
              <a:spcBef>
                <a:spcPts val="600"/>
              </a:spcBef>
              <a:buFont typeface="Arial" panose="020B0604020202020204" pitchFamily="34" charset="0"/>
              <a:buChar char="•"/>
            </a:pPr>
            <a:r>
              <a:rPr lang="en-US" sz="1200" b="0" dirty="0"/>
              <a:t>Draft IEEE 802.3 </a:t>
            </a:r>
            <a:r>
              <a:rPr lang="en-US" sz="1200" dirty="0"/>
              <a:t>response to comments in </a:t>
            </a:r>
            <a:r>
              <a:rPr lang="en-US" sz="1200" dirty="0">
                <a:hlinkClick r:id="rId2"/>
              </a:rPr>
              <a:t>ec-24/0099r00</a:t>
            </a:r>
            <a:endParaRPr lang="en-US" sz="1200"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80872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957511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25365905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a:xfrm>
            <a:off x="685800" y="1676400"/>
            <a:ext cx="7772400" cy="4114800"/>
          </a:xfrm>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lvl="1"/>
            <a:r>
              <a:rPr lang="en-AU" dirty="0"/>
              <a:t>There is not yet closure on the 802.11ax IPR related issue</a:t>
            </a:r>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485050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447526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64000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was liaised in Feb 2021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194244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rgbClr val="FA661C"/>
                </a:solidFill>
              </a:rPr>
              <a:t>on hold</a:t>
            </a:r>
            <a:endParaRPr lang="en-AU" dirty="0">
              <a:solidFill>
                <a:schemeClr val="accent2"/>
              </a:solidFill>
            </a:endParaRP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2597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rgbClr val="FA661C"/>
                </a:solidFill>
              </a:rPr>
              <a:t>on hold</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4506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rgbClr val="FA661C"/>
                </a:solidFill>
              </a:rPr>
              <a:t>on hold</a:t>
            </a:r>
            <a:endParaRPr lang="en-AU" dirty="0">
              <a:solidFill>
                <a:schemeClr val="accent2"/>
              </a:solidFill>
            </a:endParaRPr>
          </a:p>
          <a:p>
            <a:pPr lvl="1"/>
            <a:r>
              <a:rPr lang="en-AU" dirty="0"/>
              <a:t>(Nov 2022) Approved for submission to PSDO (after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112261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FA661C"/>
                </a:solidFill>
              </a:rPr>
              <a:t>on hold</a:t>
            </a:r>
            <a:endParaRPr lang="en-AU" dirty="0">
              <a:solidFill>
                <a:schemeClr val="accent2"/>
              </a:solidFill>
            </a:endParaRPr>
          </a:p>
          <a:p>
            <a:pPr lvl="1"/>
            <a:r>
              <a:rPr lang="en-AU" dirty="0"/>
              <a:t>(Jan 2024) Initial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073429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FA661C"/>
                </a:solidFill>
              </a:rPr>
              <a:t>on hold</a:t>
            </a:r>
            <a:endParaRPr lang="en-AU" dirty="0">
              <a:solidFill>
                <a:schemeClr val="accent2"/>
              </a:solidFill>
            </a:endParaRP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7521455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FA661C"/>
                </a:solidFill>
              </a:rPr>
              <a:t>on hold</a:t>
            </a:r>
            <a:endParaRPr lang="en-AU" dirty="0">
              <a:solidFill>
                <a:schemeClr val="accent2"/>
              </a:solidFill>
            </a:endParaRPr>
          </a:p>
          <a:p>
            <a:pPr lvl="1"/>
            <a:r>
              <a:rPr lang="en-AU" dirty="0"/>
              <a:t>(May 2024) Initial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5861090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FA661C"/>
                </a:solidFill>
              </a:rPr>
              <a:t>on hold</a:t>
            </a:r>
            <a:endParaRPr lang="en-AU" dirty="0">
              <a:solidFill>
                <a:schemeClr val="accent2"/>
              </a:solidFill>
            </a:endParaRPr>
          </a:p>
          <a:p>
            <a:pPr lvl="1"/>
            <a:r>
              <a:rPr lang="en-AU" dirty="0"/>
              <a:t>(Apr 2024) Initial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39906632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(May 2024)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4599420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FA661C"/>
                </a:solidFill>
              </a:rPr>
              <a:t>on hold</a:t>
            </a:r>
            <a:endParaRPr lang="en-AU" dirty="0">
              <a:solidFill>
                <a:schemeClr val="accent2"/>
              </a:solidFill>
            </a:endParaRPr>
          </a:p>
          <a:p>
            <a:pPr lvl="1"/>
            <a:r>
              <a:rPr lang="en-AU" dirty="0"/>
              <a:t>(May 2024)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7703779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FA661C"/>
                </a:solidFill>
              </a:rPr>
              <a:t>on hold</a:t>
            </a:r>
            <a:endParaRPr lang="en-AU" dirty="0">
              <a:solidFill>
                <a:schemeClr val="accent2"/>
              </a:solidFill>
            </a:endParaRPr>
          </a:p>
          <a:p>
            <a:pPr lvl="1"/>
            <a:r>
              <a:rPr lang="en-AU" dirty="0"/>
              <a:t>(May 2024)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25228080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3251810"/>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39291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7793364"/>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18 Jan 24</a:t>
                      </a: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26661224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680289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a:xfrm>
            <a:off x="668676" y="16764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closes 4 Jul 2024</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2580874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5059860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11836860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4887865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24486911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 IEEE 802.15.3 was to be on </a:t>
            </a:r>
            <a:r>
              <a:rPr lang="en-US" dirty="0" err="1"/>
              <a:t>RevCom</a:t>
            </a:r>
            <a:r>
              <a:rPr lang="en-US" dirty="0"/>
              <a:t>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4652629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8439480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275111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passed</a:t>
            </a:r>
          </a:p>
          <a:p>
            <a:pPr marL="184150" lvl="2" indent="0">
              <a:buNone/>
            </a:pPr>
            <a:r>
              <a:rPr lang="en-AU" dirty="0"/>
              <a:t>- Formally submitted on 22-Aug-2023</a:t>
            </a:r>
          </a:p>
          <a:p>
            <a:pPr marL="184150" lvl="2" indent="0">
              <a:buNone/>
            </a:pPr>
            <a:r>
              <a:rPr lang="en-AU" dirty="0"/>
              <a:t>- Ballot initiated 14 Sep 2023, closed 12 Nov 2023</a:t>
            </a:r>
          </a:p>
          <a:p>
            <a:pPr lvl="2">
              <a:buFontTx/>
              <a:buChar char="-"/>
            </a:pPr>
            <a:r>
              <a:rPr lang="en-AU" dirty="0"/>
              <a:t>Passed on a vote of 9/1/9 (Y/N/A); one comment received from China NB (N</a:t>
            </a:r>
            <a:r>
              <a:rPr lang="en-US" b="0" i="0" u="none" strike="noStrike" dirty="0">
                <a:solidFill>
                  <a:srgbClr val="000000"/>
                </a:solidFill>
                <a:effectLst/>
                <a:latin typeface="Helvetica" pitchFamily="2" charset="0"/>
              </a:rPr>
              <a:t>18137</a:t>
            </a:r>
            <a:r>
              <a:rPr lang="en-AU" dirty="0"/>
              <a:t>)</a:t>
            </a:r>
          </a:p>
          <a:p>
            <a:pPr lvl="2">
              <a:buFontTx/>
              <a:buChar char="-"/>
            </a:pPr>
            <a:r>
              <a:rPr lang="en-AU" dirty="0"/>
              <a:t>Comment response submitted 18 Jan 2024</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12301126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9356556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15567559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4218874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8068247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6142137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Requirements (N 415)</a:t>
            </a:r>
          </a:p>
        </p:txBody>
      </p:sp>
    </p:spTree>
    <p:extLst>
      <p:ext uri="{BB962C8B-B14F-4D97-AF65-F5344CB8AC3E}">
        <p14:creationId xmlns:p14="http://schemas.microsoft.com/office/powerpoint/2010/main" val="20965101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31962549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24147865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350328585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26655</Words>
  <Application>Microsoft Macintosh PowerPoint</Application>
  <PresentationFormat>On-screen Show (4:3)</PresentationFormat>
  <Paragraphs>3699</Paragraphs>
  <Slides>252</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252</vt:i4>
      </vt:variant>
    </vt:vector>
  </HeadingPairs>
  <TitlesOfParts>
    <vt:vector size="259" baseType="lpstr">
      <vt:lpstr>Arial</vt:lpstr>
      <vt:lpstr>Calibri</vt:lpstr>
      <vt:lpstr>Helvetica</vt:lpstr>
      <vt:lpstr>Times New Roman</vt:lpstr>
      <vt:lpstr>Wingdings</vt:lpstr>
      <vt:lpstr>802-11-Submission</vt:lpstr>
      <vt:lpstr>Acrobat Document</vt:lpstr>
      <vt:lpstr>IEEE 802 JTC1 Standing Committee March 2024 agenda (mixed mode)</vt:lpstr>
      <vt:lpstr>This document will be used to provide information for any IEEE 802 JTC1 SC meetings in May 2024</vt:lpstr>
      <vt:lpstr>Registration is not required for the IEEE 802 JTC1 SC session in May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14 May 2024 in the PM2 slot in Warsaw, PL</vt:lpstr>
      <vt:lpstr>The IEEE 802 JTC1 SC regular meeting has a high-level list of agenda items to be considered</vt:lpstr>
      <vt:lpstr>The IEEE 802 JTC1 SC will consider approving its agenda</vt:lpstr>
      <vt:lpstr>The IEEE 802 JTC1 SC will consider approval of the minutes of its March 2024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105 standards through the PSDO adoption process, with 50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The ISO version of one IEEE 802.1 standard is in systematic review</vt:lpstr>
      <vt:lpstr>Bridges &amp; Bridged Networks IEEE 802.1Q-REV-2022 passed 60-day pre-ballot </vt:lpstr>
      <vt:lpstr>Bridges &amp; Bridged Networks: Congestion Isolation IEEE 802.1Qcz 5-month FDIS ballot closes in Sep 2024</vt:lpstr>
      <vt:lpstr>MAC Privacy Protection IEEE 802.1AEdk D2.1 5-month FDIS ballot closes in Sep 2024</vt:lpstr>
      <vt:lpstr>YANG Data Model for Ethertypes IEEE 802f was liaised for information in Feb 2023 </vt:lpstr>
      <vt:lpstr>YANG Data Models for Scheduled Traffic, Frame Preemption, Per-Stream Filtering &amp; Policing IEEE 802.1Qcw was submitted into the PSDO process in Nov 2023</vt:lpstr>
      <vt:lpstr>Automatic Attachment to Provider Backbone Bridging (PBB) services IEEE 802.1Qcj was submitted into the PSDO process in Nov 2023</vt:lpstr>
      <vt:lpstr>Timing and Synchronization for Time-Sensitive Applications Amendment: Inclusive Terminology IEEE 802.1ASdr was liaised for information</vt:lpstr>
      <vt:lpstr>Automatic Attachment to Provider Backbone Bridging (PBB) services IEEE 802.1CS-2020/Cor-1 was liaised for information</vt:lpstr>
      <vt:lpstr>Quality of Service Provision by Network Systems IEEE 802.1DC was liaised for information</vt:lpstr>
      <vt:lpstr>Hot Standby IEEE 802.1ASdm will be liaised when appropriate</vt:lpstr>
      <vt:lpstr>Timing and Synchronization for Time-Sensitive Applications: YANG Data Model IEEE 802.1ASdn will be liaised when appropriate</vt:lpstr>
      <vt:lpstr>Configuration Enhancements for Time-Sensitive Networking IEEE 802.1Qdj will be liaised when appropriate</vt:lpstr>
      <vt:lpstr>YANG Data Models for the Credit-Based Shaper  IEEE 802.1Qdx will be liaised when appropriate</vt:lpstr>
      <vt:lpstr>Overview and Architecture IEEE 802-REVc will be liaised when appropriate</vt:lpstr>
      <vt:lpstr>IEEE 802.3 has 1 standards in the pipeline for adoption under the PSDO process and 7 awaiting submission</vt:lpstr>
      <vt:lpstr>IEEE 802.3 WG has a number of regular participants in IEEE 802 JTC1 SC activities</vt:lpstr>
      <vt:lpstr>IEEE 802.3-REV was submitted into the PSDO process in Feb 2023</vt:lpstr>
      <vt:lpstr>IEEE 802.11 has 7 standards in the pipeline for adoption under the PSDO and 7 awaiting submission</vt:lpstr>
      <vt:lpstr>IEEE 802.11 has 7 standards in the pipeline for adoption under the PSDO and 7 awaiting submission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was liaised in Feb 2021</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Wireless Smart Utility Network Field Area Network  Related: IEEE 2857-2021</vt:lpstr>
      <vt:lpstr>IEEE 802.19 has not yet considered submissions to the PSDO process</vt:lpstr>
      <vt:lpstr>IEEE 802.19 WG has had a number of regular participants in IEEE 802 JTC1 SC activities</vt:lpstr>
      <vt:lpstr>SC 6/WG 1 had a virtual meeting on 7 May 2024</vt:lpstr>
      <vt:lpstr>Second PWI Report on APGAN</vt:lpstr>
      <vt:lpstr>PWI Proposal for Drone Formation Flying Show – Communication Security Requirement</vt:lpstr>
      <vt:lpstr>ISO/IEC PWI 11913 (Wearable Suit Area Network)</vt:lpstr>
      <vt:lpstr>SC 6 will hold a plenary meeting in October 2024</vt:lpstr>
      <vt:lpstr>The JTC1 SC chair developed a liaison report for the SC 6 plenary meeting in December 2023</vt:lpstr>
      <vt:lpstr>AG 4 – MCS Innovation</vt:lpstr>
      <vt:lpstr>AG 4 – MCS Innovation</vt:lpstr>
      <vt:lpstr>AG 4 – MCS Innovation Recommendation</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2024-05-13T16:08:23Z</dcterms:modified>
</cp:coreProperties>
</file>