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55"/>
  </p:notesMasterIdLst>
  <p:handoutMasterIdLst>
    <p:handoutMasterId r:id="rId256"/>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673" r:id="rId23"/>
    <p:sldId id="2534" r:id="rId24"/>
    <p:sldId id="2062" r:id="rId25"/>
    <p:sldId id="2280" r:id="rId26"/>
    <p:sldId id="2550" r:id="rId27"/>
    <p:sldId id="1981" r:id="rId28"/>
    <p:sldId id="2650" r:id="rId29"/>
    <p:sldId id="2074" r:id="rId30"/>
    <p:sldId id="2102" r:id="rId31"/>
    <p:sldId id="2465" r:id="rId32"/>
    <p:sldId id="2107" r:id="rId33"/>
    <p:sldId id="2075" r:id="rId34"/>
    <p:sldId id="2629" r:id="rId35"/>
    <p:sldId id="2654" r:id="rId36"/>
    <p:sldId id="2631" r:id="rId37"/>
    <p:sldId id="2632" r:id="rId38"/>
    <p:sldId id="2633" r:id="rId39"/>
    <p:sldId id="2634" r:id="rId40"/>
    <p:sldId id="2439" r:id="rId41"/>
    <p:sldId id="2681" r:id="rId42"/>
    <p:sldId id="2292" r:id="rId43"/>
    <p:sldId id="2669" r:id="rId44"/>
    <p:sldId id="2331" r:id="rId45"/>
    <p:sldId id="2438" r:id="rId46"/>
    <p:sldId id="2611" r:id="rId47"/>
    <p:sldId id="2612" r:id="rId48"/>
    <p:sldId id="2610" r:id="rId49"/>
    <p:sldId id="2648" r:id="rId50"/>
    <p:sldId id="2655" r:id="rId51"/>
    <p:sldId id="2675" r:id="rId52"/>
    <p:sldId id="2676" r:id="rId53"/>
    <p:sldId id="2685" r:id="rId54"/>
    <p:sldId id="2702" r:id="rId55"/>
    <p:sldId id="2682" r:id="rId56"/>
    <p:sldId id="2703" r:id="rId57"/>
    <p:sldId id="2710" r:id="rId58"/>
    <p:sldId id="2008" r:id="rId59"/>
    <p:sldId id="2291" r:id="rId60"/>
    <p:sldId id="2552" r:id="rId61"/>
    <p:sldId id="2700" r:id="rId62"/>
    <p:sldId id="2701" r:id="rId63"/>
    <p:sldId id="2293" r:id="rId64"/>
    <p:sldId id="1708" r:id="rId65"/>
    <p:sldId id="2524" r:id="rId66"/>
    <p:sldId id="2548" r:id="rId67"/>
    <p:sldId id="1709" r:id="rId68"/>
    <p:sldId id="1710" r:id="rId69"/>
    <p:sldId id="1790" r:id="rId70"/>
    <p:sldId id="2199" r:id="rId71"/>
    <p:sldId id="2319" r:id="rId72"/>
    <p:sldId id="2320" r:id="rId73"/>
    <p:sldId id="2321" r:id="rId74"/>
    <p:sldId id="2635" r:id="rId75"/>
    <p:sldId id="2665" r:id="rId76"/>
    <p:sldId id="2666" r:id="rId77"/>
    <p:sldId id="2667" r:id="rId78"/>
    <p:sldId id="2668" r:id="rId79"/>
    <p:sldId id="2674" r:id="rId80"/>
    <p:sldId id="2354" r:id="rId81"/>
    <p:sldId id="2628" r:id="rId82"/>
    <p:sldId id="2294" r:id="rId83"/>
    <p:sldId id="2559" r:id="rId84"/>
    <p:sldId id="2623" r:id="rId85"/>
    <p:sldId id="2624" r:id="rId86"/>
    <p:sldId id="2625" r:id="rId87"/>
    <p:sldId id="2626" r:id="rId88"/>
    <p:sldId id="2570" r:id="rId89"/>
    <p:sldId id="2571" r:id="rId90"/>
    <p:sldId id="2572" r:id="rId91"/>
    <p:sldId id="2560" r:id="rId92"/>
    <p:sldId id="2627" r:id="rId93"/>
    <p:sldId id="2562" r:id="rId94"/>
    <p:sldId id="2561" r:id="rId95"/>
    <p:sldId id="2622" r:id="rId96"/>
    <p:sldId id="2564" r:id="rId97"/>
    <p:sldId id="2709" r:id="rId98"/>
    <p:sldId id="2466" r:id="rId99"/>
    <p:sldId id="2467" r:id="rId100"/>
    <p:sldId id="2670" r:id="rId101"/>
    <p:sldId id="2671" r:id="rId102"/>
    <p:sldId id="2336" r:id="rId103"/>
    <p:sldId id="2605" r:id="rId104"/>
    <p:sldId id="2711" r:id="rId105"/>
    <p:sldId id="2712" r:id="rId106"/>
    <p:sldId id="2713" r:id="rId107"/>
    <p:sldId id="2708" r:id="rId108"/>
    <p:sldId id="2649" r:id="rId109"/>
    <p:sldId id="2704" r:id="rId110"/>
    <p:sldId id="2705" r:id="rId111"/>
    <p:sldId id="2706" r:id="rId112"/>
    <p:sldId id="2324" r:id="rId113"/>
    <p:sldId id="1375" r:id="rId114"/>
    <p:sldId id="1376" r:id="rId115"/>
    <p:sldId id="619" r:id="rId116"/>
    <p:sldId id="621" r:id="rId117"/>
    <p:sldId id="1561" r:id="rId118"/>
    <p:sldId id="1555" r:id="rId119"/>
    <p:sldId id="1601" r:id="rId120"/>
    <p:sldId id="1585" r:id="rId121"/>
    <p:sldId id="1586" r:id="rId122"/>
    <p:sldId id="1587" r:id="rId123"/>
    <p:sldId id="1588" r:id="rId124"/>
    <p:sldId id="1589" r:id="rId125"/>
    <p:sldId id="1590" r:id="rId126"/>
    <p:sldId id="1771" r:id="rId127"/>
    <p:sldId id="1772" r:id="rId128"/>
    <p:sldId id="1591" r:id="rId129"/>
    <p:sldId id="1592" r:id="rId130"/>
    <p:sldId id="1593" r:id="rId131"/>
    <p:sldId id="1594" r:id="rId132"/>
    <p:sldId id="1595" r:id="rId133"/>
    <p:sldId id="1596" r:id="rId134"/>
    <p:sldId id="1597" r:id="rId135"/>
    <p:sldId id="1598" r:id="rId136"/>
    <p:sldId id="1599" r:id="rId137"/>
    <p:sldId id="1600" r:id="rId138"/>
    <p:sldId id="1628" r:id="rId139"/>
    <p:sldId id="1638" r:id="rId140"/>
    <p:sldId id="1725" r:id="rId141"/>
    <p:sldId id="1726" r:id="rId142"/>
    <p:sldId id="1947" r:id="rId143"/>
    <p:sldId id="1975" r:id="rId144"/>
    <p:sldId id="1976" r:id="rId145"/>
    <p:sldId id="1977" r:id="rId146"/>
    <p:sldId id="2039" r:id="rId147"/>
    <p:sldId id="2060" r:id="rId148"/>
    <p:sldId id="2061" r:id="rId149"/>
    <p:sldId id="2097" r:id="rId150"/>
    <p:sldId id="2103" r:id="rId151"/>
    <p:sldId id="2063" r:id="rId152"/>
    <p:sldId id="2064" r:id="rId153"/>
    <p:sldId id="2065" r:id="rId154"/>
    <p:sldId id="2066" r:id="rId155"/>
    <p:sldId id="2067" r:id="rId156"/>
    <p:sldId id="2068" r:id="rId157"/>
    <p:sldId id="2069" r:id="rId158"/>
    <p:sldId id="2146" r:id="rId159"/>
    <p:sldId id="2147" r:id="rId160"/>
    <p:sldId id="2148" r:id="rId161"/>
    <p:sldId id="2158" r:id="rId162"/>
    <p:sldId id="2159" r:id="rId163"/>
    <p:sldId id="2157" r:id="rId164"/>
    <p:sldId id="2160" r:id="rId165"/>
    <p:sldId id="2216" r:id="rId166"/>
    <p:sldId id="2217" r:id="rId167"/>
    <p:sldId id="2219" r:id="rId168"/>
    <p:sldId id="2238" r:id="rId169"/>
    <p:sldId id="2239" r:id="rId170"/>
    <p:sldId id="2240" r:id="rId171"/>
    <p:sldId id="2242" r:id="rId172"/>
    <p:sldId id="2263" r:id="rId173"/>
    <p:sldId id="2276" r:id="rId174"/>
    <p:sldId id="2277" r:id="rId175"/>
    <p:sldId id="2278" r:id="rId176"/>
    <p:sldId id="2281" r:id="rId177"/>
    <p:sldId id="2282" r:id="rId178"/>
    <p:sldId id="2283" r:id="rId179"/>
    <p:sldId id="2284" r:id="rId180"/>
    <p:sldId id="2318" r:id="rId181"/>
    <p:sldId id="2329" r:id="rId182"/>
    <p:sldId id="2356" r:id="rId183"/>
    <p:sldId id="1701" r:id="rId184"/>
    <p:sldId id="1969" r:id="rId185"/>
    <p:sldId id="2112" r:id="rId186"/>
    <p:sldId id="1965" r:id="rId187"/>
    <p:sldId id="2114" r:id="rId188"/>
    <p:sldId id="1705" r:id="rId189"/>
    <p:sldId id="1706" r:id="rId190"/>
    <p:sldId id="1707" r:id="rId191"/>
    <p:sldId id="2113" r:id="rId192"/>
    <p:sldId id="2037" r:id="rId193"/>
    <p:sldId id="2431" r:id="rId194"/>
    <p:sldId id="2429" r:id="rId195"/>
    <p:sldId id="2436" r:id="rId196"/>
    <p:sldId id="1968" r:id="rId197"/>
    <p:sldId id="2104" r:id="rId198"/>
    <p:sldId id="2317" r:id="rId199"/>
    <p:sldId id="1967" r:id="rId200"/>
    <p:sldId id="2167" r:id="rId201"/>
    <p:sldId id="2351" r:id="rId202"/>
    <p:sldId id="2333" r:id="rId203"/>
    <p:sldId id="2335" r:id="rId204"/>
    <p:sldId id="2334" r:id="rId205"/>
    <p:sldId id="2352" r:id="rId206"/>
    <p:sldId id="2218" r:id="rId207"/>
    <p:sldId id="1945" r:id="rId208"/>
    <p:sldId id="2071" r:id="rId209"/>
    <p:sldId id="2036" r:id="rId210"/>
    <p:sldId id="2323" r:id="rId211"/>
    <p:sldId id="2353" r:id="rId212"/>
    <p:sldId id="2332" r:id="rId213"/>
    <p:sldId id="2437" r:id="rId214"/>
    <p:sldId id="2426" r:id="rId215"/>
    <p:sldId id="2427" r:id="rId216"/>
    <p:sldId id="2328" r:id="rId217"/>
    <p:sldId id="2563" r:id="rId218"/>
    <p:sldId id="2355" r:id="rId219"/>
    <p:sldId id="2461" r:id="rId220"/>
    <p:sldId id="2460" r:id="rId221"/>
    <p:sldId id="2463" r:id="rId222"/>
    <p:sldId id="2609" r:id="rId223"/>
    <p:sldId id="2481" r:id="rId224"/>
    <p:sldId id="2482" r:id="rId225"/>
    <p:sldId id="2485" r:id="rId226"/>
    <p:sldId id="2486" r:id="rId227"/>
    <p:sldId id="2644" r:id="rId228"/>
    <p:sldId id="2707" r:id="rId229"/>
    <p:sldId id="2464" r:id="rId230"/>
    <p:sldId id="2483" r:id="rId231"/>
    <p:sldId id="2672" r:id="rId232"/>
    <p:sldId id="2651" r:id="rId233"/>
    <p:sldId id="2489" r:id="rId234"/>
    <p:sldId id="2556" r:id="rId235"/>
    <p:sldId id="2653" r:id="rId236"/>
    <p:sldId id="2647" r:id="rId237"/>
    <p:sldId id="2657" r:id="rId238"/>
    <p:sldId id="2658" r:id="rId239"/>
    <p:sldId id="2660" r:id="rId240"/>
    <p:sldId id="2659" r:id="rId241"/>
    <p:sldId id="2621" r:id="rId242"/>
    <p:sldId id="2637" r:id="rId243"/>
    <p:sldId id="2638" r:id="rId244"/>
    <p:sldId id="2639" r:id="rId245"/>
    <p:sldId id="2640" r:id="rId246"/>
    <p:sldId id="2641" r:id="rId247"/>
    <p:sldId id="2642" r:id="rId248"/>
    <p:sldId id="2643" r:id="rId249"/>
    <p:sldId id="2661" r:id="rId250"/>
    <p:sldId id="2678" r:id="rId251"/>
    <p:sldId id="2679" r:id="rId252"/>
    <p:sldId id="2680" r:id="rId253"/>
    <p:sldId id="2663" r:id="rId25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65" autoAdjust="0"/>
    <p:restoredTop sz="94660" autoAdjust="0"/>
  </p:normalViewPr>
  <p:slideViewPr>
    <p:cSldViewPr>
      <p:cViewPr>
        <p:scale>
          <a:sx n="125" d="100"/>
          <a:sy n="125" d="100"/>
        </p:scale>
        <p:origin x="2240" y="14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3008" y="1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theme" Target="theme/theme1.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tableStyles" Target="tableStyle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notesMaster" Target="notesMasters/notesMaster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handoutMaster" Target="handoutMasters/handoutMaster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a:t>doc.: IEEE 802.11-23/1344r03</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3076" name="Rectangle 4"/>
          <p:cNvSpPr>
            <a:spLocks noGrp="1" noChangeArrowheads="1"/>
          </p:cNvSpPr>
          <p:nvPr>
            <p:ph type="ftr" sz="quarter" idx="2"/>
          </p:nvPr>
        </p:nvSpPr>
        <p:spPr bwMode="auto">
          <a:xfrm>
            <a:off x="5033026" y="8982075"/>
            <a:ext cx="1285224"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Peter Yee, AKAYLA</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a:t>doc.: IEEE 802.11-23/1344r03</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a:t>September 2023</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4534850" y="8985250"/>
            <a:ext cx="174688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Peter Yee, AKAYLA</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802.11-23/1344r03</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1204"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2228"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2229" name="Rectangle 7"/>
          <p:cNvSpPr>
            <a:spLocks noGrp="1" noChangeArrowheads="1"/>
          </p:cNvSpPr>
          <p:nvPr>
            <p:ph type="sldNum" sz="quarter" idx="5"/>
          </p:nvPr>
        </p:nvSpPr>
        <p:spPr/>
        <p:txBody>
          <a:bodyPr/>
          <a:lstStyle/>
          <a:p>
            <a:pPr>
              <a:defRPr/>
            </a:pPr>
            <a:r>
              <a:rPr lang="en-US"/>
              <a:t>Page </a:t>
            </a:r>
            <a:fld id="{19B6D425-D6D0-4B30-A6C8-1418EA409DD4}" type="slidenum">
              <a:rPr lang="en-US" smtClean="0"/>
              <a:pPr>
                <a:defRPr/>
              </a:pPr>
              <a:t>2</a:t>
            </a:fld>
            <a:endParaRPr lang="en-US"/>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59396" name="Rectangle 6"/>
          <p:cNvSpPr>
            <a:spLocks noGrp="1" noChangeArrowheads="1"/>
          </p:cNvSpPr>
          <p:nvPr>
            <p:ph type="ftr" sz="quarter" idx="4"/>
          </p:nvPr>
        </p:nvSpPr>
        <p:spPr>
          <a:xfrm>
            <a:off x="4534850" y="8985250"/>
            <a:ext cx="1746888" cy="184666"/>
          </a:xfrm>
        </p:spPr>
        <p:txBody>
          <a:bodyPr/>
          <a:lstStyle/>
          <a:p>
            <a:pPr lvl="4">
              <a:defRPr/>
            </a:pPr>
            <a:r>
              <a:rPr lang="en-US"/>
              <a:t>Peter Yee, AKAYLA</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4534850" y="8985250"/>
            <a:ext cx="1746888" cy="184666"/>
          </a:xfrm>
        </p:spPr>
        <p:txBody>
          <a:bodyPr/>
          <a:lstStyle/>
          <a:p>
            <a:pPr lvl="4">
              <a:defRPr/>
            </a:pPr>
            <a:r>
              <a:rPr lang="en-US"/>
              <a:t>Peter Yee, AKAYLA</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endParaRPr lang="en-US" dirty="0">
              <a:latin typeface="Arial" pitchFamily="34" charset="0"/>
            </a:endParaRP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802.11-23/1344r03</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September 2023</a:t>
            </a:r>
          </a:p>
        </p:txBody>
      </p:sp>
      <p:sp>
        <p:nvSpPr>
          <p:cNvPr id="6" name="Footer Placeholder 5"/>
          <p:cNvSpPr>
            <a:spLocks noGrp="1"/>
          </p:cNvSpPr>
          <p:nvPr>
            <p:ph type="ftr" sz="quarter" idx="4"/>
          </p:nvPr>
        </p:nvSpPr>
        <p:spPr>
          <a:xfrm>
            <a:off x="5820073" y="8985250"/>
            <a:ext cx="461665" cy="184666"/>
          </a:xfrm>
        </p:spPr>
        <p:txBody>
          <a:bodyPr/>
          <a:lstStyle/>
          <a:p>
            <a:pPr lvl="4">
              <a:defRPr/>
            </a:pPr>
            <a:endParaRPr lang="en-US"/>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xfrm>
            <a:off x="7213303" y="6475413"/>
            <a:ext cx="1330622" cy="184666"/>
          </a:xfrm>
          <a:ln/>
        </p:spPr>
        <p:txBody>
          <a:bodyPr/>
          <a:lstStyle>
            <a:lvl1pPr>
              <a:defRPr/>
            </a:lvl1pPr>
          </a:lstStyle>
          <a:p>
            <a:pPr>
              <a:defRPr/>
            </a:pPr>
            <a:r>
              <a:rPr lang="en-US"/>
              <a:t>Peter Yee, AKAYLA</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7213303" y="6475413"/>
            <a:ext cx="1330622"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Peter Yee, AKAYLA</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802.11-24/0594r01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134656"/>
            <a:ext cx="9121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endParaRPr lang="en-US" sz="1600" b="1" dirty="0">
              <a:latin typeface="Arial" pitchFamily="34" charset="0"/>
            </a:endParaRPr>
          </a:p>
          <a:p>
            <a:pPr marL="0" lvl="3" eaLnBrk="0" hangingPunct="0"/>
            <a:r>
              <a:rPr lang="en-US" sz="1600" b="1" dirty="0">
                <a:latin typeface="Arial" pitchFamily="34" charset="0"/>
              </a:rPr>
              <a:t>May 2024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dd3168262349ffdf86ad4f11e2c13fd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24/11-24-0593-00-0jtc-minutes-of-mixed-mode-meeting-in-march-2024.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4/11-24-0593-00-0jtc-minutes-of-mixed-mode-meeting-in-march-2024.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hyperlink" Target="mailto:kingston_zhang1999@126.com" TargetMode="Externa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hyperlink" Target="https://mentor.ieee.org/802.11/dcn/21/11-21-1450-06-0jtc-response-to-n289.docx" TargetMode="Externa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oleObject" Target="../embeddings/oleObject3.bin"/><Relationship Id="rId1" Type="http://schemas.openxmlformats.org/officeDocument/2006/relationships/slideLayout" Target="../slideLayouts/slideLayout1.xml"/><Relationship Id="rId4" Type="http://schemas.openxmlformats.org/officeDocument/2006/relationships/oleObject" Target="../embeddings/oleObject5.bin"/></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ec/dcn/24/ec-24-0099-00-00EC-ieee-802-3-to-iso-iec-jtc1-sc-6-china-national-body-comments-on-ieee-std-802-3-2022-adoption.pdf%3E"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Peter Yee, AKAYLA</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March 2024 agenda (mixed mode)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May 2024</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32939990"/>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AU" sz="1200" dirty="0">
                          <a:effectLst/>
                          <a:latin typeface="+mn-lt"/>
                          <a:ea typeface="Times New Roman"/>
                        </a:rPr>
                        <a:t>Peter Yee (</a:t>
                      </a:r>
                      <a:r>
                        <a:rPr lang="en-AU" sz="1200" baseline="0" dirty="0">
                          <a:effectLst/>
                          <a:latin typeface="+mn-lt"/>
                          <a:ea typeface="Times New Roman"/>
                        </a:rPr>
                        <a:t>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endParaRPr lang="en-AU" sz="1200" dirty="0">
                        <a:effectLst/>
                        <a:latin typeface="+mn-lt"/>
                        <a:ea typeface="Times New Roman"/>
                      </a:endParaRPr>
                    </a:p>
                  </a:txBody>
                  <a:tcPr marL="68580" marR="68580" marT="0" marB="0" anchor="ctr"/>
                </a:tc>
                <a:tc>
                  <a:txBody>
                    <a:bodyPr/>
                    <a:lstStyle/>
                    <a:p>
                      <a:pPr>
                        <a:spcAft>
                          <a:spcPts val="0"/>
                        </a:spcAft>
                      </a:pPr>
                      <a:r>
                        <a:rPr lang="en-AU" sz="1200" dirty="0" err="1">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7858125" cy="1066800"/>
          </a:xfrm>
        </p:spPr>
        <p:txBody>
          <a:bodyPr/>
          <a:lstStyle/>
          <a:p>
            <a:r>
              <a:rPr lang="en-US" dirty="0"/>
              <a:t>The IEEE 802 JTC1 SC will meet in mixed mode on</a:t>
            </a:r>
            <a:br>
              <a:rPr lang="en-US" dirty="0"/>
            </a:br>
            <a:r>
              <a:rPr lang="en-US" dirty="0"/>
              <a:t>14 May 2024 in the PM2 slot in Warsaw, PL</a:t>
            </a:r>
          </a:p>
        </p:txBody>
      </p:sp>
      <p:sp>
        <p:nvSpPr>
          <p:cNvPr id="7" name="Footer Placeholder 5"/>
          <p:cNvSpPr>
            <a:spLocks noGrp="1"/>
          </p:cNvSpPr>
          <p:nvPr>
            <p:ph type="ftr" sz="quarter" idx="10"/>
          </p:nvPr>
        </p:nvSpPr>
        <p:spPr/>
        <p:txBody>
          <a:bodyPr/>
          <a:lstStyle/>
          <a:p>
            <a:pPr>
              <a:defRPr/>
            </a:pPr>
            <a:r>
              <a:rPr lang="en-US"/>
              <a:t>Peter Yee, AKAYLA</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Mixed mode</a:t>
            </a:r>
          </a:p>
          <a:p>
            <a:pPr algn="ctr">
              <a:defRPr/>
            </a:pPr>
            <a:r>
              <a:rPr lang="en-US" sz="1600" b="1" dirty="0">
                <a:latin typeface="+mj-lt"/>
              </a:rPr>
              <a:t>Tue, 14 May 2024</a:t>
            </a:r>
            <a:br>
              <a:rPr lang="en-US" sz="1600" b="1" dirty="0">
                <a:latin typeface="+mj-lt"/>
              </a:rPr>
            </a:br>
            <a:r>
              <a:rPr lang="en-US" sz="1600" b="1" dirty="0">
                <a:latin typeface="+mj-lt"/>
              </a:rPr>
              <a:t>@ 4:00 pm (CEST)</a:t>
            </a: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a:latin typeface="+mj-lt"/>
              </a:rPr>
              <a:t>Webex details</a:t>
            </a:r>
          </a:p>
          <a:p>
            <a:pPr marL="285750" indent="-285750" eaLnBrk="0" hangingPunct="0">
              <a:spcBef>
                <a:spcPts val="800"/>
              </a:spcBef>
              <a:buFont typeface="Arial" panose="020B0604020202020204" pitchFamily="34" charset="0"/>
              <a:buChar char="•"/>
            </a:pPr>
            <a:r>
              <a:rPr lang="en-US" sz="1600" dirty="0">
                <a:latin typeface="+mj-lt"/>
                <a:hlinkClick r:id="rId3"/>
              </a:rPr>
              <a:t>https://ieeesa.webex.com/ieeesa/j.php?MTID=mdd3168262349ffdf86ad4f11e2c13fdc</a:t>
            </a:r>
            <a:endParaRPr lang="en-US" sz="1600" dirty="0">
              <a:latin typeface="+mj-lt"/>
            </a:endParaRPr>
          </a:p>
          <a:p>
            <a:pPr marL="285750" indent="-285750" eaLnBrk="0" hangingPunct="0">
              <a:spcBef>
                <a:spcPts val="800"/>
              </a:spcBef>
              <a:buFont typeface="Arial" panose="020B0604020202020204" pitchFamily="34" charset="0"/>
              <a:buChar char="•"/>
            </a:pPr>
            <a:r>
              <a:rPr kumimoji="0" lang="en-US" sz="1600" i="0" u="none" strike="noStrike" cap="none" normalizeH="0" baseline="0" dirty="0">
                <a:ln>
                  <a:noFill/>
                </a:ln>
                <a:effectLst/>
                <a:latin typeface="+mj-lt"/>
              </a:rPr>
              <a:t>Meeting number (access code): </a:t>
            </a:r>
            <a:r>
              <a:rPr lang="en-US" sz="1600" dirty="0">
                <a:latin typeface="+mj-lt"/>
              </a:rPr>
              <a:t>2346 031 1725</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a:t>
            </a:r>
            <a:r>
              <a:rPr lang="en-US" sz="1600" dirty="0">
                <a:latin typeface="+mj-lt"/>
              </a:rPr>
              <a:t>JTC1 (apparently not ‘wireless’, as it has been at times)</a:t>
            </a:r>
            <a:endParaRPr kumimoji="0" lang="en-US" sz="1600" i="0" u="none" strike="noStrike" cap="none" normalizeH="0" baseline="0" dirty="0">
              <a:ln>
                <a:noFill/>
              </a:ln>
              <a:effectLst/>
              <a:latin typeface="+mj-lt"/>
            </a:endParaRPr>
          </a:p>
        </p:txBody>
      </p:sp>
      <p:sp>
        <p:nvSpPr>
          <p:cNvPr id="4" name="Slide Number Placeholder 3">
            <a:extLst>
              <a:ext uri="{FF2B5EF4-FFF2-40B4-BE49-F238E27FC236}">
                <a16:creationId xmlns:a16="http://schemas.microsoft.com/office/drawing/2014/main" id="{6FA05E16-6DAC-F78F-9093-3DD8D49910C2}"/>
              </a:ext>
            </a:extLst>
          </p:cNvPr>
          <p:cNvSpPr>
            <a:spLocks noGrp="1"/>
          </p:cNvSpPr>
          <p:nvPr>
            <p:ph type="sldNum" sz="quarter" idx="11"/>
          </p:nvPr>
        </p:nvSpPr>
        <p:spPr/>
        <p:txBody>
          <a:bodyPr/>
          <a:lstStyle/>
          <a:p>
            <a:pPr>
              <a:defRPr/>
            </a:pPr>
            <a:r>
              <a:rPr lang="en-US" dirty="0"/>
              <a:t>Slide </a:t>
            </a:r>
            <a:fld id="{FCE5288C-F87B-4810-A6B2-740CE13BD34D}" type="slidenum">
              <a:rPr lang="en-US" smtClean="0"/>
              <a:pPr>
                <a:defRPr/>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802.21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22302262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rgbClr val="00B050"/>
                        </a:solidFill>
                        <a:latin typeface="+mj-lt"/>
                      </a:endParaRPr>
                    </a:p>
                  </a:txBody>
                  <a:tcPr marL="115147" marR="115147"/>
                </a:tc>
                <a:tc>
                  <a:txBody>
                    <a:bodyPr/>
                    <a:lstStyle/>
                    <a:p>
                      <a:pPr algn="ctr"/>
                      <a:endParaRPr lang="en-AU" sz="160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3291558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had a number of regular participants in IEEE 802 JTC1 SC activities</a:t>
            </a:r>
          </a:p>
        </p:txBody>
      </p:sp>
      <p:sp>
        <p:nvSpPr>
          <p:cNvPr id="3" name="Content Placeholder 2"/>
          <p:cNvSpPr>
            <a:spLocks noGrp="1"/>
          </p:cNvSpPr>
          <p:nvPr>
            <p:ph idx="1"/>
          </p:nvPr>
        </p:nvSpPr>
        <p:spPr/>
        <p:txBody>
          <a:bodyPr/>
          <a:lstStyle/>
          <a:p>
            <a:r>
              <a:rPr lang="en-AU"/>
              <a:t>Regular participants</a:t>
            </a:r>
          </a:p>
          <a:p>
            <a:pPr lvl="1"/>
            <a:r>
              <a:rPr lang="en-AU"/>
              <a:t>Apurva Mody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40150213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6/WG 1 had a virtual meeting on 7 May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Agenda</a:t>
            </a:r>
          </a:p>
          <a:p>
            <a:pPr lvl="1"/>
            <a:r>
              <a:rPr lang="en-AU" dirty="0"/>
              <a:t>N 417</a:t>
            </a:r>
          </a:p>
          <a:p>
            <a:pPr lvl="2"/>
            <a:r>
              <a:rPr lang="en-AU" dirty="0"/>
              <a:t>Second PWI Report on APGAN (N 413)</a:t>
            </a:r>
          </a:p>
          <a:p>
            <a:pPr lvl="2"/>
            <a:r>
              <a:rPr lang="en-AU" dirty="0"/>
              <a:t>PWI Proposal for Drone Formation Flying Show - Communication</a:t>
            </a:r>
            <a:br>
              <a:rPr lang="en-AU" dirty="0"/>
            </a:br>
            <a:r>
              <a:rPr lang="en-AU" dirty="0"/>
              <a:t>Security Requirement (N 415)</a:t>
            </a:r>
          </a:p>
        </p:txBody>
      </p:sp>
    </p:spTree>
    <p:extLst>
      <p:ext uri="{BB962C8B-B14F-4D97-AF65-F5344CB8AC3E}">
        <p14:creationId xmlns:p14="http://schemas.microsoft.com/office/powerpoint/2010/main" val="20965101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Second PWI Report on APGAN</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US" dirty="0"/>
              <a:t>Automotive Proving Group Area Network</a:t>
            </a:r>
          </a:p>
          <a:p>
            <a:pPr>
              <a:buFont typeface="Arial" panose="020B0604020202020204" pitchFamily="34" charset="0"/>
              <a:buChar char="•"/>
            </a:pPr>
            <a:r>
              <a:rPr lang="en-US" b="0" dirty="0"/>
              <a:t>Used for supporting experimentation and testing of intelligent transport systems and intelligent connected vehicles. Basically V2X.</a:t>
            </a:r>
          </a:p>
          <a:p>
            <a:pPr>
              <a:buFont typeface="Arial" panose="020B0604020202020204" pitchFamily="34" charset="0"/>
              <a:buChar char="•"/>
            </a:pPr>
            <a:r>
              <a:rPr lang="en-US" b="0" dirty="0"/>
              <a:t>RATs include DSRC, WLAN, 4G/5G, LTE-V/NR-V</a:t>
            </a:r>
          </a:p>
          <a:p>
            <a:pPr>
              <a:buFont typeface="Arial" panose="020B0604020202020204" pitchFamily="34" charset="0"/>
              <a:buChar char="•"/>
            </a:pPr>
            <a:r>
              <a:rPr lang="en-US" b="0" dirty="0"/>
              <a:t>Section 7.4.2 (Encryption Regulation): mentions WAPI and its underlying crypto algorithms</a:t>
            </a:r>
          </a:p>
          <a:p>
            <a:pPr>
              <a:buFont typeface="Arial" panose="020B0604020202020204" pitchFamily="34" charset="0"/>
              <a:buChar char="•"/>
            </a:pPr>
            <a:r>
              <a:rPr lang="en-US" b="0" dirty="0"/>
              <a:t>Section 8.3 (APGAN Security): mentions WEP/WPA/WPA2/WPA3 and WAPI</a:t>
            </a:r>
          </a:p>
          <a:p>
            <a:pPr>
              <a:buFont typeface="Arial" panose="020B0604020202020204" pitchFamily="34" charset="0"/>
              <a:buChar char="•"/>
            </a:pPr>
            <a:r>
              <a:rPr lang="en-US" b="0" dirty="0"/>
              <a:t>Section 8.4.2 (Stealthy Attack): Hiding attacks to avoid detection</a:t>
            </a:r>
          </a:p>
          <a:p>
            <a:pPr>
              <a:buFont typeface="Arial" panose="020B0604020202020204" pitchFamily="34" charset="0"/>
              <a:buChar char="•"/>
            </a:pPr>
            <a:r>
              <a:rPr lang="en-US" b="0" dirty="0"/>
              <a:t>Section 8.4.4 (Stealthy Defense Technical Requirements): one solution is MAC layer security equipment to protect data links</a:t>
            </a:r>
          </a:p>
          <a:p>
            <a:pPr marL="0" indent="0"/>
            <a:endParaRPr lang="en-US" b="0" dirty="0"/>
          </a:p>
        </p:txBody>
      </p:sp>
    </p:spTree>
    <p:extLst>
      <p:ext uri="{BB962C8B-B14F-4D97-AF65-F5344CB8AC3E}">
        <p14:creationId xmlns:p14="http://schemas.microsoft.com/office/powerpoint/2010/main" val="31962549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pPr lvl="2"/>
            <a:r>
              <a:rPr lang="en-AU" dirty="0"/>
              <a:t>PWI Proposal for Drone Formation Flying Show – Communication Security Requirement</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r>
              <a:rPr lang="en-AU" dirty="0"/>
              <a:t>Securing inter-drone and controller to drone communications</a:t>
            </a:r>
          </a:p>
          <a:p>
            <a:pPr>
              <a:buFont typeface="Arial" panose="020B0604020202020204" pitchFamily="34" charset="0"/>
              <a:buChar char="•"/>
            </a:pPr>
            <a:r>
              <a:rPr lang="en-AU" b="0" dirty="0"/>
              <a:t>Several drone shows have been disrupted. Outcome: drone crashes</a:t>
            </a:r>
          </a:p>
          <a:p>
            <a:pPr>
              <a:buFont typeface="Arial" panose="020B0604020202020204" pitchFamily="34" charset="0"/>
              <a:buChar char="•"/>
            </a:pPr>
            <a:r>
              <a:rPr lang="en-AU" b="0" dirty="0"/>
              <a:t>Possible causes: real-time kinematic failures, C2 link failures, active radio attacks and interference from hidden adversary</a:t>
            </a:r>
          </a:p>
          <a:p>
            <a:pPr>
              <a:buFont typeface="Arial" panose="020B0604020202020204" pitchFamily="34" charset="0"/>
              <a:buChar char="•"/>
            </a:pPr>
            <a:r>
              <a:rPr lang="en-AU" b="0" dirty="0"/>
              <a:t>DFFS uses WLAN technology and security, so it’s in SC6’s scope; JTC 1/AG 19 believes that there is no conflict ISO TC 20/SC 16’s work, although SC 16 has not stated this itself</a:t>
            </a:r>
          </a:p>
          <a:p>
            <a:pPr>
              <a:buFont typeface="Arial" panose="020B0604020202020204" pitchFamily="34" charset="0"/>
              <a:buChar char="•"/>
            </a:pPr>
            <a:r>
              <a:rPr lang="en-AU" b="0" dirty="0"/>
              <a:t>IEEE Communications Society/Unmanned Aerial Vehicles Communications Standards Committee(COM/</a:t>
            </a:r>
            <a:r>
              <a:rPr lang="en-AU" b="0" dirty="0" err="1"/>
              <a:t>AerCom</a:t>
            </a:r>
            <a:r>
              <a:rPr lang="en-AU" b="0" dirty="0"/>
              <a:t>-SC) interest (P1937.15)</a:t>
            </a:r>
          </a:p>
          <a:p>
            <a:pPr>
              <a:buFont typeface="Arial" panose="020B0604020202020204" pitchFamily="34" charset="0"/>
              <a:buChar char="•"/>
            </a:pPr>
            <a:r>
              <a:rPr lang="en-AU" b="0" dirty="0"/>
              <a:t>SC 6 might request in the NP ballot stage, a request may be made to ISO CS to reduce the five NB nomination rule due to the lack of expertise in DFFS operations</a:t>
            </a:r>
          </a:p>
          <a:p>
            <a:pPr>
              <a:buFont typeface="Arial" panose="020B0604020202020204" pitchFamily="34" charset="0"/>
              <a:buChar char="•"/>
            </a:pPr>
            <a:endParaRPr lang="en-AU" b="0" dirty="0"/>
          </a:p>
          <a:p>
            <a:endParaRPr lang="en-AU" dirty="0"/>
          </a:p>
        </p:txBody>
      </p:sp>
    </p:spTree>
    <p:extLst>
      <p:ext uri="{BB962C8B-B14F-4D97-AF65-F5344CB8AC3E}">
        <p14:creationId xmlns:p14="http://schemas.microsoft.com/office/powerpoint/2010/main" val="241478659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ISO/IEC PWI 11913 (Wearable Suit Area Network)</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7772400" cy="4114800"/>
          </a:xfrm>
        </p:spPr>
        <p:txBody>
          <a:bodyPr/>
          <a:lstStyle/>
          <a:p>
            <a:pPr>
              <a:buFont typeface="Arial" panose="020B0604020202020204" pitchFamily="34" charset="0"/>
              <a:buChar char="•"/>
            </a:pPr>
            <a:r>
              <a:rPr lang="en-US" b="0" dirty="0"/>
              <a:t>Network using conductive fabric layers</a:t>
            </a:r>
          </a:p>
          <a:p>
            <a:pPr>
              <a:buFont typeface="Arial" panose="020B0604020202020204" pitchFamily="34" charset="0"/>
              <a:buChar char="•"/>
            </a:pPr>
            <a:r>
              <a:rPr lang="en-US" b="0" dirty="0"/>
              <a:t>Speeds in the several Kbps range but defined up to 1 Mbps</a:t>
            </a:r>
          </a:p>
          <a:p>
            <a:pPr>
              <a:buFont typeface="Arial" panose="020B0604020202020204" pitchFamily="34" charset="0"/>
              <a:buChar char="•"/>
            </a:pPr>
            <a:r>
              <a:rPr lang="en-US" b="0" dirty="0"/>
              <a:t>Useful for body sensors, microphones, displays</a:t>
            </a:r>
          </a:p>
          <a:p>
            <a:pPr>
              <a:buFont typeface="Arial" panose="020B0604020202020204" pitchFamily="34" charset="0"/>
              <a:buChar char="•"/>
            </a:pPr>
            <a:r>
              <a:rPr lang="en-US" b="0" dirty="0"/>
              <a:t>Assumes wireless power transfer</a:t>
            </a:r>
          </a:p>
          <a:p>
            <a:pPr>
              <a:buFont typeface="Arial" panose="020B0604020202020204" pitchFamily="34" charset="0"/>
              <a:buChar char="•"/>
            </a:pPr>
            <a:r>
              <a:rPr lang="en-US" b="0" dirty="0"/>
              <a:t>Wireless gateway access to the controller and wider world</a:t>
            </a:r>
          </a:p>
          <a:p>
            <a:pPr>
              <a:buFont typeface="Arial" panose="020B0604020202020204" pitchFamily="34" charset="0"/>
              <a:buChar char="•"/>
            </a:pPr>
            <a:r>
              <a:rPr lang="en-US" b="0" dirty="0"/>
              <a:t>Defines application, MAC, and PHY layers</a:t>
            </a:r>
          </a:p>
          <a:p>
            <a:pPr>
              <a:buFont typeface="Arial" panose="020B0604020202020204" pitchFamily="34" charset="0"/>
              <a:buChar char="•"/>
            </a:pPr>
            <a:r>
              <a:rPr lang="en-US" b="0" dirty="0"/>
              <a:t>The vote was 8-1-11</a:t>
            </a:r>
          </a:p>
          <a:p>
            <a:pPr>
              <a:buFont typeface="Arial" panose="020B0604020202020204" pitchFamily="34" charset="0"/>
              <a:buChar char="•"/>
            </a:pPr>
            <a:r>
              <a:rPr lang="en-US" b="0" dirty="0"/>
              <a:t>Japan voted against noting possible overlap with IEEE 802.15.6 (WBAN)</a:t>
            </a:r>
          </a:p>
        </p:txBody>
      </p:sp>
    </p:spTree>
    <p:extLst>
      <p:ext uri="{BB962C8B-B14F-4D97-AF65-F5344CB8AC3E}">
        <p14:creationId xmlns:p14="http://schemas.microsoft.com/office/powerpoint/2010/main" val="350328585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 6 will hold a plenary meeting in October 2024</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 1/SC 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7-11 October 2024</a:t>
            </a:r>
          </a:p>
          <a:p>
            <a:r>
              <a:rPr lang="en-AU" dirty="0"/>
              <a:t>Location</a:t>
            </a:r>
          </a:p>
          <a:p>
            <a:pPr lvl="1"/>
            <a:r>
              <a:rPr lang="en-AU" dirty="0"/>
              <a:t>Stockholm, Sweden</a:t>
            </a:r>
          </a:p>
          <a:p>
            <a:pPr lvl="1"/>
            <a:r>
              <a:rPr lang="en-AU" dirty="0"/>
              <a:t>(N?????) for logistics</a:t>
            </a:r>
            <a:endParaRPr lang="en-US" dirty="0">
              <a:solidFill>
                <a:srgbClr val="FF0000"/>
              </a:solidFill>
            </a:endParaRPr>
          </a:p>
          <a:p>
            <a:pPr lvl="1"/>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26 Aug 2024: WG 1 calling notice</a:t>
            </a:r>
          </a:p>
          <a:p>
            <a:pPr lvl="1"/>
            <a:r>
              <a:rPr lang="en-AU" sz="1800" kern="0" dirty="0"/>
              <a:t>26 Aug 2024: Proposals for new WG1 agenda items / Proposals for the addition of new WG1 work item proposals</a:t>
            </a:r>
          </a:p>
          <a:p>
            <a:pPr lvl="1"/>
            <a:r>
              <a:rPr lang="en-AU" sz="1800" kern="0" dirty="0"/>
              <a:t>23 Sep 2024: Contributions on existing WG1 agenda items and submitted documents</a:t>
            </a:r>
          </a:p>
          <a:p>
            <a:pPr lvl="1"/>
            <a:r>
              <a:rPr lang="en-AU" sz="1800" kern="0" dirty="0"/>
              <a:t>30 Sep 2024: Comments on posted WG1 documents </a:t>
            </a:r>
          </a:p>
          <a:p>
            <a:pPr lvl="1"/>
            <a:r>
              <a:rPr lang="en-AU" sz="1800" kern="0" dirty="0"/>
              <a:t>SC 6 itself has earlier deadlines</a:t>
            </a:r>
          </a:p>
          <a:p>
            <a:pPr lvl="1"/>
            <a:endParaRPr lang="en-GB" sz="1800" kern="0" dirty="0">
              <a:solidFill>
                <a:srgbClr val="FF0000"/>
              </a:solidFill>
            </a:endParaRPr>
          </a:p>
        </p:txBody>
      </p:sp>
    </p:spTree>
    <p:extLst>
      <p:ext uri="{BB962C8B-B14F-4D97-AF65-F5344CB8AC3E}">
        <p14:creationId xmlns:p14="http://schemas.microsoft.com/office/powerpoint/2010/main" val="31938815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chair developed a liaison report for the SC 6 plenary meeting in December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t>Traditionally, IEEE 802 provides a status report to SC 6 at their plenary meetings</a:t>
            </a:r>
          </a:p>
          <a:p>
            <a:pPr lvl="1"/>
            <a:r>
              <a:rPr lang="en-AU" dirty="0"/>
              <a:t>Over the years, the status report has morphed to be a refined subset of this agenda … which SC 6 has indicated they appreciate</a:t>
            </a:r>
          </a:p>
          <a:p>
            <a:pPr lvl="1"/>
            <a:r>
              <a:rPr lang="en-AU" dirty="0"/>
              <a:t>Peter Yee usually puts the report together … and did so again this time (N</a:t>
            </a:r>
            <a:r>
              <a:rPr lang="en-US" b="0" i="0" u="none" strike="noStrike" dirty="0">
                <a:solidFill>
                  <a:srgbClr val="000000"/>
                </a:solidFill>
                <a:effectLst/>
                <a:latin typeface="Helvetica" pitchFamily="2" charset="0"/>
              </a:rPr>
              <a:t>18134)</a:t>
            </a:r>
            <a:endParaRPr lang="en-AU"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108</a:t>
            </a:fld>
            <a:endParaRPr lang="en-US"/>
          </a:p>
        </p:txBody>
      </p:sp>
    </p:spTree>
    <p:extLst>
      <p:ext uri="{BB962C8B-B14F-4D97-AF65-F5344CB8AC3E}">
        <p14:creationId xmlns:p14="http://schemas.microsoft.com/office/powerpoint/2010/main" val="3735417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Aside from WGs, SC 6 also has several other types of subgroups including AHCs (Ad Hoc Committees) and AGs (Advisory Groups)</a:t>
            </a:r>
          </a:p>
          <a:p>
            <a:pPr>
              <a:buFont typeface="Arial" panose="020B0604020202020204" pitchFamily="34" charset="0"/>
              <a:buChar char="•"/>
            </a:pPr>
            <a:r>
              <a:rPr lang="en-US" b="0" dirty="0"/>
              <a:t>AG 4 is focused on “MCS [modulation and coding scheme] Innovation”.</a:t>
            </a:r>
          </a:p>
          <a:p>
            <a:pPr>
              <a:buFont typeface="Arial" panose="020B0604020202020204" pitchFamily="34" charset="0"/>
              <a:buChar char="•"/>
            </a:pPr>
            <a:r>
              <a:rPr lang="en-US" b="0" dirty="0"/>
              <a:t>Founded in late 2022 with backing from the Hong Kong “national body” and the China National Body.</a:t>
            </a:r>
          </a:p>
          <a:p>
            <a:pPr>
              <a:buFont typeface="Arial" panose="020B0604020202020204" pitchFamily="34" charset="0"/>
              <a:buChar char="•"/>
            </a:pPr>
            <a:r>
              <a:rPr lang="en-US" b="0" dirty="0"/>
              <a:t>Ostensibly tasked with looking at investigating MCS in a variety of areas and suggesting areas for improvement where deficiencies were noted.</a:t>
            </a:r>
          </a:p>
          <a:p>
            <a:pPr>
              <a:buFont typeface="Arial" panose="020B0604020202020204" pitchFamily="34" charset="0"/>
              <a:buChar char="•"/>
            </a:pPr>
            <a:r>
              <a:rPr lang="en-US" b="0" dirty="0"/>
              <a:t>IEEE 802 participants: George Zimmerman and Peter Yee.</a:t>
            </a:r>
          </a:p>
          <a:p>
            <a:pPr>
              <a:buFont typeface="Arial" panose="020B0604020202020204" pitchFamily="34" charset="0"/>
              <a:buChar char="•"/>
            </a:pPr>
            <a:r>
              <a:rPr lang="en-US" b="0" dirty="0"/>
              <a:t>IEEE 802.3 sent a response to N 107 (“Proposing LAN/Ethernet MCS Gap Analysis”) [N 114] pointing out a number of issues.</a:t>
            </a:r>
          </a:p>
          <a:p>
            <a:pPr>
              <a:buFont typeface="Arial" panose="020B0604020202020204" pitchFamily="34" charset="0"/>
              <a:buChar char="•"/>
            </a:pPr>
            <a:r>
              <a:rPr lang="en-US" b="0" dirty="0"/>
              <a:t>Response to IEEE 802.3 is found in N 128.</a:t>
            </a:r>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5595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The IEEE 802 JTC1 SC regular meeting has a high-level list of agenda items to be considered</a:t>
            </a:r>
            <a:endParaRPr lang="en-AU"/>
          </a:p>
        </p:txBody>
      </p:sp>
      <p:sp>
        <p:nvSpPr>
          <p:cNvPr id="11267" name="Rectangle 3"/>
          <p:cNvSpPr>
            <a:spLocks noGrp="1" noChangeArrowheads="1"/>
          </p:cNvSpPr>
          <p:nvPr>
            <p:ph idx="1"/>
          </p:nvPr>
        </p:nvSpPr>
        <p:spPr/>
        <p:txBody>
          <a:bodyPr/>
          <a:lstStyle/>
          <a:p>
            <a:r>
              <a:rPr lang="en-AU" dirty="0"/>
              <a:t>In no particular order:</a:t>
            </a:r>
          </a:p>
          <a:p>
            <a:pPr lvl="1"/>
            <a:r>
              <a:rPr lang="en-AU" dirty="0"/>
              <a:t>Announcements</a:t>
            </a:r>
          </a:p>
          <a:p>
            <a:pPr lvl="1"/>
            <a:r>
              <a:rPr lang="en-AU" dirty="0"/>
              <a:t>Approve minutes</a:t>
            </a:r>
          </a:p>
          <a:p>
            <a:pPr lvl="2"/>
            <a:r>
              <a:rPr lang="en-AU" dirty="0"/>
              <a:t>From IEEE 802 JTC1 SC meeting in March 2024 (</a:t>
            </a:r>
            <a:r>
              <a:rPr lang="en-AU" dirty="0">
                <a:hlinkClick r:id="rId3"/>
              </a:rPr>
              <a:t>11-24/0593r00</a:t>
            </a:r>
            <a:r>
              <a:rPr lang="en-AU" dirty="0"/>
              <a:t>)</a:t>
            </a:r>
          </a:p>
          <a:p>
            <a:pPr lvl="1"/>
            <a:r>
              <a:rPr lang="en-AU" dirty="0"/>
              <a:t>Review extended goals</a:t>
            </a:r>
          </a:p>
          <a:p>
            <a:pPr lvl="1"/>
            <a:r>
              <a:rPr lang="en-AU" dirty="0"/>
              <a:t>Review status of SC 6 interactions</a:t>
            </a:r>
          </a:p>
          <a:p>
            <a:pPr lvl="2"/>
            <a:r>
              <a:rPr lang="en-AU" dirty="0"/>
              <a:t>Review liaisons of drafts to SC 6</a:t>
            </a:r>
          </a:p>
          <a:p>
            <a:pPr lvl="2"/>
            <a:r>
              <a:rPr lang="en-AU" dirty="0"/>
              <a:t>Review notifications of projects to SC 6</a:t>
            </a:r>
          </a:p>
          <a:p>
            <a:pPr lvl="2"/>
            <a:r>
              <a:rPr lang="en-AU" dirty="0"/>
              <a:t>Review status of 60-day/FDIS ballots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Pros for continuing some level of participation in AG 4</a:t>
            </a:r>
          </a:p>
          <a:p>
            <a:pPr lvl="2">
              <a:buFont typeface="Arial" panose="020B0604020202020204" pitchFamily="34" charset="0"/>
              <a:buChar char="•"/>
            </a:pPr>
            <a:r>
              <a:rPr lang="en-US" dirty="0"/>
              <a:t>Insight into what’s going on there</a:t>
            </a:r>
          </a:p>
          <a:p>
            <a:pPr lvl="2">
              <a:buFont typeface="Arial" panose="020B0604020202020204" pitchFamily="34" charset="0"/>
              <a:buChar char="•"/>
            </a:pPr>
            <a:r>
              <a:rPr lang="en-US" dirty="0"/>
              <a:t>Ability to comment on newer actions taken by the AG</a:t>
            </a:r>
          </a:p>
          <a:p>
            <a:pPr lvl="2">
              <a:buFont typeface="Arial" panose="020B0604020202020204" pitchFamily="34" charset="0"/>
              <a:buChar char="•"/>
            </a:pPr>
            <a:endParaRPr lang="en-US" dirty="0"/>
          </a:p>
          <a:p>
            <a:pPr lvl="1">
              <a:buFont typeface="Arial" panose="020B0604020202020204" pitchFamily="34" charset="0"/>
              <a:buChar char="•"/>
            </a:pPr>
            <a:r>
              <a:rPr lang="en-US" b="1" dirty="0"/>
              <a:t>Cons for continued participation</a:t>
            </a:r>
          </a:p>
          <a:p>
            <a:pPr lvl="2">
              <a:buFont typeface="Arial" panose="020B0604020202020204" pitchFamily="34" charset="0"/>
              <a:buChar char="•"/>
            </a:pPr>
            <a:r>
              <a:rPr lang="en-US" dirty="0"/>
              <a:t>Could be perceived as an endorsement of the activity by IEEE 802.</a:t>
            </a:r>
          </a:p>
          <a:p>
            <a:pPr lvl="2">
              <a:buFont typeface="Arial" panose="020B0604020202020204" pitchFamily="34" charset="0"/>
              <a:buChar char="•"/>
            </a:pPr>
            <a:r>
              <a:rPr lang="en-US" dirty="0"/>
              <a:t>Would require additional time to monitor AG 4 LAN-related outputs and potentially respond to them, as was done for N 107.</a:t>
            </a:r>
          </a:p>
          <a:p>
            <a:pPr lvl="2">
              <a:buFont typeface="Arial" panose="020B0604020202020204" pitchFamily="34" charset="0"/>
              <a:buChar char="•"/>
            </a:pPr>
            <a:r>
              <a:rPr lang="en-US" dirty="0"/>
              <a:t>Might confuse those interested in IEEE 802 LAN MCS that AG 4 is the place for this work.</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4383071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AG 4 – MCS Innovation Recommendation</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dirty="0"/>
              <a:t>Motion:</a:t>
            </a:r>
          </a:p>
          <a:p>
            <a:pPr lvl="2">
              <a:buFont typeface="Arial" panose="020B0604020202020204" pitchFamily="34" charset="0"/>
              <a:buChar char="•"/>
            </a:pPr>
            <a:r>
              <a:rPr lang="en-US" dirty="0"/>
              <a:t>Recommend to the 802 EC that:</a:t>
            </a:r>
          </a:p>
          <a:p>
            <a:pPr lvl="3">
              <a:buFont typeface="Arial" panose="020B0604020202020204" pitchFamily="34" charset="0"/>
              <a:buChar char="•"/>
            </a:pPr>
            <a:r>
              <a:rPr lang="en-US" dirty="0"/>
              <a:t>1) any active 802 participants in AG 4 withdraw</a:t>
            </a:r>
          </a:p>
          <a:p>
            <a:pPr lvl="3">
              <a:buFont typeface="Arial" panose="020B0604020202020204" pitchFamily="34" charset="0"/>
              <a:buChar char="•"/>
            </a:pPr>
            <a:r>
              <a:rPr lang="en-US" dirty="0"/>
              <a:t>2) inform AG 4 that IEEE 802 is withdrawing via a liaison letter</a:t>
            </a:r>
          </a:p>
          <a:p>
            <a:pPr lvl="3">
              <a:buFont typeface="Arial" panose="020B0604020202020204" pitchFamily="34" charset="0"/>
              <a:buChar char="•"/>
            </a:pPr>
            <a:endParaRPr lang="en-US" dirty="0"/>
          </a:p>
          <a:p>
            <a:pPr lvl="2">
              <a:buFont typeface="Arial" panose="020B0604020202020204" pitchFamily="34" charset="0"/>
              <a:buChar char="•"/>
            </a:pPr>
            <a:r>
              <a:rPr lang="en-US" dirty="0"/>
              <a:t>Moved: Paul </a:t>
            </a:r>
            <a:r>
              <a:rPr lang="en-US" dirty="0" err="1"/>
              <a:t>Nikolich</a:t>
            </a:r>
            <a:endParaRPr lang="en-US" dirty="0"/>
          </a:p>
          <a:p>
            <a:pPr lvl="2">
              <a:buFont typeface="Arial" panose="020B0604020202020204" pitchFamily="34" charset="0"/>
              <a:buChar char="•"/>
            </a:pPr>
            <a:r>
              <a:rPr lang="en-US" dirty="0"/>
              <a:t>Seconded: David Law</a:t>
            </a:r>
          </a:p>
          <a:p>
            <a:pPr lvl="2">
              <a:buFont typeface="Arial" panose="020B0604020202020204" pitchFamily="34" charset="0"/>
              <a:buChar char="•"/>
            </a:pPr>
            <a:r>
              <a:rPr lang="en-US" dirty="0"/>
              <a:t>Vote: 11/0/0</a:t>
            </a:r>
          </a:p>
          <a:p>
            <a:pPr lvl="2">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6968868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 1/SC 6 has a new Committee Manager as of July 2019</a:t>
            </a:r>
          </a:p>
        </p:txBody>
      </p:sp>
      <p:sp>
        <p:nvSpPr>
          <p:cNvPr id="3" name="Content Placeholder 2"/>
          <p:cNvSpPr>
            <a:spLocks noGrp="1"/>
          </p:cNvSpPr>
          <p:nvPr>
            <p:ph idx="1"/>
          </p:nvPr>
        </p:nvSpPr>
        <p:spPr/>
        <p:txBody>
          <a:bodyPr/>
          <a:lstStyle/>
          <a:p>
            <a:pPr lvl="1"/>
            <a:r>
              <a:rPr lang="en-AU" dirty="0"/>
              <a:t>The new ISO/IEC JTC 1/SC 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E-mail: </a:t>
            </a:r>
            <a:r>
              <a:rPr lang="en-AU" dirty="0" err="1"/>
              <a:t>houman@tta.or.kr</a:t>
            </a:r>
            <a:endParaRPr lang="en-AU" dirty="0"/>
          </a:p>
          <a:p>
            <a:pPr lvl="1"/>
            <a:r>
              <a:rPr lang="en-AU" dirty="0"/>
              <a:t>Various submissions to SC 6 should now be sent to Mr Oh</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12432047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 6 meetings but no one has raised this as an issue</a:t>
            </a:r>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22850212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 6 document access lists </a:t>
            </a:r>
          </a:p>
        </p:txBody>
      </p:sp>
      <p:sp>
        <p:nvSpPr>
          <p:cNvPr id="3" name="Content Placeholder 2"/>
          <p:cNvSpPr>
            <a:spLocks noGrp="1"/>
          </p:cNvSpPr>
          <p:nvPr>
            <p:ph idx="1"/>
          </p:nvPr>
        </p:nvSpPr>
        <p:spPr/>
        <p:txBody>
          <a:bodyPr/>
          <a:lstStyle/>
          <a:p>
            <a:pPr lvl="1"/>
            <a:r>
              <a:rPr lang="en-AU"/>
              <a:t>One way of dealing with this change is to empower the SC Chair to appoint experts to WG1 and WG7, with the understanding that anyone who volunteers will be appointed</a:t>
            </a:r>
          </a:p>
          <a:p>
            <a:pPr lvl="1"/>
            <a:r>
              <a:rPr lang="en-AU"/>
              <a:t>Motion (ratified in May 2014 by IEEE 802 EC)</a:t>
            </a:r>
          </a:p>
          <a:p>
            <a:pPr lvl="2"/>
            <a:r>
              <a:rPr lang="en-AU" i="1"/>
              <a:t>The IEEE 802 JTC1 SC recommends to the IEEE 802 EC that the Chair of the IEEE 802 JTC1 SC be empowered to submit  the names to ITTF of any  IEEE 802 members who volunteer  as “experts” to the appropriate Working Group lists in ISO/IEC JTC1</a:t>
            </a:r>
          </a:p>
          <a:p>
            <a:pPr lvl="2"/>
            <a:r>
              <a:rPr lang="en-AU"/>
              <a:t>Moved</a:t>
            </a:r>
          </a:p>
          <a:p>
            <a:pPr lvl="2"/>
            <a:r>
              <a:rPr lang="en-AU"/>
              <a:t>Seconded</a:t>
            </a:r>
          </a:p>
          <a:p>
            <a:pPr lvl="2"/>
            <a:r>
              <a:rPr lang="en-AU"/>
              <a:t>Result 9/0/0</a:t>
            </a:r>
          </a:p>
          <a:p>
            <a:pPr lvl="1"/>
            <a:r>
              <a:rPr lang="en-AU"/>
              <a:t>Yell if you would like to be added …</a:t>
            </a:r>
          </a:p>
          <a:p>
            <a:pPr lvl="1"/>
            <a:endParaRPr lang="en-AU"/>
          </a:p>
        </p:txBody>
      </p:sp>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9312439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a:t>The IEEE 802 JTC1 SC will adjourn for the week</a:t>
            </a:r>
            <a:endParaRPr lang="en-US"/>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May 2024, adjourns</a:t>
            </a:r>
          </a:p>
          <a:p>
            <a:pPr lvl="2"/>
            <a:r>
              <a:rPr lang="en-AU" dirty="0"/>
              <a:t>By consent</a:t>
            </a:r>
            <a:endParaRPr lang="en-US" dirty="0"/>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Additional process material</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3233178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a:t>In the beginning …</a:t>
            </a:r>
          </a:p>
          <a:p>
            <a:pPr lvl="1"/>
            <a:r>
              <a:rPr lang="en-AU"/>
              <a:t>All 60 ballot and FDIS ballot comment responses were developed and approved by the IEEE 802 JTC1 SC and then the IEEE 802 EC</a:t>
            </a:r>
          </a:p>
          <a:p>
            <a:r>
              <a:rPr lang="en-AU"/>
              <a:t>Now that we have matured …</a:t>
            </a:r>
          </a:p>
          <a:p>
            <a:pPr lvl="1"/>
            <a:r>
              <a:rPr lang="en-AU"/>
              <a:t>Most WGs are processing and approving comment resolutions, and then forwarding the resolutions to IEEE 802 EC directly without involving the IEEE 802 JTC1 SC </a:t>
            </a:r>
          </a:p>
          <a:p>
            <a:pPr lvl="1"/>
            <a:r>
              <a:rPr lang="en-AU"/>
              <a:t>The IEEE 802 JTC1 SC is continuing to provide advice on non-technical comments, to ensure consistency across WGs</a:t>
            </a:r>
          </a:p>
          <a:p>
            <a:r>
              <a:rPr lang="en-AU"/>
              <a:t>Going forward …</a:t>
            </a:r>
          </a:p>
          <a:p>
            <a:pPr lvl="1"/>
            <a:r>
              <a:rPr lang="en-AU"/>
              <a:t>It is planned that we institutionalise the practice above – see</a:t>
            </a:r>
            <a:r>
              <a:rPr lang="en-AU">
                <a:hlinkClick r:id="rId2"/>
              </a:rPr>
              <a:t>11-15-1287</a:t>
            </a:r>
            <a:endParaRPr lang="en-AU"/>
          </a:p>
          <a:p>
            <a:pPr lvl="1"/>
            <a:r>
              <a:rPr lang="en-AU"/>
              <a:t>It is expected that the WG Chairs and the IEEE 802 JTC1 SC Chair will keep each other informed</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31765050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3285234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mixed-mode meeting on 14 May 2024, as documented on slide 11 of 11-24/0594r00.</a:t>
            </a:r>
            <a:endParaRPr lang="en-AU" i="1" dirty="0">
              <a:solidFill>
                <a:srgbClr val="FF0000"/>
              </a:solidFill>
            </a:endParaRP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 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 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802.1X-2010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802.1AE-2006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 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802.1AB-2009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 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a:t>IEEE 802.1AR-2009 has been published</a:t>
            </a:r>
            <a:endParaRPr lang="en-AU">
              <a:solidFill>
                <a:schemeClr val="accent6"/>
              </a:solidFill>
            </a:endParaRPr>
          </a:p>
        </p:txBody>
      </p:sp>
      <p:sp>
        <p:nvSpPr>
          <p:cNvPr id="5" name="Footer Placeholder 4"/>
          <p:cNvSpPr>
            <a:spLocks noGrp="1"/>
          </p:cNvSpPr>
          <p:nvPr>
            <p:ph type="ftr" sz="quarter" idx="10"/>
          </p:nvPr>
        </p:nvSpPr>
        <p:spPr>
          <a:xfrm>
            <a:off x="8543860" y="6523038"/>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 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802.1AS-2011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 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802.1BA-2011</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802.1BA-2011 was liaised (N16149)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a:t>IEEE 802.1BR-2012</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177800" lvl="1" indent="-177800"/>
            <a:r>
              <a:rPr lang="en-AU" dirty="0"/>
              <a:t>IEEE 802.1BR-2012 was liaised to SC 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N15595 passed in May 2013</a:t>
            </a:r>
          </a:p>
          <a:p>
            <a:pPr lvl="2"/>
            <a:r>
              <a:rPr lang="en-AU"/>
              <a:t>Voting results in N15632</a:t>
            </a:r>
          </a:p>
          <a:p>
            <a:pPr lvl="2"/>
            <a:r>
              <a:rPr lang="en-AU"/>
              <a:t>Comments from China were responded to by the </a:t>
            </a:r>
            <a:r>
              <a:rPr lang="en-US"/>
              <a:t>802.3 Maintenance TF in Geneva in N15724</a:t>
            </a:r>
          </a:p>
          <a:p>
            <a:r>
              <a:rPr lang="en-AU"/>
              <a:t>FDIS ballot: </a:t>
            </a:r>
            <a:r>
              <a:rPr lang="en-AU">
                <a:solidFill>
                  <a:srgbClr val="00B050"/>
                </a:solidFill>
              </a:rPr>
              <a:t>passed &amp; no comment resolutions required</a:t>
            </a:r>
          </a:p>
          <a:p>
            <a:pPr lvl="1"/>
            <a:r>
              <a:rPr lang="en-AU"/>
              <a:t>FDIS passed 16/0/20 on 16 Feb 2014</a:t>
            </a:r>
          </a:p>
          <a:p>
            <a:pPr lvl="2"/>
            <a:r>
              <a:rPr lang="en-AU"/>
              <a:t>Voting results in N15893</a:t>
            </a:r>
          </a:p>
          <a:p>
            <a:pPr lvl="1"/>
            <a:r>
              <a:rPr lang="en-AU"/>
              <a:t>No FDIS comments need to be resolved </a:t>
            </a:r>
            <a:r>
              <a:rPr lang="en-AU">
                <a:sym typeface="Wingdings" panose="05000000000000000000" pitchFamily="2" charset="2"/>
              </a:rPr>
              <a:t></a:t>
            </a:r>
            <a:endParaRPr lang="en-AU"/>
          </a:p>
          <a:p>
            <a:pPr lvl="1"/>
            <a:r>
              <a:rPr lang="en-AU"/>
              <a:t>Standard was published as ISO/IEC/IEEE 8802-3:2014</a:t>
            </a:r>
            <a:endParaRPr lang="en-AU">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802.11ae-2012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N15552 passed in Feb 2013</a:t>
            </a:r>
          </a:p>
          <a:p>
            <a:pPr lvl="2"/>
            <a:r>
              <a:rPr lang="en-AU"/>
              <a:t>Voting results in N15599</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14/1/20 on 28 Jan  2014</a:t>
            </a:r>
          </a:p>
          <a:p>
            <a:pPr lvl="2"/>
            <a:r>
              <a:rPr lang="en-AU"/>
              <a:t>Voting results in N15883</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1:2014</a:t>
            </a:r>
          </a:p>
          <a:p>
            <a:pPr lvl="1"/>
            <a:endParaRPr lang="en-AU">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March 2024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March 2024, as documented in </a:t>
            </a:r>
            <a:r>
              <a:rPr lang="en-AU" i="1" dirty="0">
                <a:hlinkClick r:id="rId3"/>
              </a:rPr>
              <a:t>11-24/0593r00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802.11aa-2012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endParaRPr lang="en-AU"/>
          </a:p>
          <a:p>
            <a:pPr lvl="1"/>
            <a:r>
              <a:rPr lang="en-AU"/>
              <a:t>Pre-ballot on N15554 passed in Feb 2013</a:t>
            </a:r>
          </a:p>
          <a:p>
            <a:pPr lvl="2"/>
            <a:r>
              <a:rPr lang="en-AU"/>
              <a:t>Voting results in N15602</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16/1/18 on 28 Jan  2014</a:t>
            </a:r>
          </a:p>
          <a:p>
            <a:pPr lvl="2"/>
            <a:r>
              <a:rPr lang="en-AU"/>
              <a:t>Voting results in N15884</a:t>
            </a:r>
          </a:p>
          <a:p>
            <a:pPr lvl="2"/>
            <a:r>
              <a:rPr lang="en-AU"/>
              <a:t>China NB voted “no” and commented they will not recognise result</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2: 2014</a:t>
            </a:r>
          </a:p>
        </p:txBody>
      </p:sp>
    </p:spTree>
    <p:extLst>
      <p:ext uri="{BB962C8B-B14F-4D97-AF65-F5344CB8AC3E}">
        <p14:creationId xmlns:p14="http://schemas.microsoft.com/office/powerpoint/2010/main" val="25202739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a:t>IEEE 802.11ad-2012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a:t>60-day</a:t>
            </a:r>
            <a:r>
              <a:rPr lang="en-AU"/>
              <a:t> pre-ballot: </a:t>
            </a:r>
            <a:r>
              <a:rPr lang="en-AU">
                <a:solidFill>
                  <a:srgbClr val="00B050"/>
                </a:solidFill>
              </a:rPr>
              <a:t>passed &amp; comment</a:t>
            </a:r>
            <a:r>
              <a:rPr lang="en-AU"/>
              <a:t> </a:t>
            </a:r>
            <a:r>
              <a:rPr lang="en-AU">
                <a:solidFill>
                  <a:srgbClr val="00B050"/>
                </a:solidFill>
              </a:rPr>
              <a:t>resolutions liaised</a:t>
            </a:r>
          </a:p>
          <a:p>
            <a:pPr lvl="1"/>
            <a:r>
              <a:rPr lang="en-AU"/>
              <a:t>Pre-ballot on N15553 passed in Feb 2013</a:t>
            </a:r>
          </a:p>
          <a:p>
            <a:pPr lvl="2"/>
            <a:r>
              <a:rPr lang="en-AU"/>
              <a:t>Voting results in N15601</a:t>
            </a:r>
          </a:p>
          <a:p>
            <a:pPr lvl="2"/>
            <a:r>
              <a:rPr lang="en-AU"/>
              <a:t>Comments from China replied to by IEEE 802 in N15647</a:t>
            </a:r>
          </a:p>
          <a:p>
            <a:pPr lvl="2"/>
            <a:r>
              <a:rPr lang="en-AU"/>
              <a:t>Comments from Japan in N15664 were resolved in discussions with commenter</a:t>
            </a:r>
          </a:p>
          <a:p>
            <a:r>
              <a:rPr lang="en-AU"/>
              <a:t>FDIS ballot: </a:t>
            </a:r>
            <a:r>
              <a:rPr lang="en-AU">
                <a:solidFill>
                  <a:srgbClr val="00B050"/>
                </a:solidFill>
              </a:rPr>
              <a:t>passed &amp; comment</a:t>
            </a:r>
            <a:r>
              <a:rPr lang="en-AU"/>
              <a:t> </a:t>
            </a:r>
            <a:r>
              <a:rPr lang="en-AU">
                <a:solidFill>
                  <a:srgbClr val="00B050"/>
                </a:solidFill>
              </a:rPr>
              <a:t>resolutions liaised</a:t>
            </a:r>
          </a:p>
          <a:p>
            <a:pPr lvl="1"/>
            <a:r>
              <a:rPr lang="en-AU"/>
              <a:t>FDIS passed 16/1/17 on 28 Jan  2014</a:t>
            </a:r>
          </a:p>
          <a:p>
            <a:pPr lvl="2"/>
            <a:r>
              <a:rPr lang="en-AU"/>
              <a:t>Voting results in N15885</a:t>
            </a:r>
          </a:p>
          <a:p>
            <a:pPr lvl="2"/>
            <a:r>
              <a:rPr lang="en-AU"/>
              <a:t>China NB voted “no” and commented they will not recognise result</a:t>
            </a:r>
          </a:p>
          <a:p>
            <a:pPr lvl="2"/>
            <a:r>
              <a:rPr lang="en-AU"/>
              <a:t>Switzerland commented on editorial matters similar to comments on 802.1X/AE</a:t>
            </a:r>
          </a:p>
          <a:p>
            <a:pPr lvl="1"/>
            <a:r>
              <a:rPr lang="en-AU"/>
              <a:t>FDIS comment responses were approved by 802  in July 2014</a:t>
            </a:r>
          </a:p>
          <a:p>
            <a:pPr lvl="2"/>
            <a:r>
              <a:rPr lang="en-AU"/>
              <a:t>See </a:t>
            </a:r>
            <a:r>
              <a:rPr lang="en-AU">
                <a:hlinkClick r:id="rId2"/>
              </a:rPr>
              <a:t>11-14-0552-00</a:t>
            </a:r>
            <a:endParaRPr lang="en-AU"/>
          </a:p>
          <a:p>
            <a:pPr lvl="1"/>
            <a:r>
              <a:rPr lang="en-AU"/>
              <a:t>Standard was published as 8802-11:2012/</a:t>
            </a:r>
            <a:r>
              <a:rPr lang="en-AU" err="1"/>
              <a:t>Amd</a:t>
            </a:r>
            <a:r>
              <a:rPr lang="en-AU"/>
              <a:t> 3: 2014</a:t>
            </a:r>
            <a:endParaRPr lang="en-AU">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 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802.1AEbn-2011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40EA1718-DFE1-49E6-F716-13F2DA4F34A3}"/>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1084854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802.1AEbw-2013 </a:t>
            </a:r>
            <a:r>
              <a:rPr lang="en-GB"/>
              <a:t>has been published</a:t>
            </a:r>
            <a:endParaRPr lang="en-AU"/>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 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
        <p:nvSpPr>
          <p:cNvPr id="2" name="Footer Placeholder 1">
            <a:extLst>
              <a:ext uri="{FF2B5EF4-FFF2-40B4-BE49-F238E27FC236}">
                <a16:creationId xmlns:a16="http://schemas.microsoft.com/office/drawing/2014/main" id="{56381973-66FB-C215-FC89-9FE7270D2DFD}"/>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26187771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t>IEEE 802.3.1-2013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 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802.11ac-2013 </a:t>
            </a:r>
            <a:r>
              <a:rPr lang="en-GB"/>
              <a:t>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 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spTree>
    <p:extLst>
      <p:ext uri="{BB962C8B-B14F-4D97-AF65-F5344CB8AC3E}">
        <p14:creationId xmlns:p14="http://schemas.microsoft.com/office/powerpoint/2010/main" val="142876260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802.11af-2013 </a:t>
            </a:r>
            <a:r>
              <a:rPr lang="en-GB"/>
              <a:t>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 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802.1AX-2014 </a:t>
            </a:r>
            <a:r>
              <a:rPr lang="en-GB"/>
              <a:t>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 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GB"/>
              <a:t>-2014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a:t>The goals of the IEEE 802 JTC1 SC were reaffirmed by the IEEE 802 EC in Nov 2020</a:t>
            </a:r>
          </a:p>
        </p:txBody>
      </p:sp>
      <p:sp>
        <p:nvSpPr>
          <p:cNvPr id="18437" name="Rectangle 3"/>
          <p:cNvSpPr>
            <a:spLocks noGrp="1" noChangeArrowheads="1"/>
          </p:cNvSpPr>
          <p:nvPr>
            <p:ph type="body" idx="1"/>
          </p:nvPr>
        </p:nvSpPr>
        <p:spPr>
          <a:xfrm>
            <a:off x="685800" y="1781710"/>
            <a:ext cx="7772400" cy="4114800"/>
          </a:xfrm>
        </p:spPr>
        <p:txBody>
          <a:bodyPr/>
          <a:lstStyle/>
          <a:p>
            <a:r>
              <a:rPr lang="en-AU" dirty="0"/>
              <a:t>The IEEE 802 JTC 1 SC has agreed goals from November 2010 …</a:t>
            </a:r>
          </a:p>
          <a:p>
            <a:pPr lvl="1">
              <a:spcBef>
                <a:spcPts val="600"/>
              </a:spcBef>
            </a:pPr>
            <a:r>
              <a:rPr lang="en-AU" i="1" dirty="0"/>
              <a:t>Provides a forum for 802 members to discuss issues relevant to both:</a:t>
            </a:r>
          </a:p>
          <a:p>
            <a:pPr lvl="2">
              <a:spcBef>
                <a:spcPts val="600"/>
              </a:spcBef>
            </a:pPr>
            <a:r>
              <a:rPr lang="en-AU" i="1" dirty="0"/>
              <a:t>IEEE 802</a:t>
            </a:r>
          </a:p>
          <a:p>
            <a:pPr lvl="2">
              <a:spcBef>
                <a:spcPts val="600"/>
              </a:spcBef>
            </a:pPr>
            <a:r>
              <a:rPr lang="en-AU" i="1" dirty="0"/>
              <a:t>ISO/IEC JTC 1/SC 6</a:t>
            </a:r>
          </a:p>
          <a:p>
            <a:pPr lvl="1">
              <a:spcBef>
                <a:spcPts val="600"/>
              </a:spcBef>
            </a:pPr>
            <a:r>
              <a:rPr lang="en-AU" i="1" dirty="0"/>
              <a:t>Recommends positions to LMSC on ISO/IEC JTC 1/SC 6 actions affecting IEEE 802</a:t>
            </a:r>
          </a:p>
          <a:p>
            <a:pPr lvl="2">
              <a:spcBef>
                <a:spcPts val="600"/>
              </a:spcBef>
            </a:pPr>
            <a:r>
              <a:rPr lang="en-AU" i="1" dirty="0"/>
              <a:t>Note that IEEE holds the liaison to SC 6, not the IEEE 802 LMSC or 802.11 WG</a:t>
            </a:r>
          </a:p>
          <a:p>
            <a:pPr lvl="1">
              <a:spcBef>
                <a:spcPts val="600"/>
              </a:spcBef>
            </a:pPr>
            <a:r>
              <a:rPr lang="en-AU" i="1" dirty="0"/>
              <a:t>Participates in dialog with IEEE staff and IEEE 802 LMSC on issues concerning IEEE’s relationship with ISO/IEC</a:t>
            </a:r>
          </a:p>
          <a:p>
            <a:pPr lvl="1">
              <a:spcBef>
                <a:spcPts val="600"/>
              </a:spcBef>
            </a:pPr>
            <a:r>
              <a:rPr lang="en-AU" i="1" dirty="0"/>
              <a:t>Organises IEEE 802 members to contribute to liaisons and other documents relevant to the ISO/IEC JTC 1/SC 6 members</a:t>
            </a:r>
          </a:p>
          <a:p>
            <a:pPr lvl="1">
              <a:spcBef>
                <a:spcPts val="600"/>
              </a:spcBef>
            </a:pPr>
            <a:r>
              <a:rPr lang="en-AU" i="1" dirty="0"/>
              <a:t>Membership in the SC is open to all IEEE 802 participants</a:t>
            </a:r>
          </a:p>
          <a:p>
            <a:pPr marL="1588" lvl="1" indent="0">
              <a:buNone/>
            </a:pPr>
            <a:r>
              <a:rPr lang="en-AU" b="1" dirty="0"/>
              <a:t>… that were reaffirmed by the IEEE 802 LMSC in Mar 2014, July 2018 &amp; Nov 2020</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a:t>
            </a:r>
            <a:r>
              <a:rPr lang="en-GB"/>
              <a:t>1Xbx-2014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a:t>IEEE 802.</a:t>
            </a:r>
            <a:r>
              <a:rPr lang="en-GB"/>
              <a:t>1Q-Rev-2014 has been 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to SC 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802.1Qbv-2015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802.1AB-2016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802.1Qca-2015</a:t>
            </a:r>
            <a:r>
              <a:rPr lang="en-GB"/>
              <a:t> </a:t>
            </a:r>
            <a:r>
              <a:rPr lang="en-AU"/>
              <a:t>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802.22a has been </a:t>
            </a:r>
            <a:r>
              <a:rPr lang="en-AU">
                <a:solidFill>
                  <a:schemeClr val="accent6"/>
                </a:solidFill>
              </a:rPr>
              <a:t>published</a:t>
            </a:r>
            <a:endParaRPr lang="en-AU"/>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IEEE 802.22a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8802.1Qbu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8802.1Qbz has been published</a:t>
            </a:r>
            <a:endParaRPr lang="en-AU">
              <a:solidFill>
                <a:schemeClr val="accent6"/>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802.1Qcd-2015 has been </a:t>
            </a:r>
            <a:r>
              <a:rPr lang="en-AU">
                <a:solidFill>
                  <a:schemeClr val="accent6"/>
                </a:solidFill>
              </a:rPr>
              <a:t>published</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1839270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IEEE 802 WGs continue to liaise drafts to SC 6 for their information</a:t>
            </a:r>
          </a:p>
        </p:txBody>
      </p:sp>
      <p:sp>
        <p:nvSpPr>
          <p:cNvPr id="8" name="Content Placeholder 7"/>
          <p:cNvSpPr>
            <a:spLocks noGrp="1"/>
          </p:cNvSpPr>
          <p:nvPr>
            <p:ph idx="1"/>
          </p:nvPr>
        </p:nvSpPr>
        <p:spPr/>
        <p:txBody>
          <a:bodyPr/>
          <a:lstStyle/>
          <a:p>
            <a:pPr lvl="1"/>
            <a:r>
              <a:rPr lang="en-AU" dirty="0"/>
              <a:t>IEEE 802 has agreed (see N15606) to liaise to SC 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 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802.1Q-2014/</a:t>
            </a:r>
            <a:r>
              <a:rPr lang="en-GB" err="1"/>
              <a:t>Cor</a:t>
            </a:r>
            <a:r>
              <a:rPr lang="en-GB"/>
              <a:t> 1-2015</a:t>
            </a:r>
            <a:r>
              <a:rPr lang="en-AU"/>
              <a:t> 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endParaRPr lang="en-AU">
              <a:solidFill>
                <a:schemeClr val="accent2"/>
              </a:solidFill>
            </a:endParaRPr>
          </a:p>
          <a:p>
            <a:pPr lvl="1"/>
            <a:r>
              <a:rPr lang="en-AU"/>
              <a:t>802.1Q-2014/</a:t>
            </a:r>
            <a:r>
              <a:rPr lang="en-AU" err="1"/>
              <a:t>Cor</a:t>
            </a:r>
            <a:r>
              <a:rPr lang="en-AU"/>
              <a:t> 1-2015 was submitted to PSDO using a special process for corrigenda</a:t>
            </a:r>
          </a:p>
          <a:p>
            <a:pPr lvl="1"/>
            <a:r>
              <a:rPr lang="en-AU"/>
              <a:t>The ballot passed on 16 March 2017 (N16589)</a:t>
            </a:r>
          </a:p>
          <a:p>
            <a:pPr lvl="2"/>
            <a:r>
              <a:rPr lang="en-AU"/>
              <a:t>Do you support the need for a corrigendum to the subject ISO/IEC/IEEE International Standard?  9/0/11</a:t>
            </a:r>
          </a:p>
          <a:p>
            <a:pPr lvl="2"/>
            <a:r>
              <a:rPr lang="en-AU"/>
              <a:t>Do you approve the draft for publication?  8/1/11</a:t>
            </a:r>
          </a:p>
          <a:p>
            <a:pPr lvl="1"/>
            <a:r>
              <a:rPr lang="en-AU"/>
              <a:t>China NB voted “no” with an objection to the use of IEEE 802.1X based security</a:t>
            </a:r>
          </a:p>
          <a:p>
            <a:pPr lvl="2"/>
            <a:r>
              <a:rPr lang="en-AU"/>
              <a:t>Response (N16687) was liaised in July 2017</a:t>
            </a:r>
          </a:p>
          <a:p>
            <a:pPr lvl="1"/>
            <a:r>
              <a:rPr lang="en-AU"/>
              <a:t>Published in Oct 2017 as </a:t>
            </a:r>
            <a:r>
              <a:rPr lang="en-AU">
                <a:solidFill>
                  <a:srgbClr val="FF0000"/>
                </a:solidFill>
              </a:rPr>
              <a:t>&lt;what&gt;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366322165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8802.3bw has been published</a:t>
            </a:r>
            <a:endParaRPr lang="en-AU">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802.3bw was liaised to SC 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 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8802.3bp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8802.3bq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802.3bq </a:t>
            </a:r>
            <a:r>
              <a:rPr lang="en-AU" dirty="0">
                <a:solidFill>
                  <a:schemeClr val="tx2"/>
                </a:solidFill>
              </a:rPr>
              <a:t>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8802.3br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802.3br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8802.3by has been published</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802.3by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8802.3bz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116893043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802.15.3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37395555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IEEE 802.15.4-2006 was adopted by ISO under JTC 1/SC 31 but JTC1/SC 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228463028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sent to SC 6: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1676862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 6 of various new projects</a:t>
            </a:r>
          </a:p>
        </p:txBody>
      </p:sp>
      <p:sp>
        <p:nvSpPr>
          <p:cNvPr id="3" name="Content Placeholder 2"/>
          <p:cNvSpPr>
            <a:spLocks noGrp="1"/>
          </p:cNvSpPr>
          <p:nvPr>
            <p:ph idx="1"/>
          </p:nvPr>
        </p:nvSpPr>
        <p:spPr/>
        <p:txBody>
          <a:bodyPr/>
          <a:lstStyle/>
          <a:p>
            <a:pPr lvl="1"/>
            <a:r>
              <a:rPr lang="en-AU" dirty="0"/>
              <a:t>IEEE 802 has agreed to notify SC 6 when IEEE 802 starts new projects</a:t>
            </a:r>
          </a:p>
          <a:p>
            <a:pPr lvl="1"/>
            <a:r>
              <a:rPr lang="en-AU" dirty="0"/>
              <a:t>The benefit to IEEE 802 is that it might cause SC 6 members to participate in or contribute to IEEE 802 activities</a:t>
            </a:r>
          </a:p>
          <a:p>
            <a:pPr lvl="1"/>
            <a:r>
              <a:rPr lang="en-AU" dirty="0"/>
              <a:t>After the July 2023 plenary in Berlin, the IEEE 802 LMSC Recording Secretary notified (in N18093) the approval of:</a:t>
            </a:r>
          </a:p>
          <a:p>
            <a:pPr lvl="2"/>
            <a:r>
              <a:rPr lang="en-AU" i="1" dirty="0">
                <a:latin typeface="Arial" panose="020B0604020202020204" pitchFamily="34" charset="0"/>
              </a:rPr>
              <a:t>IEEE 802.3 Improved Support of Asymmetric Applications for Cameras (ISAAC) Study Group</a:t>
            </a:r>
          </a:p>
          <a:p>
            <a:pPr lvl="2"/>
            <a:r>
              <a:rPr lang="en-AU" i="1" dirty="0">
                <a:latin typeface="Arial" panose="020B0604020202020204" pitchFamily="34" charset="0"/>
              </a:rPr>
              <a:t>IEEE 802.15 Next Generation SUN PHY Study Group</a:t>
            </a:r>
          </a:p>
          <a:p>
            <a:pPr lvl="2"/>
            <a:r>
              <a:rPr lang="en-AU" i="1" dirty="0">
                <a:latin typeface="Arial" panose="020B0604020202020204" pitchFamily="34" charset="0"/>
              </a:rPr>
              <a:t>IEEE 802.19 Enhanced Methods for Sub-1GHz Coexistence</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802.22b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sent to SC 6: </a:t>
            </a:r>
            <a:r>
              <a:rPr lang="en-AU" dirty="0">
                <a:solidFill>
                  <a:srgbClr val="00B050"/>
                </a:solidFill>
              </a:rPr>
              <a:t>sent</a:t>
            </a:r>
          </a:p>
          <a:p>
            <a:pPr lvl="1"/>
            <a:r>
              <a:rPr lang="en-AU" dirty="0"/>
              <a:t>IEEE 802.22b was liaised in July 2015 to SC 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83684516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802d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87947344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sent to SC 6: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42685064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sent to SC 6: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4201883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a:t>IEEE 802.1AX-2014/Cor1 </a:t>
            </a:r>
            <a:r>
              <a:rPr lang="en-AU"/>
              <a:t>has been published</a:t>
            </a:r>
          </a:p>
        </p:txBody>
      </p:sp>
      <p:sp>
        <p:nvSpPr>
          <p:cNvPr id="10" name="Content Placeholder 9"/>
          <p:cNvSpPr>
            <a:spLocks noGrp="1"/>
          </p:cNvSpPr>
          <p:nvPr>
            <p:ph idx="1"/>
          </p:nvPr>
        </p:nvSpPr>
        <p:spPr/>
        <p:txBody>
          <a:bodyPr/>
          <a:lstStyle/>
          <a:p>
            <a:r>
              <a:rPr lang="en-US"/>
              <a:t>90-day</a:t>
            </a:r>
            <a:r>
              <a:rPr lang="en-AU"/>
              <a:t>  FDIS ballot: </a:t>
            </a:r>
            <a:r>
              <a:rPr lang="en-AU">
                <a:solidFill>
                  <a:srgbClr val="00B050"/>
                </a:solidFill>
              </a:rPr>
              <a:t>passed &amp; published</a:t>
            </a:r>
          </a:p>
          <a:p>
            <a:pPr lvl="1"/>
            <a:r>
              <a:rPr lang="en-GB"/>
              <a:t>802.1AX-2014/Cor1 </a:t>
            </a:r>
            <a:r>
              <a:rPr lang="en-AU"/>
              <a:t>passed 90-day FDIS on 20 July 2018 (N16684)</a:t>
            </a:r>
          </a:p>
          <a:p>
            <a:pPr lvl="2"/>
            <a:r>
              <a:rPr lang="en-AU"/>
              <a:t>Passed 10/0/10</a:t>
            </a:r>
          </a:p>
          <a:p>
            <a:pPr lvl="2"/>
            <a:r>
              <a:rPr lang="en-AU"/>
              <a:t>There were no comments</a:t>
            </a:r>
          </a:p>
          <a:p>
            <a:pPr lvl="1"/>
            <a:r>
              <a:rPr lang="en-US"/>
              <a:t>It has been published as ISO/IEC 8802-1AX:2016/</a:t>
            </a:r>
            <a:r>
              <a:rPr lang="en-US" err="1"/>
              <a:t>Cor</a:t>
            </a:r>
            <a:r>
              <a:rPr lang="en-US"/>
              <a:t> 1:2018</a:t>
            </a:r>
            <a:endParaRPr lang="en-AU">
              <a:solidFill>
                <a:srgbClr val="FF0000"/>
              </a:solidFill>
            </a:endParaRPr>
          </a:p>
          <a:p>
            <a:pPr lvl="1"/>
            <a:endParaRPr lang="en-AU">
              <a:solidFill>
                <a:srgbClr val="FF0000"/>
              </a:solidFill>
            </a:endParaRPr>
          </a:p>
          <a:p>
            <a:pPr lvl="1"/>
            <a:endParaRPr lang="en-AU"/>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42516791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a:t>
            </a:r>
            <a:r>
              <a:rPr lang="en-AU" err="1"/>
              <a:t>Cor</a:t>
            </a:r>
            <a:r>
              <a:rPr lang="en-AU"/>
              <a:t> 1 has been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802.3/Cor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SO/IEC/IEEE8802-3:2017/Cor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802.21-2017-Cor1 90-day  FDIS ballot passed and response sent</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P802.21-2017/Cor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336761449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802.3bn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802.3bn D3.0 was liaised to SC 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 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802.3bv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802.3bv D3.1 was liaised to SC 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Std 802.3bv-2017 (ISO TC22 SC32) and may be interested in ensuring it is approved in SC 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a:xfrm>
            <a:off x="685800" y="2057400"/>
            <a:ext cx="7772400" cy="4114800"/>
          </a:xfrm>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8 Aug 2023</a:t>
            </a:r>
          </a:p>
          <a:p>
            <a:pPr lvl="1"/>
            <a:r>
              <a:rPr lang="en-AU" dirty="0" err="1"/>
              <a:t>iMeet</a:t>
            </a:r>
            <a:r>
              <a:rPr lang="en-AU" dirty="0"/>
              <a:t> also contains links to a </a:t>
            </a:r>
            <a:r>
              <a:rPr lang="en-AU" dirty="0">
                <a:hlinkClick r:id="rId3"/>
              </a:rPr>
              <a:t>document</a:t>
            </a:r>
            <a:r>
              <a:rPr lang="en-AU" dirty="0"/>
              <a:t> that explains processes for interactions between SC 6 &amp; IEEE 802:</a:t>
            </a:r>
          </a:p>
          <a:p>
            <a:pPr lvl="2"/>
            <a:r>
              <a:rPr lang="en-AU" dirty="0"/>
              <a:t>How does a WG send a liaison to SC 6?</a:t>
            </a:r>
          </a:p>
          <a:p>
            <a:pPr lvl="2"/>
            <a:r>
              <a:rPr lang="en-AU" dirty="0"/>
              <a:t>How does a WG send a document to SC 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a:t>
            </a:r>
            <a:r>
              <a:rPr lang="en-AU" dirty="0" err="1"/>
              <a:t>D'Ambrosia</a:t>
            </a:r>
            <a:r>
              <a:rPr lang="en-AU" dirty="0"/>
              <a:t> has developed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802.3bu is published</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802.3bu D3.2 was liaised to SC 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77085799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sent to SC 6: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 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422320007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23405875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802.1Qci has been published as ISO/IEC/IEEE 8802-1Q:2016/</a:t>
            </a:r>
            <a:r>
              <a:rPr lang="en-AU" err="1"/>
              <a:t>Amd</a:t>
            </a:r>
            <a:r>
              <a:rPr lang="en-AU"/>
              <a:t> 6:2019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24006628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802.1Qch has been published as ISO/IEC/IEEE 8802-1Q:2016/</a:t>
            </a:r>
            <a:r>
              <a:rPr lang="en-AU" err="1"/>
              <a:t>Amd</a:t>
            </a:r>
            <a:r>
              <a:rPr lang="en-AU"/>
              <a:t> 7:2019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02925854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802.3bs has been published as ISO/IEC/IEEE 8802-3:2017/</a:t>
            </a:r>
            <a:r>
              <a:rPr lang="en-AU" err="1"/>
              <a:t>Amd</a:t>
            </a:r>
            <a:r>
              <a:rPr lang="en-AU"/>
              <a:t> 10:2019</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176</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802.3cc has been published as ISO/IEC/IEEE 8802-3:2017/</a:t>
            </a:r>
            <a:r>
              <a:rPr lang="en-AU" err="1"/>
              <a:t>Amd</a:t>
            </a:r>
            <a:r>
              <a:rPr lang="en-AU"/>
              <a:t> 11:2019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1530012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413894898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802.11ai has been published as ISO/IEC/IEEE 8802-11:2018/</a:t>
            </a:r>
            <a:r>
              <a:rPr lang="en-AU" err="1"/>
              <a:t>Amd</a:t>
            </a:r>
            <a:r>
              <a:rPr lang="en-AU"/>
              <a:t> 1:2019</a:t>
            </a:r>
          </a:p>
        </p:txBody>
      </p:sp>
      <p:sp>
        <p:nvSpPr>
          <p:cNvPr id="10" name="Content Placeholder 9"/>
          <p:cNvSpPr>
            <a:spLocks noGrp="1"/>
          </p:cNvSpPr>
          <p:nvPr>
            <p:ph idx="1"/>
          </p:nvPr>
        </p:nvSpPr>
        <p:spPr>
          <a:xfrm>
            <a:off x="685800" y="1828800"/>
            <a:ext cx="7772400" cy="4114800"/>
          </a:xfrm>
        </p:spPr>
        <p:txBody>
          <a:bodyPr/>
          <a:lstStyle/>
          <a:p>
            <a:pPr lvl="1"/>
            <a:r>
              <a:rPr lang="en-AU"/>
              <a:t>…</a:t>
            </a:r>
          </a:p>
          <a:p>
            <a:pPr lvl="1"/>
            <a:r>
              <a:rPr lang="en-AU"/>
              <a:t>Unfortunately, errors in the publication process required a re-run of the 60-day pre-ballot, which passed on 1 Sept 2017 (N16697)</a:t>
            </a:r>
          </a:p>
          <a:p>
            <a:pPr lvl="2"/>
            <a:r>
              <a:rPr lang="en-AU"/>
              <a:t>Need? 9/1/11</a:t>
            </a:r>
          </a:p>
          <a:p>
            <a:pPr lvl="2"/>
            <a:r>
              <a:rPr lang="en-AU"/>
              <a:t>Submission? 9/1/11</a:t>
            </a:r>
          </a:p>
          <a:p>
            <a:pPr lvl="1"/>
            <a:r>
              <a:rPr lang="en-AU">
                <a:solidFill>
                  <a:schemeClr val="tx2"/>
                </a:solidFill>
              </a:rPr>
              <a:t>China voted “no” with the usual security related comment</a:t>
            </a:r>
          </a:p>
          <a:p>
            <a:pPr lvl="2"/>
            <a:r>
              <a:rPr lang="en-AU">
                <a:solidFill>
                  <a:schemeClr val="tx2"/>
                </a:solidFill>
              </a:rPr>
              <a:t>Response (</a:t>
            </a:r>
            <a:r>
              <a:rPr lang="en-US">
                <a:hlinkClick r:id="rId2"/>
              </a:rPr>
              <a:t>11-17/1398r0</a:t>
            </a:r>
            <a:r>
              <a:rPr lang="en-US"/>
              <a:t>)</a:t>
            </a:r>
            <a:r>
              <a:rPr lang="en-AU">
                <a:solidFill>
                  <a:schemeClr val="tx2"/>
                </a:solidFill>
              </a:rPr>
              <a:t> has been approved was sent in Oct 2017 (N16725)</a:t>
            </a:r>
          </a:p>
          <a:p>
            <a:r>
              <a:rPr lang="en-AU"/>
              <a:t>FDIS ballot: </a:t>
            </a:r>
            <a:r>
              <a:rPr lang="en-AU">
                <a:solidFill>
                  <a:srgbClr val="00B050"/>
                </a:solidFill>
              </a:rPr>
              <a:t>passed &amp; published</a:t>
            </a:r>
          </a:p>
          <a:p>
            <a:pPr lvl="1"/>
            <a:r>
              <a:rPr lang="en-AU"/>
              <a:t>FDIS ballot passed 9/1/9 on 26 Dec 2018 (N16982)</a:t>
            </a:r>
          </a:p>
          <a:p>
            <a:pPr lvl="2"/>
            <a:r>
              <a:rPr lang="en-AU"/>
              <a:t>China voted no</a:t>
            </a:r>
          </a:p>
          <a:p>
            <a:pPr lvl="1"/>
            <a:r>
              <a:rPr lang="en-AU"/>
              <a:t>A response was sent in Feb 2019 (N16888) – see </a:t>
            </a:r>
            <a:r>
              <a:rPr lang="en-AU">
                <a:hlinkClick r:id="rId3"/>
              </a:rPr>
              <a:t>11-19-0062-01</a:t>
            </a:r>
            <a:endParaRPr lang="en-AU"/>
          </a:p>
          <a:p>
            <a:pPr lvl="1"/>
            <a:r>
              <a:rPr lang="en-AU"/>
              <a:t>Published as ISO/IEC/IEEE 8802-11:2018/</a:t>
            </a:r>
            <a:r>
              <a:rPr lang="en-AU" err="1"/>
              <a:t>Amd</a:t>
            </a:r>
            <a:r>
              <a:rPr lang="en-AU"/>
              <a:t> 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771317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105 standards through the PSDO adoption process, with 50 in-process</a:t>
            </a:r>
            <a:endParaRPr lang="en-AU"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6303262"/>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a:t>WG</a:t>
                      </a:r>
                    </a:p>
                  </a:txBody>
                  <a:tcPr/>
                </a:tc>
                <a:tc>
                  <a:txBody>
                    <a:bodyPr/>
                    <a:lstStyle/>
                    <a:p>
                      <a:pPr algn="ctr"/>
                      <a:r>
                        <a:rPr lang="en-AU"/>
                        <a:t>Completed</a:t>
                      </a:r>
                    </a:p>
                  </a:txBody>
                  <a:tcPr/>
                </a:tc>
                <a:tc>
                  <a:txBody>
                    <a:bodyPr/>
                    <a:lstStyle/>
                    <a:p>
                      <a:pPr algn="ctr"/>
                      <a:r>
                        <a:rPr lang="en-AU"/>
                        <a:t>In-process</a:t>
                      </a:r>
                    </a:p>
                  </a:txBody>
                  <a:tcPr/>
                </a:tc>
                <a:extLst>
                  <a:ext uri="{0D108BD9-81ED-4DB2-BD59-A6C34878D82A}">
                    <a16:rowId xmlns:a16="http://schemas.microsoft.com/office/drawing/2014/main" val="2218623818"/>
                  </a:ext>
                </a:extLst>
              </a:tr>
              <a:tr h="370840">
                <a:tc>
                  <a:txBody>
                    <a:bodyPr/>
                    <a:lstStyle/>
                    <a:p>
                      <a:pPr algn="ctr"/>
                      <a:r>
                        <a:rPr lang="en-AU" b="1"/>
                        <a:t>802.1</a:t>
                      </a:r>
                    </a:p>
                  </a:txBody>
                  <a:tcPr/>
                </a:tc>
                <a:tc>
                  <a:txBody>
                    <a:bodyPr/>
                    <a:lstStyle/>
                    <a:p>
                      <a:pPr algn="ctr"/>
                      <a:r>
                        <a:rPr lang="en-AU" dirty="0"/>
                        <a:t>50</a:t>
                      </a:r>
                    </a:p>
                  </a:txBody>
                  <a:tcPr/>
                </a:tc>
                <a:tc>
                  <a:txBody>
                    <a:bodyPr/>
                    <a:lstStyle/>
                    <a:p>
                      <a:pPr algn="ctr"/>
                      <a:r>
                        <a:rPr lang="en-US" dirty="0"/>
                        <a:t>14</a:t>
                      </a:r>
                      <a:endParaRPr lang="en-AU" dirty="0"/>
                    </a:p>
                  </a:txBody>
                  <a:tcPr/>
                </a:tc>
                <a:extLst>
                  <a:ext uri="{0D108BD9-81ED-4DB2-BD59-A6C34878D82A}">
                    <a16:rowId xmlns:a16="http://schemas.microsoft.com/office/drawing/2014/main" val="2541870238"/>
                  </a:ext>
                </a:extLst>
              </a:tr>
              <a:tr h="370840">
                <a:tc>
                  <a:txBody>
                    <a:bodyPr/>
                    <a:lstStyle/>
                    <a:p>
                      <a:pPr algn="ctr"/>
                      <a:r>
                        <a:rPr lang="en-AU" b="1"/>
                        <a:t>802.3</a:t>
                      </a:r>
                    </a:p>
                  </a:txBody>
                  <a:tcPr/>
                </a:tc>
                <a:tc>
                  <a:txBody>
                    <a:bodyPr/>
                    <a:lstStyle/>
                    <a:p>
                      <a:pPr algn="ctr"/>
                      <a:r>
                        <a:rPr lang="en-AU" dirty="0"/>
                        <a:t>32</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a:t>802.11</a:t>
                      </a:r>
                    </a:p>
                  </a:txBody>
                  <a:tcPr/>
                </a:tc>
                <a:tc>
                  <a:txBody>
                    <a:bodyPr/>
                    <a:lstStyle/>
                    <a:p>
                      <a:pPr algn="ctr"/>
                      <a:r>
                        <a:rPr lang="en-AU" dirty="0"/>
                        <a:t>13</a:t>
                      </a:r>
                    </a:p>
                  </a:txBody>
                  <a:tcPr/>
                </a:tc>
                <a:tc>
                  <a:txBody>
                    <a:bodyPr/>
                    <a:lstStyle/>
                    <a:p>
                      <a:pPr algn="ctr"/>
                      <a:r>
                        <a:rPr lang="en-AU" dirty="0"/>
                        <a:t>14</a:t>
                      </a:r>
                    </a:p>
                  </a:txBody>
                  <a:tcPr/>
                </a:tc>
                <a:extLst>
                  <a:ext uri="{0D108BD9-81ED-4DB2-BD59-A6C34878D82A}">
                    <a16:rowId xmlns:a16="http://schemas.microsoft.com/office/drawing/2014/main" val="3943146548"/>
                  </a:ext>
                </a:extLst>
              </a:tr>
              <a:tr h="370840">
                <a:tc>
                  <a:txBody>
                    <a:bodyPr/>
                    <a:lstStyle/>
                    <a:p>
                      <a:pPr algn="ctr"/>
                      <a:r>
                        <a:rPr lang="en-AU" b="1"/>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a:t>All</a:t>
                      </a:r>
                    </a:p>
                  </a:txBody>
                  <a:tcPr/>
                </a:tc>
                <a:tc>
                  <a:txBody>
                    <a:bodyPr/>
                    <a:lstStyle/>
                    <a:p>
                      <a:pPr algn="ctr"/>
                      <a:r>
                        <a:rPr lang="en-AU" b="1" dirty="0"/>
                        <a:t>105</a:t>
                      </a:r>
                    </a:p>
                  </a:txBody>
                  <a:tcPr>
                    <a:lnT w="12700" cap="flat" cmpd="sng" algn="ctr">
                      <a:solidFill>
                        <a:schemeClr val="tx1"/>
                      </a:solidFill>
                      <a:prstDash val="solid"/>
                      <a:round/>
                      <a:headEnd type="none" w="med" len="med"/>
                      <a:tailEnd type="none" w="med" len="med"/>
                    </a:lnT>
                  </a:tcPr>
                </a:tc>
                <a:tc>
                  <a:txBody>
                    <a:bodyPr/>
                    <a:lstStyle/>
                    <a:p>
                      <a:pPr algn="ctr"/>
                      <a:r>
                        <a:rPr lang="en-US" b="1" dirty="0"/>
                        <a:t>50</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802c has been published as ISO/IEC/IEEE 8802-A:2015/</a:t>
            </a:r>
            <a:r>
              <a:rPr lang="en-AU" err="1"/>
              <a:t>Amd</a:t>
            </a:r>
            <a:r>
              <a:rPr lang="en-AU"/>
              <a:t> 2:2019</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140662244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802.11ah has been published as ISO/IEC/IEEE 8802-11:2018/</a:t>
            </a:r>
            <a:r>
              <a:rPr lang="en-AU" err="1"/>
              <a:t>Amd</a:t>
            </a:r>
            <a:r>
              <a:rPr lang="en-AU"/>
              <a:t> 2</a:t>
            </a:r>
            <a:br>
              <a:rPr lang="en-AU"/>
            </a:b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87047836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1CM</a:t>
            </a:r>
            <a:r>
              <a:rPr lang="en-AU"/>
              <a:t> has been published as ISO/IEC/IEEE 8802-1CM:2019</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357531377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802.15.6-2012 published as ISO/IEC/IEEE 8802-15-6:2017</a:t>
            </a:r>
            <a:endParaRPr lang="en-AU">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 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2365210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1AR-Rev</a:t>
            </a:r>
            <a:r>
              <a:rPr lang="en-AU"/>
              <a:t> is published as ISO/IEC/IEEE 8802-1AR </a:t>
            </a:r>
            <a:br>
              <a:rPr lang="en-AU"/>
            </a:b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48260552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1AC/Cor-1</a:t>
            </a:r>
            <a:r>
              <a:rPr lang="en-AU"/>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425217684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sent to SC 6: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315149627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1AE-Rev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87490177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3:2020 (802.11aj)</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16329326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4:2020 (802.11ak)</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3270652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10444">
                <a:tc>
                  <a:txBody>
                    <a:bodyPr/>
                    <a:lstStyle/>
                    <a:p>
                      <a:r>
                        <a:rPr lang="en-AU" sz="1600" b="0"/>
                        <a:t>802</a:t>
                      </a:r>
                      <a:endParaRPr lang="en-AU" sz="1600" b="0">
                        <a:latin typeface="+mj-lt"/>
                        <a:cs typeface="Arial" panose="020B0604020202020204" pitchFamily="34" charset="0"/>
                      </a:endParaRPr>
                    </a:p>
                  </a:txBody>
                  <a:tcPr marL="115147" marR="115147"/>
                </a:tc>
                <a:tc>
                  <a:txBody>
                    <a:bodyPr/>
                    <a:lstStyle/>
                    <a:p>
                      <a:pPr algn="ctr"/>
                      <a:r>
                        <a:rPr lang="en-AU" sz="1600" b="0" kern="1200">
                          <a:solidFill>
                            <a:srgbClr val="00B050"/>
                          </a:solidFill>
                        </a:rPr>
                        <a:t>Oct 2014</a:t>
                      </a:r>
                      <a:endParaRPr lang="en-AU" sz="1600" b="0" kern="120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Nov 2015</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a:t>802.1X</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a:t>802.1AE</a:t>
                      </a:r>
                    </a:p>
                  </a:txBody>
                  <a:tcPr marL="115147" marR="115147"/>
                </a:tc>
                <a:tc>
                  <a:txBody>
                    <a:bodyPr/>
                    <a:lstStyle/>
                    <a:p>
                      <a:pPr algn="ctr"/>
                      <a:r>
                        <a:rPr lang="en-AU" sz="1600" b="0" baseline="0">
                          <a:solidFill>
                            <a:srgbClr val="00B050"/>
                          </a:solidFill>
                        </a:rPr>
                        <a:t>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a:t>802.1AB</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a:t>802.1AR</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a:t>802.1AS</a:t>
                      </a:r>
                    </a:p>
                  </a:txBody>
                  <a:tcPr marL="115147" marR="115147"/>
                </a:tc>
                <a:tc>
                  <a:txBody>
                    <a:bodyPr/>
                    <a:lstStyle/>
                    <a:p>
                      <a:pPr algn="ctr"/>
                      <a:r>
                        <a:rPr lang="en-AU" sz="1600" b="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a:t>
                      </a:r>
                      <a:r>
                        <a:rPr lang="en-AU" sz="1600" b="0" baseline="0">
                          <a:solidFill>
                            <a:srgbClr val="00B050"/>
                          </a:solidFill>
                        </a:rPr>
                        <a:t>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ISO/IEC/IEEE 8802-11:2018/AMD 5:2020 (802.11aq)</a:t>
            </a:r>
            <a:r>
              <a:rPr lang="en-AU">
                <a:solidFill>
                  <a:srgbClr val="FF0000"/>
                </a:solidFill>
              </a:rPr>
              <a:t> </a:t>
            </a:r>
            <a:r>
              <a:rPr lang="en-AU"/>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214556396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1Xck</a:t>
            </a:r>
            <a:r>
              <a:rPr lang="en-AU"/>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420483707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5498353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802.1AE-2018/Cor1-2020 was published in Jun 2021</a:t>
            </a:r>
          </a:p>
        </p:txBody>
      </p:sp>
      <p:sp>
        <p:nvSpPr>
          <p:cNvPr id="5" name="Footer Placeholder 4"/>
          <p:cNvSpPr>
            <a:spLocks noGrp="1"/>
          </p:cNvSpPr>
          <p:nvPr>
            <p:ph type="ftr" sz="quarter" idx="10"/>
          </p:nvPr>
        </p:nvSpPr>
        <p:spPr>
          <a:xfrm>
            <a:off x="8543860" y="6475413"/>
            <a:ext cx="65" cy="184666"/>
          </a:xfrm>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193</a:t>
            </a:fld>
            <a:endParaRPr lang="en-US"/>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 6 for information in January, however we are considering NOT sending 802.1Qcx-2020 for adoption because it will be included in the IEEE 802.1Q-Revision project that is planning to start WG balloting very soon (and is expected to progress quickly). </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832706709"/>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311479235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802.1Qcp-2018 was published as </a:t>
            </a:r>
            <a:r>
              <a:rPr lang="en-AU" sz="2400">
                <a:effectLst/>
                <a:latin typeface="+mj-lt"/>
                <a:ea typeface="Calibri" panose="020F0502020204030204" pitchFamily="34" charset="0"/>
              </a:rPr>
              <a:t>ISO/IEC/IEEE 8802-1Q:2020/AMD 2:2021 in Sep 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170742308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sent to SC 6: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52807937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1AX-Rev</a:t>
            </a:r>
            <a:r>
              <a:rPr lang="en-AU"/>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351483189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802.1Qcc was published as </a:t>
            </a:r>
            <a:r>
              <a:rPr lang="en-AU" sz="2400">
                <a:effectLst/>
                <a:latin typeface="+mj-lt"/>
                <a:ea typeface="Calibri" panose="020F0502020204030204" pitchFamily="34" charset="0"/>
              </a:rPr>
              <a:t>ISO/IEC/IEEE 8802-1Q:2020/AMD 31:2021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735295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2024</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a:t>Peter Yee, AKAYLA</a:t>
            </a:r>
          </a:p>
        </p:txBody>
      </p:sp>
      <p:sp>
        <p:nvSpPr>
          <p:cNvPr id="6" name="Slide Number Placeholder 5"/>
          <p:cNvSpPr>
            <a:spLocks noGrp="1"/>
          </p:cNvSpPr>
          <p:nvPr>
            <p:ph type="sldNum" sz="quarter" idx="11"/>
          </p:nvPr>
        </p:nvSpPr>
        <p:spPr/>
        <p:txBody>
          <a:bodyPr/>
          <a:lstStyle/>
          <a:p>
            <a:pPr>
              <a:defRPr/>
            </a:pPr>
            <a:r>
              <a:rPr lang="en-US"/>
              <a:t>Slide </a:t>
            </a:r>
            <a:fld id="{81B19452-AD8F-4A10-B8E5-1701707FC4DF}"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a:t>
                      </a:r>
                      <a:r>
                        <a:rPr lang="en-AU" sz="1600" b="0" baseline="0">
                          <a:solidFill>
                            <a:srgbClr val="00B050"/>
                          </a:solidFill>
                        </a:rPr>
                        <a:t> </a:t>
                      </a:r>
                      <a:r>
                        <a:rPr lang="en-AU" sz="1600" b="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a:t>802.1Qbu</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a:t>802.1Qbz</a:t>
                      </a:r>
                    </a:p>
                  </a:txBody>
                  <a:tcPr marL="115147" marR="115147"/>
                </a:tc>
                <a:tc>
                  <a:txBody>
                    <a:bodyPr/>
                    <a:lstStyle/>
                    <a:p>
                      <a:pPr algn="ct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a:latin typeface="+mj-lt"/>
                          <a:cs typeface="Arial" panose="020B0604020202020204" pitchFamily="34" charset="0"/>
                        </a:rPr>
                        <a:t>802.1Qcd</a:t>
                      </a:r>
                      <a:endParaRPr lang="en-AU" sz="1600" b="0"/>
                    </a:p>
                  </a:txBody>
                  <a:tcPr marL="115147" marR="115147"/>
                </a:tc>
                <a:tc>
                  <a:txBody>
                    <a:bodyPr/>
                    <a:lstStyle/>
                    <a:p>
                      <a:pPr algn="ctr"/>
                      <a:r>
                        <a:rPr lang="en-AU" sz="1600" b="0">
                          <a:solidFill>
                            <a:srgbClr val="00B050"/>
                          </a:solidFill>
                        </a:rPr>
                        <a:t>Oct</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a:t>802.1Q-Cor1</a:t>
                      </a:r>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dk1"/>
                          </a:solidFill>
                          <a:latin typeface="+mn-lt"/>
                          <a:ea typeface="+mn-ea"/>
                          <a:cs typeface="+mn-cs"/>
                        </a:rPr>
                        <a:t>802.1AC-Rev</a:t>
                      </a:r>
                    </a:p>
                  </a:txBody>
                  <a:tcPr marL="115147" marR="0"/>
                </a:tc>
                <a:tc>
                  <a:txBody>
                    <a:bodyPr/>
                    <a:lstStyle/>
                    <a:p>
                      <a:pPr algn="ctr"/>
                      <a:r>
                        <a:rPr lang="en-AU" sz="1600" b="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a:t>802d</a:t>
                      </a:r>
                    </a:p>
                  </a:txBody>
                  <a:tcPr marL="115147" marR="0"/>
                </a:tc>
                <a:tc>
                  <a:txBody>
                    <a:bodyPr/>
                    <a:lstStyle/>
                    <a:p>
                      <a:pPr algn="ctr"/>
                      <a:r>
                        <a:rPr lang="en-AU" sz="1600" b="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a:t>802.1AX/Cor1 </a:t>
                      </a:r>
                      <a:endParaRPr lang="en-AU" sz="1600" b="0"/>
                    </a:p>
                  </a:txBody>
                  <a:tcPr marL="115147" marR="0"/>
                </a:tc>
                <a:tc>
                  <a:txBody>
                    <a:bodyPr/>
                    <a:lstStyle/>
                    <a:p>
                      <a:pPr algn="ct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a:t>802.1AEcg</a:t>
                      </a:r>
                    </a:p>
                  </a:txBody>
                  <a:tcPr marL="115147" marR="0"/>
                </a:tc>
                <a:tc>
                  <a:txBody>
                    <a:bodyPr/>
                    <a:lstStyle/>
                    <a:p>
                      <a:pPr algn="ctr"/>
                      <a:r>
                        <a:rPr lang="en-AU" sz="1600" b="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a:t>
            </a:r>
            <a:r>
              <a:rPr lang="en-AU">
                <a:cs typeface="Arial" panose="020B0604020202020204" pitchFamily="34" charset="0"/>
              </a:rPr>
              <a:t>1AS-Rev</a:t>
            </a:r>
            <a:r>
              <a:rPr lang="en-AU"/>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401948644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802.1CMde </a:t>
            </a:r>
            <a:r>
              <a:rPr lang="en-AU">
                <a:solidFill>
                  <a:schemeClr val="accent6"/>
                </a:solidFill>
                <a:latin typeface="+mj-lt"/>
              </a:rPr>
              <a:t>published </a:t>
            </a:r>
            <a:r>
              <a:rPr lang="en-US">
                <a:solidFill>
                  <a:schemeClr val="accent6"/>
                </a:solidFill>
                <a:latin typeface="+mj-lt"/>
              </a:rPr>
              <a:t>as ISO/IEC/IEEE 8802-1CM:2019/</a:t>
            </a:r>
            <a:r>
              <a:rPr lang="en-US" err="1">
                <a:solidFill>
                  <a:schemeClr val="accent6"/>
                </a:solidFill>
                <a:latin typeface="+mj-lt"/>
              </a:rPr>
              <a:t>Amd</a:t>
            </a:r>
            <a:r>
              <a:rPr lang="en-US">
                <a:solidFill>
                  <a:schemeClr val="accent6"/>
                </a:solidFill>
                <a:latin typeface="+mj-lt"/>
              </a:rPr>
              <a:t> 1:2021</a:t>
            </a:r>
            <a:endParaRPr lang="en-AU" b="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386434475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802.3cn-2019 was published as </a:t>
            </a:r>
            <a:r>
              <a:rPr lang="en-US"/>
              <a:t>ISO/IEC/IEEE 8802-3:2021/</a:t>
            </a:r>
            <a:r>
              <a:rPr lang="en-US" err="1"/>
              <a:t>Amd</a:t>
            </a:r>
            <a:r>
              <a:rPr lang="en-US"/>
              <a:t> 4:2021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20571891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802.3cq-2020 was published as </a:t>
            </a:r>
            <a:r>
              <a:rPr lang="en-US">
                <a:solidFill>
                  <a:schemeClr val="accent6"/>
                </a:solidFill>
              </a:rPr>
              <a:t>ISO/IEC/IEEE 8802-3:2021/</a:t>
            </a:r>
            <a:r>
              <a:rPr lang="en-US" err="1">
                <a:solidFill>
                  <a:schemeClr val="accent6"/>
                </a:solidFill>
              </a:rPr>
              <a:t>Amd</a:t>
            </a:r>
            <a:r>
              <a:rPr lang="en-US">
                <a:solidFill>
                  <a:schemeClr val="accent6"/>
                </a:solidFill>
              </a:rPr>
              <a:t> 6:2021 </a:t>
            </a:r>
            <a:endParaRPr lang="en-AU">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20498211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802.3cm-2020 was published as </a:t>
            </a:r>
            <a:r>
              <a:rPr lang="en-US">
                <a:solidFill>
                  <a:schemeClr val="accent6"/>
                </a:solidFill>
              </a:rPr>
              <a:t>ISO/IEC/IEEE 8802-3:2021/</a:t>
            </a:r>
            <a:r>
              <a:rPr lang="en-US" err="1">
                <a:solidFill>
                  <a:schemeClr val="accent6"/>
                </a:solidFill>
              </a:rPr>
              <a:t>Amd</a:t>
            </a:r>
            <a:r>
              <a:rPr lang="en-US">
                <a:solidFill>
                  <a:schemeClr val="accent6"/>
                </a:solidFill>
              </a:rPr>
              <a:t> 7:2021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322248121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solidFill>
                  <a:schemeClr val="accent6"/>
                </a:solidFill>
              </a:rPr>
              <a:t>IEEE 802.3ch-2020 is published as </a:t>
            </a:r>
            <a:r>
              <a:rPr lang="en-US">
                <a:solidFill>
                  <a:schemeClr val="accent6"/>
                </a:solidFill>
              </a:rPr>
              <a:t>ISO/IEC/IEEE 8802-3:2021/</a:t>
            </a:r>
            <a:r>
              <a:rPr lang="en-US" err="1">
                <a:solidFill>
                  <a:schemeClr val="accent6"/>
                </a:solidFill>
              </a:rPr>
              <a:t>Amd</a:t>
            </a:r>
            <a:r>
              <a:rPr lang="en-US">
                <a:solidFill>
                  <a:schemeClr val="accent6"/>
                </a:solidFill>
              </a:rPr>
              <a:t> 8:2021 </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146292715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802.3.2-2019 </a:t>
            </a:r>
            <a:r>
              <a:rPr lang="en-AU">
                <a:solidFill>
                  <a:schemeClr val="accent6"/>
                </a:solidFill>
              </a:rPr>
              <a:t>was published as </a:t>
            </a:r>
            <a:r>
              <a:rPr lang="en-US">
                <a:solidFill>
                  <a:schemeClr val="accent6"/>
                </a:solidFill>
              </a:rPr>
              <a:t>ISO/IEC/IEEE 8802-3-2:2021:2021 </a:t>
            </a:r>
            <a:endParaRPr lang="en-AU"/>
          </a:p>
        </p:txBody>
      </p:sp>
      <p:sp>
        <p:nvSpPr>
          <p:cNvPr id="10" name="Content Placeholder 9"/>
          <p:cNvSpPr>
            <a:spLocks noGrp="1"/>
          </p:cNvSpPr>
          <p:nvPr>
            <p:ph idx="1"/>
          </p:nvPr>
        </p:nvSpPr>
        <p:spPr>
          <a:xfrm>
            <a:off x="685800" y="1447800"/>
            <a:ext cx="7772400" cy="4114800"/>
          </a:xfrm>
        </p:spPr>
        <p:txBody>
          <a:bodyPr/>
          <a:lstStyle/>
          <a:p>
            <a:r>
              <a:rPr lang="en-AU" dirty="0"/>
              <a:t>Drafts sent to SC 6: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72944023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a:t>IEEE 802.3cb-2018 is published as </a:t>
            </a:r>
            <a:r>
              <a:rPr lang="en-US"/>
              <a:t>ISO/IEC/IEEE 8802-3:2021/</a:t>
            </a:r>
            <a:r>
              <a:rPr lang="en-US" err="1"/>
              <a:t>Amd</a:t>
            </a:r>
            <a:r>
              <a:rPr lang="en-US"/>
              <a:t> 1:2021</a:t>
            </a:r>
            <a:endParaRPr lang="en-AU"/>
          </a:p>
        </p:txBody>
      </p:sp>
      <p:sp>
        <p:nvSpPr>
          <p:cNvPr id="10" name="Content Placeholder 9"/>
          <p:cNvSpPr>
            <a:spLocks noGrp="1"/>
          </p:cNvSpPr>
          <p:nvPr>
            <p:ph idx="1"/>
          </p:nvPr>
        </p:nvSpPr>
        <p:spPr>
          <a:xfrm>
            <a:off x="685800" y="1752600"/>
            <a:ext cx="7772400" cy="4114800"/>
          </a:xfrm>
        </p:spPr>
        <p:txBody>
          <a:bodyPr/>
          <a:lstStyle/>
          <a:p>
            <a:r>
              <a:rPr lang="en-AU" dirty="0"/>
              <a:t>Drafts sent to SC 6: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80038477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802.3bt-2018 is published as </a:t>
            </a:r>
            <a:r>
              <a:rPr lang="en-US"/>
              <a:t>ISO/IEC/IEEE 8802-3:2021/</a:t>
            </a:r>
            <a:r>
              <a:rPr lang="en-US" err="1"/>
              <a:t>Amd</a:t>
            </a:r>
            <a:r>
              <a:rPr lang="en-US"/>
              <a:t> 2:2021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205473442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t>IEEE 802.3cd-2018 is published as </a:t>
            </a:r>
            <a:r>
              <a:rPr lang="en-US"/>
              <a:t>ISO/IEC/IEEE 8802-3:2021/</a:t>
            </a:r>
            <a:r>
              <a:rPr lang="en-US" err="1"/>
              <a:t>Amd</a:t>
            </a:r>
            <a:r>
              <a:rPr lang="en-US"/>
              <a:t> 3:2021</a:t>
            </a:r>
            <a:endParaRPr lang="en-AU"/>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3909609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58152789"/>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9</a:t>
                      </a:r>
                      <a:r>
                        <a:rPr lang="en-AU" sz="1600" b="0" kern="1200" baseline="0">
                          <a:solidFill>
                            <a:srgbClr val="00B050"/>
                          </a:solidFill>
                          <a:latin typeface="+mn-lt"/>
                          <a:ea typeface="+mn-ea"/>
                          <a:cs typeface="+mn-cs"/>
                        </a:rPr>
                        <a:t> Dec 17</a:t>
                      </a:r>
                      <a:endParaRPr lang="en-AU" sz="1600" b="0" kern="120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a:t>
                      </a:r>
                      <a:r>
                        <a:rPr lang="en-AU" sz="1600" b="0" kern="1200" baseline="0">
                          <a:solidFill>
                            <a:srgbClr val="00B050"/>
                          </a:solidFill>
                          <a:latin typeface="+mn-lt"/>
                          <a:ea typeface="+mn-ea"/>
                          <a:cs typeface="+mn-cs"/>
                        </a:rPr>
                        <a:t> Feb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26 Dec 18</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27</a:t>
                      </a:r>
                      <a:r>
                        <a:rPr lang="en-AU" sz="1600" b="0" baseline="0">
                          <a:solidFill>
                            <a:srgbClr val="00B050"/>
                          </a:solidFill>
                          <a:latin typeface="+mj-lt"/>
                        </a:rPr>
                        <a:t> Jun 19</a:t>
                      </a:r>
                      <a:endParaRPr lang="en-AU" sz="1600" b="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Oct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a:t>
                      </a:r>
                      <a:r>
                        <a:rPr lang="en-AU" sz="1600" b="0" kern="1200" baseline="0">
                          <a:solidFill>
                            <a:srgbClr val="00B050"/>
                          </a:solidFill>
                          <a:latin typeface="+mn-lt"/>
                          <a:ea typeface="+mn-ea"/>
                          <a:cs typeface="+mn-cs"/>
                        </a:rPr>
                        <a:t> Nov 19</a:t>
                      </a:r>
                      <a:endParaRPr lang="en-AU" sz="1600" b="0" kern="120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802.1</a:t>
                      </a:r>
                      <a:r>
                        <a:rPr lang="en-AU" sz="1600">
                          <a:cs typeface="Arial" panose="020B0604020202020204" pitchFamily="34" charset="0"/>
                        </a:rPr>
                        <a:t>AC/Cor-1</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t>802.</a:t>
                      </a:r>
                      <a:r>
                        <a:rPr lang="en-AU" sz="1600">
                          <a:cs typeface="Arial" panose="020B0604020202020204" pitchFamily="34" charset="0"/>
                        </a:rPr>
                        <a:t>1Xck</a:t>
                      </a:r>
                      <a:r>
                        <a:rPr lang="en-AU" sz="1600"/>
                        <a:t> </a:t>
                      </a:r>
                      <a:endParaRPr lang="en-AU" sz="1600" kern="120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a:t>IEEE 802.3cg-2019 is published as </a:t>
            </a:r>
            <a:r>
              <a:rPr lang="en-US"/>
              <a:t>ISO/IEC/IEEE 8802-3:2021/</a:t>
            </a:r>
            <a:r>
              <a:rPr lang="en-US" err="1"/>
              <a:t>Amd</a:t>
            </a:r>
            <a:r>
              <a:rPr lang="en-US"/>
              <a:t> 5:2021</a:t>
            </a:r>
            <a:endParaRPr lang="en-AU"/>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399963472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a:solidFill>
                  <a:schemeClr val="accent6"/>
                </a:solidFill>
              </a:rPr>
              <a:t>IEEE 802.3ca-2020 is published as </a:t>
            </a:r>
            <a:r>
              <a:rPr lang="en-US">
                <a:solidFill>
                  <a:schemeClr val="accent6"/>
                </a:solidFill>
              </a:rPr>
              <a:t>ISO/IEC/IEEE 8802-3:2021/</a:t>
            </a:r>
            <a:r>
              <a:rPr lang="en-US" err="1">
                <a:solidFill>
                  <a:schemeClr val="accent6"/>
                </a:solidFill>
              </a:rPr>
              <a:t>Amd</a:t>
            </a:r>
            <a:r>
              <a:rPr lang="en-US">
                <a:solidFill>
                  <a:schemeClr val="accent6"/>
                </a:solidFill>
              </a:rPr>
              <a:t> 9:2021</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92438325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802.1X-2020 was published as </a:t>
            </a:r>
            <a:r>
              <a:rPr lang="en-AU">
                <a:latin typeface="+mj-lt"/>
                <a:ea typeface="Calibri" panose="020F0502020204030204" pitchFamily="34" charset="0"/>
              </a:rPr>
              <a:t>ISO/IEC/IEEE 8802-1X:2021</a:t>
            </a:r>
            <a:endParaRPr lang="en-AU"/>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355252743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201100134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802.3cr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2429731674"/>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802.3cu has been published</a:t>
            </a: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183338930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IEEE 802.22-2019 has been published</a:t>
            </a:r>
          </a:p>
        </p:txBody>
      </p:sp>
      <p:sp>
        <p:nvSpPr>
          <p:cNvPr id="10" name="Content Placeholder 9"/>
          <p:cNvSpPr>
            <a:spLocks noGrp="1"/>
          </p:cNvSpPr>
          <p:nvPr>
            <p:ph idx="1"/>
          </p:nvPr>
        </p:nvSpPr>
        <p:spPr>
          <a:xfrm>
            <a:off x="685800" y="1524000"/>
            <a:ext cx="7772400" cy="4114800"/>
          </a:xfrm>
        </p:spPr>
        <p:txBody>
          <a:bodyPr/>
          <a:lstStyle/>
          <a:p>
            <a:r>
              <a:rPr lang="en-AU" dirty="0"/>
              <a:t>Drafts sent to SC 6: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116926373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Routing Packets in IEEE 802.15.4 Dynamically Changing Wireless Networks</a:t>
            </a:r>
            <a:br>
              <a:rPr lang="en-AU">
                <a:solidFill>
                  <a:schemeClr val="accent6"/>
                </a:solidFill>
              </a:rPr>
            </a:br>
            <a:r>
              <a:rPr lang="en-AU">
                <a:solidFill>
                  <a:schemeClr val="accent6"/>
                </a:solidFill>
              </a:rPr>
              <a:t>IEEE 802.15.10-2017 will not be submitted into the PSDO process</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 Drafts sent to SC 6: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424994543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sent to SC 6: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were </a:t>
            </a:r>
            <a:r>
              <a:rPr lang="en-AU" dirty="0">
                <a:latin typeface="+mj-lt"/>
              </a:rPr>
              <a:t>liaised (N17853) in Jul 2022</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239449517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Power over Ethernet</a:t>
            </a:r>
            <a:br>
              <a:rPr lang="en-AU"/>
            </a:br>
            <a:r>
              <a:rPr lang="en-AU"/>
              <a:t>IEEE 802.3cv has been published as </a:t>
            </a:r>
            <a:r>
              <a:rPr lang="en-US"/>
              <a:t>ISO/IEC/IEEE 8802-3:2021/</a:t>
            </a:r>
            <a:r>
              <a:rPr lang="en-US" err="1"/>
              <a:t>Amd</a:t>
            </a:r>
            <a:r>
              <a:rPr lang="en-US"/>
              <a:t> 12:2022</a:t>
            </a:r>
            <a:br>
              <a:rPr lang="en-AU">
                <a:solidFill>
                  <a:schemeClr val="accent2"/>
                </a:solidFill>
              </a:rPr>
            </a:br>
            <a:endParaRPr lang="en-AU">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2857470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32297973"/>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3768450419"/>
                  </a:ext>
                </a:extLst>
              </a:tr>
              <a:tr h="291598">
                <a:tc>
                  <a:txBody>
                    <a:bodyPr/>
                    <a:lstStyle/>
                    <a:p>
                      <a:r>
                        <a:rPr lang="en-AU" sz="1600" dirty="0">
                          <a:latin typeface="+mj-lt"/>
                          <a:cs typeface="Arial" panose="020B0604020202020204" pitchFamily="34" charset="0"/>
                        </a:rPr>
                        <a:t>.1CBdb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446231868"/>
                  </a:ext>
                </a:extLst>
              </a:tr>
              <a:tr h="291598">
                <a:tc>
                  <a:txBody>
                    <a:bodyPr/>
                    <a:lstStyle/>
                    <a:p>
                      <a:r>
                        <a:rPr lang="en-AU" sz="1600" dirty="0">
                          <a:latin typeface="+mj-lt"/>
                          <a:cs typeface="Arial" panose="020B0604020202020204" pitchFamily="34" charset="0"/>
                        </a:rPr>
                        <a:t>.1CBcv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4048775855"/>
                  </a:ext>
                </a:extLst>
              </a:tr>
              <a:tr h="291598">
                <a:tc>
                  <a:txBody>
                    <a:bodyPr/>
                    <a:lstStyle/>
                    <a:p>
                      <a:r>
                        <a:rPr lang="en-AU" sz="1600" dirty="0">
                          <a:latin typeface="+mj-lt"/>
                          <a:cs typeface="Arial" panose="020B0604020202020204" pitchFamily="34" charset="0"/>
                        </a:rPr>
                        <a:t>.1AS/Cor-1</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2022</a:t>
                      </a:r>
                    </a:p>
                  </a:txBody>
                  <a:tcPr marL="115147" marR="115147"/>
                </a:tc>
                <a:extLst>
                  <a:ext uri="{0D108BD9-81ED-4DB2-BD59-A6C34878D82A}">
                    <a16:rowId xmlns:a16="http://schemas.microsoft.com/office/drawing/2014/main" val="381534753"/>
                  </a:ext>
                </a:extLst>
              </a:tr>
              <a:tr h="291598">
                <a:tc>
                  <a:txBody>
                    <a:bodyPr/>
                    <a:lstStyle/>
                    <a:p>
                      <a:r>
                        <a:rPr lang="en-AU" sz="1600" dirty="0">
                          <a:latin typeface="+mj-lt"/>
                          <a:cs typeface="Arial" panose="020B0604020202020204" pitchFamily="34" charset="0"/>
                        </a:rPr>
                        <a:t>.1BA-REV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518925435"/>
                  </a:ext>
                </a:extLst>
              </a:tr>
            </a:tbl>
          </a:graphicData>
        </a:graphic>
      </p:graphicFrame>
    </p:spTree>
    <p:extLst>
      <p:ext uri="{BB962C8B-B14F-4D97-AF65-F5344CB8AC3E}">
        <p14:creationId xmlns:p14="http://schemas.microsoft.com/office/powerpoint/2010/main" val="68030013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Operation over DWDM Systems</a:t>
            </a:r>
            <a:br>
              <a:rPr lang="en-US"/>
            </a:br>
            <a:r>
              <a:rPr lang="en-AU"/>
              <a:t>IEEE 802.3ct published as </a:t>
            </a:r>
            <a:r>
              <a:rPr lang="en-US"/>
              <a:t>ISO/IEC/IEEE 8802-3:2021/</a:t>
            </a:r>
            <a:r>
              <a:rPr lang="en-US" err="1"/>
              <a:t>Amd</a:t>
            </a:r>
            <a:r>
              <a:rPr lang="en-US"/>
              <a:t> 13:2022</a:t>
            </a:r>
            <a:endParaRPr lang="en-AU">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sent to SC 6: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284687464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(N17935)</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spTree>
    <p:extLst>
      <p:ext uri="{BB962C8B-B14F-4D97-AF65-F5344CB8AC3E}">
        <p14:creationId xmlns:p14="http://schemas.microsoft.com/office/powerpoint/2010/main" val="383576773"/>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latin typeface="+mj-lt"/>
              </a:rPr>
              <a:t>ISO/IEC/IEEE 8802-1AB:2017 SR was </a:t>
            </a:r>
            <a:r>
              <a:rPr lang="de-DE" dirty="0" err="1">
                <a:latin typeface="+mj-lt"/>
              </a:rPr>
              <a:t>confirmed</a:t>
            </a:r>
            <a:r>
              <a:rPr lang="de-DE" dirty="0">
                <a:latin typeface="+mj-lt"/>
              </a:rPr>
              <a:t> on 2 </a:t>
            </a:r>
            <a:r>
              <a:rPr lang="de-DE" dirty="0" err="1">
                <a:latin typeface="+mj-lt"/>
              </a:rPr>
              <a:t>Dec</a:t>
            </a:r>
            <a:r>
              <a:rPr lang="de-DE" dirty="0">
                <a:latin typeface="+mj-lt"/>
              </a:rPr>
              <a:t> 2022</a:t>
            </a:r>
          </a:p>
          <a:p>
            <a:pPr lvl="2"/>
            <a:r>
              <a:rPr lang="de-DE" dirty="0">
                <a:latin typeface="+mj-lt"/>
              </a:rPr>
              <a:t>The China NB </a:t>
            </a:r>
            <a:r>
              <a:rPr lang="de-DE" dirty="0" err="1">
                <a:latin typeface="+mj-lt"/>
              </a:rPr>
              <a:t>commented</a:t>
            </a:r>
            <a:r>
              <a:rPr lang="de-DE" dirty="0">
                <a:latin typeface="+mj-lt"/>
              </a:rPr>
              <a:t> </a:t>
            </a:r>
            <a:r>
              <a:rPr lang="de-DE" dirty="0" err="1">
                <a:latin typeface="+mj-lt"/>
              </a:rPr>
              <a:t>about</a:t>
            </a:r>
            <a:r>
              <a:rPr lang="de-DE" dirty="0">
                <a:latin typeface="+mj-lt"/>
              </a:rPr>
              <a:t> </a:t>
            </a:r>
            <a:r>
              <a:rPr lang="de-DE" dirty="0" err="1">
                <a:latin typeface="+mj-lt"/>
              </a:rPr>
              <a:t>security</a:t>
            </a:r>
            <a:r>
              <a:rPr lang="de-DE" dirty="0">
                <a:latin typeface="+mj-lt"/>
              </a:rPr>
              <a:t> </a:t>
            </a:r>
            <a:r>
              <a:rPr lang="de-DE" dirty="0" err="1">
                <a:latin typeface="+mj-lt"/>
              </a:rPr>
              <a:t>of</a:t>
            </a:r>
            <a:r>
              <a:rPr lang="de-DE" dirty="0">
                <a:latin typeface="+mj-lt"/>
              </a:rPr>
              <a:t> </a:t>
            </a:r>
            <a:r>
              <a:rPr lang="de-DE" dirty="0" err="1">
                <a:latin typeface="+mj-lt"/>
              </a:rPr>
              <a:t>the</a:t>
            </a:r>
            <a:r>
              <a:rPr lang="de-DE" dirty="0">
                <a:latin typeface="+mj-lt"/>
              </a:rPr>
              <a:t> IS, “T</a:t>
            </a:r>
            <a:r>
              <a:rPr lang="en-US" b="0" i="1" dirty="0">
                <a:effectLst/>
                <a:latin typeface="+mj-lt"/>
              </a:rPr>
              <a:t>his standard shall be used together with IEEE 802.1X and IEEE 802.1AE standards with</a:t>
            </a:r>
            <a:br>
              <a:rPr lang="en-US" i="1" dirty="0">
                <a:latin typeface="+mj-lt"/>
              </a:rPr>
            </a:br>
            <a:r>
              <a:rPr lang="en-US" b="0" i="1" dirty="0">
                <a:effectLst/>
                <a:latin typeface="+mj-lt"/>
              </a:rPr>
              <a:t>security defects, it should no longer be valid</a:t>
            </a:r>
            <a:r>
              <a:rPr lang="en-US" b="0" i="0" dirty="0">
                <a:effectLst/>
                <a:latin typeface="+mj-lt"/>
              </a:rPr>
              <a:t>”</a:t>
            </a:r>
          </a:p>
          <a:p>
            <a:pPr lvl="2"/>
            <a:r>
              <a:rPr lang="en-US" dirty="0">
                <a:latin typeface="+mj-lt"/>
              </a:rPr>
              <a:t>However, the China NB also commented, “</a:t>
            </a:r>
            <a:r>
              <a:rPr lang="en-US" i="1" dirty="0">
                <a:latin typeface="+mj-lt"/>
              </a:rPr>
              <a:t>Th</a:t>
            </a:r>
            <a:r>
              <a:rPr lang="en-US" b="0" i="1" dirty="0">
                <a:effectLst/>
                <a:latin typeface="+mj-lt"/>
              </a:rPr>
              <a:t>is international standard is being modified and adopted as the national standard of China, and the state of the national standard of China is under approval.</a:t>
            </a:r>
            <a:r>
              <a:rPr lang="en-US" b="0" i="0" dirty="0">
                <a:effectLst/>
                <a:latin typeface="+mj-lt"/>
              </a:rPr>
              <a:t>” …</a:t>
            </a:r>
          </a:p>
          <a:p>
            <a:pPr lvl="2"/>
            <a:r>
              <a:rPr lang="en-US" dirty="0">
                <a:latin typeface="+mj-lt"/>
              </a:rPr>
              <a:t>… </a:t>
            </a:r>
            <a:r>
              <a:rPr lang="en-US" b="0" i="0" dirty="0">
                <a:effectLst/>
                <a:latin typeface="+mj-lt"/>
              </a:rPr>
              <a:t>with the modifications specified as, “</a:t>
            </a:r>
            <a:r>
              <a:rPr lang="en-US" b="0" i="1" dirty="0">
                <a:effectLst/>
                <a:latin typeface="+mj-lt"/>
              </a:rPr>
              <a:t>China's national standards modify the security mechanism of this international standards</a:t>
            </a:r>
            <a:r>
              <a:rPr lang="en-US" b="0" dirty="0">
                <a:effectLst/>
                <a:latin typeface="+mj-lt"/>
              </a:rPr>
              <a:t>”</a:t>
            </a:r>
          </a:p>
          <a:p>
            <a:pPr lvl="2"/>
            <a:r>
              <a:rPr lang="en-US" dirty="0">
                <a:latin typeface="+mj-lt"/>
              </a:rPr>
              <a:t>IEEE has notified ISO as any national body must seek permission from IEEE to modify an IEEE standard adopted by ISO under the PSDO agreement</a:t>
            </a:r>
            <a:endParaRPr lang="en-AU" dirty="0">
              <a:latin typeface="+mj-lt"/>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dirty="0"/>
              <a:t>Slide </a:t>
            </a:r>
            <a:fld id="{EF4002E7-DB4D-4CC3-8382-1939D19420D8}" type="slidenum">
              <a:rPr lang="en-US" smtClean="0"/>
              <a:pPr/>
              <a:t>222</a:t>
            </a:fld>
            <a:endParaRPr lang="en-US" dirty="0"/>
          </a:p>
        </p:txBody>
      </p:sp>
    </p:spTree>
    <p:extLst>
      <p:ext uri="{BB962C8B-B14F-4D97-AF65-F5344CB8AC3E}">
        <p14:creationId xmlns:p14="http://schemas.microsoft.com/office/powerpoint/2010/main" val="330396581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802.1CBdb FDIS ballot passed on 16 Jan 23 (N17949)</a:t>
            </a:r>
          </a:p>
          <a:p>
            <a:pPr lvl="2"/>
            <a:r>
              <a:rPr lang="en-AU" dirty="0"/>
              <a:t>Passed 9/0/10</a:t>
            </a:r>
          </a:p>
          <a:p>
            <a:pPr lvl="2"/>
            <a:r>
              <a:rPr lang="en-AU" dirty="0"/>
              <a:t>No comments</a:t>
            </a:r>
            <a:endParaRPr lang="en-US" b="1" dirty="0"/>
          </a:p>
          <a:p>
            <a:pPr lvl="1"/>
            <a:r>
              <a:rPr lang="en-US" dirty="0"/>
              <a:t>P</a:t>
            </a:r>
            <a:r>
              <a:rPr lang="en-US" b="0" dirty="0"/>
              <a:t>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223</a:t>
            </a:fld>
            <a:endParaRPr lang="en-US"/>
          </a:p>
        </p:txBody>
      </p:sp>
    </p:spTree>
    <p:extLst>
      <p:ext uri="{BB962C8B-B14F-4D97-AF65-F5344CB8AC3E}">
        <p14:creationId xmlns:p14="http://schemas.microsoft.com/office/powerpoint/2010/main" val="224812210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passed FDIS ballot &amp; has been published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rgbClr val="00B050"/>
                </a:solidFill>
              </a:rPr>
              <a:t>passed, </a:t>
            </a:r>
            <a:r>
              <a:rPr lang="en-AU" dirty="0">
                <a:solidFill>
                  <a:schemeClr val="accent6"/>
                </a:solidFill>
              </a:rPr>
              <a:t>waiting for publication</a:t>
            </a:r>
          </a:p>
          <a:p>
            <a:pPr lvl="1"/>
            <a:r>
              <a:rPr lang="en-AU" dirty="0"/>
              <a:t>802.1CBcv FDIS ballot passed on 16 Jan 20 (N17950)</a:t>
            </a:r>
          </a:p>
          <a:p>
            <a:pPr lvl="2"/>
            <a:r>
              <a:rPr lang="en-AU" dirty="0"/>
              <a:t>Passed 9/0/10</a:t>
            </a:r>
          </a:p>
          <a:p>
            <a:pPr lvl="2"/>
            <a:r>
              <a:rPr lang="en-AU" dirty="0"/>
              <a:t>No comments</a:t>
            </a:r>
            <a:endParaRPr lang="en-US" dirty="0"/>
          </a:p>
          <a:p>
            <a:pPr lvl="1"/>
            <a:r>
              <a:rPr lang="en-US" dirty="0"/>
              <a:t>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224</a:t>
            </a:fld>
            <a:endParaRPr lang="en-US"/>
          </a:p>
        </p:txBody>
      </p:sp>
    </p:spTree>
    <p:extLst>
      <p:ext uri="{BB962C8B-B14F-4D97-AF65-F5344CB8AC3E}">
        <p14:creationId xmlns:p14="http://schemas.microsoft.com/office/powerpoint/2010/main" val="13431346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closed 24 Mar 2023</a:t>
            </a:r>
          </a:p>
          <a:p>
            <a:pPr lvl="1"/>
            <a:r>
              <a:rPr lang="en-US" b="0" dirty="0"/>
              <a:t>One negative from the China NB for the usual reason (see </a:t>
            </a:r>
            <a:r>
              <a:rPr lang="en-US" dirty="0"/>
              <a:t>N18054)</a:t>
            </a:r>
            <a:r>
              <a:rPr lang="en-US" b="0" dirty="0"/>
              <a:t>. Response to be recycled after approval during the July plenary.</a:t>
            </a:r>
          </a:p>
          <a:p>
            <a:pPr lvl="1"/>
            <a:r>
              <a:rPr lang="en-US" b="0" dirty="0"/>
              <a:t>Was published as ISO/IEC/IEEE 8802-1BA:2023 in March 2023</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225</a:t>
            </a:fld>
            <a:endParaRPr lang="en-US"/>
          </a:p>
        </p:txBody>
      </p:sp>
    </p:spTree>
    <p:extLst>
      <p:ext uri="{BB962C8B-B14F-4D97-AF65-F5344CB8AC3E}">
        <p14:creationId xmlns:p14="http://schemas.microsoft.com/office/powerpoint/2010/main" val="339522926"/>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passed FDIS ballot in Mar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closed 24 Mar 2023</a:t>
            </a:r>
          </a:p>
          <a:p>
            <a:pPr lvl="1"/>
            <a:r>
              <a:rPr lang="en-US" b="0" dirty="0"/>
              <a:t>Passed with repeated comments from the China NB (see </a:t>
            </a:r>
            <a:r>
              <a:rPr lang="en-US" dirty="0"/>
              <a:t>N18055). Repeated response to be sent after approval during July plenary.</a:t>
            </a:r>
            <a:endParaRPr lang="en-US" b="0" dirty="0"/>
          </a:p>
          <a:p>
            <a:pPr lvl="1"/>
            <a:r>
              <a:rPr lang="en-US" b="0" dirty="0"/>
              <a:t>Has been published as ISO/IEC/IEEE 8802-1AC:2018/</a:t>
            </a:r>
            <a:r>
              <a:rPr lang="en-US" b="0" dirty="0" err="1"/>
              <a:t>Amd</a:t>
            </a:r>
            <a:r>
              <a:rPr lang="en-US" b="0" dirty="0"/>
              <a:t> 1:2023</a:t>
            </a:r>
            <a:endParaRPr lang="en-AU"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226</a:t>
            </a:fld>
            <a:endParaRPr lang="en-US"/>
          </a:p>
        </p:txBody>
      </p:sp>
    </p:spTree>
    <p:extLst>
      <p:ext uri="{BB962C8B-B14F-4D97-AF65-F5344CB8AC3E}">
        <p14:creationId xmlns:p14="http://schemas.microsoft.com/office/powerpoint/2010/main" val="256175289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802.15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it-IT" dirty="0"/>
              <a:t>ISO/IEC/IEEE 8802-15-4:2018 – </a:t>
            </a:r>
            <a:r>
              <a:rPr lang="en-US" dirty="0"/>
              <a:t>closed </a:t>
            </a:r>
            <a:r>
              <a:rPr lang="it-IT" dirty="0"/>
              <a:t>4 June 2023</a:t>
            </a:r>
          </a:p>
          <a:p>
            <a:pPr lvl="2"/>
            <a:r>
              <a:rPr lang="it-IT" dirty="0"/>
              <a:t>Vote 6/0/0/1/12/0 </a:t>
            </a:r>
            <a:r>
              <a:rPr lang="en-US" dirty="0"/>
              <a:t>(Confirm/Revise/Withdraw/Abst1/Abst2/Stabilize) (N18086)</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227</a:t>
            </a:fld>
            <a:endParaRPr lang="en-US"/>
          </a:p>
        </p:txBody>
      </p:sp>
    </p:spTree>
    <p:extLst>
      <p:ext uri="{BB962C8B-B14F-4D97-AF65-F5344CB8AC3E}">
        <p14:creationId xmlns:p14="http://schemas.microsoft.com/office/powerpoint/2010/main" val="325999687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8802-1AC:2018 – closed 3 September 2023</a:t>
            </a:r>
          </a:p>
          <a:p>
            <a:pPr lvl="2"/>
            <a:r>
              <a:rPr lang="en-US" dirty="0"/>
              <a:t>Vote 6/0/1/1/11/0 (Confirm/Revise/Withdraw/Abst1/Abst2/Stabilize) (N18109)</a:t>
            </a:r>
          </a:p>
          <a:p>
            <a:pPr lvl="2"/>
            <a:r>
              <a:rPr lang="en-US" dirty="0"/>
              <a:t>Votes to confirm from: Canada, Japan, South Korea, [Nigeria], Ukraine, United Kingdom, and United States</a:t>
            </a:r>
          </a:p>
          <a:p>
            <a:pPr lvl="2"/>
            <a:r>
              <a:rPr lang="en-US" dirty="0"/>
              <a:t>The vote to withdraw came from the China National Body (based on reliance on the IEEE 802.11(!) architecture and IEEE 802.1AE)</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228</a:t>
            </a:fld>
            <a:endParaRPr lang="en-US"/>
          </a:p>
        </p:txBody>
      </p:sp>
    </p:spTree>
    <p:extLst>
      <p:ext uri="{BB962C8B-B14F-4D97-AF65-F5344CB8AC3E}">
        <p14:creationId xmlns:p14="http://schemas.microsoft.com/office/powerpoint/2010/main" val="123050021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passed FDIS ballot in June 2023</a:t>
            </a:r>
          </a:p>
        </p:txBody>
      </p:sp>
      <p:sp>
        <p:nvSpPr>
          <p:cNvPr id="10" name="Content Placeholder 9"/>
          <p:cNvSpPr>
            <a:spLocks noGrp="1"/>
          </p:cNvSpPr>
          <p:nvPr>
            <p:ph idx="1"/>
          </p:nvPr>
        </p:nvSpPr>
        <p:spPr>
          <a:xfrm>
            <a:off x="685800" y="1981200"/>
            <a:ext cx="7772400" cy="4114800"/>
          </a:xfrm>
        </p:spPr>
        <p:txBody>
          <a:bodyPr/>
          <a:lstStyle/>
          <a:p>
            <a:r>
              <a:rPr lang="en-AU" dirty="0"/>
              <a:t>Drafts sent to SC 6: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rgbClr val="00B050"/>
                </a:solidFill>
              </a:rPr>
              <a:t>passed</a:t>
            </a:r>
          </a:p>
          <a:p>
            <a:pPr marL="173038" indent="-173038">
              <a:buFont typeface="Arial" panose="020B0604020202020204" pitchFamily="34" charset="0"/>
              <a:buChar char="•"/>
            </a:pPr>
            <a:r>
              <a:rPr lang="en-AU" b="0" dirty="0"/>
              <a:t>802.1ABcu 5-month FDIS ballot passed on 21 June 2023 (N18088)</a:t>
            </a:r>
          </a:p>
          <a:p>
            <a:pPr lvl="2"/>
            <a:r>
              <a:rPr lang="en-AU" dirty="0">
                <a:solidFill>
                  <a:srgbClr val="000000"/>
                </a:solidFill>
              </a:rPr>
              <a:t>Passed 10/0/9 without comments</a:t>
            </a:r>
            <a:endParaRPr lang="en-AU" b="0" dirty="0"/>
          </a:p>
          <a:p>
            <a:pPr lvl="1"/>
            <a:r>
              <a:rPr lang="en-US" b="0" dirty="0"/>
              <a:t>Has been published as ISO/IEC/IEEE 8802-1AB:2017/</a:t>
            </a:r>
            <a:r>
              <a:rPr lang="en-US" b="0" dirty="0" err="1"/>
              <a:t>Amd</a:t>
            </a:r>
            <a:r>
              <a:rPr lang="en-US" b="0" dirty="0"/>
              <a:t> 1:2023</a:t>
            </a:r>
            <a:endParaRPr lang="en-US" b="0" dirty="0">
              <a:solidFill>
                <a:srgbClr val="FF0000"/>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229</a:t>
            </a:fld>
            <a:endParaRPr lang="en-US"/>
          </a:p>
        </p:txBody>
      </p:sp>
    </p:spTree>
    <p:extLst>
      <p:ext uri="{BB962C8B-B14F-4D97-AF65-F5344CB8AC3E}">
        <p14:creationId xmlns:p14="http://schemas.microsoft.com/office/powerpoint/2010/main" val="3755482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50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84651638"/>
              </p:ext>
            </p:extLst>
          </p:nvPr>
        </p:nvGraphicFramePr>
        <p:xfrm>
          <a:off x="761999" y="1712149"/>
          <a:ext cx="7696200" cy="15849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802.1ACct</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Mar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2023</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802.1ABcu</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2369403763"/>
                  </a:ext>
                </a:extLst>
              </a:tr>
              <a:tr h="291598">
                <a:tc>
                  <a:txBody>
                    <a:bodyPr/>
                    <a:lstStyle/>
                    <a:p>
                      <a:r>
                        <a:rPr lang="en-AU" sz="1600" dirty="0">
                          <a:latin typeface="+mj-lt"/>
                          <a:cs typeface="Arial" panose="020B0604020202020204" pitchFamily="34" charset="0"/>
                        </a:rPr>
                        <a:t>802.1ABdh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2023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354456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passed FDIS ballot in June 2023</a:t>
            </a: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rgbClr val="00B050"/>
                </a:solidFill>
              </a:rPr>
              <a:t>passed 21 June 2023</a:t>
            </a:r>
          </a:p>
          <a:p>
            <a:pPr lvl="1"/>
            <a:r>
              <a:rPr lang="en-US" dirty="0"/>
              <a:t>802.1ABdh 5-month FDIS ballot passed on 21 June 2023 (N18087)</a:t>
            </a:r>
          </a:p>
          <a:p>
            <a:pPr lvl="2"/>
            <a:r>
              <a:rPr lang="en-US" dirty="0"/>
              <a:t>Passed 10/0/9 without comments</a:t>
            </a:r>
          </a:p>
          <a:p>
            <a:pPr lvl="1"/>
            <a:r>
              <a:rPr lang="en-US" dirty="0"/>
              <a:t>Has been published as ISO/IEC/IEEE 8802-1AB:2017/</a:t>
            </a:r>
            <a:r>
              <a:rPr lang="en-US" dirty="0" err="1"/>
              <a:t>Amd</a:t>
            </a:r>
            <a:r>
              <a:rPr lang="en-US" dirty="0"/>
              <a:t> 2:2023</a:t>
            </a:r>
          </a:p>
          <a:p>
            <a:pPr lvl="2"/>
            <a:endParaRPr lang="en-US"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230</a:t>
            </a:fld>
            <a:endParaRPr lang="en-US"/>
          </a:p>
        </p:txBody>
      </p:sp>
    </p:spTree>
    <p:extLst>
      <p:ext uri="{BB962C8B-B14F-4D97-AF65-F5344CB8AC3E}">
        <p14:creationId xmlns:p14="http://schemas.microsoft.com/office/powerpoint/2010/main" val="2234238361"/>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two IEEE 802.21 standards completed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8802-21:2018 – closed 3 September 2023</a:t>
            </a:r>
          </a:p>
          <a:p>
            <a:pPr lvl="2"/>
            <a:r>
              <a:rPr lang="en-US" dirty="0"/>
              <a:t>Vote 6/0/0/1/12/0 (Confirm/Revise/Withdraw/Abst1/Abst2/Stabilize) (N18110)</a:t>
            </a:r>
          </a:p>
          <a:p>
            <a:pPr lvl="1"/>
            <a:r>
              <a:rPr lang="en-US" dirty="0"/>
              <a:t>ISO/IEC/IEEE 8802-21-1:2018 – closed 3 September 2023</a:t>
            </a:r>
          </a:p>
          <a:p>
            <a:pPr lvl="2"/>
            <a:r>
              <a:rPr lang="en-US" dirty="0"/>
              <a:t>Vote 6/0/0/1/12/0 (Confirm/Revise/Withdraw/Abst1/Abst2/Stabilize) (N18111)</a:t>
            </a:r>
          </a:p>
          <a:p>
            <a:pPr lvl="2"/>
            <a:r>
              <a:rPr lang="en-US" dirty="0"/>
              <a:t>In favor were Canada, Japan, South Korea, [Nigeria], Ukraine, United Kingdom, and United States.</a:t>
            </a:r>
          </a:p>
          <a:p>
            <a:pPr lvl="2"/>
            <a:r>
              <a:rPr lang="en-US" dirty="0"/>
              <a:t>The China National Body voted for withdrawal (owing to reliance on IEEE 802.1X)</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231</a:t>
            </a:fld>
            <a:endParaRPr lang="en-US"/>
          </a:p>
        </p:txBody>
      </p:sp>
    </p:spTree>
    <p:extLst>
      <p:ext uri="{BB962C8B-B14F-4D97-AF65-F5344CB8AC3E}">
        <p14:creationId xmlns:p14="http://schemas.microsoft.com/office/powerpoint/2010/main" val="18125879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31BD301-6DCC-A4CC-43AF-75C4B5E95424}"/>
              </a:ext>
            </a:extLst>
          </p:cNvPr>
          <p:cNvSpPr>
            <a:spLocks noGrp="1"/>
          </p:cNvSpPr>
          <p:nvPr>
            <p:ph type="title"/>
          </p:nvPr>
        </p:nvSpPr>
        <p:spPr/>
        <p:txBody>
          <a:bodyPr/>
          <a:lstStyle/>
          <a:p>
            <a:r>
              <a:rPr lang="en-AU" dirty="0"/>
              <a:t>The AG4 convenor sent IEEE 802 a request in relation to MCS issues in Ethernet</a:t>
            </a:r>
          </a:p>
        </p:txBody>
      </p:sp>
      <p:sp>
        <p:nvSpPr>
          <p:cNvPr id="3" name="Content Placeholder 2">
            <a:extLst>
              <a:ext uri="{FF2B5EF4-FFF2-40B4-BE49-F238E27FC236}">
                <a16:creationId xmlns:a16="http://schemas.microsoft.com/office/drawing/2014/main" id="{EC29D4A4-BC83-18EB-DAE8-E752F7471591}"/>
              </a:ext>
            </a:extLst>
          </p:cNvPr>
          <p:cNvSpPr>
            <a:spLocks noGrp="1"/>
          </p:cNvSpPr>
          <p:nvPr>
            <p:ph idx="1"/>
          </p:nvPr>
        </p:nvSpPr>
        <p:spPr/>
        <p:txBody>
          <a:bodyPr/>
          <a:lstStyle/>
          <a:p>
            <a:pPr lvl="1"/>
            <a:r>
              <a:rPr lang="en-AU"/>
              <a:t>The convenor (Kingston Zhang - </a:t>
            </a:r>
            <a:r>
              <a:rPr lang="en-AU">
                <a:hlinkClick r:id="rId2"/>
              </a:rPr>
              <a:t>kingston_zhang1999@126.com</a:t>
            </a:r>
            <a:r>
              <a:rPr lang="en-AU"/>
              <a:t>) of ISO/IEC JTC 1/SC 6 AG4 sent the following</a:t>
            </a:r>
          </a:p>
          <a:p>
            <a:pPr lvl="2"/>
            <a:r>
              <a:rPr lang="en-AU" i="1"/>
              <a:t>As the convenor of ISO/IEC JTC 1/SC 6 advisory group 4 on MCS Innovation (AG 4), I am writing to ask for your attention to the activities of AG 4 since its foundation on July 1, 2022. The group has held two meetings and a third meeting is scheduled for 15 Feb. 2023. On 4 Oct. 2022, SC 6 Secretariat issued a call for AG 4 membership registration (6N17860), but IEEE has not registered delegate in the group. </a:t>
            </a:r>
          </a:p>
          <a:p>
            <a:pPr lvl="2"/>
            <a:r>
              <a:rPr lang="en-AU" i="1"/>
              <a:t>AG 4 is formed based on the constructive discussions between SC 6 and IEEE on WLAN MCS challenges. In the </a:t>
            </a:r>
            <a:r>
              <a:rPr lang="en-AU" i="1" err="1"/>
              <a:t>ToR</a:t>
            </a:r>
            <a:r>
              <a:rPr lang="en-AU" i="1"/>
              <a:t>, AG 4 needs to extend the scope of the MCS deficiency analysis to other representative application fields.  During the second meeting, LAN (Ethernet) MCS challenge is seen as a significant field for study. If a contribution is received on this subject, I will add it to the agenda of the third meeting. IEEE's participation in the discussion will be very beneficial</a:t>
            </a:r>
          </a:p>
          <a:p>
            <a:pPr lvl="1"/>
            <a:r>
              <a:rPr lang="en-AU"/>
              <a:t>See following pages for context</a:t>
            </a:r>
          </a:p>
          <a:p>
            <a:endParaRPr lang="en-AU"/>
          </a:p>
        </p:txBody>
      </p:sp>
      <p:sp>
        <p:nvSpPr>
          <p:cNvPr id="4" name="Footer Placeholder 3">
            <a:extLst>
              <a:ext uri="{FF2B5EF4-FFF2-40B4-BE49-F238E27FC236}">
                <a16:creationId xmlns:a16="http://schemas.microsoft.com/office/drawing/2014/main" id="{D0F6DACA-E8A1-F44B-3CC0-85B2E9EDC6A1}"/>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6BB55560-EBA7-CE4D-D2CB-7CBD652E47C9}"/>
              </a:ext>
            </a:extLst>
          </p:cNvPr>
          <p:cNvSpPr>
            <a:spLocks noGrp="1"/>
          </p:cNvSpPr>
          <p:nvPr>
            <p:ph type="sldNum" sz="quarter" idx="11"/>
          </p:nvPr>
        </p:nvSpPr>
        <p:spPr/>
        <p:txBody>
          <a:bodyPr/>
          <a:lstStyle/>
          <a:p>
            <a:r>
              <a:rPr lang="en-US"/>
              <a:t>Slide </a:t>
            </a:r>
            <a:fld id="{EF4002E7-DB4D-4CC3-8382-1939D19420D8}" type="slidenum">
              <a:rPr lang="en-US" smtClean="0"/>
              <a:pPr/>
              <a:t>232</a:t>
            </a:fld>
            <a:endParaRPr lang="en-US"/>
          </a:p>
        </p:txBody>
      </p:sp>
    </p:spTree>
    <p:extLst>
      <p:ext uri="{BB962C8B-B14F-4D97-AF65-F5344CB8AC3E}">
        <p14:creationId xmlns:p14="http://schemas.microsoft.com/office/powerpoint/2010/main" val="416592176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dirty="0"/>
              <a:t>The LS sent in response to the HK NB submission WG1 N289 was discussed by SC 6/WG 1 in Feb 2022</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err="1"/>
              <a:t>wrt</a:t>
            </a:r>
            <a:r>
              <a:rPr lang="en-AU" dirty="0"/>
              <a: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 6 start a research program on “</a:t>
            </a:r>
            <a:r>
              <a:rPr lang="en-AU" i="1" dirty="0"/>
              <a:t>the challenges of MCS schemes and the ways to continuously improve efficiencies of communication and network systems</a:t>
            </a:r>
            <a:r>
              <a:rPr lang="en-AU" dirty="0"/>
              <a:t>” </a:t>
            </a:r>
          </a:p>
          <a:p>
            <a:pPr lvl="1"/>
            <a:r>
              <a:rPr lang="en-AU" dirty="0"/>
              <a:t>The 802.11 WG and 802 EC subsequently approved a LS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2"/>
              </a:rPr>
              <a:t>11-21-1450-06</a:t>
            </a:r>
            <a:r>
              <a:rPr lang="en-AU" dirty="0"/>
              <a:t> (WG1 N297 and N17619)</a:t>
            </a:r>
          </a:p>
          <a:p>
            <a:pPr lvl="1"/>
            <a:r>
              <a:rPr lang="en-AU" dirty="0"/>
              <a:t>The LS was discussed at the SC 6/WG 1 meeting in Feb 2022</a:t>
            </a:r>
          </a:p>
          <a:p>
            <a:pPr lvl="2"/>
            <a:r>
              <a:rPr lang="en-AU" dirty="0"/>
              <a:t>It was agreed the labelling issue was minor and/or trivial</a:t>
            </a:r>
          </a:p>
          <a:p>
            <a:pPr lvl="2"/>
            <a:r>
              <a:rPr lang="en-AU" dirty="0"/>
              <a:t>China NB stated they intended to propose a research project on QAM mechanisms</a:t>
            </a:r>
          </a:p>
          <a:p>
            <a:pPr lvl="2"/>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233</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11" name="Object 10">
                        <a:extLst>
                          <a:ext uri="{FF2B5EF4-FFF2-40B4-BE49-F238E27FC236}">
                            <a16:creationId xmlns:a16="http://schemas.microsoft.com/office/drawing/2014/main" id="{622F8EC5-EF50-49B7-8331-F93A56274075}"/>
                          </a:ext>
                        </a:extLst>
                      </p:cNvPr>
                      <p:cNvPicPr/>
                      <p:nvPr/>
                    </p:nvPicPr>
                    <p:blipFill>
                      <a:blip/>
                      <a:stretch>
                        <a:fillRect/>
                      </a:stretch>
                    </p:blipFill>
                    <p:spPr>
                      <a:xfrm>
                        <a:off x="6477000" y="2133600"/>
                        <a:ext cx="914400" cy="806450"/>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5938A27F-E5CC-1DFC-70FC-9DCBF422DBDA}"/>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308960787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a:xfrm>
            <a:off x="685800" y="685800"/>
            <a:ext cx="8153400" cy="1066800"/>
          </a:xfrm>
        </p:spPr>
        <p:txBody>
          <a:bodyPr/>
          <a:lstStyle/>
          <a:p>
            <a:r>
              <a:rPr lang="en-AU"/>
              <a:t>The HK NB proposal an Advisory Group on </a:t>
            </a:r>
            <a:r>
              <a:rPr lang="en-AU" i="1"/>
              <a:t>MCS Innovation</a:t>
            </a:r>
            <a:r>
              <a:rPr lang="en-AU"/>
              <a:t> has been accepted?</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latin typeface="+mj-lt"/>
              </a:rPr>
              <a:t>The HK NB submitted a document in late Mar 2022 proposing an Advisory Group on </a:t>
            </a:r>
            <a:r>
              <a:rPr lang="en-AU" i="1" dirty="0">
                <a:latin typeface="+mj-lt"/>
              </a:rPr>
              <a:t>MCS Innovation</a:t>
            </a:r>
          </a:p>
          <a:p>
            <a:pPr lvl="2"/>
            <a:r>
              <a:rPr lang="en-AU" dirty="0">
                <a:latin typeface="+mj-lt"/>
              </a:rPr>
              <a:t>See N</a:t>
            </a:r>
            <a:r>
              <a:rPr lang="en-AU" dirty="0">
                <a:effectLst/>
                <a:latin typeface="+mj-lt"/>
                <a:ea typeface="Times New Roman" panose="02020603050405020304" pitchFamily="18" charset="0"/>
                <a:cs typeface="Calibri" panose="020F0502020204030204" pitchFamily="34" charset="0"/>
              </a:rPr>
              <a:t>17684</a:t>
            </a:r>
          </a:p>
          <a:p>
            <a:pPr lvl="1"/>
            <a:r>
              <a:rPr lang="en-AU" dirty="0">
                <a:latin typeface="+mj-lt"/>
              </a:rPr>
              <a:t>In July 2022, SC 6 approved the </a:t>
            </a:r>
            <a:r>
              <a:rPr lang="en-US" sz="1800" i="1" dirty="0">
                <a:effectLst/>
                <a:latin typeface="+mj-lt"/>
                <a:ea typeface="Batang" panose="02030600000101010101" pitchFamily="18" charset="-127"/>
              </a:rPr>
              <a:t>Establishment of a SC 6 Advisory Group on MCS Innovation</a:t>
            </a:r>
          </a:p>
          <a:p>
            <a:pPr lvl="2"/>
            <a:r>
              <a:rPr lang="en-US" dirty="0">
                <a:latin typeface="+mj-lt"/>
                <a:ea typeface="Batang" panose="02030600000101010101" pitchFamily="18" charset="-127"/>
              </a:rPr>
              <a:t>See </a:t>
            </a:r>
            <a:r>
              <a:rPr lang="en-AU" dirty="0">
                <a:latin typeface="+mj-lt"/>
              </a:rPr>
              <a:t>N</a:t>
            </a:r>
            <a:r>
              <a:rPr lang="en-AU" dirty="0">
                <a:effectLst/>
                <a:latin typeface="+mj-lt"/>
                <a:ea typeface="Times New Roman" panose="02020603050405020304" pitchFamily="18" charset="0"/>
                <a:cs typeface="Calibri" panose="020F0502020204030204" pitchFamily="34" charset="0"/>
              </a:rPr>
              <a:t>17817 for summary</a:t>
            </a:r>
          </a:p>
          <a:p>
            <a:pPr lvl="2"/>
            <a:r>
              <a:rPr lang="en-AU" dirty="0">
                <a:latin typeface="+mj-lt"/>
                <a:ea typeface="Times New Roman" panose="02020603050405020304" pitchFamily="18" charset="0"/>
                <a:cs typeface="Calibri" panose="020F0502020204030204" pitchFamily="34" charset="0"/>
              </a:rPr>
              <a:t>See N17834 for </a:t>
            </a:r>
            <a:r>
              <a:rPr lang="en-AU" dirty="0" err="1">
                <a:latin typeface="+mj-lt"/>
                <a:ea typeface="Times New Roman" panose="02020603050405020304" pitchFamily="18" charset="0"/>
                <a:cs typeface="Calibri" panose="020F0502020204030204" pitchFamily="34" charset="0"/>
              </a:rPr>
              <a:t>ToR</a:t>
            </a:r>
            <a:endParaRPr lang="en-AU" dirty="0">
              <a:effectLst/>
              <a:latin typeface="+mj-lt"/>
              <a:ea typeface="Times New Roman" panose="02020603050405020304" pitchFamily="18" charset="0"/>
              <a:cs typeface="Calibri" panose="020F0502020204030204" pitchFamily="34" charset="0"/>
            </a:endParaRPr>
          </a:p>
          <a:p>
            <a:pPr lvl="1"/>
            <a:r>
              <a:rPr lang="en-AU" dirty="0">
                <a:latin typeface="+mj-lt"/>
                <a:cs typeface="Calibri" panose="020F0502020204030204" pitchFamily="34" charset="0"/>
              </a:rPr>
              <a:t>The proposed mission (with a three-year time horizon) is</a:t>
            </a:r>
          </a:p>
          <a:p>
            <a:pPr lvl="2"/>
            <a:r>
              <a:rPr lang="en-AU" i="1" dirty="0"/>
              <a:t>The Mission of AG-MCS is to study the challenges of MCS schemes, to explore ways to, continuously improve MCS efficiencies of communication and network systems, and to find new MCS technologies and propose standardization projects for SC 6</a:t>
            </a:r>
          </a:p>
          <a:p>
            <a:pPr lvl="1"/>
            <a:r>
              <a:rPr lang="en-AU" dirty="0">
                <a:latin typeface="+mj-lt"/>
                <a:cs typeface="Calibri" panose="020F0502020204030204" pitchFamily="34" charset="0"/>
              </a:rPr>
              <a:t>It is suggested that IEEE 802 monitor this activity</a:t>
            </a:r>
          </a:p>
          <a:p>
            <a:pPr lvl="2"/>
            <a:endParaRPr lang="en-AU" dirty="0">
              <a:effectLst/>
              <a:latin typeface="+mj-lt"/>
              <a:ea typeface="Batang" panose="02030600000101010101" pitchFamily="18" charset="-127"/>
            </a:endParaRPr>
          </a:p>
          <a:p>
            <a:pPr lvl="1"/>
            <a:endParaRPr lang="en-AU" dirty="0">
              <a:latin typeface="+mj-lt"/>
            </a:endParaRP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234</a:t>
            </a:fld>
            <a:endParaRPr lang="en-US"/>
          </a:p>
        </p:txBody>
      </p:sp>
      <p:graphicFrame>
        <p:nvGraphicFramePr>
          <p:cNvPr id="2" name="Object 1">
            <a:extLst>
              <a:ext uri="{FF2B5EF4-FFF2-40B4-BE49-F238E27FC236}">
                <a16:creationId xmlns:a16="http://schemas.microsoft.com/office/drawing/2014/main" id="{AD106017-8A7A-41E4-9982-6E1BDC1952ED}"/>
              </a:ext>
            </a:extLst>
          </p:cNvPr>
          <p:cNvGraphicFramePr>
            <a:graphicFrameLocks noChangeAspect="1"/>
          </p:cNvGraphicFramePr>
          <p:nvPr/>
        </p:nvGraphicFramePr>
        <p:xfrm>
          <a:off x="4572000" y="23622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AD106017-8A7A-41E4-9982-6E1BDC1952ED}"/>
                          </a:ext>
                        </a:extLst>
                      </p:cNvPr>
                      <p:cNvPicPr/>
                      <p:nvPr/>
                    </p:nvPicPr>
                    <p:blipFill>
                      <a:blip/>
                      <a:stretch>
                        <a:fillRect/>
                      </a:stretch>
                    </p:blipFill>
                    <p:spPr>
                      <a:xfrm>
                        <a:off x="4572000" y="236220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1C5E290D-4994-9DBF-F4CD-45890B154457}"/>
              </a:ext>
            </a:extLst>
          </p:cNvPr>
          <p:cNvGraphicFramePr>
            <a:graphicFrameLocks noChangeAspect="1"/>
          </p:cNvGraphicFramePr>
          <p:nvPr/>
        </p:nvGraphicFramePr>
        <p:xfrm>
          <a:off x="4610100" y="333045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6" name="Object 5">
                        <a:extLst>
                          <a:ext uri="{FF2B5EF4-FFF2-40B4-BE49-F238E27FC236}">
                            <a16:creationId xmlns:a16="http://schemas.microsoft.com/office/drawing/2014/main" id="{1C5E290D-4994-9DBF-F4CD-45890B154457}"/>
                          </a:ext>
                        </a:extLst>
                      </p:cNvPr>
                      <p:cNvPicPr/>
                      <p:nvPr/>
                    </p:nvPicPr>
                    <p:blipFill>
                      <a:blip/>
                      <a:stretch>
                        <a:fillRect/>
                      </a:stretch>
                    </p:blipFill>
                    <p:spPr>
                      <a:xfrm>
                        <a:off x="4610100" y="3330454"/>
                        <a:ext cx="914400" cy="8064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7D93AD9D-9CCA-8AB3-42E3-28071E8A55B1}"/>
              </a:ext>
            </a:extLst>
          </p:cNvPr>
          <p:cNvGraphicFramePr>
            <a:graphicFrameLocks noChangeAspect="1"/>
          </p:cNvGraphicFramePr>
          <p:nvPr/>
        </p:nvGraphicFramePr>
        <p:xfrm>
          <a:off x="4610746" y="388482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ct 6">
                        <a:extLst>
                          <a:ext uri="{FF2B5EF4-FFF2-40B4-BE49-F238E27FC236}">
                            <a16:creationId xmlns:a16="http://schemas.microsoft.com/office/drawing/2014/main" id="{7D93AD9D-9CCA-8AB3-42E3-28071E8A55B1}"/>
                          </a:ext>
                        </a:extLst>
                      </p:cNvPr>
                      <p:cNvPicPr/>
                      <p:nvPr/>
                    </p:nvPicPr>
                    <p:blipFill>
                      <a:blip/>
                      <a:stretch>
                        <a:fillRect/>
                      </a:stretch>
                    </p:blipFill>
                    <p:spPr>
                      <a:xfrm>
                        <a:off x="4610746" y="3884821"/>
                        <a:ext cx="914400" cy="806450"/>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CAB6C71B-9006-5124-EA1A-180E047D9608}"/>
              </a:ext>
            </a:extLst>
          </p:cNvPr>
          <p:cNvSpPr/>
          <p:nvPr/>
        </p:nvSpPr>
        <p:spPr bwMode="auto">
          <a:xfrm rot="2381992">
            <a:off x="7734300" y="869728"/>
            <a:ext cx="1447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a:ln>
                  <a:noFill/>
                </a:ln>
                <a:solidFill>
                  <a:srgbClr val="FF0000"/>
                </a:solidFill>
                <a:effectLst/>
                <a:latin typeface="+mj-lt"/>
              </a:rPr>
              <a:t>July 2022</a:t>
            </a:r>
          </a:p>
        </p:txBody>
      </p:sp>
    </p:spTree>
    <p:extLst>
      <p:ext uri="{BB962C8B-B14F-4D97-AF65-F5344CB8AC3E}">
        <p14:creationId xmlns:p14="http://schemas.microsoft.com/office/powerpoint/2010/main" val="265838197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5BAB-A77B-3AC8-59D8-E4061E60CE4F}"/>
              </a:ext>
            </a:extLst>
          </p:cNvPr>
          <p:cNvSpPr>
            <a:spLocks noGrp="1"/>
          </p:cNvSpPr>
          <p:nvPr>
            <p:ph type="title"/>
          </p:nvPr>
        </p:nvSpPr>
        <p:spPr/>
        <p:txBody>
          <a:bodyPr/>
          <a:lstStyle/>
          <a:p>
            <a:r>
              <a:rPr lang="en-AU"/>
              <a:t>Is there any interest for someone to join the AG 4 global directory to monitor the MCS activity</a:t>
            </a:r>
          </a:p>
        </p:txBody>
      </p:sp>
      <p:sp>
        <p:nvSpPr>
          <p:cNvPr id="3" name="Content Placeholder 2">
            <a:extLst>
              <a:ext uri="{FF2B5EF4-FFF2-40B4-BE49-F238E27FC236}">
                <a16:creationId xmlns:a16="http://schemas.microsoft.com/office/drawing/2014/main" id="{EFC74E25-F4C5-1F54-E90F-2F5BE14D81B3}"/>
              </a:ext>
            </a:extLst>
          </p:cNvPr>
          <p:cNvSpPr>
            <a:spLocks noGrp="1"/>
          </p:cNvSpPr>
          <p:nvPr>
            <p:ph idx="1"/>
          </p:nvPr>
        </p:nvSpPr>
        <p:spPr/>
        <p:txBody>
          <a:bodyPr/>
          <a:lstStyle/>
          <a:p>
            <a:pPr lvl="1"/>
            <a:r>
              <a:rPr lang="en-AU"/>
              <a:t>Previously we agreed to monitor this activity</a:t>
            </a:r>
          </a:p>
          <a:p>
            <a:pPr lvl="1"/>
            <a:r>
              <a:rPr lang="en-AU"/>
              <a:t>Monitoring requires someone to join the AG 4 global directory (via the SC 6 secretary) … and reporting back</a:t>
            </a:r>
          </a:p>
          <a:p>
            <a:pPr lvl="1"/>
            <a:r>
              <a:rPr lang="en-AU"/>
              <a:t>George Zimmerman has attended one session</a:t>
            </a:r>
          </a:p>
          <a:p>
            <a:pPr lvl="1"/>
            <a:r>
              <a:rPr lang="en-AU"/>
              <a:t>Is there any other interest? </a:t>
            </a:r>
          </a:p>
        </p:txBody>
      </p:sp>
      <p:sp>
        <p:nvSpPr>
          <p:cNvPr id="4" name="Footer Placeholder 3">
            <a:extLst>
              <a:ext uri="{FF2B5EF4-FFF2-40B4-BE49-F238E27FC236}">
                <a16:creationId xmlns:a16="http://schemas.microsoft.com/office/drawing/2014/main" id="{25F0A219-2D58-F0FC-9A35-339FAA3581E1}"/>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8377621E-8801-9473-C178-C8298029AEF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235</a:t>
            </a:fld>
            <a:endParaRPr lang="en-US"/>
          </a:p>
        </p:txBody>
      </p:sp>
    </p:spTree>
    <p:extLst>
      <p:ext uri="{BB962C8B-B14F-4D97-AF65-F5344CB8AC3E}">
        <p14:creationId xmlns:p14="http://schemas.microsoft.com/office/powerpoint/2010/main" val="91690267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 6 concluded voting on the </a:t>
            </a:r>
            <a:r>
              <a:rPr lang="en-AU" i="1" dirty="0"/>
              <a:t>Deterministic wireless industrial network</a:t>
            </a:r>
            <a:r>
              <a:rPr lang="en-AU" dirty="0"/>
              <a:t> PWI</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a:t>PWI</a:t>
            </a:r>
          </a:p>
          <a:p>
            <a:pPr lvl="1"/>
            <a:r>
              <a:rPr lang="en-AU"/>
              <a:t>Deterministic wireless industrial network</a:t>
            </a:r>
          </a:p>
          <a:p>
            <a:r>
              <a:rPr lang="en-US"/>
              <a:t>Scope</a:t>
            </a:r>
          </a:p>
          <a:p>
            <a:pPr lvl="1"/>
            <a:r>
              <a:rPr lang="en-US" i="1"/>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a:t>Plan</a:t>
            </a:r>
          </a:p>
          <a:p>
            <a:pPr lvl="1"/>
            <a:r>
              <a:rPr lang="en-US"/>
              <a:t> PHY &amp; MAC by Dec 2024</a:t>
            </a:r>
          </a:p>
          <a:p>
            <a:r>
              <a:rPr lang="en-US"/>
              <a:t>Ballot</a:t>
            </a:r>
          </a:p>
          <a:p>
            <a:pPr lvl="1"/>
            <a:r>
              <a:rPr lang="en-US"/>
              <a:t>Closed 27 Jan 2023. Result: 4/3/12</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236</a:t>
            </a:fld>
            <a:endParaRPr lang="en-US"/>
          </a:p>
        </p:txBody>
      </p:sp>
    </p:spTree>
    <p:extLst>
      <p:ext uri="{BB962C8B-B14F-4D97-AF65-F5344CB8AC3E}">
        <p14:creationId xmlns:p14="http://schemas.microsoft.com/office/powerpoint/2010/main" val="61132028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i="1" dirty="0"/>
              <a:t> </a:t>
            </a:r>
            <a:r>
              <a:rPr lang="en-US" dirty="0"/>
              <a:t>Resolution 6.0.1 Request a report on adoption of IEEE standards</a:t>
            </a:r>
          </a:p>
          <a:p>
            <a:pPr lvl="2"/>
            <a:r>
              <a:rPr lang="en-US" i="1" dirty="0"/>
              <a:t>Asks ISO/CS to report on the status of the following IEEE standards with negative </a:t>
            </a:r>
            <a:r>
              <a:rPr lang="en-US" i="1" dirty="0" err="1"/>
              <a:t>LoAs</a:t>
            </a:r>
            <a:r>
              <a:rPr lang="en-US" i="1" dirty="0"/>
              <a:t>: IEEE 802.11ai, IEEE 802.11ah, IEEE 802.11af, IEEE 802.11ah, IEEE 802.11-2016 (incorporating IEEE 802.11ae, 802.11aa, 802.11ad, 802.11ac, 802.11af into IEEE 802.11-2012), IEEE 802.11ax, and IEEE 802.11ay. No mention of IEEE 802.11ba.</a:t>
            </a:r>
          </a:p>
          <a:p>
            <a:pPr lvl="2"/>
            <a:r>
              <a:rPr lang="en-US" i="1" dirty="0"/>
              <a:t>Approved</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237</a:t>
            </a:fld>
            <a:endParaRPr lang="en-US"/>
          </a:p>
        </p:txBody>
      </p:sp>
    </p:spTree>
    <p:extLst>
      <p:ext uri="{BB962C8B-B14F-4D97-AF65-F5344CB8AC3E}">
        <p14:creationId xmlns:p14="http://schemas.microsoft.com/office/powerpoint/2010/main" val="2217128245"/>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6.0.2 Request to consider SC 6's feedback in the revision work of the ISO/IEEE PSDO Agreement</a:t>
            </a:r>
          </a:p>
          <a:p>
            <a:pPr lvl="2"/>
            <a:r>
              <a:rPr lang="en-US" i="1" dirty="0"/>
              <a:t>Ask ISO/CS to consider:</a:t>
            </a:r>
          </a:p>
          <a:p>
            <a:pPr lvl="3"/>
            <a:r>
              <a:rPr lang="en-US" dirty="0"/>
              <a:t>When submitting standards for fast-tracking via the FDIS process, IEEE should inform ISO whether a standard proposed for adoption has one or more negative </a:t>
            </a:r>
            <a:r>
              <a:rPr lang="en-US" dirty="0" err="1"/>
              <a:t>LoAs</a:t>
            </a:r>
            <a:r>
              <a:rPr lang="en-US" dirty="0"/>
              <a:t> prior to the initiation of balloting. ISO/CS should collaboratively work with IEEE on this issue.</a:t>
            </a:r>
          </a:p>
          <a:p>
            <a:pPr lvl="3"/>
            <a:r>
              <a:rPr lang="en-US" dirty="0"/>
              <a:t>To prevent confusion among SC 6 members, IEEE standards with one or more negative </a:t>
            </a:r>
            <a:r>
              <a:rPr lang="en-US" dirty="0" err="1"/>
              <a:t>LoAs</a:t>
            </a:r>
            <a:r>
              <a:rPr lang="en-US" dirty="0"/>
              <a:t> should not be initiated in the ISO fast track adoption process</a:t>
            </a:r>
          </a:p>
          <a:p>
            <a:pPr lvl="2"/>
            <a:r>
              <a:rPr lang="en-US" i="1" dirty="0"/>
              <a:t>Approved over objections by the US and UK National Bodies</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238</a:t>
            </a:fld>
            <a:endParaRPr lang="en-US"/>
          </a:p>
        </p:txBody>
      </p:sp>
    </p:spTree>
    <p:extLst>
      <p:ext uri="{BB962C8B-B14F-4D97-AF65-F5344CB8AC3E}">
        <p14:creationId xmlns:p14="http://schemas.microsoft.com/office/powerpoint/2010/main" val="224319498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US" dirty="0"/>
              <a:t>US NB's late comments on SC 6 N 17954 for SC 6 Plenary and SC 6/WG 1 Meeting</a:t>
            </a:r>
            <a:endParaRPr lang="en-AU" dirty="0"/>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US NB submitted N 17994 making the following points:</a:t>
            </a:r>
          </a:p>
          <a:p>
            <a:pPr lvl="2"/>
            <a:r>
              <a:rPr lang="en-US" dirty="0"/>
              <a:t>SC 6 should not request ISO look at the negative </a:t>
            </a:r>
            <a:r>
              <a:rPr lang="en-US" dirty="0" err="1"/>
              <a:t>LoAs</a:t>
            </a:r>
            <a:r>
              <a:rPr lang="en-US" dirty="0"/>
              <a:t> on published standards.</a:t>
            </a:r>
          </a:p>
          <a:p>
            <a:pPr lvl="2"/>
            <a:r>
              <a:rPr lang="en-US" dirty="0"/>
              <a:t>SC 6 not request IEEE “propose solutions to such problems to ensure</a:t>
            </a:r>
            <a:br>
              <a:rPr lang="en-US" dirty="0"/>
            </a:br>
            <a:r>
              <a:rPr lang="en-US" dirty="0"/>
              <a:t>that proposals submitted to SC 6 are in compliance with ISO patent policy.”</a:t>
            </a:r>
          </a:p>
          <a:p>
            <a:pPr lvl="2"/>
            <a:r>
              <a:rPr lang="en-US" dirty="0"/>
              <a:t>SC 6 not attempt to suspend approval initiations under the PSDO agreement.</a:t>
            </a:r>
          </a:p>
          <a:p>
            <a:pPr lvl="1"/>
            <a:r>
              <a:rPr lang="en-AU" dirty="0"/>
              <a:t>It’s not clear to me whether this input was discussed. It certainly wasn’t accepted based on the previously reported resolutions. </a:t>
            </a:r>
            <a:endParaRPr lang="en-US"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239</a:t>
            </a:fld>
            <a:endParaRPr lang="en-US"/>
          </a:p>
        </p:txBody>
      </p:sp>
    </p:spTree>
    <p:extLst>
      <p:ext uri="{BB962C8B-B14F-4D97-AF65-F5344CB8AC3E}">
        <p14:creationId xmlns:p14="http://schemas.microsoft.com/office/powerpoint/2010/main" val="3184752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802.3</a:t>
                      </a:r>
                    </a:p>
                  </a:txBody>
                  <a:tcPr marL="115147" marR="115147"/>
                </a:tc>
                <a:tc>
                  <a:txBody>
                    <a:bodyPr/>
                    <a:lstStyle/>
                    <a:p>
                      <a:pPr algn="ctr"/>
                      <a:r>
                        <a:rPr lang="en-AU" sz="1600" b="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Oct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Jun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a:t>
                      </a:r>
                      <a:r>
                        <a:rPr lang="en-AU" sz="1600" b="0" baseline="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a:t>802.3/</a:t>
                      </a:r>
                      <a:r>
                        <a:rPr lang="en-AU" sz="1600" err="1"/>
                        <a:t>Cor</a:t>
                      </a:r>
                      <a:r>
                        <a:rPr lang="en-AU" sz="1600"/>
                        <a:t> 1 </a:t>
                      </a:r>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Resolutions of the JTC 1/SC 6 Plenary in March 2023</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US" dirty="0"/>
              <a:t>Resolution 6.A.3 Appreciation to Andrew Myles</a:t>
            </a:r>
          </a:p>
          <a:p>
            <a:pPr lvl="2"/>
            <a:r>
              <a:rPr lang="en-US" dirty="0"/>
              <a:t>SC 6 expresses heartfelt gratitude to Andrew Myles for his fruitful collaboration with SC 6 on behalf of IEEE spanning two decades. His unwavering dedication has significantly contributed to the enhanced cooperation between SC 6 and IEEE.</a:t>
            </a:r>
          </a:p>
          <a:p>
            <a:pPr lvl="2"/>
            <a:r>
              <a:rPr lang="en-US" dirty="0"/>
              <a:t>Acclaimed</a:t>
            </a:r>
            <a:endParaRPr lang="en-AU" i="1" dirty="0"/>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r>
              <a:rPr lang="en-US"/>
              <a:t>Slide </a:t>
            </a:r>
            <a:fld id="{EF4002E7-DB4D-4CC3-8382-1939D19420D8}" type="slidenum">
              <a:rPr lang="en-US" smtClean="0"/>
              <a:pPr/>
              <a:t>240</a:t>
            </a:fld>
            <a:endParaRPr lang="en-US"/>
          </a:p>
        </p:txBody>
      </p:sp>
    </p:spTree>
    <p:extLst>
      <p:ext uri="{BB962C8B-B14F-4D97-AF65-F5344CB8AC3E}">
        <p14:creationId xmlns:p14="http://schemas.microsoft.com/office/powerpoint/2010/main" val="3172472136"/>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a:t>Published</a:t>
            </a:r>
          </a:p>
          <a:p>
            <a:pPr lvl="1"/>
            <a:r>
              <a:rPr lang="en-AU"/>
              <a:t>IEEE Std 802.3-2022</a:t>
            </a:r>
          </a:p>
          <a:p>
            <a:pPr lvl="1"/>
            <a:r>
              <a:rPr lang="en-AU"/>
              <a:t>IEEE Std 802.3dd-2022</a:t>
            </a:r>
          </a:p>
          <a:p>
            <a:r>
              <a:rPr lang="en-AU"/>
              <a:t>On </a:t>
            </a:r>
            <a:r>
              <a:rPr lang="en-AU" err="1"/>
              <a:t>RevCom</a:t>
            </a:r>
            <a:r>
              <a:rPr lang="en-AU"/>
              <a:t> agenda</a:t>
            </a:r>
          </a:p>
          <a:p>
            <a:pPr lvl="1"/>
            <a:r>
              <a:rPr lang="en-AU"/>
              <a:t>IEEE P802.3cs</a:t>
            </a:r>
          </a:p>
          <a:p>
            <a:pPr lvl="1"/>
            <a:r>
              <a:rPr lang="en-AU"/>
              <a:t>IEEE P802.3db</a:t>
            </a:r>
          </a:p>
          <a:p>
            <a:pPr lvl="1"/>
            <a:r>
              <a:rPr lang="en-AU"/>
              <a:t>IEEE P802.3ck</a:t>
            </a:r>
          </a:p>
          <a:p>
            <a:pPr lvl="1"/>
            <a:r>
              <a:rPr lang="en-AU"/>
              <a:t>IEEE P802.3de</a:t>
            </a:r>
          </a:p>
          <a:p>
            <a:r>
              <a:rPr lang="en-AU"/>
              <a:t>In SA ballot</a:t>
            </a:r>
          </a:p>
          <a:p>
            <a:pPr lvl="1"/>
            <a:r>
              <a:rPr lang="en-AU"/>
              <a:t>IEEE P802.3cx</a:t>
            </a:r>
          </a:p>
          <a:p>
            <a:pPr lvl="1"/>
            <a:r>
              <a:rPr lang="en-AU"/>
              <a:t>IEEE P802.3cz</a:t>
            </a:r>
          </a:p>
          <a:p>
            <a:endParaRPr lang="en-AU"/>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241</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a:effectLst/>
                <a:latin typeface="+mj-lt"/>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a:ln>
                <a:noFill/>
              </a:ln>
              <a:solidFill>
                <a:schemeClr val="tx1"/>
              </a:solidFill>
              <a:effectLst/>
              <a:latin typeface="+mj-lt"/>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first </a:t>
            </a:r>
            <a:r>
              <a:rPr lang="en-US" sz="1400">
                <a:solidFill>
                  <a:srgbClr val="FF0000"/>
                </a:solidFill>
                <a:effectLst/>
                <a:latin typeface="+mj-lt"/>
                <a:ea typeface="Calibri" panose="020F0502020204030204" pitchFamily="34" charset="0"/>
              </a:rPr>
              <a:t>4 (tbc)</a:t>
            </a:r>
            <a:r>
              <a:rPr lang="en-US" sz="1400">
                <a:effectLst/>
                <a:latin typeface="+mj-lt"/>
                <a:ea typeface="Calibri" panose="020F0502020204030204" pitchFamily="34" charset="0"/>
              </a:rPr>
              <a:t> amendment standards/drafts for preview at the November plenary meeting</a:t>
            </a:r>
            <a:endParaRPr kumimoji="0" lang="en-AU" sz="1050" b="0" i="0" u="none" strike="noStrike" cap="none" normalizeH="0" baseline="0">
              <a:ln>
                <a:noFill/>
              </a:ln>
              <a:solidFill>
                <a:schemeClr val="tx1"/>
              </a:solidFill>
              <a:effectLst/>
              <a:latin typeface="+mj-lt"/>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a:effectLst/>
                <a:latin typeface="+mj-lt"/>
                <a:ea typeface="Calibri" panose="020F0502020204030204" pitchFamily="34" charset="0"/>
              </a:rPr>
              <a:t>Seek approval to send the next </a:t>
            </a:r>
            <a:r>
              <a:rPr lang="en-US" sz="1400">
                <a:solidFill>
                  <a:srgbClr val="FF0000"/>
                </a:solidFill>
                <a:effectLst/>
                <a:latin typeface="+mj-lt"/>
                <a:ea typeface="Calibri" panose="020F0502020204030204" pitchFamily="34" charset="0"/>
              </a:rPr>
              <a:t>3 to 4 </a:t>
            </a:r>
            <a:r>
              <a:rPr lang="en-US" sz="1400">
                <a:effectLst/>
                <a:latin typeface="+mj-lt"/>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39311219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Power over Data Lines of Single Pair Ethernet</a:t>
            </a:r>
            <a:br>
              <a:rPr lang="en-US"/>
            </a:br>
            <a:r>
              <a:rPr lang="en-AU"/>
              <a:t>IEEE 802.3dd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 </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242</a:t>
            </a:fld>
            <a:endParaRPr lang="en-US"/>
          </a:p>
        </p:txBody>
      </p:sp>
    </p:spTree>
    <p:extLst>
      <p:ext uri="{BB962C8B-B14F-4D97-AF65-F5344CB8AC3E}">
        <p14:creationId xmlns:p14="http://schemas.microsoft.com/office/powerpoint/2010/main" val="246155777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Increased-reach Ethernet optical subscriber access (Super-PON)</a:t>
            </a:r>
            <a:br>
              <a:rPr lang="en-US"/>
            </a:br>
            <a:r>
              <a:rPr lang="en-AU"/>
              <a:t>IEEE 802.3cs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243</a:t>
            </a:fld>
            <a:endParaRPr lang="en-US"/>
          </a:p>
        </p:txBody>
      </p:sp>
    </p:spTree>
    <p:extLst>
      <p:ext uri="{BB962C8B-B14F-4D97-AF65-F5344CB8AC3E}">
        <p14:creationId xmlns:p14="http://schemas.microsoft.com/office/powerpoint/2010/main" val="353490340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Short Reach Fiber</a:t>
            </a:r>
            <a:br>
              <a:rPr lang="en-US"/>
            </a:br>
            <a:r>
              <a:rPr lang="en-AU"/>
              <a:t>IEEE 802.3db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244</a:t>
            </a:fld>
            <a:endParaRPr lang="en-US"/>
          </a:p>
        </p:txBody>
      </p:sp>
    </p:spTree>
    <p:extLst>
      <p:ext uri="{BB962C8B-B14F-4D97-AF65-F5344CB8AC3E}">
        <p14:creationId xmlns:p14="http://schemas.microsoft.com/office/powerpoint/2010/main" val="91990512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100 Gb/s, 200 Gb/s, and 400 Gb/s Electrical Interfaces</a:t>
            </a:r>
            <a:br>
              <a:rPr lang="en-US"/>
            </a:br>
            <a:r>
              <a:rPr lang="en-AU"/>
              <a:t>IEEE 802.3ck will probably be liaised </a:t>
            </a:r>
            <a:r>
              <a:rPr lang="en-AU">
                <a:latin typeface="+mj-lt"/>
                <a:ea typeface="Calibri" panose="020F0502020204030204" pitchFamily="34" charset="0"/>
              </a:rPr>
              <a:t>after IEEE 802.3-2022 has completed PSDO process</a:t>
            </a:r>
            <a:r>
              <a:rPr lang="en-AU"/>
              <a:t> </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EC approved for liaising for information</a:t>
            </a:r>
          </a:p>
          <a:p>
            <a:pPr lvl="2"/>
            <a:r>
              <a:rPr lang="en-AU" dirty="0">
                <a:latin typeface="+mj-lt"/>
                <a:ea typeface="Calibri" panose="020F0502020204030204" pitchFamily="34" charset="0"/>
              </a:rPr>
              <a:t>(Jan 2023) Staff suggests liaising held off until IEEE 802.3-2022 has completed PSDO process</a:t>
            </a:r>
          </a:p>
          <a:p>
            <a:pPr lvl="3"/>
            <a:r>
              <a:rPr lang="en-AU" dirty="0">
                <a:solidFill>
                  <a:srgbClr val="FF0000"/>
                </a:solidFill>
                <a:effectLst/>
                <a:latin typeface="+mj-lt"/>
                <a:ea typeface="Calibri" panose="020F0502020204030204" pitchFamily="34" charset="0"/>
              </a:rPr>
              <a:t>Do we want d</a:t>
            </a:r>
            <a:r>
              <a:rPr lang="en-AU" dirty="0">
                <a:solidFill>
                  <a:srgbClr val="FF0000"/>
                </a:solidFill>
                <a:latin typeface="+mj-lt"/>
                <a:ea typeface="Calibri" panose="020F0502020204030204" pitchFamily="34" charset="0"/>
              </a:rPr>
              <a:t>o wait until ISO version approved?</a:t>
            </a:r>
            <a:endParaRPr lang="en-AU" dirty="0">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245</a:t>
            </a:fld>
            <a:endParaRPr lang="en-US"/>
          </a:p>
        </p:txBody>
      </p:sp>
    </p:spTree>
    <p:extLst>
      <p:ext uri="{BB962C8B-B14F-4D97-AF65-F5344CB8AC3E}">
        <p14:creationId xmlns:p14="http://schemas.microsoft.com/office/powerpoint/2010/main" val="341449231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Time Synchronization for Point-to-Point Single Pair Ethernet</a:t>
            </a:r>
            <a:br>
              <a:rPr lang="en-US"/>
            </a:br>
            <a:r>
              <a:rPr lang="en-AU"/>
              <a:t>IEEE 802.3de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246</a:t>
            </a:fld>
            <a:endParaRPr lang="en-US"/>
          </a:p>
        </p:txBody>
      </p:sp>
    </p:spTree>
    <p:extLst>
      <p:ext uri="{BB962C8B-B14F-4D97-AF65-F5344CB8AC3E}">
        <p14:creationId xmlns:p14="http://schemas.microsoft.com/office/powerpoint/2010/main" val="157485499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Improved PTP Timestamping Accuracy</a:t>
            </a:r>
            <a:br>
              <a:rPr lang="en-AU"/>
            </a:br>
            <a:r>
              <a:rPr lang="en-AU"/>
              <a:t>IEEE 802.3cx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247</a:t>
            </a:fld>
            <a:endParaRPr lang="en-US"/>
          </a:p>
        </p:txBody>
      </p:sp>
    </p:spTree>
    <p:extLst>
      <p:ext uri="{BB962C8B-B14F-4D97-AF65-F5344CB8AC3E}">
        <p14:creationId xmlns:p14="http://schemas.microsoft.com/office/powerpoint/2010/main" val="116221553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Multi-Gigabit Optical Automotive Ethernet</a:t>
            </a:r>
            <a:br>
              <a:rPr lang="en-AU"/>
            </a:br>
            <a:r>
              <a:rPr lang="en-AU"/>
              <a:t>IEEE 802.3cz will probably be liaised sometime in 2023</a:t>
            </a:r>
            <a:endParaRPr lang="en-AU">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(Jan 2023) EC approval for liaising for information likely in about March 2023</a:t>
            </a:r>
          </a:p>
          <a:p>
            <a:pPr lvl="2"/>
            <a:r>
              <a:rPr lang="en-AU" dirty="0">
                <a:solidFill>
                  <a:srgbClr val="FF0000"/>
                </a:solidFill>
                <a:effectLst/>
                <a:latin typeface="+mj-lt"/>
                <a:ea typeface="Calibri" panose="020F0502020204030204" pitchFamily="34" charset="0"/>
              </a:rPr>
              <a:t>Should liaising be held off until </a:t>
            </a:r>
            <a:r>
              <a:rPr lang="en-AU" dirty="0">
                <a:solidFill>
                  <a:srgbClr val="FF0000"/>
                </a:solidFill>
                <a:latin typeface="+mj-lt"/>
                <a:ea typeface="Calibri" panose="020F0502020204030204" pitchFamily="34" charset="0"/>
              </a:rPr>
              <a:t>ISO version of </a:t>
            </a:r>
            <a:r>
              <a:rPr lang="en-US" dirty="0">
                <a:solidFill>
                  <a:srgbClr val="FF0000"/>
                </a:solidFill>
                <a:effectLst/>
                <a:latin typeface="+mj-lt"/>
                <a:ea typeface="Calibri" panose="020F0502020204030204" pitchFamily="34" charset="0"/>
              </a:rPr>
              <a:t>IEEE 802.3-2022 approved?</a:t>
            </a:r>
            <a:endParaRPr lang="en-AU"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248</a:t>
            </a:fld>
            <a:endParaRPr lang="en-US"/>
          </a:p>
        </p:txBody>
      </p:sp>
    </p:spTree>
    <p:extLst>
      <p:ext uri="{BB962C8B-B14F-4D97-AF65-F5344CB8AC3E}">
        <p14:creationId xmlns:p14="http://schemas.microsoft.com/office/powerpoint/2010/main" val="138697012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no need</a:t>
            </a:r>
          </a:p>
          <a:p>
            <a:pPr lvl="1"/>
            <a:r>
              <a:rPr lang="en-US" dirty="0"/>
              <a:t>(Sep 2022) Discovered that IEEE 802.15.3-2016 already ratified as ISO/IEC 8802-15-3: 2017 (via JTC1/SC31, but now returned to SC 6); the new plan is to submit amendments (d/e/f) ASAP for information … and then PSDO submission in early 2023</a:t>
            </a:r>
          </a:p>
          <a:p>
            <a:pPr lvl="1"/>
            <a:r>
              <a:rPr lang="en-US" dirty="0"/>
              <a:t>(Dec 2022) A LS was sent specifying plan (N17926)</a:t>
            </a:r>
          </a:p>
          <a:p>
            <a:pPr lvl="2"/>
            <a:r>
              <a:rPr lang="en-US" dirty="0">
                <a:solidFill>
                  <a:srgbClr val="FF0000"/>
                </a:solidFill>
              </a:rPr>
              <a:t>Overtaken by events (see slide on 802.15.3-2023)</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249</a:t>
            </a:fld>
            <a:endParaRPr lang="en-US"/>
          </a:p>
        </p:txBody>
      </p:sp>
    </p:spTree>
    <p:extLst>
      <p:ext uri="{BB962C8B-B14F-4D97-AF65-F5344CB8AC3E}">
        <p14:creationId xmlns:p14="http://schemas.microsoft.com/office/powerpoint/2010/main" val="538925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Apr 17</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a:solidFill>
                            <a:srgbClr val="00B050"/>
                          </a:solidFill>
                          <a:latin typeface="+mn-lt"/>
                          <a:ea typeface="+mn-ea"/>
                          <a:cs typeface="+mn-cs"/>
                        </a:rPr>
                        <a:t>n/a</a:t>
                      </a:r>
                      <a:endParaRPr lang="en-AU" sz="1600" b="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Aug 17</a:t>
                      </a:r>
                      <a:endParaRPr lang="en-AU" sz="1600" b="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Aug 17</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Sep 18</a:t>
                      </a: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Apr 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PWI proposal: </a:t>
            </a:r>
            <a:r>
              <a:rPr lang="en-US" dirty="0"/>
              <a:t>Multi-Functional Reconfigurable Intelligent Surface for Wireless Communication</a:t>
            </a:r>
            <a:endParaRPr lang="en-AU" dirty="0"/>
          </a:p>
        </p:txBody>
      </p:sp>
      <p:sp>
        <p:nvSpPr>
          <p:cNvPr id="3" name="Content Placeholder 2"/>
          <p:cNvSpPr>
            <a:spLocks noGrp="1"/>
          </p:cNvSpPr>
          <p:nvPr>
            <p:ph idx="1"/>
          </p:nvPr>
        </p:nvSpPr>
        <p:spPr/>
        <p:txBody>
          <a:bodyPr/>
          <a:lstStyle/>
          <a:p>
            <a:pPr marL="0" indent="0"/>
            <a:r>
              <a:rPr lang="en-AU" dirty="0"/>
              <a:t>Proposed by the China National Body in </a:t>
            </a:r>
            <a:r>
              <a:rPr lang="en-US" dirty="0">
                <a:effectLst/>
                <a:latin typeface="Arial" panose="020B0604020202020204" pitchFamily="34" charset="0"/>
              </a:rPr>
              <a:t>ISO/IEC JTC 1/SC 6/WG 1 N 385</a:t>
            </a:r>
            <a:endParaRPr lang="en-AU" dirty="0"/>
          </a:p>
          <a:p>
            <a:pPr marL="0" indent="0"/>
            <a:r>
              <a:rPr lang="en-AU" dirty="0"/>
              <a:t>Difference from previous RIS schemes appears to be:</a:t>
            </a:r>
          </a:p>
          <a:p>
            <a:pPr marL="285750" indent="-285750">
              <a:buFont typeface="Arial" panose="020B0604020202020204" pitchFamily="34" charset="0"/>
              <a:buChar char="•"/>
            </a:pPr>
            <a:r>
              <a:rPr lang="en-AU" b="0" dirty="0"/>
              <a:t>Simultaneous amplification and reflection</a:t>
            </a:r>
          </a:p>
          <a:p>
            <a:pPr marL="285750" indent="-285750">
              <a:buFont typeface="Arial" panose="020B0604020202020204" pitchFamily="34" charset="0"/>
              <a:buChar char="•"/>
            </a:pPr>
            <a:r>
              <a:rPr lang="en-AU" b="0" dirty="0"/>
              <a:t>“</a:t>
            </a:r>
            <a:r>
              <a:rPr lang="en-US" b="0" dirty="0">
                <a:effectLst/>
                <a:latin typeface="Arial" panose="020B0604020202020204" pitchFamily="34" charset="0"/>
              </a:rPr>
              <a:t>The MF-RIS first amplifies the incident signals, then divides them into reflection and refraction parts by power split circuits.”</a:t>
            </a:r>
          </a:p>
          <a:p>
            <a:pPr marL="285750" indent="-285750">
              <a:buFont typeface="Arial" panose="020B0604020202020204" pitchFamily="34" charset="0"/>
              <a:buChar char="•"/>
            </a:pPr>
            <a:r>
              <a:rPr lang="en-US" b="0" dirty="0">
                <a:latin typeface="Arial" panose="020B0604020202020204" pitchFamily="34" charset="0"/>
              </a:rPr>
              <a:t>RIS presentations have been heard before in IEEE 802.11 WNG and IEEE 802.15 WNG.</a:t>
            </a:r>
            <a:endParaRPr lang="en-AU" b="0"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250</a:t>
            </a:fld>
            <a:endParaRPr lang="en-US"/>
          </a:p>
        </p:txBody>
      </p:sp>
    </p:spTree>
    <p:extLst>
      <p:ext uri="{BB962C8B-B14F-4D97-AF65-F5344CB8AC3E}">
        <p14:creationId xmlns:p14="http://schemas.microsoft.com/office/powerpoint/2010/main" val="69223315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PWI report of PWI 21284 on Requirements for APGAN Wireless and Radio Communications</a:t>
            </a:r>
            <a:endParaRPr lang="en-AU" dirty="0"/>
          </a:p>
        </p:txBody>
      </p:sp>
      <p:sp>
        <p:nvSpPr>
          <p:cNvPr id="3" name="Content Placeholder 2"/>
          <p:cNvSpPr>
            <a:spLocks noGrp="1"/>
          </p:cNvSpPr>
          <p:nvPr>
            <p:ph idx="1"/>
          </p:nvPr>
        </p:nvSpPr>
        <p:spPr/>
        <p:txBody>
          <a:bodyPr/>
          <a:lstStyle/>
          <a:p>
            <a:pPr marL="0" indent="0"/>
            <a:r>
              <a:rPr lang="en-AU" dirty="0"/>
              <a:t>APGAN is Automobile Proving Ground Area Network</a:t>
            </a:r>
          </a:p>
          <a:p>
            <a:pPr marL="285750" indent="-285750">
              <a:buFont typeface="Arial" panose="020B0604020202020204" pitchFamily="34" charset="0"/>
              <a:buChar char="•"/>
            </a:pPr>
            <a:r>
              <a:rPr lang="en-AU" b="0" dirty="0"/>
              <a:t>Includes DSRC (IEEE 802.11p) as a Radio Access Technology</a:t>
            </a:r>
          </a:p>
          <a:p>
            <a:pPr marL="285750" indent="-285750">
              <a:buFont typeface="Arial" panose="020B0604020202020204" pitchFamily="34" charset="0"/>
              <a:buChar char="•"/>
            </a:pPr>
            <a:r>
              <a:rPr lang="en-AU" b="0" dirty="0"/>
              <a:t>Also covers ordinary IEEE 802.11 as a separate RAT</a:t>
            </a:r>
          </a:p>
          <a:p>
            <a:pPr marL="0" indent="0"/>
            <a:r>
              <a:rPr lang="en-AU" dirty="0"/>
              <a:t>Document was posted to show progress toward generating a </a:t>
            </a:r>
            <a:r>
              <a:rPr lang="en-US" b="1" dirty="0"/>
              <a:t>New work item proposal (</a:t>
            </a:r>
            <a:r>
              <a:rPr lang="en-AU" dirty="0"/>
              <a:t>NP)</a:t>
            </a:r>
          </a:p>
          <a:p>
            <a:pPr marL="0" indent="0"/>
            <a:r>
              <a:rPr lang="en-AU" dirty="0"/>
              <a:t>Project initiated in March 2023</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251</a:t>
            </a:fld>
            <a:endParaRPr lang="en-US"/>
          </a:p>
        </p:txBody>
      </p:sp>
    </p:spTree>
    <p:extLst>
      <p:ext uri="{BB962C8B-B14F-4D97-AF65-F5344CB8AC3E}">
        <p14:creationId xmlns:p14="http://schemas.microsoft.com/office/powerpoint/2010/main" val="21378621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latin typeface="Arial" panose="020B0604020202020204" pitchFamily="34" charset="0"/>
              </a:rPr>
              <a:t>Study report for PWI Proposal on Space </a:t>
            </a:r>
            <a:r>
              <a:rPr lang="en-US" dirty="0" err="1">
                <a:effectLst/>
                <a:latin typeface="Arial" panose="020B0604020202020204" pitchFamily="34" charset="0"/>
              </a:rPr>
              <a:t>Fibre</a:t>
            </a:r>
            <a:r>
              <a:rPr lang="en-US" dirty="0">
                <a:effectLst/>
                <a:latin typeface="Arial" panose="020B0604020202020204" pitchFamily="34" charset="0"/>
              </a:rPr>
              <a:t> Channel Network Time Synchronization Protocol</a:t>
            </a:r>
            <a:endParaRPr lang="en-AU" dirty="0"/>
          </a:p>
        </p:txBody>
      </p:sp>
      <p:sp>
        <p:nvSpPr>
          <p:cNvPr id="3" name="Content Placeholder 2"/>
          <p:cNvSpPr>
            <a:spLocks noGrp="1"/>
          </p:cNvSpPr>
          <p:nvPr>
            <p:ph idx="1"/>
          </p:nvPr>
        </p:nvSpPr>
        <p:spPr/>
        <p:txBody>
          <a:bodyPr/>
          <a:lstStyle/>
          <a:p>
            <a:pPr marL="0" indent="0"/>
            <a:r>
              <a:rPr lang="en-US" dirty="0"/>
              <a:t>Report surveys various time synchronization protocols (NTP, IEEE 1588, </a:t>
            </a:r>
            <a:r>
              <a:rPr lang="en-US" dirty="0">
                <a:effectLst/>
                <a:latin typeface="Arial" panose="020B0604020202020204" pitchFamily="34" charset="0"/>
              </a:rPr>
              <a:t>SAE AS6802, White Rabbit, 802.1AS, IEEE C37.238, IEEE C37.242, </a:t>
            </a:r>
            <a:r>
              <a:rPr lang="en-US" dirty="0" err="1">
                <a:effectLst/>
                <a:latin typeface="Arial" panose="020B0604020202020204" pitchFamily="34" charset="0"/>
              </a:rPr>
              <a:t>Fibre</a:t>
            </a:r>
            <a:r>
              <a:rPr lang="en-US" dirty="0">
                <a:effectLst/>
                <a:latin typeface="Arial" panose="020B0604020202020204" pitchFamily="34" charset="0"/>
              </a:rPr>
              <a:t> Channel Protocol FC-FS)</a:t>
            </a:r>
          </a:p>
          <a:p>
            <a:pPr marL="0" indent="0"/>
            <a:r>
              <a:rPr lang="en-US" dirty="0">
                <a:latin typeface="Arial" panose="020B0604020202020204" pitchFamily="34" charset="0"/>
              </a:rPr>
              <a:t>Notes publication of ISO/IEC/IEEE 8802-1AS:2021 as a reason why the FCTSP work should be done in ISO/IEC JTC 1/SC 6/WG 1</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252</a:t>
            </a:fld>
            <a:endParaRPr lang="en-US"/>
          </a:p>
        </p:txBody>
      </p:sp>
    </p:spTree>
    <p:extLst>
      <p:ext uri="{BB962C8B-B14F-4D97-AF65-F5344CB8AC3E}">
        <p14:creationId xmlns:p14="http://schemas.microsoft.com/office/powerpoint/2010/main" val="2034655825"/>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AEA54-ED63-CFDF-2934-4C6D2EFA87BC}"/>
              </a:ext>
            </a:extLst>
          </p:cNvPr>
          <p:cNvSpPr>
            <a:spLocks noGrp="1"/>
          </p:cNvSpPr>
          <p:nvPr>
            <p:ph type="title"/>
          </p:nvPr>
        </p:nvSpPr>
        <p:spPr/>
        <p:txBody>
          <a:bodyPr/>
          <a:lstStyle/>
          <a:p>
            <a:r>
              <a:rPr lang="en-US" dirty="0"/>
              <a:t>Call for Convenor for JTC 1/SC 6/WG 1</a:t>
            </a:r>
          </a:p>
        </p:txBody>
      </p:sp>
      <p:sp>
        <p:nvSpPr>
          <p:cNvPr id="3" name="Content Placeholder 2">
            <a:extLst>
              <a:ext uri="{FF2B5EF4-FFF2-40B4-BE49-F238E27FC236}">
                <a16:creationId xmlns:a16="http://schemas.microsoft.com/office/drawing/2014/main" id="{B8B6FE32-65A5-E859-468F-2157124C17FA}"/>
              </a:ext>
            </a:extLst>
          </p:cNvPr>
          <p:cNvSpPr>
            <a:spLocks noGrp="1"/>
          </p:cNvSpPr>
          <p:nvPr>
            <p:ph idx="1"/>
          </p:nvPr>
        </p:nvSpPr>
        <p:spPr/>
        <p:txBody>
          <a:bodyPr/>
          <a:lstStyle/>
          <a:p>
            <a:pPr>
              <a:buFont typeface="Arial" panose="020B0604020202020204" pitchFamily="34" charset="0"/>
              <a:buChar char="•"/>
            </a:pPr>
            <a:r>
              <a:rPr lang="en-US" b="0" dirty="0"/>
              <a:t>N18079 is a call for a new or continuing convenor for WG 1.</a:t>
            </a:r>
          </a:p>
          <a:p>
            <a:pPr>
              <a:buFont typeface="Arial" panose="020B0604020202020204" pitchFamily="34" charset="0"/>
              <a:buChar char="•"/>
            </a:pPr>
            <a:r>
              <a:rPr lang="en-US" b="0" dirty="0"/>
              <a:t>Deadline for application submission to the SC 6 Committee Manager is 30 September 2023.</a:t>
            </a:r>
          </a:p>
          <a:p>
            <a:pPr>
              <a:buFont typeface="Arial" panose="020B0604020202020204" pitchFamily="34" charset="0"/>
              <a:buChar char="•"/>
            </a:pPr>
            <a:r>
              <a:rPr lang="en-US" b="0" dirty="0"/>
              <a:t>A request was made on 3 October 2023 by the China NB to extend Mr. </a:t>
            </a:r>
            <a:r>
              <a:rPr lang="en-US" b="0" dirty="0" err="1"/>
              <a:t>Zhenhai</a:t>
            </a:r>
            <a:r>
              <a:rPr lang="en-US" b="0" dirty="0"/>
              <a:t> Huang as the convenor.</a:t>
            </a:r>
          </a:p>
          <a:p>
            <a:pPr>
              <a:buFont typeface="Arial" panose="020B0604020202020204" pitchFamily="34" charset="0"/>
              <a:buChar char="•"/>
            </a:pPr>
            <a:r>
              <a:rPr lang="en-US" b="0" dirty="0"/>
              <a:t>No other parties appear to have submitted requests for the convenorship.</a:t>
            </a:r>
          </a:p>
          <a:p>
            <a:pPr>
              <a:buFont typeface="Arial" panose="020B0604020202020204" pitchFamily="34" charset="0"/>
              <a:buChar char="•"/>
            </a:pPr>
            <a:r>
              <a:rPr lang="en-US" b="0" dirty="0"/>
              <a:t>Mr. Huang was reconfirmed as convenor.</a:t>
            </a:r>
          </a:p>
        </p:txBody>
      </p:sp>
      <p:sp>
        <p:nvSpPr>
          <p:cNvPr id="4" name="Footer Placeholder 3">
            <a:extLst>
              <a:ext uri="{FF2B5EF4-FFF2-40B4-BE49-F238E27FC236}">
                <a16:creationId xmlns:a16="http://schemas.microsoft.com/office/drawing/2014/main" id="{FA05356E-1290-6F04-B53C-85A28FEC20E9}"/>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A244CD13-ADE8-BDF3-9258-E250C4A002B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253</a:t>
            </a:fld>
            <a:endParaRPr lang="en-US"/>
          </a:p>
        </p:txBody>
      </p:sp>
    </p:spTree>
    <p:extLst>
      <p:ext uri="{BB962C8B-B14F-4D97-AF65-F5344CB8AC3E}">
        <p14:creationId xmlns:p14="http://schemas.microsoft.com/office/powerpoint/2010/main" val="4203734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32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6995246"/>
              </p:ext>
            </p:extLst>
          </p:nvPr>
        </p:nvGraphicFramePr>
        <p:xfrm>
          <a:off x="761999" y="1828800"/>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GB" sz="1600" b="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8</a:t>
                      </a:r>
                      <a:r>
                        <a:rPr lang="en-AU" sz="1600" b="0" kern="1200" baseline="0">
                          <a:solidFill>
                            <a:srgbClr val="00B050"/>
                          </a:solidFill>
                          <a:latin typeface="+mn-lt"/>
                          <a:ea typeface="+mn-ea"/>
                          <a:cs typeface="+mn-cs"/>
                        </a:rPr>
                        <a:t> Apr 19</a:t>
                      </a:r>
                      <a:endParaRPr lang="en-AU" sz="1600" b="0" kern="120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r h="351837">
                <a:tc>
                  <a:txBody>
                    <a:bodyPr/>
                    <a:lstStyle/>
                    <a:p>
                      <a:r>
                        <a:rPr lang="en-GB" sz="1600" b="0" dirty="0">
                          <a:solidFill>
                            <a:schemeClr val="tx1"/>
                          </a:solidFill>
                          <a:latin typeface="+mj-lt"/>
                        </a:rPr>
                        <a:t>802.3ct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18935860"/>
                  </a:ext>
                </a:extLst>
              </a:tr>
              <a:tr h="351837">
                <a:tc>
                  <a:txBody>
                    <a:bodyPr/>
                    <a:lstStyle/>
                    <a:p>
                      <a:r>
                        <a:rPr lang="en-GB" sz="1600" b="0" dirty="0">
                          <a:solidFill>
                            <a:schemeClr val="tx1"/>
                          </a:solidFill>
                          <a:latin typeface="+mj-lt"/>
                        </a:rPr>
                        <a:t>802.3cv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814089492"/>
                  </a:ext>
                </a:extLst>
              </a:tr>
              <a:tr h="351837">
                <a:tc>
                  <a:txBody>
                    <a:bodyPr/>
                    <a:lstStyle/>
                    <a:p>
                      <a:r>
                        <a:rPr lang="en-GB" sz="1600" b="0" dirty="0">
                          <a:solidFill>
                            <a:schemeClr val="tx1"/>
                          </a:solidFill>
                          <a:latin typeface="+mj-lt"/>
                        </a:rPr>
                        <a:t>802.3cp</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949154467"/>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00445122"/>
              </p:ext>
            </p:extLst>
          </p:nvPr>
        </p:nvGraphicFramePr>
        <p:xfrm>
          <a:off x="761999" y="1571037"/>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t>802.11</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2012</a:t>
                      </a:r>
                    </a:p>
                  </a:txBody>
                  <a:tcPr marL="115147" marR="115147"/>
                </a:tc>
                <a:tc>
                  <a:txBody>
                    <a:bodyPr/>
                    <a:lstStyle/>
                    <a:p>
                      <a:pPr algn="ctr"/>
                      <a:r>
                        <a:rPr lang="en-AU" sz="1600" b="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a:t>802.11aa</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a:t>802.11ad</a:t>
                      </a:r>
                    </a:p>
                  </a:txBody>
                  <a:tcPr marL="115147" marR="115147"/>
                </a:tc>
                <a:tc>
                  <a:txBody>
                    <a:bodyPr/>
                    <a:lstStyle/>
                    <a:p>
                      <a:pPr algn="ct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a:t>
                      </a:r>
                      <a:r>
                        <a:rPr lang="en-AU" sz="1600" b="0" baseline="0">
                          <a:solidFill>
                            <a:srgbClr val="00B050"/>
                          </a:solidFill>
                        </a:rPr>
                        <a:t> 2013</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Sep 2014</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a:t>
                      </a:r>
                      <a:r>
                        <a:rPr lang="en-AU" sz="1600" b="0" baseline="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Sep 2017</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Dec 2018</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89715982"/>
              </p:ext>
            </p:extLst>
          </p:nvPr>
        </p:nvGraphicFramePr>
        <p:xfrm>
          <a:off x="761999" y="1571037"/>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Jul 2017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a:solidFill>
                            <a:srgbClr val="00B050"/>
                          </a:solidFill>
                          <a:latin typeface="+mn-lt"/>
                          <a:ea typeface="+mn-ea"/>
                          <a:cs typeface="+mn-cs"/>
                        </a:rPr>
                        <a:t>Feb 2019</a:t>
                      </a:r>
                      <a:endParaRPr lang="en-AU" sz="1600" b="0" kern="120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2019</a:t>
                      </a:r>
                    </a:p>
                  </a:txBody>
                  <a:tcPr marL="115147" marR="115147"/>
                </a:tc>
                <a:extLst>
                  <a:ext uri="{0D108BD9-81ED-4DB2-BD59-A6C34878D82A}">
                    <a16:rowId xmlns:a16="http://schemas.microsoft.com/office/drawing/2014/main" val="802539418"/>
                  </a:ext>
                </a:extLst>
              </a:tr>
              <a:tr h="351837">
                <a:tc>
                  <a:txBody>
                    <a:bodyPr/>
                    <a:lstStyle/>
                    <a:p>
                      <a:r>
                        <a:rPr lang="en-AU" sz="1600" b="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861545519"/>
                  </a:ext>
                </a:extLst>
              </a:tr>
              <a:tr h="351837">
                <a:tc>
                  <a:txBody>
                    <a:bodyPr/>
                    <a:lstStyle/>
                    <a:p>
                      <a:r>
                        <a:rPr lang="en-AU" sz="1600" b="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212728673"/>
                  </a:ext>
                </a:extLst>
              </a:tr>
              <a:tr h="351837">
                <a:tc>
                  <a:txBody>
                    <a:bodyPr/>
                    <a:lstStyle/>
                    <a:p>
                      <a:r>
                        <a:rPr lang="en-AU" sz="1600" b="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Feb 2019</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2020</a:t>
                      </a:r>
                    </a:p>
                  </a:txBody>
                  <a:tcPr marL="115147" marR="115147"/>
                </a:tc>
                <a:extLst>
                  <a:ext uri="{0D108BD9-81ED-4DB2-BD59-A6C34878D82A}">
                    <a16:rowId xmlns:a16="http://schemas.microsoft.com/office/drawing/2014/main" val="480379155"/>
                  </a:ext>
                </a:extLst>
              </a:tr>
              <a:tr h="351837">
                <a:tc>
                  <a:txBody>
                    <a:bodyPr/>
                    <a:lstStyle/>
                    <a:p>
                      <a:r>
                        <a:rPr lang="en-AU" sz="1600" b="0">
                          <a:latin typeface="+mj-lt"/>
                          <a:cs typeface="Arial" panose="020B0604020202020204" pitchFamily="34" charset="0"/>
                        </a:rPr>
                        <a:t>802.11-2020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Jun 2021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Jul 2022</a:t>
                      </a:r>
                    </a:p>
                  </a:txBody>
                  <a:tcPr marL="115147" marR="115147"/>
                </a:tc>
                <a:extLst>
                  <a:ext uri="{0D108BD9-81ED-4DB2-BD59-A6C34878D82A}">
                    <a16:rowId xmlns:a16="http://schemas.microsoft.com/office/drawing/2014/main" val="269892520"/>
                  </a:ext>
                </a:extLst>
              </a:tr>
            </a:tbl>
          </a:graphicData>
        </a:graphic>
      </p:graphicFrame>
    </p:spTree>
    <p:extLst>
      <p:ext uri="{BB962C8B-B14F-4D97-AF65-F5344CB8AC3E}">
        <p14:creationId xmlns:p14="http://schemas.microsoft.com/office/powerpoint/2010/main" val="36668157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latin typeface="+mj-lt"/>
                        </a:rPr>
                        <a:t>7</a:t>
                      </a:r>
                      <a:r>
                        <a:rPr lang="en-AU" sz="1600" b="0" baseline="0">
                          <a:solidFill>
                            <a:srgbClr val="00B050"/>
                          </a:solidFill>
                          <a:latin typeface="+mj-lt"/>
                        </a:rPr>
                        <a:t> </a:t>
                      </a:r>
                      <a:r>
                        <a:rPr lang="en-AU" sz="1600" b="0">
                          <a:solidFill>
                            <a:srgbClr val="00B050"/>
                          </a:solidFill>
                          <a:latin typeface="+mj-lt"/>
                        </a:rPr>
                        <a:t>Sep</a:t>
                      </a:r>
                      <a:r>
                        <a:rPr lang="en-AU" sz="1600" b="0" baseline="0">
                          <a:solidFill>
                            <a:srgbClr val="00B050"/>
                          </a:solidFill>
                          <a:latin typeface="+mj-lt"/>
                        </a:rPr>
                        <a:t> 17</a:t>
                      </a:r>
                      <a:endParaRPr lang="en-AU" sz="1600" b="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j-lt"/>
                          <a:ea typeface="+mn-ea"/>
                          <a:cs typeface="+mn-cs"/>
                        </a:rPr>
                        <a:t>Jul 19</a:t>
                      </a:r>
                      <a:endParaRPr lang="en-AU" sz="1600" b="0" baseline="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May 2024</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a:t>IEEE 802</a:t>
                      </a:r>
                      <a:br>
                        <a:rPr lang="en-AU" sz="1600"/>
                      </a:br>
                      <a:r>
                        <a:rPr lang="en-AU" sz="160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endParaRPr lang="en-AU" sz="1600" b="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802.21-2017</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Jun</a:t>
                      </a:r>
                      <a:r>
                        <a:rPr lang="en-AU" sz="1600" b="0" baseline="0">
                          <a:solidFill>
                            <a:srgbClr val="00B050"/>
                          </a:solidFill>
                        </a:rPr>
                        <a:t> 2018</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a:t>60-day</a:t>
                      </a:r>
                      <a:br>
                        <a:rPr lang="en-AU" sz="1600"/>
                      </a:br>
                      <a:r>
                        <a:rPr lang="en-AU" sz="1600"/>
                        <a:t>pre-ballot</a:t>
                      </a:r>
                    </a:p>
                  </a:txBody>
                  <a:tcPr marL="115147" marR="115147"/>
                </a:tc>
                <a:tc>
                  <a:txBody>
                    <a:bodyPr/>
                    <a:lstStyle/>
                    <a:p>
                      <a:pPr algn="ctr"/>
                      <a:r>
                        <a:rPr lang="en-AU" sz="1600"/>
                        <a:t>5-month</a:t>
                      </a:r>
                      <a:br>
                        <a:rPr lang="en-AU" sz="1600"/>
                      </a:br>
                      <a:r>
                        <a:rPr lang="en-AU" sz="1600"/>
                        <a:t>FDIS ballot</a:t>
                      </a:r>
                    </a:p>
                  </a:txBody>
                  <a:tcPr marL="115147" marR="115147"/>
                </a:tc>
                <a:tc>
                  <a:txBody>
                    <a:bodyPr/>
                    <a:lstStyle/>
                    <a:p>
                      <a:pPr algn="ctr"/>
                      <a:r>
                        <a:rPr lang="en-AU" sz="1600"/>
                        <a:t>Comments</a:t>
                      </a:r>
                      <a:r>
                        <a:rPr lang="en-AU" sz="1600" baseline="0"/>
                        <a:t> resolved by IEEE</a:t>
                      </a:r>
                      <a:endParaRPr lang="en-AU" sz="1600"/>
                    </a:p>
                  </a:txBody>
                  <a:tcPr marL="115147" marR="115147"/>
                </a:tc>
                <a:extLst>
                  <a:ext uri="{0D108BD9-81ED-4DB2-BD59-A6C34878D82A}">
                    <a16:rowId xmlns:a16="http://schemas.microsoft.com/office/drawing/2014/main" val="10000"/>
                  </a:ext>
                </a:extLst>
              </a:tr>
              <a:tr h="351837">
                <a:tc>
                  <a:txBody>
                    <a:bodyPr/>
                    <a:lstStyle/>
                    <a:p>
                      <a:r>
                        <a:rPr lang="en-AU" sz="1600" b="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a:solidFill>
                            <a:srgbClr val="00B050"/>
                          </a:solidFill>
                        </a:rPr>
                        <a:t>Feb 2015</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a:t>
                      </a:r>
                      <a:r>
                        <a:rPr lang="en-AU" sz="1600" b="0" baseline="0">
                          <a:solidFill>
                            <a:srgbClr val="00B050"/>
                          </a:solidFill>
                        </a:rPr>
                        <a:t> 2016</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a:t>
                      </a:r>
                      <a:r>
                        <a:rPr lang="en-AU" sz="1600" b="0" baseline="0">
                          <a:solidFill>
                            <a:srgbClr val="00B050"/>
                          </a:solidFill>
                        </a:rPr>
                        <a:t> 2017</a:t>
                      </a:r>
                      <a:endParaRPr lang="en-AU" sz="1600" b="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Oct 2020</a:t>
                      </a:r>
                      <a:endParaRPr lang="en-AU" sz="160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a:t>IEEE 802 have put a lot of effort into ensuring our standards receive the ISO/IEC stamp of approval</a:t>
            </a:r>
          </a:p>
          <a:p>
            <a:pPr lvl="2"/>
            <a:r>
              <a:rPr lang="en-AU"/>
              <a:t>… starting with 802.11 and 802.3</a:t>
            </a:r>
          </a:p>
          <a:p>
            <a:pPr lvl="2"/>
            <a:r>
              <a:rPr lang="en-AU"/>
              <a:t>.. but now including 802.1, 802.15, 802.21, 802.22</a:t>
            </a:r>
          </a:p>
          <a:p>
            <a:pPr lvl="1"/>
            <a:r>
              <a:rPr lang="en-AU"/>
              <a:t>The following pages contain some material discussed in previous meetings … that may be refined further in the future</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6401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This “international” stamp was certainly useful in the WAPI case because we could argue that IEEE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i="1" dirty="0"/>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i="1" dirty="0"/>
              <a:t>i.e.</a:t>
            </a:r>
            <a:r>
              <a:rPr lang="en-AU" dirty="0"/>
              <a:t>, not IEEE) </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616320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30048342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26445221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38</a:t>
            </a:fld>
            <a:endParaRPr lang="en-US"/>
          </a:p>
        </p:txBody>
      </p:sp>
    </p:spTree>
    <p:extLst>
      <p:ext uri="{BB962C8B-B14F-4D97-AF65-F5344CB8AC3E}">
        <p14:creationId xmlns:p14="http://schemas.microsoft.com/office/powerpoint/2010/main" val="933179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ISO/IEC standardisation is important in Europe</a:t>
            </a:r>
          </a:p>
          <a:p>
            <a:pPr lvl="1"/>
            <a:r>
              <a:rPr lang="en-AU" sz="1600" dirty="0"/>
              <a:t>In summary, in Andrew Myles’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Peter Yee, AKAYLA</a:t>
            </a:r>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55674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a:t>The SC will review the official IEEE-SA patent material for pre-PAR groups</a:t>
            </a:r>
          </a:p>
        </p:txBody>
      </p:sp>
      <p:sp>
        <p:nvSpPr>
          <p:cNvPr id="4" name="Footer Placeholder 3"/>
          <p:cNvSpPr>
            <a:spLocks noGrp="1"/>
          </p:cNvSpPr>
          <p:nvPr>
            <p:ph type="ftr" sz="quarter" idx="10"/>
          </p:nvPr>
        </p:nvSpPr>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a:t>
            </a:fld>
            <a:endParaRPr lang="en-US"/>
          </a:p>
        </p:txBody>
      </p:sp>
      <p:pic>
        <p:nvPicPr>
          <p:cNvPr id="6" name="Picture 5">
            <a:extLst>
              <a:ext uri="{FF2B5EF4-FFF2-40B4-BE49-F238E27FC236}">
                <a16:creationId xmlns:a16="http://schemas.microsoft.com/office/drawing/2014/main" id="{B25B63B1-9EAB-CF0F-B2D7-6434EC9B37C1}"/>
              </a:ext>
            </a:extLst>
          </p:cNvPr>
          <p:cNvPicPr>
            <a:picLocks noChangeAspect="1"/>
          </p:cNvPicPr>
          <p:nvPr/>
        </p:nvPicPr>
        <p:blipFill>
          <a:blip r:embed="rId2"/>
          <a:stretch>
            <a:fillRect/>
          </a:stretch>
        </p:blipFill>
        <p:spPr>
          <a:xfrm>
            <a:off x="13335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4193254916"/>
              </p:ext>
            </p:extLst>
          </p:nvPr>
        </p:nvGraphicFramePr>
        <p:xfrm>
          <a:off x="152399" y="1828800"/>
          <a:ext cx="8839199" cy="4247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8926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a:solidFill>
                            <a:schemeClr val="tx1"/>
                          </a:solidFill>
                          <a:latin typeface="+mj-lt"/>
                          <a:cs typeface="Arial" panose="020B0604020202020204" pitchFamily="34" charset="0"/>
                        </a:rPr>
                        <a:t>D1.0</a:t>
                      </a:r>
                    </a:p>
                  </a:txBody>
                  <a:tcPr marL="115147" marR="115147"/>
                </a:tc>
                <a:tc>
                  <a:txBody>
                    <a:bodyPr/>
                    <a:lstStyle/>
                    <a:p>
                      <a:pPr algn="ctr"/>
                      <a:r>
                        <a:rPr lang="en-AU" sz="1600" b="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26 Mar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4 Jul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12 Nov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25 Sep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3617972044"/>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D2.1</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12 Nov 23</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25 Sep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mn-cs"/>
                        </a:rPr>
                        <a:t>-</a:t>
                      </a:r>
                      <a:endParaRPr lang="en-AU" sz="1600" b="0" kern="1200" dirty="0">
                        <a:solidFill>
                          <a:schemeClr val="tx1"/>
                        </a:solidFill>
                        <a:latin typeface="+mn-lt"/>
                        <a:ea typeface="+mn-ea"/>
                        <a:cs typeface="+mn-cs"/>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nchor="ctr"/>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Feb 23</a:t>
                      </a:r>
                      <a:endParaRPr lang="en-AU" sz="1600" b="0" kern="1200">
                        <a:solidFill>
                          <a:schemeClr val="tx1"/>
                        </a:solidFill>
                        <a:latin typeface="+mn-lt"/>
                        <a:ea typeface="+mn-ea"/>
                        <a:cs typeface="Arial" panose="020B0604020202020204" pitchFamily="34" charset="0"/>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17 Apr 24</a:t>
                      </a:r>
                      <a:endParaRPr lang="en-AU" sz="1600" b="0" kern="1200" dirty="0">
                        <a:solidFill>
                          <a:schemeClr val="accent2"/>
                        </a:solidFill>
                        <a:latin typeface="+mn-lt"/>
                        <a:ea typeface="+mn-ea"/>
                        <a:cs typeface="Arial" panose="020B0604020202020204" pitchFamily="34" charset="0"/>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nchor="ctr"/>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latin typeface="+mn-lt"/>
                          <a:ea typeface="+mn-ea"/>
                          <a:cs typeface="Arial" panose="020B0604020202020204" pitchFamily="34" charset="0"/>
                        </a:rPr>
                        <a:t>Dec 22</a:t>
                      </a:r>
                      <a:endParaRPr lang="en-AU" sz="1600" b="0" kern="120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a:solidFill>
                            <a:schemeClr val="tx1"/>
                          </a:solidFill>
                          <a:latin typeface="+mj-lt"/>
                          <a:cs typeface="Arial" panose="020B0604020202020204" pitchFamily="34" charset="0"/>
                        </a:rPr>
                        <a:t>D2.0</a:t>
                      </a:r>
                      <a:endParaRPr lang="en-AU" sz="1600" b="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Dec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3 Feb 24</a:t>
                      </a:r>
                      <a:endParaRPr lang="en-AU" sz="1600" b="0" kern="1200" dirty="0">
                        <a:solidFill>
                          <a:schemeClr val="accent2"/>
                        </a:solidFill>
                        <a:latin typeface="+mn-lt"/>
                        <a:ea typeface="+mn-ea"/>
                        <a:cs typeface="Arial" panose="020B0604020202020204" pitchFamily="34" charset="0"/>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a:solidFill>
                            <a:schemeClr val="tx1"/>
                          </a:solidFill>
                          <a:latin typeface="+mj-lt"/>
                        </a:rPr>
                        <a:t>-</a:t>
                      </a:r>
                      <a:endParaRPr lang="en-AU" sz="1600" b="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accent2"/>
                          </a:solidFill>
                          <a:latin typeface="+mn-lt"/>
                          <a:ea typeface="+mn-ea"/>
                          <a:cs typeface="Arial" panose="020B0604020202020204" pitchFamily="34" charset="0"/>
                        </a:rPr>
                        <a:t>Apr 24</a:t>
                      </a:r>
                      <a:endParaRPr lang="en-AU" sz="1600" b="0" kern="1200" dirty="0">
                        <a:solidFill>
                          <a:schemeClr val="accent2"/>
                        </a:solidFill>
                        <a:latin typeface="+mn-lt"/>
                        <a:ea typeface="+mn-ea"/>
                        <a:cs typeface="Arial" panose="020B0604020202020204" pitchFamily="34" charset="0"/>
                      </a:endParaRPr>
                    </a:p>
                  </a:txBody>
                  <a:tcPr marL="115147" marR="115147"/>
                </a:tc>
                <a:extLst>
                  <a:ext uri="{0D108BD9-81ED-4DB2-BD59-A6C34878D82A}">
                    <a16:rowId xmlns:a16="http://schemas.microsoft.com/office/drawing/2014/main" val="1339297258"/>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.1ASdr</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27 May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291181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.1CS-2020/Cor1</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7 Aug 24 (90 days)</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76758787"/>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.1DC</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Oct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60236584"/>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.1ASdm</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362245010"/>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7278123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333239530"/>
              </p:ext>
            </p:extLst>
          </p:nvPr>
        </p:nvGraphicFramePr>
        <p:xfrm>
          <a:off x="152399" y="1828800"/>
          <a:ext cx="8839199" cy="19507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45028">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0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.1ASdn</a:t>
                      </a:r>
                    </a:p>
                  </a:txBody>
                  <a:tcPr marL="115147" marR="0"/>
                </a:tc>
                <a:tc>
                  <a:txBody>
                    <a:bodyPr/>
                    <a:lstStyle/>
                    <a:p>
                      <a:pPr algn="ctr"/>
                      <a:r>
                        <a:rPr lang="en-AU" sz="1600" b="0" kern="1200" dirty="0">
                          <a:solidFill>
                            <a:schemeClr val="tx1"/>
                          </a:solidFill>
                          <a:latin typeface="+mn-lt"/>
                          <a:ea typeface="+mn-ea"/>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72501989"/>
                  </a:ext>
                </a:extLst>
              </a:tr>
              <a:tr h="330320">
                <a:tc>
                  <a:txBody>
                    <a:bodyPr/>
                    <a:lstStyle/>
                    <a:p>
                      <a:r>
                        <a:rPr lang="en-US" sz="1800" b="0" i="0" u="none" strike="noStrike" kern="1200" dirty="0">
                          <a:solidFill>
                            <a:schemeClr val="dk1"/>
                          </a:solidFill>
                          <a:effectLst/>
                          <a:latin typeface="+mn-lt"/>
                          <a:ea typeface="+mn-ea"/>
                          <a:cs typeface="+mn-cs"/>
                        </a:rPr>
                        <a:t>.1Qdj</a:t>
                      </a:r>
                      <a:endParaRPr lang="en-AU" sz="1600" dirty="0">
                        <a:latin typeface="+mj-lt"/>
                        <a:cs typeface="Arial" panose="020B0604020202020204" pitchFamily="34" charset="0"/>
                      </a:endParaRP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algn="ctr"/>
                      <a:r>
                        <a:rPr lang="en-AU" sz="1600" b="0" dirty="0">
                          <a:solidFill>
                            <a:schemeClr val="tx1"/>
                          </a:solidFill>
                          <a:latin typeface="+mj-lt"/>
                          <a:cs typeface="Arial" panose="020B0604020202020204" pitchFamily="34" charset="0"/>
                        </a:rPr>
                        <a:t>Dec 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.1Qdx</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Feb 24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544654617"/>
                  </a:ext>
                </a:extLst>
              </a:tr>
              <a:tr h="330320">
                <a:tc>
                  <a:txBody>
                    <a:bodyPr/>
                    <a:lstStyle/>
                    <a:p>
                      <a:r>
                        <a:rPr lang="en-AU" sz="1600" dirty="0">
                          <a:latin typeface="+mj-lt"/>
                          <a:cs typeface="Arial" panose="020B0604020202020204" pitchFamily="34" charset="0"/>
                        </a:rPr>
                        <a:t>802-REVc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chemeClr val="tx1"/>
                        </a:solidFill>
                        <a:latin typeface="+mj-lt"/>
                      </a:endParaRPr>
                    </a:p>
                  </a:txBody>
                  <a:tcPr marL="115147" marR="115147"/>
                </a:tc>
                <a:extLst>
                  <a:ext uri="{0D108BD9-81ED-4DB2-BD59-A6C34878D82A}">
                    <a16:rowId xmlns:a16="http://schemas.microsoft.com/office/drawing/2014/main" val="3839426082"/>
                  </a:ext>
                </a:extLst>
              </a:tr>
            </a:tbl>
          </a:graphicData>
        </a:graphic>
      </p:graphicFrame>
      <p:sp>
        <p:nvSpPr>
          <p:cNvPr id="3" name="Footer Placeholder 2">
            <a:extLst>
              <a:ext uri="{FF2B5EF4-FFF2-40B4-BE49-F238E27FC236}">
                <a16:creationId xmlns:a16="http://schemas.microsoft.com/office/drawing/2014/main" id="{7F56AFDE-DEE0-73E0-6C18-DB6E50E0E581}"/>
              </a:ext>
            </a:extLst>
          </p:cNvPr>
          <p:cNvSpPr>
            <a:spLocks noGrp="1"/>
          </p:cNvSpPr>
          <p:nvPr>
            <p:ph type="ftr" sz="quarter" idx="10"/>
          </p:nvPr>
        </p:nvSpPr>
        <p:spPr/>
        <p:txBody>
          <a:bodyPr/>
          <a:lstStyle/>
          <a:p>
            <a:pPr>
              <a:defRPr/>
            </a:pPr>
            <a:r>
              <a:rPr lang="en-US"/>
              <a:t>Peter Yee, AKAYLA</a:t>
            </a:r>
          </a:p>
        </p:txBody>
      </p:sp>
    </p:spTree>
    <p:extLst>
      <p:ext uri="{BB962C8B-B14F-4D97-AF65-F5344CB8AC3E}">
        <p14:creationId xmlns:p14="http://schemas.microsoft.com/office/powerpoint/2010/main" val="319224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2421203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 of one IEEE 802.1 standard is in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8802-1CB:2019 – closes 3 June 2024</a:t>
            </a:r>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r>
              <a:rPr lang="en-US"/>
              <a:t>Slide </a:t>
            </a:r>
            <a:fld id="{EF4002E7-DB4D-4CC3-8382-1939D19420D8}" type="slidenum">
              <a:rPr lang="en-US" smtClean="0"/>
              <a:pPr/>
              <a:t>43</a:t>
            </a:fld>
            <a:endParaRPr lang="en-US"/>
          </a:p>
        </p:txBody>
      </p:sp>
    </p:spTree>
    <p:extLst>
      <p:ext uri="{BB962C8B-B14F-4D97-AF65-F5344CB8AC3E}">
        <p14:creationId xmlns:p14="http://schemas.microsoft.com/office/powerpoint/2010/main" val="1679235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802.1Q-REV-2022 passed 60-day pre-ballot </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rgbClr val="00B050"/>
                </a:solidFill>
              </a:rPr>
              <a:t>sent</a:t>
            </a:r>
          </a:p>
          <a:p>
            <a:pPr lvl="1"/>
            <a:r>
              <a:rPr lang="en-AU" dirty="0"/>
              <a:t>802.1Q-REV D1.0 </a:t>
            </a:r>
            <a:r>
              <a:rPr lang="en-US" dirty="0"/>
              <a:t>was liaised for information on 23 Sep 2021 (N17614)</a:t>
            </a:r>
            <a:endParaRPr lang="en-AU" dirty="0"/>
          </a:p>
          <a:p>
            <a:r>
              <a:rPr lang="en-US" dirty="0"/>
              <a:t>60-day</a:t>
            </a:r>
            <a:r>
              <a:rPr lang="en-AU" dirty="0"/>
              <a:t> pre-ballot: </a:t>
            </a:r>
            <a:r>
              <a:rPr lang="en-AU" dirty="0">
                <a:solidFill>
                  <a:schemeClr val="accent2"/>
                </a:solidFill>
              </a:rPr>
              <a:t>closed 26 Mar 2023</a:t>
            </a:r>
          </a:p>
          <a:p>
            <a:pPr lvl="1"/>
            <a:r>
              <a:rPr lang="en-AU" dirty="0"/>
              <a:t>(</a:t>
            </a:r>
            <a:r>
              <a:rPr lang="en-US" dirty="0"/>
              <a:t>N18055</a:t>
            </a:r>
            <a:r>
              <a:rPr lang="en-AU" dirty="0"/>
              <a:t>) – passed with one negative vote from the China NB for the usual reason.</a:t>
            </a:r>
          </a:p>
          <a:p>
            <a:pPr lvl="1"/>
            <a:r>
              <a:rPr lang="en-AU" b="0" dirty="0"/>
              <a:t>(Jul</a:t>
            </a:r>
            <a:r>
              <a:rPr lang="en-AU" dirty="0"/>
              <a:t>/Aug 2023) – ballot comment response sent</a:t>
            </a:r>
            <a:endParaRPr lang="en-AU" b="0" dirty="0"/>
          </a:p>
          <a:p>
            <a:r>
              <a:rPr lang="en-AU" dirty="0"/>
              <a:t>FDIS ballot: </a:t>
            </a:r>
            <a:r>
              <a:rPr lang="en-AU" dirty="0">
                <a:solidFill>
                  <a:schemeClr val="accent2"/>
                </a:solidFill>
              </a:rPr>
              <a:t>closes 4 Jul 2024</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44</a:t>
            </a:fld>
            <a:endParaRPr lang="en-US" dirty="0"/>
          </a:p>
        </p:txBody>
      </p:sp>
    </p:spTree>
    <p:extLst>
      <p:ext uri="{BB962C8B-B14F-4D97-AF65-F5344CB8AC3E}">
        <p14:creationId xmlns:p14="http://schemas.microsoft.com/office/powerpoint/2010/main" val="4048733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5-month FDIS ballot closes in Sep 2024</a:t>
            </a:r>
          </a:p>
        </p:txBody>
      </p:sp>
      <p:sp>
        <p:nvSpPr>
          <p:cNvPr id="10" name="Content Placeholder 9"/>
          <p:cNvSpPr>
            <a:spLocks noGrp="1"/>
          </p:cNvSpPr>
          <p:nvPr>
            <p:ph idx="1"/>
          </p:nvPr>
        </p:nvSpPr>
        <p:spPr>
          <a:xfrm>
            <a:off x="666964" y="1600200"/>
            <a:ext cx="7772400" cy="4114800"/>
          </a:xfrm>
        </p:spPr>
        <p:txBody>
          <a:bodyPr/>
          <a:lstStyle/>
          <a:p>
            <a:r>
              <a:rPr lang="en-AU" dirty="0"/>
              <a:t>Drafts sent to SC 6: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passed</a:t>
            </a:r>
          </a:p>
          <a:p>
            <a:pPr lvl="1"/>
            <a:r>
              <a:rPr lang="en-US" dirty="0">
                <a:latin typeface="Arial" panose="020B0604020202020204" pitchFamily="34" charset="0"/>
              </a:rPr>
              <a:t>(Sept 2023) Ballot initiated 14 Sep 2023, closed 12 Nov 2023; 8/0/11; 1 comment from China NB</a:t>
            </a:r>
          </a:p>
          <a:p>
            <a:pPr lvl="1"/>
            <a:r>
              <a:rPr lang="en-US" dirty="0">
                <a:latin typeface="Arial" panose="020B0604020202020204" pitchFamily="34" charset="0"/>
              </a:rPr>
              <a:t>(Nov 2023) Ballot comment response sent to SC 6 (N</a:t>
            </a:r>
            <a:r>
              <a:rPr lang="en-US" b="0" i="0" u="none" strike="noStrike" dirty="0">
                <a:solidFill>
                  <a:srgbClr val="000000"/>
                </a:solidFill>
                <a:effectLst/>
                <a:latin typeface="Helvetica" pitchFamily="2" charset="0"/>
              </a:rPr>
              <a:t>18148</a:t>
            </a:r>
            <a:r>
              <a:rPr lang="en-US" dirty="0">
                <a:latin typeface="Arial" panose="020B0604020202020204" pitchFamily="34" charset="0"/>
              </a:rPr>
              <a:t>)</a:t>
            </a:r>
            <a:endParaRPr lang="en-AU" dirty="0">
              <a:latin typeface="+mj-lt"/>
            </a:endParaRPr>
          </a:p>
          <a:p>
            <a:r>
              <a:rPr lang="en-AU" dirty="0"/>
              <a:t>FDIS ballot: </a:t>
            </a:r>
            <a:r>
              <a:rPr lang="en-AU" dirty="0">
                <a:solidFill>
                  <a:schemeClr val="accent2"/>
                </a:solidFill>
              </a:rPr>
              <a:t>closes 25 Sep 2024</a:t>
            </a:r>
          </a:p>
          <a:p>
            <a:pPr marL="234950" indent="-234950">
              <a:buFont typeface="Arial" panose="020B0604020202020204" pitchFamily="34" charset="0"/>
              <a:buChar char="•"/>
            </a:pPr>
            <a:r>
              <a:rPr lang="en-AU" b="0" dirty="0">
                <a:solidFill>
                  <a:srgbClr val="FF0000"/>
                </a:solidFill>
              </a:rPr>
              <a:t>Not</a:t>
            </a:r>
            <a:r>
              <a:rPr lang="en-AU" b="0" dirty="0"/>
              <a:t> </a:t>
            </a:r>
            <a:r>
              <a:rPr lang="en-AU" b="0" dirty="0">
                <a:solidFill>
                  <a:srgbClr val="FF0000"/>
                </a:solidFill>
              </a:rPr>
              <a:t>waiting</a:t>
            </a:r>
            <a:r>
              <a:rPr lang="en-AU" b="0" dirty="0"/>
              <a:t> on IEEE 802.1Q-REV-2022 FDIS to close</a:t>
            </a:r>
          </a:p>
          <a:p>
            <a:pPr marL="234950" indent="-234950">
              <a:buFont typeface="Arial" panose="020B0604020202020204" pitchFamily="34" charset="0"/>
              <a:buChar char="•"/>
            </a:pPr>
            <a:r>
              <a:rPr lang="en-AU" b="0" dirty="0"/>
              <a:t>Discussion: internal process about release amendment ballots only after base FDIS passes</a:t>
            </a:r>
          </a:p>
          <a:p>
            <a:endParaRPr lang="en-AU" dirty="0">
              <a:solidFill>
                <a:schemeClr val="accent2"/>
              </a:solidFill>
            </a:endParaRP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endParaRPr lang="en-US" dirty="0"/>
          </a:p>
        </p:txBody>
      </p:sp>
      <p:sp>
        <p:nvSpPr>
          <p:cNvPr id="6" name="Slide Number Placeholder 5"/>
          <p:cNvSpPr>
            <a:spLocks noGrp="1"/>
          </p:cNvSpPr>
          <p:nvPr>
            <p:ph type="sldNum" sz="quarter" idx="11"/>
          </p:nvPr>
        </p:nvSpPr>
        <p:spPr/>
        <p:txBody>
          <a:bodyPr/>
          <a:lstStyle/>
          <a:p>
            <a:r>
              <a:rPr lang="en-US" dirty="0"/>
              <a:t>Slide </a:t>
            </a:r>
            <a:fld id="{FCE5288C-F87B-4810-A6B2-740CE13BD34D}" type="slidenum">
              <a:rPr lang="en-US" smtClean="0"/>
              <a:pPr/>
              <a:t>45</a:t>
            </a:fld>
            <a:endParaRPr lang="en-US" dirty="0"/>
          </a:p>
        </p:txBody>
      </p:sp>
    </p:spTree>
    <p:extLst>
      <p:ext uri="{BB962C8B-B14F-4D97-AF65-F5344CB8AC3E}">
        <p14:creationId xmlns:p14="http://schemas.microsoft.com/office/powerpoint/2010/main" val="1342022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5-month FDIS ballot closes in Sep 2024</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GB" dirty="0">
                <a:latin typeface="Arial" panose="020B0604020202020204" pitchFamily="34" charset="0"/>
              </a:rPr>
              <a:t>(Mar 2023) Motion passed to send for SC 6 adoption upon IEEE publication.</a:t>
            </a:r>
            <a:endParaRPr lang="en-AU" dirty="0"/>
          </a:p>
          <a:p>
            <a:r>
              <a:rPr lang="en-US" dirty="0"/>
              <a:t>60-day</a:t>
            </a:r>
            <a:r>
              <a:rPr lang="en-AU" dirty="0"/>
              <a:t> pre-ballot: </a:t>
            </a:r>
            <a:r>
              <a:rPr lang="en-AU" dirty="0">
                <a:solidFill>
                  <a:srgbClr val="00B050"/>
                </a:solidFill>
              </a:rPr>
              <a:t>passed</a:t>
            </a:r>
          </a:p>
          <a:p>
            <a:pPr>
              <a:buFont typeface="Arial" panose="020B0604020202020204" pitchFamily="34" charset="0"/>
              <a:buChar char="•"/>
            </a:pPr>
            <a:r>
              <a:rPr lang="en-AU" b="0" dirty="0"/>
              <a:t>Formally submitted for approval on 22 Aug 2023</a:t>
            </a:r>
          </a:p>
          <a:p>
            <a:pPr>
              <a:buFont typeface="Arial" panose="020B0604020202020204" pitchFamily="34" charset="0"/>
              <a:buChar char="•"/>
            </a:pPr>
            <a:r>
              <a:rPr lang="en-AU" b="0" dirty="0"/>
              <a:t>Ballot initiated 14 Sept 2023, closed 12 Nov 2023</a:t>
            </a:r>
          </a:p>
          <a:p>
            <a:pPr>
              <a:buFont typeface="Arial" panose="020B0604020202020204" pitchFamily="34" charset="0"/>
              <a:buChar char="•"/>
            </a:pPr>
            <a:r>
              <a:rPr lang="en-AU" b="0" dirty="0"/>
              <a:t>Passed on a vote of 9/1/9 (Y/N/A); one comment from China NB</a:t>
            </a:r>
          </a:p>
          <a:p>
            <a:pPr>
              <a:buFont typeface="Arial" panose="020B0604020202020204" pitchFamily="34" charset="0"/>
              <a:buChar char="•"/>
            </a:pPr>
            <a:r>
              <a:rPr lang="en-AU" b="0" dirty="0"/>
              <a:t>(Nov 2023) Ballot comment response sent (N</a:t>
            </a:r>
            <a:r>
              <a:rPr lang="en-US" b="0" i="0" u="none" strike="noStrike" dirty="0">
                <a:solidFill>
                  <a:srgbClr val="000000"/>
                </a:solidFill>
                <a:effectLst/>
                <a:latin typeface="Helvetica" pitchFamily="2" charset="0"/>
              </a:rPr>
              <a:t>18149)</a:t>
            </a:r>
            <a:endParaRPr lang="en-AU" b="0" dirty="0"/>
          </a:p>
          <a:p>
            <a:r>
              <a:rPr lang="en-AU" dirty="0"/>
              <a:t>FDIS ballot: </a:t>
            </a:r>
            <a:r>
              <a:rPr lang="en-AU" dirty="0">
                <a:solidFill>
                  <a:schemeClr val="accent2"/>
                </a:solidFill>
              </a:rPr>
              <a:t>close 25 Sep 24</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3195263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was liaised for information in Feb 2023</a:t>
            </a:r>
            <a:br>
              <a:rPr lang="en-AU" dirty="0"/>
            </a:br>
            <a:endParaRPr lang="en-AU" dirty="0"/>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15 Feb 2023</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p>
          <a:p>
            <a:pPr lvl="2"/>
            <a:r>
              <a:rPr lang="en-GB" dirty="0">
                <a:latin typeface="Arial" panose="020B0604020202020204" pitchFamily="34" charset="0"/>
              </a:rPr>
              <a:t>(Jan 2023) </a:t>
            </a:r>
            <a:r>
              <a:rPr lang="en-US" dirty="0">
                <a:latin typeface="Arial" panose="020B0604020202020204" pitchFamily="34" charset="0"/>
              </a:rPr>
              <a:t>IEEE 802f will start SA ballot soon hopefully</a:t>
            </a:r>
          </a:p>
          <a:p>
            <a:pPr lvl="2"/>
            <a:r>
              <a:rPr lang="en-US" dirty="0">
                <a:latin typeface="Arial" panose="020B0604020202020204" pitchFamily="34" charset="0"/>
              </a:rPr>
              <a:t>(Feb 2023) Submission: N 17968</a:t>
            </a:r>
          </a:p>
          <a:p>
            <a:pPr lvl="2"/>
            <a:r>
              <a:rPr lang="en-US" dirty="0">
                <a:latin typeface="Arial" panose="020B0604020202020204" pitchFamily="34" charset="0"/>
              </a:rPr>
              <a:t>(Dec 2023) Published by IEEE; awaiting submission by IEEE for 60-day pre-ballot</a:t>
            </a:r>
            <a:endParaRPr lang="en-AU" dirty="0"/>
          </a:p>
          <a:p>
            <a:r>
              <a:rPr lang="en-US" dirty="0"/>
              <a:t>60-day</a:t>
            </a:r>
            <a:r>
              <a:rPr lang="en-AU" dirty="0"/>
              <a:t> pre-ballot: </a:t>
            </a:r>
            <a:r>
              <a:rPr lang="en-AU" dirty="0">
                <a:solidFill>
                  <a:srgbClr val="00B050"/>
                </a:solidFill>
              </a:rPr>
              <a:t>passed</a:t>
            </a:r>
            <a:endParaRPr lang="en-AU" dirty="0">
              <a:solidFill>
                <a:schemeClr val="accent2"/>
              </a:solidFill>
            </a:endParaRPr>
          </a:p>
          <a:p>
            <a:pPr lvl="1">
              <a:buClr>
                <a:schemeClr val="tx1"/>
              </a:buClr>
              <a:buFont typeface="Arial" panose="020B0604020202020204" pitchFamily="34" charset="0"/>
              <a:buChar char="•"/>
            </a:pPr>
            <a:r>
              <a:rPr lang="en-US" sz="1600" b="0" dirty="0">
                <a:latin typeface="Arial" panose="020B0604020202020204" pitchFamily="34" charset="0"/>
              </a:rPr>
              <a:t>(Feb 2024) Submission: N 18217</a:t>
            </a:r>
          </a:p>
          <a:p>
            <a:pPr lvl="1">
              <a:buClr>
                <a:schemeClr val="tx1"/>
              </a:buClr>
              <a:buFont typeface="Arial" panose="020B0604020202020204" pitchFamily="34" charset="0"/>
              <a:buChar char="•"/>
            </a:pPr>
            <a:r>
              <a:rPr lang="en-US" sz="1600" dirty="0">
                <a:latin typeface="Arial" panose="020B0604020202020204" pitchFamily="34" charset="0"/>
              </a:rPr>
              <a:t>(Apr 2024) Summary: N 18256</a:t>
            </a:r>
          </a:p>
          <a:p>
            <a:pPr lvl="2">
              <a:buClr>
                <a:schemeClr val="tx1"/>
              </a:buClr>
              <a:buFont typeface="Arial" panose="020B0604020202020204" pitchFamily="34" charset="0"/>
              <a:buChar char="•"/>
            </a:pPr>
            <a:r>
              <a:rPr lang="en-US" sz="1400" b="0" dirty="0">
                <a:latin typeface="Arial" panose="020B0604020202020204" pitchFamily="34" charset="0"/>
              </a:rPr>
              <a:t>Result</a:t>
            </a:r>
            <a:r>
              <a:rPr lang="en-US" sz="1400" dirty="0">
                <a:latin typeface="Arial" panose="020B0604020202020204" pitchFamily="34" charset="0"/>
              </a:rPr>
              <a:t>: 8-0-11; China NB comment: use OIDs for resource management</a:t>
            </a:r>
            <a:endParaRPr lang="en-AU" sz="1400" b="0" dirty="0">
              <a:latin typeface="Arial" panose="020B0604020202020204" pitchFamily="34" charset="0"/>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738417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was submitted into the PSDO process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US" dirty="0">
                <a:latin typeface="+mj-lt"/>
              </a:rPr>
              <a:t>(Dec 2022) D2.0 was liaised for information (</a:t>
            </a:r>
            <a:r>
              <a:rPr lang="en-US" dirty="0"/>
              <a:t>N17934</a:t>
            </a:r>
            <a:r>
              <a:rPr lang="en-US" dirty="0">
                <a:latin typeface="+mj-lt"/>
              </a:rPr>
              <a:t>)</a:t>
            </a:r>
            <a:endParaRPr lang="en-AU" dirty="0"/>
          </a:p>
          <a:p>
            <a:r>
              <a:rPr lang="en-US" dirty="0"/>
              <a:t>60-day</a:t>
            </a:r>
            <a:r>
              <a:rPr lang="en-AU" dirty="0"/>
              <a:t> pre-ballot:</a:t>
            </a:r>
            <a:r>
              <a:rPr lang="en-AU" dirty="0">
                <a:solidFill>
                  <a:srgbClr val="00B050"/>
                </a:solidFill>
              </a:rPr>
              <a:t> passed</a:t>
            </a:r>
          </a:p>
          <a:p>
            <a:pPr marL="182880" indent="-182880">
              <a:buFont typeface="Arial" panose="020B0604020202020204" pitchFamily="34" charset="0"/>
              <a:buChar char="•"/>
            </a:pPr>
            <a:r>
              <a:rPr lang="en-AU" b="0" dirty="0">
                <a:latin typeface="+mj-lt"/>
              </a:rPr>
              <a:t>(Nov 2023) Submitted; ballot closes 3 Feb 2024 (N</a:t>
            </a:r>
            <a:r>
              <a:rPr lang="en-US" b="0" i="0" u="none" strike="noStrike" dirty="0">
                <a:solidFill>
                  <a:srgbClr val="000000"/>
                </a:solidFill>
                <a:effectLst/>
                <a:latin typeface="Helvetica" pitchFamily="2" charset="0"/>
              </a:rPr>
              <a:t>18142)</a:t>
            </a:r>
          </a:p>
          <a:p>
            <a:pPr marL="182880" indent="-182880">
              <a:buFont typeface="Arial" panose="020B0604020202020204" pitchFamily="34" charset="0"/>
              <a:buChar char="•"/>
            </a:pPr>
            <a:r>
              <a:rPr lang="en-US" b="0" dirty="0">
                <a:solidFill>
                  <a:srgbClr val="000000"/>
                </a:solidFill>
                <a:latin typeface="Helvetica" pitchFamily="2" charset="0"/>
              </a:rPr>
              <a:t>(Feb 2024) Passed 7-0-12; one comment from China NB (N18214)</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latin typeface="+mj-lt"/>
            </a:endParaRPr>
          </a:p>
          <a:p>
            <a:r>
              <a:rPr lang="en-AU" dirty="0"/>
              <a:t>FDIS ballot: </a:t>
            </a:r>
            <a:r>
              <a:rPr lang="en-AU" dirty="0">
                <a:solidFill>
                  <a:schemeClr val="accent2"/>
                </a:solidFill>
              </a:rPr>
              <a:t>waiting</a:t>
            </a:r>
          </a:p>
          <a:p>
            <a:pPr marL="173038" indent="-173038">
              <a:buFont typeface="Arial" panose="020B0604020202020204" pitchFamily="34" charset="0"/>
              <a:buChar char="•"/>
            </a:pPr>
            <a:r>
              <a:rPr lang="en-AU" b="0" dirty="0"/>
              <a:t>Waiting on IEEE 802.1Q-REV-2022 FDIS to close</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4717569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 was submitted into the PSDO process in Nov 2023</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 6 for information when the SA ballot starts</a:t>
            </a:r>
          </a:p>
          <a:p>
            <a:pPr lvl="1"/>
            <a:r>
              <a:rPr lang="en-US" dirty="0">
                <a:latin typeface="+mj-lt"/>
              </a:rPr>
              <a:t>(Dec 2022) D2.0 liaised for information (N17933)</a:t>
            </a:r>
            <a:endParaRPr lang="en-AU" dirty="0">
              <a:latin typeface="+mj-lt"/>
            </a:endParaRPr>
          </a:p>
          <a:p>
            <a:r>
              <a:rPr lang="en-US" dirty="0"/>
              <a:t>60-day</a:t>
            </a:r>
            <a:r>
              <a:rPr lang="en-AU" dirty="0"/>
              <a:t> pre-ballot: </a:t>
            </a:r>
            <a:r>
              <a:rPr lang="en-AU" dirty="0">
                <a:solidFill>
                  <a:srgbClr val="00B050"/>
                </a:solidFill>
              </a:rPr>
              <a:t>passed</a:t>
            </a:r>
          </a:p>
          <a:p>
            <a:pPr marL="182880" indent="-182880">
              <a:buFont typeface="Arial" panose="020B0604020202020204" pitchFamily="34" charset="0"/>
              <a:buChar char="•"/>
            </a:pPr>
            <a:r>
              <a:rPr lang="en-AU" b="0" dirty="0"/>
              <a:t>(Nov 2023) Submitted; ballot closes 3 Feb 2024 (N</a:t>
            </a:r>
            <a:r>
              <a:rPr lang="en-US" b="0" i="0" u="none" strike="noStrike" dirty="0">
                <a:solidFill>
                  <a:srgbClr val="000000"/>
                </a:solidFill>
                <a:effectLst/>
                <a:latin typeface="Helvetica" pitchFamily="2" charset="0"/>
              </a:rPr>
              <a:t>18143)</a:t>
            </a:r>
          </a:p>
          <a:p>
            <a:pPr marL="182880" indent="-182880">
              <a:buFont typeface="Arial" panose="020B0604020202020204" pitchFamily="34" charset="0"/>
              <a:buChar char="•"/>
            </a:pPr>
            <a:r>
              <a:rPr lang="en-US" b="0" dirty="0">
                <a:solidFill>
                  <a:srgbClr val="000000"/>
                </a:solidFill>
                <a:latin typeface="Helvetica" pitchFamily="2" charset="0"/>
              </a:rPr>
              <a:t>(Feb 2024) Passed: 6-0-13; one comment from China NB (N18215)</a:t>
            </a:r>
          </a:p>
          <a:p>
            <a:pPr marL="182880" indent="-182880">
              <a:buFont typeface="Arial" panose="020B0604020202020204" pitchFamily="34" charset="0"/>
              <a:buChar char="•"/>
            </a:pPr>
            <a:r>
              <a:rPr lang="en-US" b="0" dirty="0">
                <a:solidFill>
                  <a:srgbClr val="000000"/>
                </a:solidFill>
                <a:latin typeface="Helvetica" pitchFamily="2" charset="0"/>
              </a:rPr>
              <a:t>(Apr 2024) Comment responses sent</a:t>
            </a:r>
            <a:endParaRPr lang="en-AU" b="0" dirty="0"/>
          </a:p>
          <a:p>
            <a:r>
              <a:rPr lang="en-AU" dirty="0"/>
              <a:t>FDIS ballot: </a:t>
            </a:r>
            <a:r>
              <a:rPr lang="en-AU" dirty="0">
                <a:solidFill>
                  <a:schemeClr val="accent2"/>
                </a:solidFill>
              </a:rPr>
              <a:t>waiting</a:t>
            </a:r>
          </a:p>
          <a:p>
            <a:pPr marL="173038" indent="-173038">
              <a:buFont typeface="Arial" panose="020B0604020202020204" pitchFamily="34" charset="0"/>
              <a:buChar char="•"/>
            </a:pPr>
            <a:r>
              <a:rPr lang="en-AU" b="0" dirty="0"/>
              <a:t>Waiting on IEEE 802.1Q-REV-2022 FDIS to close</a:t>
            </a:r>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74976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p>
        </p:txBody>
      </p:sp>
      <p:sp>
        <p:nvSpPr>
          <p:cNvPr id="3" name="Content Placeholder 2"/>
          <p:cNvSpPr>
            <a:spLocks noGrp="1"/>
          </p:cNvSpPr>
          <p:nvPr>
            <p:ph idx="1"/>
          </p:nvPr>
        </p:nvSpPr>
        <p:spPr/>
        <p:txBody>
          <a:bodyPr/>
          <a:lstStyle/>
          <a:p>
            <a:pPr lvl="1"/>
            <a:r>
              <a:rPr lang="en-US"/>
              <a:t>All participants in IEEE-SA activities are expected to adhere to the core principles underlying the:</a:t>
            </a:r>
          </a:p>
          <a:p>
            <a:pPr lvl="2"/>
            <a:r>
              <a:rPr lang="en-US">
                <a:hlinkClick r:id="rId2"/>
              </a:rPr>
              <a:t>IEEE Code of Ethics</a:t>
            </a:r>
            <a:endParaRPr lang="en-US"/>
          </a:p>
          <a:p>
            <a:pPr lvl="2"/>
            <a:r>
              <a:rPr lang="en-US">
                <a:hlinkClick r:id="rId3"/>
              </a:rPr>
              <a:t>IEEE Code of Conduct</a:t>
            </a:r>
            <a:endParaRPr lang="en-US"/>
          </a:p>
          <a:p>
            <a:pPr lvl="1"/>
            <a:r>
              <a:rPr lang="en-US"/>
              <a:t>The core principles of the IEEE Codes of Ethics &amp; Conduct are to:</a:t>
            </a:r>
          </a:p>
          <a:p>
            <a:pPr lvl="2"/>
            <a:r>
              <a:rPr lang="en-US" i="1"/>
              <a:t>Uphold the highest standards of integrity, responsible behavior, and ethical and professional conduct</a:t>
            </a:r>
          </a:p>
          <a:p>
            <a:pPr lvl="2"/>
            <a:r>
              <a:rPr lang="en-US" i="1"/>
              <a:t>Treat people fairly and with respect, to not engage in harassment, discrimination, or retaliation, and to protect people's privacy.</a:t>
            </a:r>
          </a:p>
          <a:p>
            <a:pPr lvl="2"/>
            <a:r>
              <a:rPr lang="en-US" i="1"/>
              <a:t>Avoid injuring others, their property, reputation, or employment by false or malicious action</a:t>
            </a:r>
          </a:p>
          <a:p>
            <a:pPr lvl="1"/>
            <a:r>
              <a:rPr lang="en-US"/>
              <a:t>The most recent versions of these Codes are available at</a:t>
            </a:r>
          </a:p>
          <a:p>
            <a:pPr lvl="2"/>
            <a:r>
              <a:rPr lang="en-US">
                <a:hlinkClick r:id="rId4"/>
              </a:rPr>
              <a:t>http://www.ieee.org/about/corporate/governance</a:t>
            </a:r>
            <a:endParaRPr lang="en-US"/>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200" dirty="0">
                <a:effectLst/>
                <a:latin typeface="Arial" panose="020B0604020202020204" pitchFamily="34" charset="0"/>
              </a:rPr>
              <a:t>Timing and Synchronization for Time-Sensitive Applications Amendment: Inclusive Terminology</a:t>
            </a:r>
            <a:br>
              <a:rPr lang="en-US" dirty="0">
                <a:solidFill>
                  <a:schemeClr val="accent2"/>
                </a:solidFill>
              </a:rPr>
            </a:br>
            <a:r>
              <a:rPr lang="en-AU" dirty="0"/>
              <a:t>IEEE 802.1ASdr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1.2 liaised for information (N18119)</a:t>
            </a:r>
          </a:p>
          <a:p>
            <a:pPr lvl="1"/>
            <a:r>
              <a:rPr lang="en-AU" dirty="0">
                <a:latin typeface="+mj-lt"/>
              </a:rPr>
              <a:t>(Jan 2024) </a:t>
            </a:r>
            <a:r>
              <a:rPr lang="en-AU" dirty="0" err="1">
                <a:latin typeface="+mj-lt"/>
              </a:rPr>
              <a:t>RevCom</a:t>
            </a:r>
            <a:r>
              <a:rPr lang="en-AU" dirty="0">
                <a:latin typeface="+mj-lt"/>
              </a:rPr>
              <a:t> approval expected this month</a:t>
            </a:r>
          </a:p>
          <a:p>
            <a:r>
              <a:rPr lang="en-US" dirty="0"/>
              <a:t>60-day</a:t>
            </a:r>
            <a:r>
              <a:rPr lang="en-AU" dirty="0"/>
              <a:t> pre-ballot: </a:t>
            </a:r>
            <a:r>
              <a:rPr lang="en-AU" dirty="0">
                <a:solidFill>
                  <a:schemeClr val="accent2"/>
                </a:solidFill>
              </a:rPr>
              <a:t>closes 27 May 2024</a:t>
            </a:r>
          </a:p>
          <a:p>
            <a:pPr marL="234950" indent="-234950">
              <a:buFont typeface="Arial" panose="020B0604020202020204" pitchFamily="34" charset="0"/>
              <a:buChar char="•"/>
            </a:pPr>
            <a:r>
              <a:rPr lang="en-AU" b="0" dirty="0">
                <a:latin typeface="+mj-lt"/>
              </a:rPr>
              <a:t>(Mar 2024) Submitted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405222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802.1CS-2020/Cor-1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During March 2023 plenary, WG approved sending draft upon start of SA ballot.</a:t>
            </a:r>
          </a:p>
          <a:p>
            <a:pPr lvl="1"/>
            <a:r>
              <a:rPr lang="en-AU" dirty="0">
                <a:latin typeface="+mj-lt"/>
              </a:rPr>
              <a:t>(Oct 2023) Draft 2.0 liaised for information (N18124)</a:t>
            </a:r>
          </a:p>
          <a:p>
            <a:pPr lvl="1"/>
            <a:r>
              <a:rPr lang="en-AU" dirty="0">
                <a:latin typeface="+mj-lt"/>
              </a:rPr>
              <a:t>(Jan 2024) </a:t>
            </a:r>
            <a:r>
              <a:rPr lang="en-AU" dirty="0" err="1">
                <a:latin typeface="+mj-lt"/>
              </a:rPr>
              <a:t>RevCom</a:t>
            </a:r>
            <a:r>
              <a:rPr lang="en-AU" dirty="0">
                <a:latin typeface="+mj-lt"/>
              </a:rPr>
              <a:t> approval expected this month</a:t>
            </a:r>
          </a:p>
          <a:p>
            <a:pPr lvl="1"/>
            <a:r>
              <a:rPr lang="en-AU" dirty="0">
                <a:latin typeface="+mj-lt"/>
              </a:rPr>
              <a:t>(Apr 2024) Submitted for balloting</a:t>
            </a:r>
          </a:p>
          <a:p>
            <a:r>
              <a:rPr lang="en-US" dirty="0"/>
              <a:t>90-day </a:t>
            </a:r>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793155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Quality of Service Provision by Network Systems</a:t>
            </a:r>
            <a:br>
              <a:rPr lang="en-US" dirty="0">
                <a:solidFill>
                  <a:schemeClr val="accent2"/>
                </a:solidFill>
              </a:rPr>
            </a:br>
            <a:r>
              <a:rPr lang="en-AU" dirty="0"/>
              <a:t>IEEE 802.1DC was liaised for information</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latin typeface="+mj-lt"/>
              </a:rPr>
              <a:t>(Oct 2023) Draft 3.0 liaised for information (N18124)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617761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Hot Standby</a:t>
            </a:r>
            <a:br>
              <a:rPr lang="en-US" dirty="0">
                <a:solidFill>
                  <a:schemeClr val="accent2"/>
                </a:solidFill>
              </a:rPr>
            </a:br>
            <a:r>
              <a:rPr lang="en-AU" dirty="0"/>
              <a:t>IEEE 802.1ASdm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(Jan 2023) No approved draft yet</a:t>
            </a:r>
          </a:p>
          <a:p>
            <a:pPr lvl="1"/>
            <a:r>
              <a:rPr lang="en-AU" dirty="0"/>
              <a:t>(Feb 2024) Submission: N 18222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3015491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Timing and Synchronization for Time-Sensitive Applications: YANG Data Model</a:t>
            </a:r>
            <a:br>
              <a:rPr lang="en-US" dirty="0">
                <a:solidFill>
                  <a:schemeClr val="accent2"/>
                </a:solidFill>
              </a:rPr>
            </a:br>
            <a:r>
              <a:rPr lang="en-AU" dirty="0"/>
              <a:t>IEEE 802.1ASdn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 </a:t>
            </a:r>
            <a:r>
              <a:rPr lang="en-US" b="0" i="0" u="none" strike="noStrike" dirty="0">
                <a:solidFill>
                  <a:srgbClr val="000000"/>
                </a:solidFill>
                <a:effectLst/>
                <a:latin typeface="Helvetica" pitchFamily="2" charset="0"/>
              </a:rPr>
              <a:t>18200</a:t>
            </a:r>
            <a:r>
              <a:rPr lang="en-AU" dirty="0"/>
              <a: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495865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Configuration Enhancements for Time-Sensitive Networking</a:t>
            </a:r>
            <a:br>
              <a:rPr lang="en-US" sz="1600" dirty="0">
                <a:solidFill>
                  <a:schemeClr val="accent2"/>
                </a:solidFill>
              </a:rPr>
            </a:br>
            <a:r>
              <a:rPr lang="en-AU" dirty="0"/>
              <a:t>IEEE 802.1Qdj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2023) Sent for information (N</a:t>
            </a:r>
            <a:r>
              <a:rPr lang="en-US" b="0" i="0" u="none" strike="noStrike" dirty="0">
                <a:solidFill>
                  <a:srgbClr val="000000"/>
                </a:solidFill>
                <a:effectLst/>
                <a:latin typeface="Helvetica" pitchFamily="2" charset="0"/>
              </a:rPr>
              <a:t>18201</a:t>
            </a:r>
            <a:r>
              <a:rPr lang="en-AU" dirty="0"/>
              <a:t>)</a:t>
            </a:r>
          </a:p>
          <a:p>
            <a:pPr lvl="1"/>
            <a:r>
              <a:rPr lang="en-AU" dirty="0"/>
              <a:t>(Mar 2024) EC approved sending for ballot upon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0769358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YANG Data Models for the Credit-Based Shaper </a:t>
            </a:r>
            <a:br>
              <a:rPr lang="en-US" sz="1600" dirty="0">
                <a:solidFill>
                  <a:schemeClr val="accent2"/>
                </a:solidFill>
              </a:rPr>
            </a:br>
            <a:r>
              <a:rPr lang="en-AU" dirty="0"/>
              <a:t>IEEE 802.1Qdx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No approved draft yet</a:t>
            </a:r>
          </a:p>
          <a:p>
            <a:pPr lvl="1"/>
            <a:r>
              <a:rPr lang="en-AU" dirty="0"/>
              <a:t>(Feb 2024) Sent for information: N 18222</a:t>
            </a:r>
          </a:p>
          <a:p>
            <a:pPr lvl="1"/>
            <a:r>
              <a:rPr lang="en-AU" dirty="0"/>
              <a:t>(Mar 2024) EC approved sending for ballot upon publication</a:t>
            </a:r>
          </a:p>
          <a:p>
            <a:r>
              <a:rPr lang="en-US" dirty="0"/>
              <a:t>60-day</a:t>
            </a:r>
            <a:r>
              <a:rPr lang="en-AU" dirty="0"/>
              <a:t> pre-ballot: </a:t>
            </a:r>
            <a:r>
              <a:rPr lang="en-AU" dirty="0">
                <a:solidFill>
                  <a:schemeClr val="accent2"/>
                </a:solidFill>
              </a:rPr>
              <a:t>waiting</a:t>
            </a:r>
          </a:p>
          <a:p>
            <a:pPr marL="173038" indent="-173038">
              <a:buFont typeface="Arial" panose="020B0604020202020204" pitchFamily="34" charset="0"/>
              <a:buChar char="•"/>
            </a:pPr>
            <a:r>
              <a:rPr lang="en-AU" b="0" dirty="0"/>
              <a:t>(Mar 2024) EC approved sending for ballot upon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617637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Overview and Architecture</a:t>
            </a:r>
            <a:br>
              <a:rPr lang="en-US" sz="1600" dirty="0">
                <a:solidFill>
                  <a:schemeClr val="accent2"/>
                </a:solidFill>
              </a:rPr>
            </a:br>
            <a:r>
              <a:rPr lang="en-AU" dirty="0"/>
              <a:t>IEEE 802-REVc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endParaRPr lang="en-AU" dirty="0">
              <a:solidFill>
                <a:schemeClr val="accent2"/>
              </a:solidFill>
            </a:endParaRPr>
          </a:p>
          <a:p>
            <a:pPr lvl="1"/>
            <a:r>
              <a:rPr lang="en-AU" dirty="0"/>
              <a:t>(Nov 2023) Motion approved to send for information upon SA ballot [probably May 2024]</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151265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 standards in the pipeline for adoption under the PSDO process and 7 awaiting submission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26516766"/>
              </p:ext>
            </p:extLst>
          </p:nvPr>
        </p:nvGraphicFramePr>
        <p:xfrm>
          <a:off x="152400" y="1847466"/>
          <a:ext cx="8839199"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Apr 24</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082347444"/>
                  </a:ext>
                </a:extLst>
              </a:tr>
              <a:tr h="290122">
                <a:tc>
                  <a:txBody>
                    <a:bodyPr/>
                    <a:lstStyle/>
                    <a:p>
                      <a:r>
                        <a:rPr lang="en-GB" sz="1600" b="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58</a:t>
            </a:fld>
            <a:endParaRPr lang="en-US"/>
          </a:p>
        </p:txBody>
      </p:sp>
    </p:spTree>
    <p:extLst>
      <p:ext uri="{BB962C8B-B14F-4D97-AF65-F5344CB8AC3E}">
        <p14:creationId xmlns:p14="http://schemas.microsoft.com/office/powerpoint/2010/main" val="5885085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795304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require that “participants in the IEEE standards development individual process shall act based on their qualifications and experience”</a:t>
            </a:r>
          </a:p>
          <a:p>
            <a:pPr lvl="1"/>
            <a:r>
              <a:rPr lang="en-US"/>
              <a:t>This means participants:</a:t>
            </a:r>
          </a:p>
          <a:p>
            <a:pPr lvl="2"/>
            <a:r>
              <a:rPr lang="en-US" b="1">
                <a:solidFill>
                  <a:srgbClr val="00B050"/>
                </a:solidFill>
              </a:rPr>
              <a:t>Shall act &amp; vote </a:t>
            </a:r>
            <a:r>
              <a:rPr lang="en-US"/>
              <a:t>based on their personal &amp; independent opinions derived from their expertise, knowledge, and qualifications</a:t>
            </a:r>
          </a:p>
          <a:p>
            <a:pPr lvl="2"/>
            <a:r>
              <a:rPr lang="en-US" b="1">
                <a:solidFill>
                  <a:srgbClr val="FF0000"/>
                </a:solidFill>
              </a:rPr>
              <a:t>Shall not act or vote </a:t>
            </a:r>
            <a:r>
              <a:rPr lang="en-US"/>
              <a:t>based on any obligation to or any direction from any other person or organization, including an employer or client, regardless of any external commitments, agreements, contracts, or orders</a:t>
            </a:r>
          </a:p>
          <a:p>
            <a:pPr lvl="2"/>
            <a:r>
              <a:rPr lang="en-US" b="1">
                <a:solidFill>
                  <a:srgbClr val="FF0000"/>
                </a:solidFill>
              </a:rPr>
              <a:t>Shall not direct </a:t>
            </a:r>
            <a:r>
              <a:rPr lang="en-US"/>
              <a:t>the actions or votes of other participants or retaliate against other participants for fulfilling their responsibility to act &amp; vote based on their personal &amp; independently developed opinions</a:t>
            </a:r>
          </a:p>
          <a:p>
            <a:pPr lvl="1"/>
            <a:r>
              <a:rPr lang="en-US"/>
              <a:t>By participating in standards activities using the “</a:t>
            </a:r>
            <a:r>
              <a:rPr lang="en-US" i="1"/>
              <a:t>individual process</a:t>
            </a:r>
            <a:r>
              <a:rPr lang="en-US"/>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submitted into the PSDO process in Feb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sent to SC 6: </a:t>
            </a:r>
            <a:r>
              <a:rPr lang="en-AU" dirty="0">
                <a:solidFill>
                  <a:schemeClr val="accent2"/>
                </a:solidFill>
              </a:rPr>
              <a:t>submitted Feb 2023</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(N17882)</a:t>
            </a:r>
          </a:p>
          <a:p>
            <a:pPr lvl="1"/>
            <a:r>
              <a:rPr lang="en-AU" dirty="0"/>
              <a:t>(Nov 2022) has the EC approved submission to PSDO</a:t>
            </a:r>
          </a:p>
          <a:p>
            <a:r>
              <a:rPr lang="en-US" dirty="0"/>
              <a:t>60-day</a:t>
            </a:r>
            <a:r>
              <a:rPr lang="en-AU" dirty="0"/>
              <a:t> pre-ballot: </a:t>
            </a:r>
            <a:r>
              <a:rPr lang="en-AU" dirty="0">
                <a:solidFill>
                  <a:srgbClr val="00B050"/>
                </a:solidFill>
              </a:rPr>
              <a:t>passed</a:t>
            </a:r>
            <a:endParaRPr lang="en-AU" dirty="0">
              <a:solidFill>
                <a:schemeClr val="accent2"/>
              </a:solidFill>
            </a:endParaRPr>
          </a:p>
          <a:p>
            <a:pPr>
              <a:spcBef>
                <a:spcPts val="600"/>
              </a:spcBef>
              <a:buFont typeface="Arial" panose="020B0604020202020204" pitchFamily="34" charset="0"/>
              <a:buChar char="•"/>
            </a:pPr>
            <a:r>
              <a:rPr lang="en-US" sz="1600" b="0" dirty="0"/>
              <a:t>(Apr 2024) Summary N 18255</a:t>
            </a:r>
          </a:p>
          <a:p>
            <a:pPr lvl="2">
              <a:spcBef>
                <a:spcPts val="600"/>
              </a:spcBef>
              <a:buFont typeface="Arial" panose="020B0604020202020204" pitchFamily="34" charset="0"/>
              <a:buChar char="•"/>
            </a:pPr>
            <a:r>
              <a:rPr lang="en-US" sz="1400" b="0" dirty="0"/>
              <a:t>Passed on a vote of 7-1-11</a:t>
            </a:r>
          </a:p>
          <a:p>
            <a:pPr lvl="2">
              <a:spcBef>
                <a:spcPts val="600"/>
              </a:spcBef>
              <a:buFont typeface="Arial" panose="020B0604020202020204" pitchFamily="34" charset="0"/>
              <a:buChar char="•"/>
            </a:pPr>
            <a:r>
              <a:rPr lang="en-US" sz="1400" dirty="0"/>
              <a:t>China NB comments:</a:t>
            </a:r>
          </a:p>
          <a:p>
            <a:pPr lvl="3">
              <a:spcBef>
                <a:spcPts val="600"/>
              </a:spcBef>
              <a:buFont typeface="Arial" panose="020B0604020202020204" pitchFamily="34" charset="0"/>
              <a:buChar char="•"/>
            </a:pPr>
            <a:r>
              <a:rPr lang="en-US" sz="1200" b="0" dirty="0"/>
              <a:t>No integral security mechanism</a:t>
            </a:r>
          </a:p>
          <a:p>
            <a:pPr lvl="3">
              <a:spcBef>
                <a:spcPts val="600"/>
              </a:spcBef>
              <a:buFont typeface="Arial" panose="020B0604020202020204" pitchFamily="34" charset="0"/>
              <a:buChar char="•"/>
            </a:pPr>
            <a:r>
              <a:rPr lang="en-US" sz="1200" dirty="0"/>
              <a:t>IEEE negative </a:t>
            </a:r>
            <a:r>
              <a:rPr lang="en-US" sz="1200" dirty="0" err="1"/>
              <a:t>LoAs</a:t>
            </a:r>
            <a:r>
              <a:rPr lang="en-US" sz="1200" dirty="0"/>
              <a:t> should be disqualifying and prevent balloting under PSDO</a:t>
            </a:r>
          </a:p>
          <a:p>
            <a:pPr lvl="3">
              <a:spcBef>
                <a:spcPts val="600"/>
              </a:spcBef>
              <a:buFont typeface="Arial" panose="020B0604020202020204" pitchFamily="34" charset="0"/>
              <a:buChar char="•"/>
            </a:pPr>
            <a:r>
              <a:rPr lang="en-US" sz="1200" b="0" dirty="0"/>
              <a:t>Draft IEEE 802.3 </a:t>
            </a:r>
            <a:r>
              <a:rPr lang="en-US" sz="1200" dirty="0"/>
              <a:t>response to comments in </a:t>
            </a:r>
            <a:r>
              <a:rPr lang="en-US" sz="1200" dirty="0">
                <a:hlinkClick r:id="rId2"/>
              </a:rPr>
              <a:t>ec-24/0099r00</a:t>
            </a:r>
            <a:endParaRPr lang="en-US" sz="1200" b="0" dirty="0"/>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808726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a:t>
            </a:r>
          </a:p>
        </p:txBody>
      </p:sp>
      <p:graphicFrame>
        <p:nvGraphicFramePr>
          <p:cNvPr id="6" name="Content Placeholder 5"/>
          <p:cNvGraphicFramePr>
            <a:graphicFrameLocks noGrp="1"/>
          </p:cNvGraphicFramePr>
          <p:nvPr>
            <p:ph idx="1"/>
          </p:nvPr>
        </p:nvGraphicFramePr>
        <p:xfrm>
          <a:off x="190500" y="1916677"/>
          <a:ext cx="8839199" cy="439465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Std</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a:solidFill>
                            <a:schemeClr val="tx1"/>
                          </a:solidFill>
                          <a:latin typeface="+mj-lt"/>
                          <a:ea typeface="+mn-ea"/>
                          <a:cs typeface="Arial" panose="020B0604020202020204" pitchFamily="34" charset="0"/>
                        </a:rPr>
                        <a:t>D6.0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mn-cs"/>
                        </a:rPr>
                        <a:t>Passed</a:t>
                      </a:r>
                      <a:endParaRPr lang="en-AU" sz="1600" b="0" kern="120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00B050"/>
                          </a:solidFill>
                          <a:latin typeface="+mn-lt"/>
                          <a:ea typeface="+mn-ea"/>
                          <a:cs typeface="Arial" panose="020B0604020202020204" pitchFamily="34" charset="0"/>
                        </a:rPr>
                        <a:t>Nov 2021</a:t>
                      </a:r>
                      <a:endParaRPr lang="en-AU" sz="1600" b="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a:solidFill>
                            <a:schemeClr val="tx1"/>
                          </a:solidFill>
                          <a:latin typeface="+mj-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Not approved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a:solidFill>
                            <a:schemeClr val="tx1"/>
                          </a:solidFill>
                          <a:latin typeface="+mn-lt"/>
                          <a:ea typeface="+mn-ea"/>
                          <a:cs typeface="Arial" panose="020B0604020202020204" pitchFamily="34" charset="0"/>
                        </a:rPr>
                        <a:t>D8.0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a:solidFill>
                            <a:schemeClr val="tx1"/>
                          </a:solidFill>
                          <a:latin typeface="+mn-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Dec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a:solidFill>
                            <a:schemeClr val="tx1"/>
                          </a:solidFill>
                          <a:latin typeface="+mj-lt"/>
                          <a:ea typeface="+mn-ea"/>
                          <a:cs typeface="Arial" panose="020B0604020202020204" pitchFamily="34" charset="0"/>
                        </a:rPr>
                        <a:t>D4.0</a:t>
                      </a:r>
                      <a:endParaRPr lang="en-AU" sz="1600" b="0">
                        <a:solidFill>
                          <a:schemeClr val="tx1"/>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endParaRPr lang="en-AU" sz="1600" b="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GB" sz="1600" b="0" dirty="0">
                          <a:solidFill>
                            <a:schemeClr val="tx1"/>
                          </a:solidFill>
                          <a:latin typeface="+mj-lt"/>
                        </a:rPr>
                        <a:t>.11bf</a:t>
                      </a:r>
                    </a:p>
                  </a:txBody>
                  <a:tcPr/>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1349516"/>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a:solidFill>
                            <a:schemeClr val="accent2"/>
                          </a:solidFill>
                          <a:latin typeface="+mn-lt"/>
                          <a:ea typeface="+mn-ea"/>
                          <a:cs typeface="Arial" panose="020B0604020202020204" pitchFamily="34" charset="0"/>
                        </a:rPr>
                        <a:t>Waiting</a:t>
                      </a:r>
                      <a:endParaRPr lang="en-AU" sz="1600" b="0">
                        <a:solidFill>
                          <a:schemeClr val="accent2"/>
                        </a:solidFill>
                        <a:latin typeface="+mj-lt"/>
                        <a:cs typeface="Arial" panose="020B0604020202020204" pitchFamily="34" charset="0"/>
                      </a:endParaRP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61</a:t>
            </a:fld>
            <a:endParaRPr lang="en-US"/>
          </a:p>
        </p:txBody>
      </p:sp>
    </p:spTree>
    <p:extLst>
      <p:ext uri="{BB962C8B-B14F-4D97-AF65-F5344CB8AC3E}">
        <p14:creationId xmlns:p14="http://schemas.microsoft.com/office/powerpoint/2010/main" val="39575117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7 standards in the pipeline for adoption under the PSDO and 7 awaiting submission (continued)</a:t>
            </a:r>
          </a:p>
        </p:txBody>
      </p:sp>
      <p:graphicFrame>
        <p:nvGraphicFramePr>
          <p:cNvPr id="6" name="Content Placeholder 5"/>
          <p:cNvGraphicFramePr>
            <a:graphicFrameLocks noGrp="1"/>
          </p:cNvGraphicFramePr>
          <p:nvPr>
            <p:ph idx="1"/>
          </p:nvPr>
        </p:nvGraphicFramePr>
        <p:xfrm>
          <a:off x="152399" y="2161466"/>
          <a:ext cx="8839199" cy="201752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.11bh</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.11bi</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.11bk</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.11bn</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13124265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25365905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Dan Harkins</a:t>
            </a:r>
          </a:p>
          <a:p>
            <a:pPr lvl="1"/>
            <a:r>
              <a:rPr lang="en-AU" dirty="0"/>
              <a:t>Dorothy Stanley (802.11 WG Chair)</a:t>
            </a:r>
          </a:p>
          <a:p>
            <a:pPr lvl="1"/>
            <a:r>
              <a:rPr lang="en-AU" dirty="0"/>
              <a:t>Peter Yee</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2038302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Wi-Fi 6 </a:t>
            </a:r>
            <a:br>
              <a:rPr lang="en-AU"/>
            </a:br>
            <a:r>
              <a:rPr lang="en-AU"/>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awaiting resolution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41127048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r>
              <a:rPr lang="en-AU" dirty="0"/>
              <a:t>Latest news (Nov 2021)</a:t>
            </a:r>
          </a:p>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 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 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2485050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2023)</a:t>
            </a:r>
          </a:p>
          <a:p>
            <a:pPr lvl="1"/>
            <a:r>
              <a:rPr lang="en-AU" dirty="0"/>
              <a:t>There have lots of discussions between various stakeholders over the  last year or so … with limited progress so far</a:t>
            </a:r>
          </a:p>
          <a:p>
            <a:pPr lvl="1"/>
            <a:r>
              <a:rPr lang="en-AU" dirty="0"/>
              <a:t>It is now understood that the 802.11ax IPR related issue is still being discussed … and so hopefully good news can be reported in the future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66</a:t>
            </a:fld>
            <a:endParaRPr lang="en-US"/>
          </a:p>
        </p:txBody>
      </p:sp>
    </p:spTree>
    <p:extLst>
      <p:ext uri="{BB962C8B-B14F-4D97-AF65-F5344CB8AC3E}">
        <p14:creationId xmlns:p14="http://schemas.microsoft.com/office/powerpoint/2010/main" val="42078063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not approved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sent to SC 6: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not approved</a:t>
            </a:r>
          </a:p>
          <a:p>
            <a:pPr lvl="1"/>
            <a:r>
              <a:rPr lang="en-AU" dirty="0"/>
              <a:t>802.</a:t>
            </a:r>
            <a:r>
              <a:rPr lang="en-AU" dirty="0">
                <a:cs typeface="Arial" panose="020B0604020202020204" pitchFamily="34" charset="0"/>
              </a:rPr>
              <a:t>11ay</a:t>
            </a:r>
            <a:r>
              <a:rPr lang="en-AU" dirty="0"/>
              <a:t> 60-day ballot not approved on 9 Oct 2021 (N17628)</a:t>
            </a:r>
          </a:p>
          <a:p>
            <a:pPr lvl="2"/>
            <a:r>
              <a:rPr lang="en-AU" dirty="0"/>
              <a:t>Passed 10/1/8 (Belgium) on need for ISO standard</a:t>
            </a:r>
          </a:p>
          <a:p>
            <a:pPr lvl="2"/>
            <a:r>
              <a:rPr lang="en-AU" dirty="0"/>
              <a:t>Not approved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Not passing means the process will need to restart once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447526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Next generation positioning</a:t>
            </a:r>
            <a:br>
              <a:rPr lang="en-AU"/>
            </a:br>
            <a:r>
              <a:rPr lang="en-AU"/>
              <a:t>IEEE 802.11az was liaised for information in Apr 2022 </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12640005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may run into the same IPR related issue as 802.11ay (and 802.11ax) because there are explicit negative </a:t>
            </a:r>
            <a:r>
              <a:rPr lang="en-AU" dirty="0" err="1"/>
              <a:t>LoAs</a:t>
            </a:r>
            <a:r>
              <a:rPr lang="en-AU" dirty="0"/>
              <a:t> associated with 802.11ba – and so it will not be progressed by IEEE 802 until the disagreement about negative </a:t>
            </a:r>
            <a:r>
              <a:rPr lang="en-AU" dirty="0" err="1"/>
              <a:t>LoAs</a:t>
            </a:r>
            <a:r>
              <a:rPr lang="en-AU" dirty="0"/>
              <a:t> is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194244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p>
        </p:txBody>
      </p:sp>
      <p:sp>
        <p:nvSpPr>
          <p:cNvPr id="3" name="Content Placeholder 2"/>
          <p:cNvSpPr>
            <a:spLocks noGrp="1"/>
          </p:cNvSpPr>
          <p:nvPr>
            <p:ph idx="1"/>
          </p:nvPr>
        </p:nvSpPr>
        <p:spPr/>
        <p:txBody>
          <a:bodyPr/>
          <a:lstStyle/>
          <a:p>
            <a:pPr lvl="1"/>
            <a:r>
              <a:rPr lang="en-US"/>
              <a:t>The </a:t>
            </a:r>
            <a:r>
              <a:rPr lang="en-US">
                <a:hlinkClick r:id="rId2"/>
              </a:rPr>
              <a:t>IEEE-SA Standards Board Bylaws </a:t>
            </a:r>
            <a:r>
              <a:rPr lang="en-US"/>
              <a:t>(clause 5.2.1.3) specifies that “the standards development process shall not be dominated by any single interest category, individual, or organization”</a:t>
            </a:r>
          </a:p>
          <a:p>
            <a:pPr lvl="2"/>
            <a:r>
              <a:rPr lang="en-US"/>
              <a:t>This means no participant may </a:t>
            </a:r>
            <a:r>
              <a:rPr lang="en-US" i="1"/>
              <a:t>exercise “authority, leadership, or influence by reason of superior leverage, strength, or representation to the exclusion of fair and equitable consideration of other viewpoints” or “to hinder the progress of the standards development activity”</a:t>
            </a:r>
          </a:p>
          <a:p>
            <a:pPr lvl="1"/>
            <a:r>
              <a:rPr lang="en-US"/>
              <a:t>This rule applies equally to those participating in a standards development project and to that project’s leadership group</a:t>
            </a:r>
          </a:p>
          <a:p>
            <a:pPr lvl="1"/>
            <a:r>
              <a:rPr lang="en-US"/>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Peter Yee, AKAYLA</a:t>
            </a:r>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Light Communications</a:t>
            </a:r>
            <a:br>
              <a:rPr lang="en-AU"/>
            </a:br>
            <a:r>
              <a:rPr lang="en-AU"/>
              <a:t>IEEE 802.11bb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p>
          <a:p>
            <a:pPr marL="182880" indent="-182880">
              <a:buFont typeface="Arial" panose="020B0604020202020204" pitchFamily="34" charset="0"/>
              <a:buChar char="•"/>
            </a:pPr>
            <a:r>
              <a:rPr lang="en-AU" b="0" dirty="0"/>
              <a:t>(Nov 2023) Published by IEEE</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25978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Enhanced Broadcast Service</a:t>
            </a:r>
            <a:br>
              <a:rPr lang="en-AU"/>
            </a:br>
            <a:r>
              <a:rPr lang="en-AU"/>
              <a:t>IEEE 802.11bc was liaised in Dec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(Dec 2022) D4.0 liaised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14506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Enhancements for Next Generation V2X</a:t>
            </a:r>
            <a:br>
              <a:rPr lang="en-US"/>
            </a:br>
            <a:r>
              <a:rPr lang="en-AU"/>
              <a:t>IEEE 802.11bd D4.0 was liaised for information in June 2022</a:t>
            </a:r>
          </a:p>
        </p:txBody>
      </p:sp>
      <p:sp>
        <p:nvSpPr>
          <p:cNvPr id="10" name="Content Placeholder 9"/>
          <p:cNvSpPr>
            <a:spLocks noGrp="1"/>
          </p:cNvSpPr>
          <p:nvPr>
            <p:ph idx="1"/>
          </p:nvPr>
        </p:nvSpPr>
        <p:spPr/>
        <p:txBody>
          <a:bodyPr/>
          <a:lstStyle/>
          <a:p>
            <a:r>
              <a:rPr lang="en-AU" dirty="0"/>
              <a:t>Drafts sent to SC 6: </a:t>
            </a:r>
            <a:r>
              <a:rPr lang="en-AU" dirty="0">
                <a:solidFill>
                  <a:srgbClr val="00B050"/>
                </a:solidFill>
              </a:rPr>
              <a:t>sent</a:t>
            </a:r>
          </a:p>
          <a:p>
            <a:pPr lvl="1"/>
            <a:r>
              <a:rPr lang="en-AU" dirty="0"/>
              <a:t>802.11bd D4.0 was liaised in June 2022 (N17743)</a:t>
            </a:r>
          </a:p>
          <a:p>
            <a:r>
              <a:rPr lang="en-US" dirty="0"/>
              <a:t>60-day</a:t>
            </a:r>
            <a:r>
              <a:rPr lang="en-AU" dirty="0"/>
              <a:t> pre-ballot: </a:t>
            </a:r>
            <a:r>
              <a:rPr lang="en-AU" dirty="0">
                <a:solidFill>
                  <a:schemeClr val="accent2"/>
                </a:solidFill>
              </a:rPr>
              <a:t>waiting</a:t>
            </a:r>
          </a:p>
          <a:p>
            <a:pPr lvl="1"/>
            <a:r>
              <a:rPr lang="en-AU" dirty="0"/>
              <a:t>(Nov 2022) Approved for submission to PSDO (after publication)</a:t>
            </a:r>
          </a:p>
          <a:p>
            <a:pPr lvl="2"/>
            <a:r>
              <a:rPr lang="en-AU" dirty="0"/>
              <a:t>[Realistically, this won’t happen because IEEE 802.11bd has negative </a:t>
            </a:r>
            <a:r>
              <a:rPr lang="en-AU" dirty="0" err="1"/>
              <a:t>LoAs</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21122610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t>Extremely High Throughput</a:t>
            </a:r>
            <a:br>
              <a:rPr lang="en-AU"/>
            </a:br>
            <a:r>
              <a:rPr lang="en-AU"/>
              <a:t>IEEE 802.11be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0734299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t>Correct IEEE 802.11ay Assignment of Protected Announce Support bit</a:t>
            </a:r>
            <a:br>
              <a:rPr lang="en-US"/>
            </a:br>
            <a:r>
              <a:rPr lang="en-AU"/>
              <a:t>IEEE 802.11-2020 Cor 1 will be liaised for approval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Probably only makes sense to liaise or submit after the 802.11ay IPR related issue is resolved</a:t>
            </a:r>
          </a:p>
          <a:p>
            <a:r>
              <a:rPr lang="en-US" dirty="0"/>
              <a:t>90-day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17521455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WLAN Sensing</a:t>
            </a:r>
            <a:br>
              <a:rPr lang="en-AU" dirty="0"/>
            </a:br>
            <a:r>
              <a:rPr lang="en-AU" dirty="0"/>
              <a:t>IEEE 802.11bf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5861090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Randomized and Changing MAC Addresses (RCM)</a:t>
            </a:r>
            <a:br>
              <a:rPr lang="en-AU" dirty="0"/>
            </a:br>
            <a:r>
              <a:rPr lang="en-AU" dirty="0"/>
              <a:t>IEEE 802.11bh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39906632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Data Privacy (EDP)</a:t>
            </a:r>
            <a:br>
              <a:rPr lang="en-AU" sz="1600" dirty="0"/>
            </a:br>
            <a:r>
              <a:rPr lang="en-AU" dirty="0"/>
              <a:t>IEEE 802.11bi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14599420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320 MHz Positioning</a:t>
            </a:r>
            <a:br>
              <a:rPr lang="en-AU" sz="1600" dirty="0"/>
            </a:br>
            <a:r>
              <a:rPr lang="en-AU" dirty="0"/>
              <a:t>IEEE 802.11bk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(Jul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7703779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Ultra High Reliability</a:t>
            </a:r>
            <a:br>
              <a:rPr lang="en-AU" sz="1600" dirty="0"/>
            </a:br>
            <a:r>
              <a:rPr lang="en-AU" dirty="0"/>
              <a:t>IEEE 802.11bn will be liaised when appropriate</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(Nov 2023)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2522808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20790368"/>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3"/>
                  </a:ext>
                </a:extLst>
              </a:tr>
              <a:tr h="271325">
                <a:tc>
                  <a:txBody>
                    <a:bodyPr/>
                    <a:lstStyle/>
                    <a:p>
                      <a:pPr algn="l"/>
                      <a:r>
                        <a:rPr lang="en-AU" sz="1600" b="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r h="271325">
                <a:tc>
                  <a:txBody>
                    <a:bodyPr/>
                    <a:lstStyle/>
                    <a:p>
                      <a:pPr algn="l"/>
                      <a:r>
                        <a:rPr lang="en-AU" sz="1600" b="0" dirty="0">
                          <a:solidFill>
                            <a:schemeClr val="tx1"/>
                          </a:solidFill>
                          <a:latin typeface="+mj-lt"/>
                          <a:cs typeface="Arial" panose="020B0604020202020204" pitchFamily="34" charset="0"/>
                        </a:rPr>
                        <a:t>.3-2023</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Feb 24</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34105398"/>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3929152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14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56546691"/>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err="1">
                          <a:latin typeface="+mj-lt"/>
                        </a:rPr>
                        <a:t>Std</a:t>
                      </a:r>
                      <a:endParaRPr lang="en-AU" sz="1600">
                        <a:latin typeface="+mj-lt"/>
                      </a:endParaRP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a:solidFill>
                            <a:schemeClr val="tx1"/>
                          </a:solidFill>
                          <a:latin typeface="+mj-lt"/>
                          <a:cs typeface="Arial" panose="020B0604020202020204" pitchFamily="34" charset="0"/>
                        </a:rPr>
                        <a:t>.9-2021</a:t>
                      </a:r>
                    </a:p>
                  </a:txBody>
                  <a:tcPr marL="115147" marR="115147"/>
                </a:tc>
                <a:tc>
                  <a:txBody>
                    <a:bodyPr/>
                    <a:lstStyle/>
                    <a:p>
                      <a:pPr algn="ctr"/>
                      <a:r>
                        <a:rPr lang="en-AU" sz="1600" b="0" dirty="0">
                          <a:solidFill>
                            <a:schemeClr val="accent2"/>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Jan 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12 Nov 23</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474253082"/>
                  </a:ext>
                </a:extLst>
              </a:tr>
              <a:tr h="271325">
                <a:tc>
                  <a:txBody>
                    <a:bodyPr/>
                    <a:lstStyle/>
                    <a:p>
                      <a:pPr algn="l"/>
                      <a:r>
                        <a:rPr lang="en-AU" sz="1600" b="0">
                          <a:solidFill>
                            <a:schemeClr val="tx1"/>
                          </a:solidFill>
                          <a:latin typeface="+mj-lt"/>
                          <a:cs typeface="Arial" panose="020B0604020202020204" pitchFamily="34" charset="0"/>
                        </a:rPr>
                        <a:t>.7-2018</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a:solidFill>
                            <a:schemeClr val="tx1"/>
                          </a:solidFill>
                          <a:latin typeface="+mj-lt"/>
                          <a:cs typeface="Arial" panose="020B0604020202020204" pitchFamily="34" charset="0"/>
                        </a:rPr>
                        <a:t>.7a</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a:solidFill>
                            <a:schemeClr val="tx1"/>
                          </a:solidFill>
                          <a:latin typeface="+mj-lt"/>
                          <a:cs typeface="Arial" panose="020B0604020202020204" pitchFamily="34" charset="0"/>
                        </a:rPr>
                        <a:t>.13</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a:solidFill>
                            <a:schemeClr val="accent2"/>
                          </a:solidFill>
                          <a:latin typeface="+mj-lt"/>
                          <a:cs typeface="Arial" panose="020B0604020202020204" pitchFamily="34" charset="0"/>
                        </a:rPr>
                        <a:t>Waiting</a:t>
                      </a:r>
                    </a:p>
                  </a:txBody>
                  <a:tcPr marL="115147" marR="115147"/>
                </a:tc>
                <a:tc>
                  <a:txBody>
                    <a:bodyPr/>
                    <a:lstStyle/>
                    <a:p>
                      <a:pPr algn="ctr"/>
                      <a:r>
                        <a:rPr lang="en-AU" sz="1600" b="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2666122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dirty="0"/>
              <a:t>Phil Beecher</a:t>
            </a:r>
          </a:p>
          <a:p>
            <a:pPr lvl="1"/>
            <a:r>
              <a:rPr lang="en-AU" dirty="0"/>
              <a:t>Ann Krieger</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680289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has been liaised for information</a:t>
            </a:r>
          </a:p>
        </p:txBody>
      </p:sp>
      <p:sp>
        <p:nvSpPr>
          <p:cNvPr id="10" name="Content Placeholder 9"/>
          <p:cNvSpPr>
            <a:spLocks noGrp="1"/>
          </p:cNvSpPr>
          <p:nvPr>
            <p:ph idx="1"/>
          </p:nvPr>
        </p:nvSpPr>
        <p:spPr>
          <a:xfrm>
            <a:off x="668676" y="16764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2"/>
            <a:r>
              <a:rPr lang="en-US" dirty="0"/>
              <a:t>(Jan 2023) Staff is sending information version soon</a:t>
            </a:r>
          </a:p>
          <a:p>
            <a:r>
              <a:rPr lang="en-US" dirty="0"/>
              <a:t>60-day</a:t>
            </a:r>
            <a:r>
              <a:rPr lang="en-AU" dirty="0"/>
              <a:t> pre-ballot: </a:t>
            </a:r>
            <a:r>
              <a:rPr lang="en-AU" dirty="0">
                <a:solidFill>
                  <a:schemeClr val="accent2"/>
                </a:solidFill>
              </a:rPr>
              <a:t>passed</a:t>
            </a:r>
          </a:p>
          <a:p>
            <a:pPr lvl="2"/>
            <a:r>
              <a:rPr lang="en-AU" dirty="0"/>
              <a:t>Ballot initiated 14 Sep 2023, closed 12 Nov 2023</a:t>
            </a:r>
          </a:p>
          <a:p>
            <a:pPr lvl="2"/>
            <a:r>
              <a:rPr lang="en-AU" dirty="0"/>
              <a:t>Passed on a vote of 10/0/9 (Y/N/A); no comments received. (N</a:t>
            </a:r>
            <a:r>
              <a:rPr lang="en-US" b="0" i="0" u="none" strike="noStrike" dirty="0">
                <a:solidFill>
                  <a:srgbClr val="000000"/>
                </a:solidFill>
                <a:effectLst/>
                <a:latin typeface="Helvetica" pitchFamily="2" charset="0"/>
              </a:rPr>
              <a:t>18135)</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25808741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has been liaised for information</a:t>
            </a:r>
          </a:p>
        </p:txBody>
      </p:sp>
      <p:sp>
        <p:nvSpPr>
          <p:cNvPr id="10" name="Content Placeholder 9"/>
          <p:cNvSpPr>
            <a:spLocks noGrp="1"/>
          </p:cNvSpPr>
          <p:nvPr>
            <p:ph idx="1"/>
          </p:nvPr>
        </p:nvSpPr>
        <p:spPr>
          <a:xfrm>
            <a:off x="678951"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802.15.4w is submitted into PSDO process?</a:t>
            </a:r>
          </a:p>
          <a:p>
            <a:pPr lvl="3"/>
            <a:r>
              <a:rPr lang="en-US" dirty="0"/>
              <a:t>Staff suggests getting approval for submission into PSDO process after Mar 2023</a:t>
            </a: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84</a:t>
            </a:fld>
            <a:endParaRPr lang="en-US"/>
          </a:p>
        </p:txBody>
      </p:sp>
    </p:spTree>
    <p:extLst>
      <p:ext uri="{BB962C8B-B14F-4D97-AF65-F5344CB8AC3E}">
        <p14:creationId xmlns:p14="http://schemas.microsoft.com/office/powerpoint/2010/main" val="5059860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AES-256 encryption &amp; security extensions</a:t>
            </a:r>
            <a:br>
              <a:rPr lang="en-AU">
                <a:solidFill>
                  <a:schemeClr val="accent6"/>
                </a:solidFill>
              </a:rPr>
            </a:br>
            <a:r>
              <a:rPr lang="en-AU">
                <a:solidFill>
                  <a:schemeClr val="accent6"/>
                </a:solidFill>
              </a:rPr>
              <a:t>IEEE 802.15.4y-2021 will be liaised for information soon</a:t>
            </a:r>
          </a:p>
        </p:txBody>
      </p:sp>
      <p:sp>
        <p:nvSpPr>
          <p:cNvPr id="10" name="Content Placeholder 9"/>
          <p:cNvSpPr>
            <a:spLocks noGrp="1"/>
          </p:cNvSpPr>
          <p:nvPr>
            <p:ph idx="1"/>
          </p:nvPr>
        </p:nvSpPr>
        <p:spPr>
          <a:xfrm>
            <a:off x="685800" y="1707222"/>
            <a:ext cx="7772400" cy="4114800"/>
          </a:xfrm>
        </p:spPr>
        <p:txBody>
          <a:bodyPr/>
          <a:lstStyle/>
          <a:p>
            <a:r>
              <a:rPr lang="en-AU" dirty="0"/>
              <a:t>Drafts sent to SC 6: </a:t>
            </a:r>
            <a:r>
              <a:rPr lang="en-AU" dirty="0">
                <a:solidFill>
                  <a:schemeClr val="accent2"/>
                </a:solidFill>
              </a:rPr>
              <a:t>Feb 2024</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Staff suggests getting approval for submission into PSDO process after Mar 2023</a:t>
            </a:r>
          </a:p>
          <a:p>
            <a:pPr lvl="2"/>
            <a:r>
              <a:rPr lang="en-US" dirty="0"/>
              <a:t>(Nov 2023) EC approved submission of IEEE 802.15.4y for information</a:t>
            </a:r>
          </a:p>
          <a:p>
            <a:pPr lvl="2"/>
            <a:r>
              <a:rPr lang="en-US" dirty="0"/>
              <a:t>(Feb 2024) Sent for information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85</a:t>
            </a:fld>
            <a:endParaRPr lang="en-US"/>
          </a:p>
        </p:txBody>
      </p:sp>
    </p:spTree>
    <p:extLst>
      <p:ext uri="{BB962C8B-B14F-4D97-AF65-F5344CB8AC3E}">
        <p14:creationId xmlns:p14="http://schemas.microsoft.com/office/powerpoint/2010/main" val="11836860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6"/>
                </a:solidFill>
                <a:ea typeface="+mj-ea"/>
                <a:cs typeface="+mj-cs"/>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802.15.4z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86</a:t>
            </a:fld>
            <a:endParaRPr lang="en-US"/>
          </a:p>
        </p:txBody>
      </p:sp>
    </p:spTree>
    <p:extLst>
      <p:ext uri="{BB962C8B-B14F-4D97-AF65-F5344CB8AC3E}">
        <p14:creationId xmlns:p14="http://schemas.microsoft.com/office/powerpoint/2010/main" val="4887865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has been liaised for information</a:t>
            </a: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It has been discovered that IEEE 802.15.4-2015 is already ratified as ISO/IEC/IEEE 8802-15-4-2018 (via JTC1/SC31, but now returned to SC 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pPr lvl="2"/>
            <a:r>
              <a:rPr lang="en-US" dirty="0"/>
              <a:t>(Dec 2022) LS sent notifying SC 6 of plan (N17927)</a:t>
            </a:r>
          </a:p>
          <a:p>
            <a:pPr lvl="3"/>
            <a:r>
              <a:rPr lang="en-US" dirty="0"/>
              <a:t>Is it still planned that 802.15.4aa is submitted into PSDO process?</a:t>
            </a:r>
          </a:p>
          <a:p>
            <a:pPr lvl="3"/>
            <a:r>
              <a:rPr lang="en-US" dirty="0"/>
              <a:t>Staff suggests getting approval for submission into PSDO process after Mar 2023</a:t>
            </a:r>
            <a:endParaRPr lang="en-US" dirty="0">
              <a:solidFill>
                <a:srgbClr val="FF0000"/>
              </a:solidFill>
            </a:endParaRPr>
          </a:p>
          <a:p>
            <a:pPr lvl="2"/>
            <a:r>
              <a:rPr lang="en-US" dirty="0"/>
              <a:t>(Jan 2023) Staff is sending information version soon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87</a:t>
            </a:fld>
            <a:endParaRPr lang="en-US"/>
          </a:p>
        </p:txBody>
      </p:sp>
    </p:spTree>
    <p:extLst>
      <p:ext uri="{BB962C8B-B14F-4D97-AF65-F5344CB8AC3E}">
        <p14:creationId xmlns:p14="http://schemas.microsoft.com/office/powerpoint/2010/main" val="24486911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6954695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1560637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2"/>
            <a:r>
              <a:rPr lang="en-US">
                <a:hlinkClick r:id="rId4"/>
              </a:rPr>
              <a:t>IEEE SA Copyright Permission</a:t>
            </a:r>
            <a:endParaRPr lang="en-US"/>
          </a:p>
          <a:p>
            <a:pPr lvl="2"/>
            <a:r>
              <a:rPr lang="en-US">
                <a:hlinkClick r:id="rId5"/>
              </a:rPr>
              <a:t>IEEE SA Copyright FAQs</a:t>
            </a:r>
            <a:endParaRPr lang="en-US"/>
          </a:p>
          <a:p>
            <a:pPr lvl="2"/>
            <a:r>
              <a:rPr lang="en-US">
                <a:hlinkClick r:id="rId6"/>
              </a:rPr>
              <a:t>IEEE SA Best Practices for IEEE Standards Development</a:t>
            </a:r>
            <a:r>
              <a:rPr lang="en-US"/>
              <a:t> </a:t>
            </a:r>
          </a:p>
          <a:p>
            <a:pPr lvl="2"/>
            <a:r>
              <a:rPr lang="en-US"/>
              <a:t>Distribution of Draft Standards (see </a:t>
            </a:r>
            <a:r>
              <a:rPr lang="en-US">
                <a:hlinkClick r:id="rId3"/>
              </a:rPr>
              <a:t>Clause 6.1.3</a:t>
            </a:r>
            <a:r>
              <a:rPr lang="en-US"/>
              <a:t> of the SASB Ops Man)</a:t>
            </a:r>
          </a:p>
        </p:txBody>
      </p:sp>
      <p:sp>
        <p:nvSpPr>
          <p:cNvPr id="6" name="Footer Placeholder 5"/>
          <p:cNvSpPr>
            <a:spLocks noGrp="1"/>
          </p:cNvSpPr>
          <p:nvPr>
            <p:ph type="ftr" idx="10"/>
          </p:nvPr>
        </p:nvSpPr>
        <p:spPr/>
        <p:txBody>
          <a:bodyPr/>
          <a:lstStyle/>
          <a:p>
            <a:r>
              <a:rPr lang="en-US"/>
              <a:t>Peter Yee, AKAYLA</a:t>
            </a:r>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a:t>Slide </a:t>
            </a:r>
            <a:fld id="{A3979A82-1A5E-4C7B-AFC0-111CA6C3130A}" type="slidenum">
              <a:rPr lang="en-US" altLang="en-US" smtClean="0"/>
              <a:pPr/>
              <a:t>9</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sent to SC 6: </a:t>
            </a:r>
            <a:r>
              <a:rPr lang="en-AU" dirty="0">
                <a:solidFill>
                  <a:schemeClr val="accent2"/>
                </a:solidFill>
              </a:rPr>
              <a:t>Jan 2023</a:t>
            </a:r>
          </a:p>
          <a:p>
            <a:pPr lvl="1"/>
            <a:r>
              <a:rPr lang="en-US" dirty="0"/>
              <a:t>(Sep 2022) Discovered that IEEE 802.15.3-2016 already ratified as ISO/IEC 8802-15-3: 2017 (via JTC1/SC31, but now returned to SC 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p>
          <a:p>
            <a:pPr lvl="2"/>
            <a:r>
              <a:rPr lang="en-US" dirty="0"/>
              <a:t>(Dec 2022) A LS was sent specifying plan (N17926)</a:t>
            </a:r>
          </a:p>
          <a:p>
            <a:pPr lvl="3"/>
            <a:r>
              <a:rPr lang="en-US" dirty="0">
                <a:solidFill>
                  <a:srgbClr val="FF0000"/>
                </a:solidFill>
              </a:rPr>
              <a:t>It states that the revision will be submitted for approval in the future; it is unclear whether the amendment will be submitted for approval; or just information</a:t>
            </a:r>
          </a:p>
          <a:p>
            <a:pPr lvl="3"/>
            <a:r>
              <a:rPr lang="en-US" dirty="0">
                <a:solidFill>
                  <a:srgbClr val="FF0000"/>
                </a:solidFill>
              </a:rPr>
              <a:t>Staff suggests getting approval for submission into PSDO process after Mar 2023</a:t>
            </a:r>
          </a:p>
          <a:p>
            <a:pPr lvl="2"/>
            <a:r>
              <a:rPr lang="en-US" dirty="0"/>
              <a:t>(Jan 2023) Staff is sending information version soon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37103657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IEEE 802.15.3-2023 will be submitted into the PSDO process soon</a:t>
            </a: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endParaRPr lang="en-AU" dirty="0">
              <a:solidFill>
                <a:srgbClr val="00B050"/>
              </a:solidFill>
            </a:endParaRPr>
          </a:p>
          <a:p>
            <a:pPr lvl="1"/>
            <a:r>
              <a:rPr lang="en-US" dirty="0"/>
              <a:t>(May 2023) IEEE 802.15.3 was to be on </a:t>
            </a:r>
            <a:r>
              <a:rPr lang="en-US" dirty="0" err="1"/>
              <a:t>RevCom</a:t>
            </a:r>
            <a:r>
              <a:rPr lang="en-US" dirty="0"/>
              <a:t> agenda for June 2023.</a:t>
            </a:r>
          </a:p>
          <a:p>
            <a:pPr lvl="1"/>
            <a:r>
              <a:rPr lang="en-US" dirty="0"/>
              <a:t>(Sept 2023) IEEE 802.15.3 is now on </a:t>
            </a:r>
            <a:r>
              <a:rPr lang="en-US" dirty="0" err="1"/>
              <a:t>RevCom</a:t>
            </a:r>
            <a:r>
              <a:rPr lang="en-US" dirty="0"/>
              <a:t> agenda for Sept 2023.</a:t>
            </a:r>
          </a:p>
          <a:p>
            <a:pPr lvl="1"/>
            <a:r>
              <a:rPr lang="en-US" dirty="0"/>
              <a:t>(Nov 2023) EC approved submission for information</a:t>
            </a:r>
          </a:p>
          <a:p>
            <a:pPr lvl="1"/>
            <a:r>
              <a:rPr lang="en-US" dirty="0"/>
              <a:t>(Mar 2024) Submitted N 18244</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46526295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Plan is to submit to PSDO ASAP</a:t>
            </a:r>
          </a:p>
          <a:p>
            <a:pPr lvl="2"/>
            <a:r>
              <a:rPr lang="en-US" dirty="0"/>
              <a:t>(Dec 2022) A LS was sent specifying plan (N17929)</a:t>
            </a:r>
            <a:endParaRPr lang="en-AU" dirty="0"/>
          </a:p>
          <a:p>
            <a:pPr lvl="2"/>
            <a:r>
              <a:rPr lang="en-AU" dirty="0">
                <a:solidFill>
                  <a:srgbClr val="FF0000"/>
                </a:solidFill>
              </a:rPr>
              <a:t>(Nov 2022) Do we have EC approval for information &amp; submission?</a:t>
            </a:r>
          </a:p>
          <a:p>
            <a:pPr lvl="2"/>
            <a:r>
              <a:rPr lang="en-AU" dirty="0">
                <a:solidFill>
                  <a:srgbClr val="FF0000"/>
                </a:solidFill>
              </a:rPr>
              <a:t>(Jan 2023) Staff noted that she could not find EC motion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8439480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a:solidFill>
                  <a:schemeClr val="accent6"/>
                </a:solidFill>
              </a:rPr>
              <a:t>Higher rate, longer range optical camera communications</a:t>
            </a:r>
            <a:br>
              <a:rPr lang="en-AU" sz="2400">
                <a:solidFill>
                  <a:schemeClr val="accent6"/>
                </a:solidFill>
              </a:rPr>
            </a:br>
            <a:r>
              <a:rPr lang="en-AU">
                <a:solidFill>
                  <a:schemeClr val="accent6"/>
                </a:solidFill>
              </a:rPr>
              <a:t>IEEE 802.15.7a will be submitted into the PSDO process when ready</a:t>
            </a:r>
            <a:br>
              <a:rPr lang="en-AU">
                <a:solidFill>
                  <a:schemeClr val="accent6"/>
                </a:solidFill>
              </a:rPr>
            </a:br>
            <a:endParaRPr lang="en-AU">
              <a:solidFill>
                <a:schemeClr val="accent6"/>
              </a:solidFill>
            </a:endParaRPr>
          </a:p>
        </p:txBody>
      </p:sp>
      <p:sp>
        <p:nvSpPr>
          <p:cNvPr id="10" name="Content Placeholder 9"/>
          <p:cNvSpPr>
            <a:spLocks noGrp="1"/>
          </p:cNvSpPr>
          <p:nvPr>
            <p:ph idx="1"/>
          </p:nvPr>
        </p:nvSpPr>
        <p:spPr/>
        <p:txBody>
          <a:bodyPr/>
          <a:lstStyle/>
          <a:p>
            <a:r>
              <a:rPr lang="en-AU" dirty="0"/>
              <a:t>Drafts sent to SC 6: </a:t>
            </a:r>
            <a:r>
              <a:rPr lang="en-AU" dirty="0">
                <a:solidFill>
                  <a:schemeClr val="accent2"/>
                </a:solidFill>
              </a:rPr>
              <a:t>waiting</a:t>
            </a:r>
          </a:p>
          <a:p>
            <a:pPr lvl="1"/>
            <a:r>
              <a:rPr lang="en-AU" dirty="0"/>
              <a:t>(Sept 2022) 802.15.7a LB starts soon so is not ready for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27511148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802.15.9-2021 has been liaised for information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Jan 2023</a:t>
            </a:r>
          </a:p>
          <a:p>
            <a:pPr lvl="1"/>
            <a:r>
              <a:rPr lang="en-US" dirty="0"/>
              <a:t>(Dec 2022) A LS statement (N17928) was sent outlining a plan to submit IEEE 802.15.9-2021 for information soon, with a PSDO submission later in the year</a:t>
            </a:r>
          </a:p>
          <a:p>
            <a:pPr lvl="1"/>
            <a:r>
              <a:rPr lang="en-US" dirty="0"/>
              <a:t>(Jan 2023) Staff sent the document for information</a:t>
            </a:r>
          </a:p>
          <a:p>
            <a:r>
              <a:rPr lang="en-US" dirty="0"/>
              <a:t>60-day</a:t>
            </a:r>
            <a:r>
              <a:rPr lang="en-AU" dirty="0"/>
              <a:t> pre-ballot: </a:t>
            </a:r>
            <a:r>
              <a:rPr lang="en-AU" dirty="0">
                <a:solidFill>
                  <a:schemeClr val="accent2"/>
                </a:solidFill>
              </a:rPr>
              <a:t>passed</a:t>
            </a:r>
          </a:p>
          <a:p>
            <a:pPr marL="184150" lvl="2" indent="0">
              <a:buNone/>
            </a:pPr>
            <a:r>
              <a:rPr lang="en-AU" dirty="0"/>
              <a:t>- Formally submitted on 22-Aug-2023</a:t>
            </a:r>
          </a:p>
          <a:p>
            <a:pPr marL="184150" lvl="2" indent="0">
              <a:buNone/>
            </a:pPr>
            <a:r>
              <a:rPr lang="en-AU" dirty="0"/>
              <a:t>- Ballot initiated 14 Sep 2023, closed 12 Nov 2023</a:t>
            </a:r>
          </a:p>
          <a:p>
            <a:pPr marL="184150" lvl="2" indent="0">
              <a:buNone/>
            </a:pPr>
            <a:r>
              <a:rPr lang="en-AU" dirty="0"/>
              <a:t>- Passed on a vote of 9/1/9 (Y/N/A); one comment received from China NB (N</a:t>
            </a:r>
            <a:r>
              <a:rPr lang="en-US" b="0" i="0" u="none" strike="noStrike" dirty="0">
                <a:solidFill>
                  <a:srgbClr val="000000"/>
                </a:solidFill>
                <a:effectLst/>
                <a:latin typeface="Helvetica" pitchFamily="2" charset="0"/>
              </a:rPr>
              <a:t>18137</a:t>
            </a:r>
            <a:r>
              <a:rPr lang="en-AU" dirty="0"/>
              <a:t>)</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12301126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 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p>
          <a:p>
            <a:pPr lvl="1"/>
            <a:r>
              <a:rPr lang="en-GB" dirty="0">
                <a:latin typeface="Arial" panose="020B0604020202020204" pitchFamily="34" charset="0"/>
              </a:rPr>
              <a:t>(Jan 2023) Approved by </a:t>
            </a:r>
            <a:r>
              <a:rPr lang="en-GB" dirty="0" err="1">
                <a:latin typeface="Arial" panose="020B0604020202020204" pitchFamily="34" charset="0"/>
              </a:rPr>
              <a:t>RevCom</a:t>
            </a:r>
            <a:r>
              <a:rPr lang="en-GB" dirty="0">
                <a:latin typeface="Arial" panose="020B0604020202020204" pitchFamily="34" charset="0"/>
              </a:rPr>
              <a:t>, should be published as IEEE 802.15.13-2023.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9356556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a:solidFill>
                  <a:schemeClr val="accent6"/>
                </a:solidFill>
              </a:rPr>
              <a:t>Body Area Networking</a:t>
            </a:r>
            <a:br>
              <a:rPr lang="en-AU" sz="2400">
                <a:solidFill>
                  <a:schemeClr val="accent6"/>
                </a:solidFill>
              </a:rPr>
            </a:br>
            <a:r>
              <a:rPr lang="en-AU">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 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 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15567559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Wireless Smart Utility Network Field Area Network </a:t>
            </a:r>
            <a:br>
              <a:rPr lang="en-AU" sz="2400" dirty="0">
                <a:solidFill>
                  <a:schemeClr val="accent6"/>
                </a:solidFill>
              </a:rPr>
            </a:br>
            <a:r>
              <a:rPr lang="en-AU" dirty="0">
                <a:solidFill>
                  <a:schemeClr val="accent6"/>
                </a:solidFill>
              </a:rPr>
              <a:t>Related: IEEE 2857-2021</a:t>
            </a:r>
          </a:p>
        </p:txBody>
      </p:sp>
      <p:sp>
        <p:nvSpPr>
          <p:cNvPr id="10" name="Content Placeholder 9"/>
          <p:cNvSpPr>
            <a:spLocks noGrp="1"/>
          </p:cNvSpPr>
          <p:nvPr>
            <p:ph idx="1"/>
          </p:nvPr>
        </p:nvSpPr>
        <p:spPr/>
        <p:txBody>
          <a:bodyPr/>
          <a:lstStyle/>
          <a:p>
            <a:r>
              <a:rPr lang="en-US" dirty="0"/>
              <a:t>Ballot comment response sent to SC 6 (N 18246)</a:t>
            </a:r>
          </a:p>
          <a:p>
            <a:pPr>
              <a:buFont typeface="Arial" panose="020B0604020202020204" pitchFamily="34" charset="0"/>
              <a:buChar char="•"/>
            </a:pPr>
            <a:r>
              <a:rPr lang="en-US" b="0" dirty="0"/>
              <a:t>Indicates that the IEEE 2857 WG believes the referenced IEEE 802.1X and IEEE 802.11i are secure and suitable for their usage in IEEE 2857-2021.</a:t>
            </a:r>
            <a:endParaRPr lang="en-AU" b="0" dirty="0"/>
          </a:p>
        </p:txBody>
      </p:sp>
      <p:sp>
        <p:nvSpPr>
          <p:cNvPr id="5" name="Footer Placeholder 4"/>
          <p:cNvSpPr>
            <a:spLocks noGrp="1"/>
          </p:cNvSpPr>
          <p:nvPr>
            <p:ph type="ftr" sz="quarter" idx="10"/>
          </p:nvPr>
        </p:nvSpPr>
        <p:spPr>
          <a:xfrm>
            <a:off x="8543860" y="6475413"/>
            <a:ext cx="65" cy="184666"/>
          </a:xfrm>
        </p:spPr>
        <p:txBody>
          <a:bodyPr/>
          <a:lstStyle/>
          <a:p>
            <a:r>
              <a:rPr lang="en-US"/>
              <a:t>Peter Yee, AKAYLA</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4218874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a:latin typeface="+mj-lt"/>
                        </a:rPr>
                        <a:t>802</a:t>
                      </a:r>
                    </a:p>
                  </a:txBody>
                  <a:tcPr marL="115147" marR="115147"/>
                </a:tc>
                <a:tc gridSpan="2">
                  <a:txBody>
                    <a:bodyPr/>
                    <a:lstStyle/>
                    <a:p>
                      <a:pPr algn="ctr"/>
                      <a:r>
                        <a:rPr lang="en-AU" sz="160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a:latin typeface="+mj-lt"/>
                        </a:rPr>
                        <a:t>60-day</a:t>
                      </a:r>
                      <a:br>
                        <a:rPr lang="en-AU" sz="1600">
                          <a:latin typeface="+mj-lt"/>
                        </a:rPr>
                      </a:br>
                      <a:r>
                        <a:rPr lang="en-AU" sz="1600">
                          <a:latin typeface="+mj-lt"/>
                        </a:rPr>
                        <a:t>pre-ballot</a:t>
                      </a:r>
                    </a:p>
                  </a:txBody>
                  <a:tcPr marL="115147" marR="115147"/>
                </a:tc>
                <a:tc hMerge="1">
                  <a:txBody>
                    <a:bodyPr/>
                    <a:lstStyle/>
                    <a:p>
                      <a:endParaRPr lang="en-AU"/>
                    </a:p>
                  </a:txBody>
                  <a:tcPr/>
                </a:tc>
                <a:tc gridSpan="2">
                  <a:txBody>
                    <a:bodyPr/>
                    <a:lstStyle/>
                    <a:p>
                      <a:pPr algn="ctr"/>
                      <a:r>
                        <a:rPr lang="en-AU" sz="1600">
                          <a:latin typeface="+mj-lt"/>
                        </a:rPr>
                        <a:t>5-month</a:t>
                      </a:r>
                      <a:br>
                        <a:rPr lang="en-AU" sz="1600">
                          <a:latin typeface="+mj-lt"/>
                        </a:rPr>
                      </a:br>
                      <a:r>
                        <a:rPr lang="en-AU" sz="1600">
                          <a:latin typeface="+mj-lt"/>
                        </a:rPr>
                        <a:t>FDIS ballot</a:t>
                      </a:r>
                    </a:p>
                  </a:txBody>
                  <a:tcPr marL="115147" marR="115147"/>
                </a:tc>
                <a:tc hMerge="1">
                  <a:txBody>
                    <a:bodyPr/>
                    <a:lstStyle/>
                    <a:p>
                      <a:endParaRPr lang="en-AU"/>
                    </a:p>
                  </a:txBody>
                  <a:tcPr/>
                </a:tc>
                <a:tc>
                  <a:txBody>
                    <a:bodyPr/>
                    <a:lstStyle/>
                    <a:p>
                      <a:pPr algn="ctr"/>
                      <a:r>
                        <a:rPr lang="en-AU" sz="1600">
                          <a:latin typeface="+mj-lt"/>
                        </a:rPr>
                        <a:t>Comments</a:t>
                      </a:r>
                      <a:r>
                        <a:rPr lang="en-AU" sz="1600" baseline="0">
                          <a:latin typeface="+mj-lt"/>
                        </a:rPr>
                        <a:t> resolved</a:t>
                      </a:r>
                      <a:endParaRPr lang="en-AU" sz="1600">
                        <a:latin typeface="+mj-lt"/>
                      </a:endParaRPr>
                    </a:p>
                  </a:txBody>
                  <a:tcPr marL="0" marR="0"/>
                </a:tc>
                <a:extLst>
                  <a:ext uri="{0D108BD9-81ED-4DB2-BD59-A6C34878D82A}">
                    <a16:rowId xmlns:a16="http://schemas.microsoft.com/office/drawing/2014/main" val="10000"/>
                  </a:ext>
                </a:extLst>
              </a:tr>
              <a:tr h="335280">
                <a:tc>
                  <a:txBody>
                    <a:bodyPr/>
                    <a:lstStyle/>
                    <a:p>
                      <a:endParaRPr lang="en-AU" sz="1600">
                        <a:latin typeface="+mj-lt"/>
                        <a:cs typeface="Arial" panose="020B0604020202020204" pitchFamily="34" charset="0"/>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a:solidFill>
                          <a:schemeClr val="tx1"/>
                        </a:solidFill>
                        <a:latin typeface="+mn-lt"/>
                        <a:ea typeface="+mn-ea"/>
                        <a:cs typeface="+mn-cs"/>
                      </a:endParaRPr>
                    </a:p>
                  </a:txBody>
                  <a:tcPr marL="0" marR="0"/>
                </a:tc>
                <a:tc>
                  <a:txBody>
                    <a:bodyPr/>
                    <a:lstStyle/>
                    <a:p>
                      <a:pPr algn="ctr"/>
                      <a:endParaRPr lang="en-AU" sz="1600">
                        <a:solidFill>
                          <a:schemeClr val="accent2"/>
                        </a:solidFill>
                        <a:latin typeface="+mj-lt"/>
                      </a:endParaRPr>
                    </a:p>
                  </a:txBody>
                  <a:tcPr marL="115147" marR="115147"/>
                </a:tc>
                <a:tc>
                  <a:txBody>
                    <a:bodyPr/>
                    <a:lstStyle/>
                    <a:p>
                      <a:pPr algn="ctr"/>
                      <a:endParaRPr lang="en-AU" sz="1600">
                        <a:solidFill>
                          <a:schemeClr val="tx1"/>
                        </a:solidFill>
                        <a:latin typeface="+mj-lt"/>
                      </a:endParaRPr>
                    </a:p>
                  </a:txBody>
                  <a:tcPr marL="115147" marR="115147"/>
                </a:tc>
                <a:tc>
                  <a:txBody>
                    <a:bodyPr/>
                    <a:lstStyle/>
                    <a:p>
                      <a:pPr algn="ctr"/>
                      <a:endParaRPr lang="en-AU" sz="160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a:xfrm>
            <a:off x="8543860" y="6475413"/>
            <a:ext cx="65" cy="184666"/>
          </a:xfrm>
        </p:spPr>
        <p:txBody>
          <a:bodyPr/>
          <a:lstStyle/>
          <a:p>
            <a:r>
              <a:rPr lang="en-US"/>
              <a:t>Peter Yee, AKAYLA</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80682472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had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at the moment&gt;</a:t>
            </a:r>
          </a:p>
        </p:txBody>
      </p:sp>
      <p:sp>
        <p:nvSpPr>
          <p:cNvPr id="4" name="Footer Placeholder 3"/>
          <p:cNvSpPr>
            <a:spLocks noGrp="1"/>
          </p:cNvSpPr>
          <p:nvPr>
            <p:ph type="ftr" sz="quarter" idx="10"/>
          </p:nvPr>
        </p:nvSpPr>
        <p:spPr>
          <a:xfrm>
            <a:off x="8543860" y="6475413"/>
            <a:ext cx="65" cy="184666"/>
          </a:xfrm>
        </p:spPr>
        <p:txBody>
          <a:bodyPr/>
          <a:lstStyle/>
          <a:p>
            <a:pPr>
              <a:defRPr/>
            </a:pPr>
            <a:r>
              <a:rPr lang="en-US"/>
              <a:t>Peter Yee, AKAYLA</a:t>
            </a:r>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3614213702"/>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26762</Words>
  <Application>Microsoft Macintosh PowerPoint</Application>
  <PresentationFormat>On-screen Show (4:3)</PresentationFormat>
  <Paragraphs>3709</Paragraphs>
  <Slides>253</Slides>
  <Notes>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253</vt:i4>
      </vt:variant>
    </vt:vector>
  </HeadingPairs>
  <TitlesOfParts>
    <vt:vector size="260" baseType="lpstr">
      <vt:lpstr>Arial</vt:lpstr>
      <vt:lpstr>Calibri</vt:lpstr>
      <vt:lpstr>Helvetica</vt:lpstr>
      <vt:lpstr>Times New Roman</vt:lpstr>
      <vt:lpstr>Wingdings</vt:lpstr>
      <vt:lpstr>802-11-Submission</vt:lpstr>
      <vt:lpstr>Acrobat Document</vt:lpstr>
      <vt:lpstr>IEEE 802 JTC1 Standing Committee March 2024 agenda (mixed mode)</vt:lpstr>
      <vt:lpstr>This document will be used to provide information for any IEEE 802 JTC1 SC meetings in May 2024</vt:lpstr>
      <vt:lpstr>Registration is not required for the IEEE 802 JTC1 SC session in May 2024</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mixed mode on 14 May 2024 in the PM2 slot in Warsaw, PL</vt:lpstr>
      <vt:lpstr>The IEEE 802 JTC1 SC regular meeting has a high-level list of agenda items to be considered</vt:lpstr>
      <vt:lpstr>The IEEE 802 JTC1 SC will consider approving its agenda</vt:lpstr>
      <vt:lpstr>The IEEE 802 JTC1 SC will consider approval of the minutes of its March 2024 meeting</vt:lpstr>
      <vt:lpstr>The goals of the IEEE 802 JTC1 SC were reaffirmed by the IEEE 802 EC in Nov 2020</vt:lpstr>
      <vt:lpstr>The IEEE 802 WGs continue to liaise drafts to SC 6 for their information</vt:lpstr>
      <vt:lpstr>IEEE 802 continues to notify SC 6 of various new projects</vt:lpstr>
      <vt:lpstr>The iMeet area for the “Adoption of IEEE 802 standards by ISO/IEC JTC1” is operational</vt:lpstr>
      <vt:lpstr>IEEE 802 has sent 105 standards through the PSDO adoption process, with 50 in-process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802.1 WG has sent 50 standards completely through the PSDO adoption process</vt:lpstr>
      <vt:lpstr>IEEE 802.3 WG has sent 32 standards completely through the PSDO adoption process</vt:lpstr>
      <vt:lpstr>IEEE 802.3 WG has sent 32 standards completely through the PSDO adoption process</vt:lpstr>
      <vt:lpstr>IEEE 802.3 WG has sent 32 standards completely through the PSDO adoption process</vt:lpstr>
      <vt:lpstr>IEEE 802.11 WG has sent 12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The ISO version of one IEEE 802.1 standard is in systematic review</vt:lpstr>
      <vt:lpstr>Bridges &amp; Bridged Networks IEEE 802.1Q-REV-2022 passed 60-day pre-ballot </vt:lpstr>
      <vt:lpstr>Bridges &amp; Bridged Networks: Congestion Isolation IEEE 802.1Qcz 5-month FDIS ballot closes in Sep 2024</vt:lpstr>
      <vt:lpstr>MAC Privacy Protection IEEE 802.1AEdk D2.1 5-month FDIS ballot closes in Sep 2024</vt:lpstr>
      <vt:lpstr>YANG Data Model for Ethertypes IEEE 802f was liaised for information in Feb 2023 </vt:lpstr>
      <vt:lpstr>YANG Data Models for Scheduled Traffic, Frame Preemption, Per-Stream Filtering &amp; Policing IEEE 802.1Qcw was submitted into the PSDO process in Nov 2023</vt:lpstr>
      <vt:lpstr>Automatic Attachment to Provider Backbone Bridging (PBB) services IEEE 802.1Qcj was submitted into the PSDO process in Nov 2023</vt:lpstr>
      <vt:lpstr>Timing and Synchronization for Time-Sensitive Applications Amendment: Inclusive Terminology IEEE 802.1ASdr was liaised for information</vt:lpstr>
      <vt:lpstr>Automatic Attachment to Provider Backbone Bridging (PBB) services IEEE 802.1CS-2020/Cor-1 was liaised for information</vt:lpstr>
      <vt:lpstr>Quality of Service Provision by Network Systems IEEE 802.1DC was liaised for information</vt:lpstr>
      <vt:lpstr>Hot Standby IEEE 802.1ASdm will be liaised when appropriate</vt:lpstr>
      <vt:lpstr>Timing and Synchronization for Time-Sensitive Applications: YANG Data Model IEEE 802.1ASdn will be liaised when appropriate</vt:lpstr>
      <vt:lpstr>Configuration Enhancements for Time-Sensitive Networking IEEE 802.1Qdj will be liaised when appropriate</vt:lpstr>
      <vt:lpstr>YANG Data Models for the Credit-Based Shaper  IEEE 802.1Qdx will be liaised when appropriate</vt:lpstr>
      <vt:lpstr>Overview and Architecture IEEE 802-REVc will be liaised when appropriate</vt:lpstr>
      <vt:lpstr>IEEE 802.3 has 1 standards in the pipeline for adoption under the PSDO process and 7 awaiting submission</vt:lpstr>
      <vt:lpstr>IEEE 802.3 WG has a number of regular participants in IEEE 802 JTC1 SC activities</vt:lpstr>
      <vt:lpstr>IEEE 802.3-REV was submitted into the PSDO process in Feb 2023</vt:lpstr>
      <vt:lpstr>IEEE 802.11 has 7 standards in the pipeline for adoption under the PSDO and 7 awaiting submission</vt:lpstr>
      <vt:lpstr>IEEE 802.11 has 7 standards in the pipeline for adoption under the PSDO and 7 awaiting submission (continued)</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 … but there are ongoing discussions</vt:lpstr>
      <vt:lpstr>Enhanced Throughput for Operation in License-exempt Bands above 45 GHz IEEE 802.11ay 60-day ballot not approved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was liaised in Dec 2022</vt:lpstr>
      <vt:lpstr>Enhanced Broadcast Service IEEE 802.11bc was liaised in Dec 2022</vt:lpstr>
      <vt:lpstr>Enhancements for Next Generation V2X IEEE 802.11bd D4.0 was liaised for information in June 2022</vt:lpstr>
      <vt:lpstr>Extremely High Throughput IEEE 802.11be will be liaised when appropriate</vt:lpstr>
      <vt:lpstr>Correct IEEE 802.11ay Assignment of Protected Announce Support bit IEEE 802.11-2020 Cor 1 will be liaised for approval when appropriate</vt:lpstr>
      <vt:lpstr>WLAN Sensing IEEE 802.11bf will be liaised when appropriate</vt:lpstr>
      <vt:lpstr>Randomized and Changing MAC Addresses (RCM) IEEE 802.11bh will be liaised when appropriate</vt:lpstr>
      <vt:lpstr>Enhanced Data Privacy (EDP) IEEE 802.11bi will be liaised when appropriate</vt:lpstr>
      <vt:lpstr>320 MHz Positioning IEEE 802.11bk will be liaised when appropriate</vt:lpstr>
      <vt:lpstr>Ultra High Reliability IEEE 802.11bn will be liaised when appropriate</vt:lpstr>
      <vt:lpstr>IEEE 802.15 WG has 14 standards in the pipeline for adoption under the PSDO</vt:lpstr>
      <vt:lpstr>IEEE 802.15 WG has 14 standards in the pipeline for adoption under the PSDO</vt:lpstr>
      <vt:lpstr>IEEE 802.15 WG has a number of regular participants in IEEE 802 JTC1 SC activities</vt:lpstr>
      <vt:lpstr>Low-rate wireless networks  IEEE 802.15.4-2020 has been liaised for information</vt:lpstr>
      <vt:lpstr>Extension to low-energy critical infrastructure monitoring PHY IEEE 802.15.4w-2020 has been liaised for information</vt:lpstr>
      <vt:lpstr>AES-256 encryption &amp; security extensions IEEE 802.15.4y-2021 will be liaised for information soon</vt:lpstr>
      <vt:lpstr>Enhanced UWB PHYs &amp; associated ranging techniques IEEE 802.15.4z-2020 has been liaised for information</vt:lpstr>
      <vt:lpstr>Higher data rate extension to Smart Utility Network FSK PHY IEEE 802.15.4aa-2022 has been liaised for information</vt:lpstr>
      <vt:lpstr>100 Gb/s wireless switched point-to-point physical layer IEEE 802.15.3d-2017 has been liaised for information </vt:lpstr>
      <vt:lpstr>High-rate close proximity point-to-point communications  IEEE 802.15.3e-2017 has been liaised for information </vt:lpstr>
      <vt:lpstr>Extending the PHY for mmWave to operate from 57.0 GHz to 71 GHz IEEE 802.15.3f-2017 has been liaised for information </vt:lpstr>
      <vt:lpstr>High data rate wireless multi-media networks IEEE 802.15.3-2023 will be submitted into the PSDO process soon</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802.15.9-2021 has been liaised for information </vt:lpstr>
      <vt:lpstr>Multi Gigabit/sec Optical Wireless Communication IEEE 802.15.13 will be submitted into the PSDO process </vt:lpstr>
      <vt:lpstr>Body Area Networking There is no need to submit IEEE 802.15.6-2012 for ratification as ISO/IEC/IEEE standard</vt:lpstr>
      <vt:lpstr>Wireless Smart Utility Network Field Area Network  Related: IEEE 2857-2021</vt:lpstr>
      <vt:lpstr>IEEE 802.19 has not yet considered submissions to the PSDO process</vt:lpstr>
      <vt:lpstr>IEEE 802.19 WG has had a number of regular participants in IEEE 802 JTC1 SC activities</vt:lpstr>
      <vt:lpstr>IEEE 802.21 has no standard  in the pipeline for adoption under the PSDO</vt:lpstr>
      <vt:lpstr>IEEE 802.22 has no standard  in the pipeline for adoption under the PSDO</vt:lpstr>
      <vt:lpstr>IEEE 802.22 WG had a number of regular participants in IEEE 802 JTC1 SC activities</vt:lpstr>
      <vt:lpstr>SC 6/WG 1 had a virtual meeting on 7 May 2024</vt:lpstr>
      <vt:lpstr>Second PWI Report on APGAN</vt:lpstr>
      <vt:lpstr>PWI Proposal for Drone Formation Flying Show – Communication Security Requirement</vt:lpstr>
      <vt:lpstr>ISO/IEC PWI 11913 (Wearable Suit Area Network)</vt:lpstr>
      <vt:lpstr>SC 6 will hold a plenary meeting in October 2024</vt:lpstr>
      <vt:lpstr>The JTC1 SC chair developed a liaison report for the SC 6 plenary meeting in December 2023</vt:lpstr>
      <vt:lpstr>AG 4 – MCS Innovation</vt:lpstr>
      <vt:lpstr>AG 4 – MCS Innovation</vt:lpstr>
      <vt:lpstr>AG 4 – MCS Innovation Recommendation</vt:lpstr>
      <vt:lpstr>ISO/IEC JTC 1/SC 6 has a new Committee Manager as of July 2019</vt:lpstr>
      <vt:lpstr>ISO/IEC JTC1 has changed the rules so that “experts” rather than “NBs” participate in WGs</vt:lpstr>
      <vt:lpstr>The SC Chair has been empowered to appoint experts to the SC 6 document access lists </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lpstr>Routing Packets in IEEE 802.15.4 Dynamically Changing Wireless Networks IEEE 802.15.10-2017 will not be submitted into the PSDO process </vt:lpstr>
      <vt:lpstr>IEEE 802.11-2020 FDIS passed, a response liaised &amp; published</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A number of ISO/IEC/IEEE standards are subject to systematic review</vt:lpstr>
      <vt:lpstr>Frame Replication &amp; Elimination for Reliability: Extended Stream Identification Functions IEEE 802.1CBdb passed FDIS ballot &amp; has been published</vt:lpstr>
      <vt:lpstr>Information model, YANG data model, &amp; management information base module IEEE 802.1CBcv passed FDIS ballot &amp; has been published</vt:lpstr>
      <vt:lpstr>Audio Video Bridging (AVB) Systems IEEE 802.1BA-Rev passed FDIS ballot in Mar 2023</vt:lpstr>
      <vt:lpstr>MAC Service Definition: Support for IEEE Std 802.15.3 IEEE 802.1ACct passed FDIS ballot in Mar 2023</vt:lpstr>
      <vt:lpstr>The ISO version of one IEEE 802.15 standard completed systematic review</vt:lpstr>
      <vt:lpstr>The ISO version of one IEEE 802.1 standard completed systematic review</vt:lpstr>
      <vt:lpstr>MAC Connectivity Discovery: YANG Data Model IEEE 802.1ABcu passed FDIS ballot in June 2023</vt:lpstr>
      <vt:lpstr>Support for Multi-frame Protocol Data Units IEEE 802.1ABdh passed FDIS ballot in June 2023</vt:lpstr>
      <vt:lpstr>The ISO versions of two IEEE 802.21 standards completed systematic review</vt:lpstr>
      <vt:lpstr>The AG4 convenor sent IEEE 802 a request in relation to MCS issues in Ethernet</vt:lpstr>
      <vt:lpstr>The LS sent in response to the HK NB submission WG1 N289 was discussed by SC 6/WG 1 in Feb 2022</vt:lpstr>
      <vt:lpstr>The HK NB proposal an Advisory Group on MCS Innovation has been accepted?</vt:lpstr>
      <vt:lpstr>Is there any interest for someone to join the AG 4 global directory to monitor the MCS activity</vt:lpstr>
      <vt:lpstr>SC 6 concluded voting on the Deterministic wireless industrial network PWI </vt:lpstr>
      <vt:lpstr>Resolutions of the JTC 1/SC 6 Plenary in March 2023</vt:lpstr>
      <vt:lpstr>Resolutions of the JTC 1/SC 6 Plenary in March 2023</vt:lpstr>
      <vt:lpstr>US NB's late comments on SC 6 N 17954 for SC 6 Plenary and SC 6/WG 1 Meeting</vt:lpstr>
      <vt:lpstr>Resolutions of the JTC 1/SC 6 Plenary in March 2023</vt:lpstr>
      <vt:lpstr>The 802.3 WG is likely to approve the liaising of multiple docs for information and then ratification </vt:lpstr>
      <vt:lpstr>Power over Data Lines of Single Pair Ethernet IEEE 802.3dd will probably be liaised after IEEE 802.3-2022 has completed PSDO process </vt:lpstr>
      <vt:lpstr>Increased-reach Ethernet optical subscriber access (Super-PON) IEEE 802.3cs will probably be liaised after IEEE 802.3-2022 has completed PSDO process </vt:lpstr>
      <vt:lpstr>100 Gb/s, 200 Gb/s, and 400 Gb/s Short Reach Fiber IEEE 802.3db will probably be liaised after IEEE 802.3-2022 has completed PSDO process </vt:lpstr>
      <vt:lpstr>100 Gb/s, 200 Gb/s, and 400 Gb/s Electrical Interfaces IEEE 802.3ck will probably be liaised after IEEE 802.3-2022 has completed PSDO process </vt:lpstr>
      <vt:lpstr>Time Synchronization for Point-to-Point Single Pair Ethernet IEEE 802.3de will probably be liaised sometime in 2023</vt:lpstr>
      <vt:lpstr>Improved PTP Timestamping Accuracy IEEE 802.3cx will probably be liaised sometime in 2023</vt:lpstr>
      <vt:lpstr>Multi-Gigabit Optical Automotive Ethernet IEEE 802.3cz will probably be liaised sometime in 2023</vt:lpstr>
      <vt:lpstr>High data rate wireless multi-media networks There is no need to submit IEEE 802.15.3-2016 for ratification as an ISO/IEC/IEEE standard</vt:lpstr>
      <vt:lpstr>PWI proposal: Multi-Functional Reconfigurable Intelligent Surface for Wireless Communication</vt:lpstr>
      <vt:lpstr>PWI report of PWI 21284 on Requirements for APGAN Wireless and Radio Communications</vt:lpstr>
      <vt:lpstr>Study report for PWI Proposal on Space Fibre Channel Network Time Synchronization Protocol</vt:lpstr>
      <vt:lpstr>Call for Convenor for JTC 1/SC 6/WG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2024-05-10T05:05:04Z</dcterms:modified>
</cp:coreProperties>
</file>