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55"/>
  </p:notesMasterIdLst>
  <p:handoutMasterIdLst>
    <p:handoutMasterId r:id="rId256"/>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681" r:id="rId42"/>
    <p:sldId id="2292" r:id="rId43"/>
    <p:sldId id="2669" r:id="rId44"/>
    <p:sldId id="2331" r:id="rId45"/>
    <p:sldId id="2438" r:id="rId46"/>
    <p:sldId id="2611" r:id="rId47"/>
    <p:sldId id="2612" r:id="rId48"/>
    <p:sldId id="2610" r:id="rId49"/>
    <p:sldId id="2648" r:id="rId50"/>
    <p:sldId id="2655" r:id="rId51"/>
    <p:sldId id="2675" r:id="rId52"/>
    <p:sldId id="2676" r:id="rId53"/>
    <p:sldId id="2685" r:id="rId54"/>
    <p:sldId id="2702" r:id="rId55"/>
    <p:sldId id="2682" r:id="rId56"/>
    <p:sldId id="2703" r:id="rId57"/>
    <p:sldId id="2710" r:id="rId58"/>
    <p:sldId id="2008" r:id="rId59"/>
    <p:sldId id="2291" r:id="rId60"/>
    <p:sldId id="2552" r:id="rId61"/>
    <p:sldId id="2700" r:id="rId62"/>
    <p:sldId id="2701" r:id="rId63"/>
    <p:sldId id="2293" r:id="rId64"/>
    <p:sldId id="1708" r:id="rId65"/>
    <p:sldId id="2524" r:id="rId66"/>
    <p:sldId id="2548" r:id="rId67"/>
    <p:sldId id="1709" r:id="rId68"/>
    <p:sldId id="1710" r:id="rId69"/>
    <p:sldId id="1790" r:id="rId70"/>
    <p:sldId id="2199" r:id="rId71"/>
    <p:sldId id="2319" r:id="rId72"/>
    <p:sldId id="2320" r:id="rId73"/>
    <p:sldId id="2321" r:id="rId74"/>
    <p:sldId id="2635" r:id="rId75"/>
    <p:sldId id="2665" r:id="rId76"/>
    <p:sldId id="2666" r:id="rId77"/>
    <p:sldId id="2667" r:id="rId78"/>
    <p:sldId id="2668" r:id="rId79"/>
    <p:sldId id="2674" r:id="rId80"/>
    <p:sldId id="2354" r:id="rId81"/>
    <p:sldId id="2628" r:id="rId82"/>
    <p:sldId id="2294" r:id="rId83"/>
    <p:sldId id="2559" r:id="rId84"/>
    <p:sldId id="2623" r:id="rId85"/>
    <p:sldId id="2624" r:id="rId86"/>
    <p:sldId id="2625" r:id="rId87"/>
    <p:sldId id="2626" r:id="rId88"/>
    <p:sldId id="2570" r:id="rId89"/>
    <p:sldId id="2571" r:id="rId90"/>
    <p:sldId id="2572" r:id="rId91"/>
    <p:sldId id="2560" r:id="rId92"/>
    <p:sldId id="2627" r:id="rId93"/>
    <p:sldId id="2562" r:id="rId94"/>
    <p:sldId id="2561" r:id="rId95"/>
    <p:sldId id="2622" r:id="rId96"/>
    <p:sldId id="2564" r:id="rId97"/>
    <p:sldId id="2709" r:id="rId98"/>
    <p:sldId id="2466" r:id="rId99"/>
    <p:sldId id="2467" r:id="rId100"/>
    <p:sldId id="2670" r:id="rId101"/>
    <p:sldId id="2671" r:id="rId102"/>
    <p:sldId id="2336" r:id="rId103"/>
    <p:sldId id="2605" r:id="rId104"/>
    <p:sldId id="2711" r:id="rId105"/>
    <p:sldId id="2712" r:id="rId106"/>
    <p:sldId id="2713" r:id="rId107"/>
    <p:sldId id="2708" r:id="rId108"/>
    <p:sldId id="2649" r:id="rId109"/>
    <p:sldId id="2704" r:id="rId110"/>
    <p:sldId id="2705" r:id="rId111"/>
    <p:sldId id="2706" r:id="rId112"/>
    <p:sldId id="2324" r:id="rId113"/>
    <p:sldId id="1375" r:id="rId114"/>
    <p:sldId id="1376" r:id="rId115"/>
    <p:sldId id="619" r:id="rId116"/>
    <p:sldId id="621" r:id="rId117"/>
    <p:sldId id="1561" r:id="rId118"/>
    <p:sldId id="1555" r:id="rId119"/>
    <p:sldId id="1601" r:id="rId120"/>
    <p:sldId id="1585" r:id="rId121"/>
    <p:sldId id="1586" r:id="rId122"/>
    <p:sldId id="1587" r:id="rId123"/>
    <p:sldId id="1588" r:id="rId124"/>
    <p:sldId id="1589" r:id="rId125"/>
    <p:sldId id="1590" r:id="rId126"/>
    <p:sldId id="1771" r:id="rId127"/>
    <p:sldId id="1772" r:id="rId128"/>
    <p:sldId id="1591" r:id="rId129"/>
    <p:sldId id="1592" r:id="rId130"/>
    <p:sldId id="1593" r:id="rId131"/>
    <p:sldId id="1594" r:id="rId132"/>
    <p:sldId id="1595" r:id="rId133"/>
    <p:sldId id="1596" r:id="rId134"/>
    <p:sldId id="1597" r:id="rId135"/>
    <p:sldId id="1598" r:id="rId136"/>
    <p:sldId id="1599" r:id="rId137"/>
    <p:sldId id="1600" r:id="rId138"/>
    <p:sldId id="1628" r:id="rId139"/>
    <p:sldId id="1638" r:id="rId140"/>
    <p:sldId id="1725" r:id="rId141"/>
    <p:sldId id="1726" r:id="rId142"/>
    <p:sldId id="1947" r:id="rId143"/>
    <p:sldId id="1975" r:id="rId144"/>
    <p:sldId id="1976" r:id="rId145"/>
    <p:sldId id="1977" r:id="rId146"/>
    <p:sldId id="2039" r:id="rId147"/>
    <p:sldId id="2060" r:id="rId148"/>
    <p:sldId id="2061" r:id="rId149"/>
    <p:sldId id="2097" r:id="rId150"/>
    <p:sldId id="2103" r:id="rId151"/>
    <p:sldId id="2063" r:id="rId152"/>
    <p:sldId id="2064" r:id="rId153"/>
    <p:sldId id="2065" r:id="rId154"/>
    <p:sldId id="2066" r:id="rId155"/>
    <p:sldId id="2067" r:id="rId156"/>
    <p:sldId id="2068" r:id="rId157"/>
    <p:sldId id="2069" r:id="rId158"/>
    <p:sldId id="2146" r:id="rId159"/>
    <p:sldId id="2147" r:id="rId160"/>
    <p:sldId id="2148" r:id="rId161"/>
    <p:sldId id="2158" r:id="rId162"/>
    <p:sldId id="2159" r:id="rId163"/>
    <p:sldId id="2157" r:id="rId164"/>
    <p:sldId id="2160" r:id="rId165"/>
    <p:sldId id="2216" r:id="rId166"/>
    <p:sldId id="2217" r:id="rId167"/>
    <p:sldId id="2219" r:id="rId168"/>
    <p:sldId id="2238" r:id="rId169"/>
    <p:sldId id="2239" r:id="rId170"/>
    <p:sldId id="2240" r:id="rId171"/>
    <p:sldId id="2242" r:id="rId172"/>
    <p:sldId id="2263" r:id="rId173"/>
    <p:sldId id="2276" r:id="rId174"/>
    <p:sldId id="2277" r:id="rId175"/>
    <p:sldId id="2278" r:id="rId176"/>
    <p:sldId id="2281" r:id="rId177"/>
    <p:sldId id="2282" r:id="rId178"/>
    <p:sldId id="2283" r:id="rId179"/>
    <p:sldId id="2284" r:id="rId180"/>
    <p:sldId id="2318" r:id="rId181"/>
    <p:sldId id="2329" r:id="rId182"/>
    <p:sldId id="2356" r:id="rId183"/>
    <p:sldId id="1701" r:id="rId184"/>
    <p:sldId id="1969" r:id="rId185"/>
    <p:sldId id="2112" r:id="rId186"/>
    <p:sldId id="1965" r:id="rId187"/>
    <p:sldId id="2114" r:id="rId188"/>
    <p:sldId id="1705" r:id="rId189"/>
    <p:sldId id="1706" r:id="rId190"/>
    <p:sldId id="1707" r:id="rId191"/>
    <p:sldId id="2113" r:id="rId192"/>
    <p:sldId id="2037" r:id="rId193"/>
    <p:sldId id="2431" r:id="rId194"/>
    <p:sldId id="2429" r:id="rId195"/>
    <p:sldId id="2436" r:id="rId196"/>
    <p:sldId id="1968" r:id="rId197"/>
    <p:sldId id="2104" r:id="rId198"/>
    <p:sldId id="2317" r:id="rId199"/>
    <p:sldId id="1967" r:id="rId200"/>
    <p:sldId id="2167" r:id="rId201"/>
    <p:sldId id="2351" r:id="rId202"/>
    <p:sldId id="2333" r:id="rId203"/>
    <p:sldId id="2335" r:id="rId204"/>
    <p:sldId id="2334" r:id="rId205"/>
    <p:sldId id="2352" r:id="rId206"/>
    <p:sldId id="2218" r:id="rId207"/>
    <p:sldId id="1945" r:id="rId208"/>
    <p:sldId id="2071" r:id="rId209"/>
    <p:sldId id="2036" r:id="rId210"/>
    <p:sldId id="2323" r:id="rId211"/>
    <p:sldId id="2353" r:id="rId212"/>
    <p:sldId id="2332" r:id="rId213"/>
    <p:sldId id="2437" r:id="rId214"/>
    <p:sldId id="2426" r:id="rId215"/>
    <p:sldId id="2427" r:id="rId216"/>
    <p:sldId id="2328" r:id="rId217"/>
    <p:sldId id="2563" r:id="rId218"/>
    <p:sldId id="2355" r:id="rId219"/>
    <p:sldId id="2461" r:id="rId220"/>
    <p:sldId id="2460" r:id="rId221"/>
    <p:sldId id="2463" r:id="rId222"/>
    <p:sldId id="2609" r:id="rId223"/>
    <p:sldId id="2481" r:id="rId224"/>
    <p:sldId id="2482" r:id="rId225"/>
    <p:sldId id="2485" r:id="rId226"/>
    <p:sldId id="2486" r:id="rId227"/>
    <p:sldId id="2644" r:id="rId228"/>
    <p:sldId id="2707" r:id="rId229"/>
    <p:sldId id="2464" r:id="rId230"/>
    <p:sldId id="2483" r:id="rId231"/>
    <p:sldId id="2672" r:id="rId232"/>
    <p:sldId id="2651" r:id="rId233"/>
    <p:sldId id="2489" r:id="rId234"/>
    <p:sldId id="2556" r:id="rId235"/>
    <p:sldId id="2653" r:id="rId236"/>
    <p:sldId id="2647" r:id="rId237"/>
    <p:sldId id="2657" r:id="rId238"/>
    <p:sldId id="2658" r:id="rId239"/>
    <p:sldId id="2660" r:id="rId240"/>
    <p:sldId id="2659" r:id="rId241"/>
    <p:sldId id="2621" r:id="rId242"/>
    <p:sldId id="2637" r:id="rId243"/>
    <p:sldId id="2638" r:id="rId244"/>
    <p:sldId id="2639" r:id="rId245"/>
    <p:sldId id="2640" r:id="rId246"/>
    <p:sldId id="2641" r:id="rId247"/>
    <p:sldId id="2642" r:id="rId248"/>
    <p:sldId id="2643" r:id="rId249"/>
    <p:sldId id="2661" r:id="rId250"/>
    <p:sldId id="2678" r:id="rId251"/>
    <p:sldId id="2679" r:id="rId252"/>
    <p:sldId id="2680" r:id="rId253"/>
    <p:sldId id="2663" r:id="rId25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65" autoAdjust="0"/>
    <p:restoredTop sz="94660" autoAdjust="0"/>
  </p:normalViewPr>
  <p:slideViewPr>
    <p:cSldViewPr>
      <p:cViewPr>
        <p:scale>
          <a:sx n="125" d="100"/>
          <a:sy n="125" d="100"/>
        </p:scale>
        <p:origin x="2240" y="14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theme" Target="theme/theme1.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tableStyles" Target="tableStyle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notesMaster" Target="notesMasters/notesMaster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handoutMaster" Target="handoutMasters/handoutMaster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802.11-24/0594r00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56"/>
            <a:ext cx="9121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May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dd3168262349ffdf86ad4f11e2c13fd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24/11-24-0593-00-0jtc-minutes-of-mixed-mode-meeting-in-march-2024.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4/11-24-0593-00-0jtc-minutes-of-mixed-mode-meeting-in-march-2024.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March 2024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14 May 2024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7858125" cy="1066800"/>
          </a:xfrm>
        </p:spPr>
        <p:txBody>
          <a:bodyPr/>
          <a:lstStyle/>
          <a:p>
            <a:r>
              <a:rPr lang="en-US" dirty="0"/>
              <a:t>The IEEE 802 JTC1 SC will meet in mixed mode on</a:t>
            </a:r>
            <a:br>
              <a:rPr lang="en-US" dirty="0"/>
            </a:br>
            <a:r>
              <a:rPr lang="en-US" dirty="0"/>
              <a:t>14 May 2024 in the PM2 slot in Warsaw, PL</a:t>
            </a:r>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14 May 2024</a:t>
            </a:r>
            <a:br>
              <a:rPr lang="en-US" sz="1600" b="1" dirty="0">
                <a:latin typeface="+mj-lt"/>
              </a:rPr>
            </a:br>
            <a:r>
              <a:rPr lang="en-US" sz="1600" b="1" dirty="0">
                <a:latin typeface="+mj-lt"/>
              </a:rPr>
              <a:t>@ 4:00 pm (CEST)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latin typeface="+mj-lt"/>
                <a:hlinkClick r:id="rId3"/>
              </a:rPr>
              <a:t>https://ieeesa.webex.com/ieeesa/j.php?MTID=mdd3168262349ffdf86ad4f11e2c13fdc</a:t>
            </a:r>
            <a:endParaRPr lang="en-US" sz="1600" dirty="0">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2346 031 1725</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latin typeface="+mj-lt"/>
              </a:rPr>
              <a:t>JTC1 (apparently not ‘wireless’, as it has been at times)</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22230226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329155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40150213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6/WG 1 had a virtual meeting on 7 May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Agenda</a:t>
            </a:r>
          </a:p>
          <a:p>
            <a:pPr lvl="1"/>
            <a:r>
              <a:rPr lang="en-AU" dirty="0"/>
              <a:t>N 417</a:t>
            </a:r>
          </a:p>
          <a:p>
            <a:pPr lvl="2"/>
            <a:r>
              <a:rPr lang="en-AU" dirty="0"/>
              <a:t>Second PWI Report on APGAN (N 413)</a:t>
            </a:r>
          </a:p>
          <a:p>
            <a:pPr lvl="2"/>
            <a:r>
              <a:rPr lang="en-AU" dirty="0"/>
              <a:t>PWI Proposal for Drone Formation Flying Show - Communication</a:t>
            </a:r>
            <a:br>
              <a:rPr lang="en-AU" dirty="0"/>
            </a:br>
            <a:r>
              <a:rPr lang="en-AU" dirty="0"/>
              <a:t>Security Requirement (N 415)</a:t>
            </a:r>
          </a:p>
        </p:txBody>
      </p:sp>
    </p:spTree>
    <p:extLst>
      <p:ext uri="{BB962C8B-B14F-4D97-AF65-F5344CB8AC3E}">
        <p14:creationId xmlns:p14="http://schemas.microsoft.com/office/powerpoint/2010/main" val="20965101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Second PWI Report on APGAN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US" dirty="0"/>
              <a:t>Automotive Proving Group Area Network</a:t>
            </a:r>
          </a:p>
          <a:p>
            <a:pPr>
              <a:buFont typeface="Arial" panose="020B0604020202020204" pitchFamily="34" charset="0"/>
              <a:buChar char="•"/>
            </a:pPr>
            <a:r>
              <a:rPr lang="en-US" b="0" dirty="0"/>
              <a:t>Used for supporting experimentation and testing of intelligent transport systems and intelligent connected vehicles. Basically V2X.</a:t>
            </a:r>
          </a:p>
          <a:p>
            <a:pPr>
              <a:buFont typeface="Arial" panose="020B0604020202020204" pitchFamily="34" charset="0"/>
              <a:buChar char="•"/>
            </a:pPr>
            <a:r>
              <a:rPr lang="en-US" b="0" dirty="0"/>
              <a:t>RATs include DSRC, WLAN, 4G/5G, LTE-V/NR-V</a:t>
            </a:r>
          </a:p>
          <a:p>
            <a:pPr>
              <a:buFont typeface="Arial" panose="020B0604020202020204" pitchFamily="34" charset="0"/>
              <a:buChar char="•"/>
            </a:pPr>
            <a:r>
              <a:rPr lang="en-US" b="0" dirty="0"/>
              <a:t>Section 7.4.2 (Encryption Regulation): mentions WAPI and its underlying crypto algorithms</a:t>
            </a:r>
          </a:p>
          <a:p>
            <a:pPr>
              <a:buFont typeface="Arial" panose="020B0604020202020204" pitchFamily="34" charset="0"/>
              <a:buChar char="•"/>
            </a:pPr>
            <a:r>
              <a:rPr lang="en-US" b="0" dirty="0"/>
              <a:t>Section 8.3 (APGAN Security): mentions WEP/WPA/WPA2/WPA3 and WAPI</a:t>
            </a:r>
          </a:p>
          <a:p>
            <a:pPr>
              <a:buFont typeface="Arial" panose="020B0604020202020204" pitchFamily="34" charset="0"/>
              <a:buChar char="•"/>
            </a:pPr>
            <a:r>
              <a:rPr lang="en-US" b="0" dirty="0"/>
              <a:t>Section 8.4.2 (Stealthy Attack): Hiding attacks to avoid detection</a:t>
            </a:r>
          </a:p>
          <a:p>
            <a:pPr>
              <a:buFont typeface="Arial" panose="020B0604020202020204" pitchFamily="34" charset="0"/>
              <a:buChar char="•"/>
            </a:pPr>
            <a:r>
              <a:rPr lang="en-US" b="0" dirty="0"/>
              <a:t>Section 8.4.4 (Stealthy Defense Technical Requirements): one solution is MAC layer security equipment to protect data links</a:t>
            </a:r>
          </a:p>
          <a:p>
            <a:pPr marL="0" indent="0"/>
            <a:endParaRPr lang="en-US" b="0" dirty="0"/>
          </a:p>
        </p:txBody>
      </p:sp>
    </p:spTree>
    <p:extLst>
      <p:ext uri="{BB962C8B-B14F-4D97-AF65-F5344CB8AC3E}">
        <p14:creationId xmlns:p14="http://schemas.microsoft.com/office/powerpoint/2010/main" val="31962549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pPr lvl="2"/>
            <a:r>
              <a:rPr lang="en-AU" dirty="0"/>
              <a:t>PWI Proposal for Drone Formation Flying Show – Communication Security Requirement</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Securing inter-drone and controller to drone communications</a:t>
            </a:r>
          </a:p>
          <a:p>
            <a:pPr>
              <a:buFont typeface="Arial" panose="020B0604020202020204" pitchFamily="34" charset="0"/>
              <a:buChar char="•"/>
            </a:pPr>
            <a:r>
              <a:rPr lang="en-AU" b="0" dirty="0"/>
              <a:t>Several drone shows have been disrupted. Outcome: drone crashes</a:t>
            </a:r>
          </a:p>
          <a:p>
            <a:pPr>
              <a:buFont typeface="Arial" panose="020B0604020202020204" pitchFamily="34" charset="0"/>
              <a:buChar char="•"/>
            </a:pPr>
            <a:r>
              <a:rPr lang="en-AU" b="0" dirty="0"/>
              <a:t>Possible causes: real-time kinematic failures, C2 link failures, active radio attacks and interference from hidden adversary</a:t>
            </a:r>
          </a:p>
          <a:p>
            <a:pPr>
              <a:buFont typeface="Arial" panose="020B0604020202020204" pitchFamily="34" charset="0"/>
              <a:buChar char="•"/>
            </a:pPr>
            <a:r>
              <a:rPr lang="en-AU" b="0" dirty="0"/>
              <a:t>DFFS uses WLAN technology and security, so it’s in SC6’s scope; JTC 1/AG 19 believes that there is no conflict ISO TC 20/SC 16’s work, although SC 16 has not stated this itself</a:t>
            </a:r>
          </a:p>
          <a:p>
            <a:pPr>
              <a:buFont typeface="Arial" panose="020B0604020202020204" pitchFamily="34" charset="0"/>
              <a:buChar char="•"/>
            </a:pPr>
            <a:r>
              <a:rPr lang="en-AU" b="0" dirty="0"/>
              <a:t>IEEE Communications Society/Unmanned Aerial Vehicles Communications Standards Committee(COM/</a:t>
            </a:r>
            <a:r>
              <a:rPr lang="en-AU" b="0" dirty="0" err="1"/>
              <a:t>AerCom</a:t>
            </a:r>
            <a:r>
              <a:rPr lang="en-AU" b="0" dirty="0"/>
              <a:t>-SC) interest (P1937.15)</a:t>
            </a:r>
          </a:p>
          <a:p>
            <a:pPr>
              <a:buFont typeface="Arial" panose="020B0604020202020204" pitchFamily="34" charset="0"/>
              <a:buChar char="•"/>
            </a:pPr>
            <a:r>
              <a:rPr lang="en-AU" b="0" dirty="0"/>
              <a:t>SC 6 might request in the NP ballot stage, a request may be made to ISO CS to reduce the five NB nomination rule due to the lack of expertise in DFFS operations</a:t>
            </a:r>
          </a:p>
          <a:p>
            <a:pPr>
              <a:buFont typeface="Arial" panose="020B0604020202020204" pitchFamily="34" charset="0"/>
              <a:buChar char="•"/>
            </a:pPr>
            <a:endParaRPr lang="en-AU" b="0" dirty="0"/>
          </a:p>
          <a:p>
            <a:endParaRPr lang="en-AU" dirty="0"/>
          </a:p>
        </p:txBody>
      </p:sp>
    </p:spTree>
    <p:extLst>
      <p:ext uri="{BB962C8B-B14F-4D97-AF65-F5344CB8AC3E}">
        <p14:creationId xmlns:p14="http://schemas.microsoft.com/office/powerpoint/2010/main" val="24147865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ISO/IEC PWI 11913 (Wearable Suit Area Network)</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pPr>
              <a:buFont typeface="Arial" panose="020B0604020202020204" pitchFamily="34" charset="0"/>
              <a:buChar char="•"/>
            </a:pPr>
            <a:r>
              <a:rPr lang="en-US" b="0" dirty="0"/>
              <a:t>Network using conductive fabric layers</a:t>
            </a:r>
          </a:p>
          <a:p>
            <a:pPr>
              <a:buFont typeface="Arial" panose="020B0604020202020204" pitchFamily="34" charset="0"/>
              <a:buChar char="•"/>
            </a:pPr>
            <a:r>
              <a:rPr lang="en-US" b="0" dirty="0"/>
              <a:t>Speeds in the several Kbps range but defined up to 1 Mbps</a:t>
            </a:r>
          </a:p>
          <a:p>
            <a:pPr>
              <a:buFont typeface="Arial" panose="020B0604020202020204" pitchFamily="34" charset="0"/>
              <a:buChar char="•"/>
            </a:pPr>
            <a:r>
              <a:rPr lang="en-US" b="0" dirty="0"/>
              <a:t>Useful for body sensors, microphones, displays</a:t>
            </a:r>
          </a:p>
          <a:p>
            <a:pPr>
              <a:buFont typeface="Arial" panose="020B0604020202020204" pitchFamily="34" charset="0"/>
              <a:buChar char="•"/>
            </a:pPr>
            <a:r>
              <a:rPr lang="en-US" b="0" dirty="0"/>
              <a:t>Assumes wireless power transfer</a:t>
            </a:r>
          </a:p>
          <a:p>
            <a:pPr>
              <a:buFont typeface="Arial" panose="020B0604020202020204" pitchFamily="34" charset="0"/>
              <a:buChar char="•"/>
            </a:pPr>
            <a:r>
              <a:rPr lang="en-US" b="0" dirty="0"/>
              <a:t>Wireless gateway access to the controller and wider world</a:t>
            </a:r>
          </a:p>
          <a:p>
            <a:pPr>
              <a:buFont typeface="Arial" panose="020B0604020202020204" pitchFamily="34" charset="0"/>
              <a:buChar char="•"/>
            </a:pPr>
            <a:r>
              <a:rPr lang="en-US" b="0" dirty="0"/>
              <a:t>Defines application, MAC, and PHY layers</a:t>
            </a:r>
          </a:p>
          <a:p>
            <a:pPr>
              <a:buFont typeface="Arial" panose="020B0604020202020204" pitchFamily="34" charset="0"/>
              <a:buChar char="•"/>
            </a:pPr>
            <a:r>
              <a:rPr lang="en-US" b="0" dirty="0"/>
              <a:t>The vote was 8-1-11</a:t>
            </a:r>
          </a:p>
          <a:p>
            <a:pPr>
              <a:buFont typeface="Arial" panose="020B0604020202020204" pitchFamily="34" charset="0"/>
              <a:buChar char="•"/>
            </a:pPr>
            <a:r>
              <a:rPr lang="en-US" b="0" dirty="0"/>
              <a:t>Japan voted against noting possible overlap with IEEE 802.15.6 (WBAN)</a:t>
            </a:r>
          </a:p>
        </p:txBody>
      </p:sp>
    </p:spTree>
    <p:extLst>
      <p:ext uri="{BB962C8B-B14F-4D97-AF65-F5344CB8AC3E}">
        <p14:creationId xmlns:p14="http://schemas.microsoft.com/office/powerpoint/2010/main" val="35032858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hold a plenary meeting in October 2024 in Stockholm</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7-11 October 2024</a:t>
            </a:r>
          </a:p>
          <a:p>
            <a:r>
              <a:rPr lang="en-AU" dirty="0"/>
              <a:t>Location</a:t>
            </a:r>
          </a:p>
          <a:p>
            <a:pPr lvl="1"/>
            <a:r>
              <a:rPr lang="en-AU" dirty="0"/>
              <a:t>Stockholm, Sweden</a:t>
            </a:r>
          </a:p>
          <a:p>
            <a:pPr lvl="1"/>
            <a:r>
              <a:rPr lang="en-AU" dirty="0"/>
              <a:t>(N?????) for logistics</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26 Aug 2024: WG 1 calling notice</a:t>
            </a:r>
          </a:p>
          <a:p>
            <a:pPr lvl="1"/>
            <a:r>
              <a:rPr lang="en-AU" sz="1800" kern="0" dirty="0"/>
              <a:t>26 Aug 2024: Proposals for new WG1 agenda items / Proposals for the addition of new WG1 work item proposals</a:t>
            </a:r>
          </a:p>
          <a:p>
            <a:pPr lvl="1"/>
            <a:r>
              <a:rPr lang="en-AU" sz="1800" kern="0" dirty="0"/>
              <a:t>23 Sep 2024: Contributions on existing WG1 agenda items and submitted documents</a:t>
            </a:r>
          </a:p>
          <a:p>
            <a:pPr lvl="1"/>
            <a:r>
              <a:rPr lang="en-AU" sz="1800" kern="0" dirty="0"/>
              <a:t>30 Sep 2024: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319388157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developed a liaison report for the SC 6 plenary meeting in December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did so again this time (N</a:t>
            </a:r>
            <a:r>
              <a:rPr lang="en-US" b="0" i="0" u="none" strike="noStrike" dirty="0">
                <a:solidFill>
                  <a:srgbClr val="000000"/>
                </a:solidFill>
                <a:effectLst/>
                <a:latin typeface="Helvetica" pitchFamily="2" charset="0"/>
              </a:rPr>
              <a:t>18134)</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108</a:t>
            </a:fld>
            <a:endParaRPr lang="en-US"/>
          </a:p>
        </p:txBody>
      </p:sp>
    </p:spTree>
    <p:extLst>
      <p:ext uri="{BB962C8B-B14F-4D97-AF65-F5344CB8AC3E}">
        <p14:creationId xmlns:p14="http://schemas.microsoft.com/office/powerpoint/2010/main" val="3735417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355952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Announcements</a:t>
            </a:r>
          </a:p>
          <a:p>
            <a:pPr lvl="1"/>
            <a:r>
              <a:rPr lang="en-AU" dirty="0"/>
              <a:t>Approve minutes</a:t>
            </a:r>
          </a:p>
          <a:p>
            <a:pPr lvl="2"/>
            <a:r>
              <a:rPr lang="en-AU" dirty="0"/>
              <a:t>From IEEE 802 JTC1 SC meeting in March 2024 (</a:t>
            </a:r>
            <a:r>
              <a:rPr lang="en-AU" dirty="0">
                <a:hlinkClick r:id="rId3"/>
              </a:rPr>
              <a:t>11-24/0593r00</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4383071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6968868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12432047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22850212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9312439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115</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2024,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332331781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33176505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119</a:t>
            </a:fld>
            <a:endParaRPr lang="en-US"/>
          </a:p>
        </p:txBody>
      </p:sp>
    </p:spTree>
    <p:extLst>
      <p:ext uri="{BB962C8B-B14F-4D97-AF65-F5344CB8AC3E}">
        <p14:creationId xmlns:p14="http://schemas.microsoft.com/office/powerpoint/2010/main" val="3285234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14 May 2024, as documented on slide 11 of 11-24/0594r00.</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March 2024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March 2024, as documented in </a:t>
            </a:r>
            <a:r>
              <a:rPr lang="en-AU" i="1" dirty="0">
                <a:hlinkClick r:id="rId3"/>
              </a:rPr>
              <a:t>11-24/0593r00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1084854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261877719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802.11af-2013 </a:t>
            </a:r>
            <a:r>
              <a:rPr lang="en-GB"/>
              <a:t>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members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members to contribute to liaisons and other documents relevant to the ISO/IEC JTC 1/SC 6 members</a:t>
            </a:r>
          </a:p>
          <a:p>
            <a:pPr lvl="1">
              <a:spcBef>
                <a:spcPts val="600"/>
              </a:spcBef>
            </a:pPr>
            <a:r>
              <a:rPr lang="en-AU" i="1" dirty="0"/>
              <a:t>Membership in the SC is open to all IEEE 802 participants</a:t>
            </a:r>
          </a:p>
          <a:p>
            <a:pPr marL="1588" lvl="1" indent="0">
              <a:buNone/>
            </a:pPr>
            <a:r>
              <a:rPr lang="en-AU" b="1" dirty="0"/>
              <a:t>… that were reaffirmed by the IEEE 802 LMSC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a:t>IEEE 802.</a:t>
            </a:r>
            <a:r>
              <a:rPr lang="en-GB"/>
              <a:t>1Q-Rev-2014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839270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36632216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116893043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37395555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28463028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676862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2023 plenary in Berlin, the IEEE 802 LMSC Recording Secretary notified (in N18093) the approval of:</a:t>
            </a:r>
          </a:p>
          <a:p>
            <a:pPr lvl="2"/>
            <a:r>
              <a:rPr lang="en-AU" i="1" dirty="0">
                <a:latin typeface="Arial" panose="020B0604020202020204" pitchFamily="34" charset="0"/>
              </a:rPr>
              <a:t>IEEE 802.3 Improved Support of Asymmetric Applications for Cameras (ISAAC) Study Group</a:t>
            </a:r>
          </a:p>
          <a:p>
            <a:pPr lvl="2"/>
            <a:r>
              <a:rPr lang="en-AU" i="1" dirty="0">
                <a:latin typeface="Arial" panose="020B0604020202020204" pitchFamily="34" charset="0"/>
              </a:rPr>
              <a:t>IEEE 802.15 Next Generation SUN PHY Study Group</a:t>
            </a:r>
          </a:p>
          <a:p>
            <a:pPr lvl="2"/>
            <a:r>
              <a:rPr lang="en-AU" i="1" dirty="0">
                <a:latin typeface="Arial" panose="020B0604020202020204" pitchFamily="34" charset="0"/>
              </a:rPr>
              <a:t>IEEE 802.19 Enhanced Methods for Sub-1GHz Coexistence</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83684516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87947344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42685064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4201883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42516791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336761449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8 Aug 2023</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77085799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422320007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3405875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4006628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02925854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1530012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13894898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771317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105 standards through the PSDO adoption process, with 50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96303262"/>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50</a:t>
                      </a:r>
                    </a:p>
                  </a:txBody>
                  <a:tcPr/>
                </a:tc>
                <a:tc>
                  <a:txBody>
                    <a:bodyPr/>
                    <a:lstStyle/>
                    <a:p>
                      <a:pPr algn="ctr"/>
                      <a:r>
                        <a:rPr lang="en-US" dirty="0"/>
                        <a:t>14</a:t>
                      </a:r>
                      <a:endParaRPr lang="en-AU" dirty="0"/>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dirty="0"/>
                        <a:t>13</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105</a:t>
                      </a:r>
                    </a:p>
                  </a:txBody>
                  <a:tcPr>
                    <a:lnT w="12700" cap="flat" cmpd="sng" algn="ctr">
                      <a:solidFill>
                        <a:schemeClr val="tx1"/>
                      </a:solidFill>
                      <a:prstDash val="solid"/>
                      <a:round/>
                      <a:headEnd type="none" w="med" len="med"/>
                      <a:tailEnd type="none" w="med" len="med"/>
                    </a:lnT>
                  </a:tcPr>
                </a:tc>
                <a:tc>
                  <a:txBody>
                    <a:bodyPr/>
                    <a:lstStyle/>
                    <a:p>
                      <a:pPr algn="ctr"/>
                      <a:r>
                        <a:rPr lang="en-US" b="1" dirty="0"/>
                        <a:t>50</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140662244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87047836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1CM</a:t>
            </a:r>
            <a:r>
              <a:rPr lang="en-AU"/>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57531377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2365210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48260552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425217684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315149627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87490177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16329326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3270652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14556396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420483707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5498353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283270670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311479235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170742308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52807937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351483189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73529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2024</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401948644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386434475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20571891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20498211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322248121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146292715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72944023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80038477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205473442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3909609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8152789"/>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399963472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292438325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355252743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201100134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42973167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183338930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116926373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424994543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239449517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2857470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2297973"/>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284687464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38357677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222</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224812210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134313464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225</a:t>
            </a:fld>
            <a:endParaRPr lang="en-US"/>
          </a:p>
        </p:txBody>
      </p:sp>
    </p:spTree>
    <p:extLst>
      <p:ext uri="{BB962C8B-B14F-4D97-AF65-F5344CB8AC3E}">
        <p14:creationId xmlns:p14="http://schemas.microsoft.com/office/powerpoint/2010/main" val="33952292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256175289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227</a:t>
            </a:fld>
            <a:endParaRPr lang="en-US"/>
          </a:p>
        </p:txBody>
      </p:sp>
    </p:spTree>
    <p:extLst>
      <p:ext uri="{BB962C8B-B14F-4D97-AF65-F5344CB8AC3E}">
        <p14:creationId xmlns:p14="http://schemas.microsoft.com/office/powerpoint/2010/main" val="325999687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228</a:t>
            </a:fld>
            <a:endParaRPr lang="en-US"/>
          </a:p>
        </p:txBody>
      </p:sp>
    </p:spTree>
    <p:extLst>
      <p:ext uri="{BB962C8B-B14F-4D97-AF65-F5344CB8AC3E}">
        <p14:creationId xmlns:p14="http://schemas.microsoft.com/office/powerpoint/2010/main" val="123050021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229</a:t>
            </a:fld>
            <a:endParaRPr lang="en-US"/>
          </a:p>
        </p:txBody>
      </p:sp>
    </p:spTree>
    <p:extLst>
      <p:ext uri="{BB962C8B-B14F-4D97-AF65-F5344CB8AC3E}">
        <p14:creationId xmlns:p14="http://schemas.microsoft.com/office/powerpoint/2010/main" val="3755482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4651638"/>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230</a:t>
            </a:fld>
            <a:endParaRPr lang="en-US"/>
          </a:p>
        </p:txBody>
      </p:sp>
    </p:spTree>
    <p:extLst>
      <p:ext uri="{BB962C8B-B14F-4D97-AF65-F5344CB8AC3E}">
        <p14:creationId xmlns:p14="http://schemas.microsoft.com/office/powerpoint/2010/main" val="223423836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231</a:t>
            </a:fld>
            <a:endParaRPr lang="en-US"/>
          </a:p>
        </p:txBody>
      </p:sp>
    </p:spTree>
    <p:extLst>
      <p:ext uri="{BB962C8B-B14F-4D97-AF65-F5344CB8AC3E}">
        <p14:creationId xmlns:p14="http://schemas.microsoft.com/office/powerpoint/2010/main" val="18125879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232</a:t>
            </a:fld>
            <a:endParaRPr lang="en-US"/>
          </a:p>
        </p:txBody>
      </p:sp>
    </p:spTree>
    <p:extLst>
      <p:ext uri="{BB962C8B-B14F-4D97-AF65-F5344CB8AC3E}">
        <p14:creationId xmlns:p14="http://schemas.microsoft.com/office/powerpoint/2010/main" val="416592176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233</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234</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235</a:t>
            </a:fld>
            <a:endParaRPr lang="en-US"/>
          </a:p>
        </p:txBody>
      </p:sp>
    </p:spTree>
    <p:extLst>
      <p:ext uri="{BB962C8B-B14F-4D97-AF65-F5344CB8AC3E}">
        <p14:creationId xmlns:p14="http://schemas.microsoft.com/office/powerpoint/2010/main" val="91690267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236</a:t>
            </a:fld>
            <a:endParaRPr lang="en-US"/>
          </a:p>
        </p:txBody>
      </p:sp>
    </p:spTree>
    <p:extLst>
      <p:ext uri="{BB962C8B-B14F-4D97-AF65-F5344CB8AC3E}">
        <p14:creationId xmlns:p14="http://schemas.microsoft.com/office/powerpoint/2010/main" val="61132028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237</a:t>
            </a:fld>
            <a:endParaRPr lang="en-US"/>
          </a:p>
        </p:txBody>
      </p:sp>
    </p:spTree>
    <p:extLst>
      <p:ext uri="{BB962C8B-B14F-4D97-AF65-F5344CB8AC3E}">
        <p14:creationId xmlns:p14="http://schemas.microsoft.com/office/powerpoint/2010/main" val="221712824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238</a:t>
            </a:fld>
            <a:endParaRPr lang="en-US"/>
          </a:p>
        </p:txBody>
      </p:sp>
    </p:spTree>
    <p:extLst>
      <p:ext uri="{BB962C8B-B14F-4D97-AF65-F5344CB8AC3E}">
        <p14:creationId xmlns:p14="http://schemas.microsoft.com/office/powerpoint/2010/main" val="224319498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239</a:t>
            </a:fld>
            <a:endParaRPr lang="en-US"/>
          </a:p>
        </p:txBody>
      </p:sp>
    </p:spTree>
    <p:extLst>
      <p:ext uri="{BB962C8B-B14F-4D97-AF65-F5344CB8AC3E}">
        <p14:creationId xmlns:p14="http://schemas.microsoft.com/office/powerpoint/2010/main" val="3184752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240</a:t>
            </a:fld>
            <a:endParaRPr lang="en-US"/>
          </a:p>
        </p:txBody>
      </p:sp>
    </p:spTree>
    <p:extLst>
      <p:ext uri="{BB962C8B-B14F-4D97-AF65-F5344CB8AC3E}">
        <p14:creationId xmlns:p14="http://schemas.microsoft.com/office/powerpoint/2010/main" val="317247213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241</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242</a:t>
            </a:fld>
            <a:endParaRPr lang="en-US"/>
          </a:p>
        </p:txBody>
      </p:sp>
    </p:spTree>
    <p:extLst>
      <p:ext uri="{BB962C8B-B14F-4D97-AF65-F5344CB8AC3E}">
        <p14:creationId xmlns:p14="http://schemas.microsoft.com/office/powerpoint/2010/main" val="246155777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243</a:t>
            </a:fld>
            <a:endParaRPr lang="en-US"/>
          </a:p>
        </p:txBody>
      </p:sp>
    </p:spTree>
    <p:extLst>
      <p:ext uri="{BB962C8B-B14F-4D97-AF65-F5344CB8AC3E}">
        <p14:creationId xmlns:p14="http://schemas.microsoft.com/office/powerpoint/2010/main" val="353490340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244</a:t>
            </a:fld>
            <a:endParaRPr lang="en-US"/>
          </a:p>
        </p:txBody>
      </p:sp>
    </p:spTree>
    <p:extLst>
      <p:ext uri="{BB962C8B-B14F-4D97-AF65-F5344CB8AC3E}">
        <p14:creationId xmlns:p14="http://schemas.microsoft.com/office/powerpoint/2010/main" val="91990512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245</a:t>
            </a:fld>
            <a:endParaRPr lang="en-US"/>
          </a:p>
        </p:txBody>
      </p:sp>
    </p:spTree>
    <p:extLst>
      <p:ext uri="{BB962C8B-B14F-4D97-AF65-F5344CB8AC3E}">
        <p14:creationId xmlns:p14="http://schemas.microsoft.com/office/powerpoint/2010/main" val="341449231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246</a:t>
            </a:fld>
            <a:endParaRPr lang="en-US"/>
          </a:p>
        </p:txBody>
      </p:sp>
    </p:spTree>
    <p:extLst>
      <p:ext uri="{BB962C8B-B14F-4D97-AF65-F5344CB8AC3E}">
        <p14:creationId xmlns:p14="http://schemas.microsoft.com/office/powerpoint/2010/main" val="157485499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247</a:t>
            </a:fld>
            <a:endParaRPr lang="en-US"/>
          </a:p>
        </p:txBody>
      </p:sp>
    </p:spTree>
    <p:extLst>
      <p:ext uri="{BB962C8B-B14F-4D97-AF65-F5344CB8AC3E}">
        <p14:creationId xmlns:p14="http://schemas.microsoft.com/office/powerpoint/2010/main" val="116221553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248</a:t>
            </a:fld>
            <a:endParaRPr lang="en-US"/>
          </a:p>
        </p:txBody>
      </p:sp>
    </p:spTree>
    <p:extLst>
      <p:ext uri="{BB962C8B-B14F-4D97-AF65-F5344CB8AC3E}">
        <p14:creationId xmlns:p14="http://schemas.microsoft.com/office/powerpoint/2010/main" val="138697012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249</a:t>
            </a:fld>
            <a:endParaRPr lang="en-US"/>
          </a:p>
        </p:txBody>
      </p:sp>
    </p:spTree>
    <p:extLst>
      <p:ext uri="{BB962C8B-B14F-4D97-AF65-F5344CB8AC3E}">
        <p14:creationId xmlns:p14="http://schemas.microsoft.com/office/powerpoint/2010/main" val="538925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250</a:t>
            </a:fld>
            <a:endParaRPr lang="en-US"/>
          </a:p>
        </p:txBody>
      </p:sp>
    </p:spTree>
    <p:extLst>
      <p:ext uri="{BB962C8B-B14F-4D97-AF65-F5344CB8AC3E}">
        <p14:creationId xmlns:p14="http://schemas.microsoft.com/office/powerpoint/2010/main" val="69223315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251</a:t>
            </a:fld>
            <a:endParaRPr lang="en-US"/>
          </a:p>
        </p:txBody>
      </p:sp>
    </p:spTree>
    <p:extLst>
      <p:ext uri="{BB962C8B-B14F-4D97-AF65-F5344CB8AC3E}">
        <p14:creationId xmlns:p14="http://schemas.microsoft.com/office/powerpoint/2010/main" val="21378621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252</a:t>
            </a:fld>
            <a:endParaRPr lang="en-US"/>
          </a:p>
        </p:txBody>
      </p:sp>
    </p:spTree>
    <p:extLst>
      <p:ext uri="{BB962C8B-B14F-4D97-AF65-F5344CB8AC3E}">
        <p14:creationId xmlns:p14="http://schemas.microsoft.com/office/powerpoint/2010/main" val="2034655825"/>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253</a:t>
            </a:fld>
            <a:endParaRPr lang="en-US"/>
          </a:p>
        </p:txBody>
      </p:sp>
    </p:spTree>
    <p:extLst>
      <p:ext uri="{BB962C8B-B14F-4D97-AF65-F5344CB8AC3E}">
        <p14:creationId xmlns:p14="http://schemas.microsoft.com/office/powerpoint/2010/main" val="4203734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May 2024</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644138284"/>
              </p:ext>
            </p:extLst>
          </p:nvPr>
        </p:nvGraphicFramePr>
        <p:xfrm>
          <a:off x="152399" y="1828800"/>
          <a:ext cx="8839199" cy="4247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4 Jul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23</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12 Nov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Nov 23</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Nov 23</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Nov 23</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17 Apr 24</a:t>
                      </a:r>
                      <a:endParaRPr lang="en-AU" sz="1600" b="0"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.1ASdr</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27 May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76758787"/>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.1ASdm</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362245010"/>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545622754"/>
              </p:ext>
            </p:extLst>
          </p:nvPr>
        </p:nvGraphicFramePr>
        <p:xfrm>
          <a:off x="152399" y="1828800"/>
          <a:ext cx="8839199" cy="19507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50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.1ASdn</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72501989"/>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D2.0</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544654617"/>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3839426082"/>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31922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2120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is in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8802-1CB:2019 – closes 3 June 2024</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1679235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60-day pre-ballot </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chemeClr val="accent2"/>
                </a:solidFill>
              </a:rPr>
              <a:t>closes 4 Jul 2024</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44</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passed 60-day pre-ballot in Nov 2023</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passed</a:t>
            </a:r>
          </a:p>
          <a:p>
            <a:pPr lvl="1"/>
            <a:r>
              <a:rPr lang="en-US" dirty="0">
                <a:latin typeface="Arial" panose="020B0604020202020204" pitchFamily="34" charset="0"/>
              </a:rPr>
              <a:t>(Sept 2023) Ballot initiated 14 Sep 2023, closed 12 Nov 2023; 8/0/11; 1 comment from China NB</a:t>
            </a:r>
          </a:p>
          <a:p>
            <a:pPr lvl="1"/>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chemeClr val="accent2"/>
                </a:solidFill>
              </a:rPr>
              <a:t>waiting</a:t>
            </a:r>
          </a:p>
          <a:p>
            <a:pPr marL="234950" indent="-234950">
              <a:buFont typeface="Arial" panose="020B0604020202020204" pitchFamily="34" charset="0"/>
              <a:buChar char="•"/>
            </a:pPr>
            <a:r>
              <a:rPr lang="en-AU" b="0" dirty="0"/>
              <a:t>Waiting on IEEE 802.1Q-REV-2022 FDIS to close</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45</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passed 60-day pre-ballot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Formally submitted for approval on 22 Aug 2023</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195263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was liaised for information in Feb 2023</a:t>
            </a:r>
            <a:br>
              <a:rPr lang="en-AU" dirty="0"/>
            </a:br>
            <a:endParaRPr lang="en-AU" dirty="0"/>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 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lvl="1">
              <a:buClr>
                <a:schemeClr val="tx1"/>
              </a:buClr>
              <a:buFont typeface="Arial" panose="020B0604020202020204" pitchFamily="34" charset="0"/>
              <a:buChar char="•"/>
            </a:pPr>
            <a:r>
              <a:rPr lang="en-US" sz="1600" b="0" dirty="0">
                <a:latin typeface="Arial" panose="020B0604020202020204" pitchFamily="34" charset="0"/>
              </a:rPr>
              <a:t>(Feb 2024) Submission: N 18217</a:t>
            </a:r>
          </a:p>
          <a:p>
            <a:pPr lvl="1">
              <a:buClr>
                <a:schemeClr val="tx1"/>
              </a:buClr>
              <a:buFont typeface="Arial" panose="020B0604020202020204" pitchFamily="34" charset="0"/>
              <a:buChar char="•"/>
            </a:pPr>
            <a:r>
              <a:rPr lang="en-US" sz="1600" dirty="0">
                <a:latin typeface="Arial" panose="020B0604020202020204" pitchFamily="34" charset="0"/>
              </a:rPr>
              <a:t>(Apr 2024) Summary: N 18256</a:t>
            </a:r>
          </a:p>
          <a:p>
            <a:pPr lvl="2">
              <a:buClr>
                <a:schemeClr val="tx1"/>
              </a:buClr>
              <a:buFont typeface="Arial" panose="020B0604020202020204" pitchFamily="34" charset="0"/>
              <a:buChar char="•"/>
            </a:pPr>
            <a:r>
              <a:rPr lang="en-US" sz="1400" b="0" dirty="0">
                <a:latin typeface="Arial" panose="020B0604020202020204" pitchFamily="34" charset="0"/>
              </a:rPr>
              <a:t>Result</a:t>
            </a:r>
            <a:r>
              <a:rPr lang="en-US" sz="1400" dirty="0">
                <a:latin typeface="Arial" panose="020B0604020202020204" pitchFamily="34" charset="0"/>
              </a:rPr>
              <a:t>: 8-0-11; China NB comment: use OIDs for resource management</a:t>
            </a:r>
            <a:endParaRPr lang="en-AU" sz="1400" b="0" dirty="0">
              <a:latin typeface="Arial" panose="020B0604020202020204" pitchFamily="34" charset="0"/>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738417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was submitted into the PSDO process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latin typeface="+mj-lt"/>
            </a:endParaRPr>
          </a:p>
          <a:p>
            <a:r>
              <a:rPr lang="en-AU" dirty="0"/>
              <a:t>FDIS ballot: </a:t>
            </a:r>
            <a:r>
              <a:rPr lang="en-AU" dirty="0">
                <a:solidFill>
                  <a:schemeClr val="accent2"/>
                </a:solidFill>
              </a:rPr>
              <a:t>waiting</a:t>
            </a:r>
          </a:p>
          <a:p>
            <a:pPr marL="173038" indent="-173038">
              <a:buFont typeface="Arial" panose="020B0604020202020204" pitchFamily="34" charset="0"/>
              <a:buChar char="•"/>
            </a:pPr>
            <a:r>
              <a:rPr lang="en-AU" b="0" dirty="0"/>
              <a:t>Waiting on IEEE 802.1Q-REV-2022 FDIS to close</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471756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 was submitted into the PSDO process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2024) Passed: 6-0-13; one comment from China NB (N18215)</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p>
          <a:p>
            <a:r>
              <a:rPr lang="en-AU" dirty="0"/>
              <a:t>FDIS ballot: </a:t>
            </a:r>
            <a:r>
              <a:rPr lang="en-AU" dirty="0">
                <a:solidFill>
                  <a:schemeClr val="accent2"/>
                </a:solidFill>
              </a:rPr>
              <a:t>waiting</a:t>
            </a:r>
          </a:p>
          <a:p>
            <a:pPr marL="173038" indent="-173038">
              <a:buFont typeface="Arial" panose="020B0604020202020204" pitchFamily="34" charset="0"/>
              <a:buChar char="•"/>
            </a:pPr>
            <a:r>
              <a:rPr lang="en-AU" b="0" dirty="0"/>
              <a:t>Waiting on IEEE 802.1Q-REV-2022 FDIS to close</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7497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chemeClr val="accent2"/>
                </a:solidFill>
              </a:rPr>
              <a:t>closes 27 May 2024</a:t>
            </a:r>
          </a:p>
          <a:p>
            <a:pPr marL="234950" indent="-234950">
              <a:buFont typeface="Arial" panose="020B0604020202020204" pitchFamily="34" charset="0"/>
              <a:buChar char="•"/>
            </a:pPr>
            <a:r>
              <a:rPr lang="en-AU" b="0" dirty="0">
                <a:latin typeface="+mj-lt"/>
              </a:rPr>
              <a:t>(Mar 2024) Submitted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405222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pPr lvl="1"/>
            <a:r>
              <a:rPr lang="en-AU" dirty="0">
                <a:latin typeface="+mj-lt"/>
              </a:rPr>
              <a:t>(Apr 2024) Submitted for balloting</a:t>
            </a:r>
          </a:p>
          <a:p>
            <a:r>
              <a:rPr lang="en-US" dirty="0"/>
              <a:t>90-day </a:t>
            </a:r>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793155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617761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 18222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3301549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 </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495865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pPr lvl="1"/>
            <a:r>
              <a:rPr lang="en-AU" dirty="0"/>
              <a:t>(Mar 2024) EC approved sending for ballot upon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076935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 18222</a:t>
            </a:r>
          </a:p>
          <a:p>
            <a:pPr lvl="1"/>
            <a:r>
              <a:rPr lang="en-AU" dirty="0"/>
              <a:t>(Mar 2024) EC approved sending for ballot upon publication</a:t>
            </a:r>
          </a:p>
          <a:p>
            <a:r>
              <a:rPr lang="en-US" dirty="0"/>
              <a:t>60-day</a:t>
            </a:r>
            <a:r>
              <a:rPr lang="en-AU" dirty="0"/>
              <a:t> pre-ballot: </a:t>
            </a:r>
            <a:r>
              <a:rPr lang="en-AU" dirty="0">
                <a:solidFill>
                  <a:schemeClr val="accent2"/>
                </a:solidFill>
              </a:rPr>
              <a:t>waiting</a:t>
            </a:r>
          </a:p>
          <a:p>
            <a:pPr marL="173038" indent="-173038">
              <a:buFont typeface="Arial" panose="020B0604020202020204" pitchFamily="34" charset="0"/>
              <a:buChar char="•"/>
            </a:pPr>
            <a:r>
              <a:rPr lang="en-AU" b="0" dirty="0"/>
              <a:t>(Mar 2024) EC approved sending for ballot upon publication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617637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Overview and Architecture</a:t>
            </a:r>
            <a:br>
              <a:rPr lang="en-US" sz="1600" dirty="0">
                <a:solidFill>
                  <a:schemeClr val="accent2"/>
                </a:solidFill>
              </a:rPr>
            </a:br>
            <a:r>
              <a:rPr lang="en-AU" dirty="0"/>
              <a:t>IEEE 802-REVc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Motion approved to send for information upon SA ballot [probably May 2024]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1151265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standards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26516766"/>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58</a:t>
            </a:fld>
            <a:endParaRPr lang="en-US"/>
          </a:p>
        </p:txBody>
      </p:sp>
    </p:spTree>
    <p:extLst>
      <p:ext uri="{BB962C8B-B14F-4D97-AF65-F5344CB8AC3E}">
        <p14:creationId xmlns:p14="http://schemas.microsoft.com/office/powerpoint/2010/main" val="5885085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79530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submitted into the PSDO process in Feb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submitted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rgbClr val="00B050"/>
                </a:solidFill>
              </a:rPr>
              <a:t>passed</a:t>
            </a:r>
            <a:endParaRPr lang="en-AU" dirty="0">
              <a:solidFill>
                <a:schemeClr val="accent2"/>
              </a:solidFill>
            </a:endParaRPr>
          </a:p>
          <a:p>
            <a:pPr>
              <a:spcBef>
                <a:spcPts val="600"/>
              </a:spcBef>
              <a:buFont typeface="Arial" panose="020B0604020202020204" pitchFamily="34" charset="0"/>
              <a:buChar char="•"/>
            </a:pPr>
            <a:r>
              <a:rPr lang="en-US" sz="1600" b="0" dirty="0"/>
              <a:t>(Apr 2024) Summary N 18255</a:t>
            </a:r>
          </a:p>
          <a:p>
            <a:pPr lvl="2">
              <a:spcBef>
                <a:spcPts val="600"/>
              </a:spcBef>
              <a:buFont typeface="Arial" panose="020B0604020202020204" pitchFamily="34" charset="0"/>
              <a:buChar char="•"/>
            </a:pPr>
            <a:r>
              <a:rPr lang="en-US" sz="1400" b="0" dirty="0"/>
              <a:t>Passed on a vote of 7-1-11</a:t>
            </a:r>
          </a:p>
          <a:p>
            <a:pPr lvl="2">
              <a:spcBef>
                <a:spcPts val="600"/>
              </a:spcBef>
              <a:buFont typeface="Arial" panose="020B0604020202020204" pitchFamily="34" charset="0"/>
              <a:buChar char="•"/>
            </a:pPr>
            <a:r>
              <a:rPr lang="en-US" sz="1400" dirty="0"/>
              <a:t>China NB comments:</a:t>
            </a:r>
          </a:p>
          <a:p>
            <a:pPr lvl="3">
              <a:spcBef>
                <a:spcPts val="600"/>
              </a:spcBef>
              <a:buFont typeface="Arial" panose="020B0604020202020204" pitchFamily="34" charset="0"/>
              <a:buChar char="•"/>
            </a:pPr>
            <a:r>
              <a:rPr lang="en-US" sz="1200" b="0" dirty="0"/>
              <a:t>No integral security mechanism</a:t>
            </a:r>
          </a:p>
          <a:p>
            <a:pPr lvl="3">
              <a:spcBef>
                <a:spcPts val="600"/>
              </a:spcBef>
              <a:buFont typeface="Arial" panose="020B0604020202020204" pitchFamily="34" charset="0"/>
              <a:buChar char="•"/>
            </a:pPr>
            <a:r>
              <a:rPr lang="en-US" sz="1200" dirty="0"/>
              <a:t>IEEE negative </a:t>
            </a:r>
            <a:r>
              <a:rPr lang="en-US" sz="1200" dirty="0" err="1"/>
              <a:t>LoAs</a:t>
            </a:r>
            <a:r>
              <a:rPr lang="en-US" sz="1200" dirty="0"/>
              <a:t> should be disqualifying and prevent balloting under PSDO</a:t>
            </a:r>
            <a:endParaRPr lang="en-US" sz="1200" b="0" dirty="0"/>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480872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39575117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25365905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203830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4112704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2485050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66</a:t>
            </a:fld>
            <a:endParaRPr lang="en-US"/>
          </a:p>
        </p:txBody>
      </p:sp>
    </p:spTree>
    <p:extLst>
      <p:ext uri="{BB962C8B-B14F-4D97-AF65-F5344CB8AC3E}">
        <p14:creationId xmlns:p14="http://schemas.microsoft.com/office/powerpoint/2010/main" val="42078063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447526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64000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9424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25978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14506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112261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0734299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7521455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5861090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9906632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14599420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7703779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2522808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20790368"/>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33929152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56546691"/>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26661224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680289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has been liaised for information</a:t>
            </a:r>
          </a:p>
        </p:txBody>
      </p:sp>
      <p:sp>
        <p:nvSpPr>
          <p:cNvPr id="10" name="Content Placeholder 9"/>
          <p:cNvSpPr>
            <a:spLocks noGrp="1"/>
          </p:cNvSpPr>
          <p:nvPr>
            <p:ph idx="1"/>
          </p:nvPr>
        </p:nvSpPr>
        <p:spPr>
          <a:xfrm>
            <a:off x="668676" y="16764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2580874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5059860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AES-256 encryption &amp; security extensions</a:t>
            </a:r>
            <a:br>
              <a:rPr lang="en-AU">
                <a:solidFill>
                  <a:schemeClr val="accent6"/>
                </a:solidFill>
              </a:rPr>
            </a:br>
            <a:r>
              <a:rPr lang="en-AU">
                <a:solidFill>
                  <a:schemeClr val="accent6"/>
                </a:solidFill>
              </a:rPr>
              <a:t>IEEE 802.15.4y-2021 will be liaised for information soon</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11836860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4887865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24486911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6954695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1560637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37103657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 will be submitted into the PSDO process soon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US" dirty="0"/>
              <a:t>(May 2023) IEEE 802.15.3 was to be on </a:t>
            </a:r>
            <a:r>
              <a:rPr lang="en-US" dirty="0" err="1"/>
              <a:t>RevCom</a:t>
            </a:r>
            <a:r>
              <a:rPr lang="en-US" dirty="0"/>
              <a:t>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pPr lvl="1"/>
            <a:r>
              <a:rPr lang="en-US" dirty="0"/>
              <a:t>(Mar 2024) Submitted N 18244</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4652629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8439480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27511148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chemeClr val="accent2"/>
                </a:solidFill>
              </a:rPr>
              <a:t>passed</a:t>
            </a: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 (N</a:t>
            </a:r>
            <a:r>
              <a:rPr lang="en-US" b="0" i="0" u="none" strike="noStrike" dirty="0">
                <a:solidFill>
                  <a:srgbClr val="000000"/>
                </a:solidFill>
                <a:effectLst/>
                <a:latin typeface="Helvetica" pitchFamily="2" charset="0"/>
              </a:rPr>
              <a:t>18137</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12301126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a:t>
            </a:r>
            <a:r>
              <a:rPr lang="en-GB" dirty="0" err="1">
                <a:latin typeface="Arial" panose="020B0604020202020204" pitchFamily="34" charset="0"/>
              </a:rPr>
              <a:t>RevCom</a:t>
            </a:r>
            <a:r>
              <a:rPr lang="en-GB" dirty="0">
                <a:latin typeface="Arial" panose="020B0604020202020204" pitchFamily="34" charset="0"/>
              </a:rPr>
              <a:t>, should be published as IEEE 802.15.13-2023.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95</a:t>
            </a:fld>
            <a:endParaRPr lang="en-US"/>
          </a:p>
        </p:txBody>
      </p:sp>
    </p:spTree>
    <p:extLst>
      <p:ext uri="{BB962C8B-B14F-4D97-AF65-F5344CB8AC3E}">
        <p14:creationId xmlns:p14="http://schemas.microsoft.com/office/powerpoint/2010/main" val="9356556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Body Area Networking</a:t>
            </a:r>
            <a:br>
              <a:rPr lang="en-AU" sz="2400">
                <a:solidFill>
                  <a:schemeClr val="accent6"/>
                </a:solidFill>
              </a:rPr>
            </a:br>
            <a:r>
              <a:rPr lang="en-AU">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 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96</a:t>
            </a:fld>
            <a:endParaRPr lang="en-US"/>
          </a:p>
        </p:txBody>
      </p:sp>
    </p:spTree>
    <p:extLst>
      <p:ext uri="{BB962C8B-B14F-4D97-AF65-F5344CB8AC3E}">
        <p14:creationId xmlns:p14="http://schemas.microsoft.com/office/powerpoint/2010/main" val="15567559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Wireless Smart Utility Network Field Area Network </a:t>
            </a:r>
            <a:br>
              <a:rPr lang="en-AU" sz="2400" dirty="0">
                <a:solidFill>
                  <a:schemeClr val="accent6"/>
                </a:solidFill>
              </a:rPr>
            </a:br>
            <a:r>
              <a:rPr lang="en-AU" dirty="0">
                <a:solidFill>
                  <a:schemeClr val="accent6"/>
                </a:solidFill>
              </a:rPr>
              <a:t>Related: IEEE 2857-2021</a:t>
            </a:r>
          </a:p>
        </p:txBody>
      </p:sp>
      <p:sp>
        <p:nvSpPr>
          <p:cNvPr id="10" name="Content Placeholder 9"/>
          <p:cNvSpPr>
            <a:spLocks noGrp="1"/>
          </p:cNvSpPr>
          <p:nvPr>
            <p:ph idx="1"/>
          </p:nvPr>
        </p:nvSpPr>
        <p:spPr/>
        <p:txBody>
          <a:bodyPr/>
          <a:lstStyle/>
          <a:p>
            <a:r>
              <a:rPr lang="en-US" dirty="0"/>
              <a:t>Ballot comment response sent to SC 6 (N 18246)</a:t>
            </a:r>
          </a:p>
          <a:p>
            <a:pPr>
              <a:buFont typeface="Arial" panose="020B0604020202020204" pitchFamily="34" charset="0"/>
              <a:buChar char="•"/>
            </a:pPr>
            <a:r>
              <a:rPr lang="en-US" b="0" dirty="0"/>
              <a:t>Indicates that the IEEE 2857 WG believes the referenced IEEE 802.1X and IEEE 802.11i are secure and suitable for their usage in IEEE 2857-2021.</a:t>
            </a:r>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spTree>
    <p:extLst>
      <p:ext uri="{BB962C8B-B14F-4D97-AF65-F5344CB8AC3E}">
        <p14:creationId xmlns:p14="http://schemas.microsoft.com/office/powerpoint/2010/main" val="4218874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8068247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3614213702"/>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26725</Words>
  <Application>Microsoft Macintosh PowerPoint</Application>
  <PresentationFormat>On-screen Show (4:3)</PresentationFormat>
  <Paragraphs>3707</Paragraphs>
  <Slides>253</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253</vt:i4>
      </vt:variant>
    </vt:vector>
  </HeadingPairs>
  <TitlesOfParts>
    <vt:vector size="260" baseType="lpstr">
      <vt:lpstr>Arial</vt:lpstr>
      <vt:lpstr>Calibri</vt:lpstr>
      <vt:lpstr>Helvetica</vt:lpstr>
      <vt:lpstr>Times New Roman</vt:lpstr>
      <vt:lpstr>Wingdings</vt:lpstr>
      <vt:lpstr>802-11-Submission</vt:lpstr>
      <vt:lpstr>Acrobat Document</vt:lpstr>
      <vt:lpstr>IEEE 802 JTC1 Standing Committee March 2024 agenda (mixed mode)</vt:lpstr>
      <vt:lpstr>This document will be used to provide information for any IEEE 802 JTC1 SC meetings in May 2024</vt:lpstr>
      <vt:lpstr>Registration is not required for the IEEE 802 JTC1 SC session in May 2024</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14 May 2024 in the PM2 slot in Warsaw, PL</vt:lpstr>
      <vt:lpstr>The IEEE 802 JTC1 SC regular meeting has a high-level list of agenda items to be considered</vt:lpstr>
      <vt:lpstr>The IEEE 802 JTC1 SC will consider approving its agenda</vt:lpstr>
      <vt:lpstr>The IEEE 802 JTC1 SC will consider approval of the minutes of its March 2024 meeting</vt:lpstr>
      <vt:lpstr>The goals of the IEEE 802 JTC1 SC were reaffirmed by the IEEE 802 EC in Nov 2020</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105 standards through the PSDO adoption process, with 50 in-process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The ISO version of one IEEE 802.1 standard is in systematic review</vt:lpstr>
      <vt:lpstr>Bridges &amp; Bridged Networks IEEE 802.1Q-REV-2022 passed 60-day pre-ballot </vt:lpstr>
      <vt:lpstr>Bridges &amp; Bridged Networks: Congestion Isolation IEEE 802.1Qcz passed 60-day pre-ballot in Nov 2023</vt:lpstr>
      <vt:lpstr>MAC Privacy Protection IEEE 802.1AEdk D2.1 passed 60-day pre-ballot in Nov 2023</vt:lpstr>
      <vt:lpstr>YANG Data Model for Ethertypes IEEE 802f was liaised for information in Feb 2023 </vt:lpstr>
      <vt:lpstr>YANG Data Models for Scheduled Traffic, Frame Preemption, Per-Stream Filtering &amp; Policing IEEE 802.1Qcw was submitted into the PSDO process in Nov 2023</vt:lpstr>
      <vt:lpstr>Automatic Attachment to Provider Backbone Bridging (PBB) services IEEE 802.1Qcj was submitted into the PSDO process in Nov 2023</vt:lpstr>
      <vt:lpstr>Timing and Synchronization for Time-Sensitive Applications Amendment: Inclusive Terminology IEEE 802.1ASdr was liaised for information</vt:lpstr>
      <vt:lpstr>Automatic Attachment to Provider Backbone Bridging (PBB) services IEEE 802.1CS-2020/Cor-1 was liaised for information</vt:lpstr>
      <vt:lpstr>Quality of Service Provision by Network Systems IEEE 802.1DC was liaised for information</vt:lpstr>
      <vt:lpstr>Hot Standby IEEE 802.1ASdm will be liaised when appropriate</vt:lpstr>
      <vt:lpstr>Timing and Synchronization for Time-Sensitive Applications: YANG Data Model IEEE 802.1ASdn will be liaised when appropriate</vt:lpstr>
      <vt:lpstr>Configuration Enhancements for Time-Sensitive Networking IEEE 802.1Qdj will be liaised when appropriate</vt:lpstr>
      <vt:lpstr>YANG Data Models for the Credit-Based Shaper  IEEE 802.1Qdx will be liaised when appropriate</vt:lpstr>
      <vt:lpstr>Overview and Architecture IEEE 802-REVc will be liaised when appropriate</vt:lpstr>
      <vt:lpstr>IEEE 802.3 has 1 standards in the pipeline for adoption under the PSDO process and 7 awaiting submission</vt:lpstr>
      <vt:lpstr>IEEE 802.3 WG has a number of regular participants in IEEE 802 JTC1 SC activities</vt:lpstr>
      <vt:lpstr>IEEE 802.3-REV was submitted into the PSDO process in Feb 2023</vt:lpstr>
      <vt:lpstr>IEEE 802.11 has 7 standards in the pipeline for adoption under the PSDO and 7 awaiting submission</vt:lpstr>
      <vt:lpstr>IEEE 802.11 has 7 standards in the pipeline for adoption under the PSDO and 7 awaiting submission (continued)</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Low-rate wireless networks  IEEE 802.15.4-2020 has been liaised for information</vt:lpstr>
      <vt:lpstr>Extension to low-energy critical infrastructure monitoring PHY IEEE 802.15.4w-2020 has been liaised for information</vt:lpstr>
      <vt:lpstr>AES-256 encryption &amp; security extensions IEEE 802.15.4y-2021 will be liaised for information soon</vt:lpstr>
      <vt:lpstr>Enhanced UWB PHYs &amp; associated ranging techniques IEEE 802.15.4z-2020 has been liaised for information</vt:lpstr>
      <vt:lpstr>Higher data rate extension to Smart Utility Network FSK PHY IEEE 802.15.4aa-2022 has been liaised for information</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High data rate wireless multi-media networks IEEE 802.15.3-2023 will be submitted into the PSDO process soon</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has been liaised for information </vt:lpstr>
      <vt:lpstr>Multi Gigabit/sec Optical Wireless Communication IEEE 802.15.13 will be submitted into the PSDO process </vt:lpstr>
      <vt:lpstr>Body Area Networking There is no need to submit IEEE 802.15.6-2012 for ratification as ISO/IEC/IEEE standard</vt:lpstr>
      <vt:lpstr>Wireless Smart Utility Network Field Area Network  Related: IEEE 2857-2021</vt:lpstr>
      <vt:lpstr>IEEE 802.19 has not yet considered submissions to the PSDO process</vt:lpstr>
      <vt:lpstr>IEEE 802.19 WG has had a number of regular participants in IEEE 802 JTC1 SC activities</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SC 6/WG 1 had a virtual meeting on 7 May 2024</vt:lpstr>
      <vt:lpstr>Second PWI Report on APGAN</vt:lpstr>
      <vt:lpstr>PWI Proposal for Drone Formation Flying Show – Communication Security Requirement</vt:lpstr>
      <vt:lpstr>ISO/IEC PWI 11913 (Wearable Suit Area Network)</vt:lpstr>
      <vt:lpstr>SC 6 will hold a plenary meeting in October 2024 in Stockholm</vt:lpstr>
      <vt:lpstr>The JTC1 SC chair developed a liaison report for the SC 6 plenary meeting in December 2023</vt:lpstr>
      <vt:lpstr>AG 4 – MCS Innovation</vt:lpstr>
      <vt:lpstr>AG 4 – MCS Innovation</vt:lpstr>
      <vt:lpstr>AG 4 – MCS Innovation Recommendation</vt:lpstr>
      <vt:lpstr>ISO/IEC JTC 1/SC 6 has a new Committee Manager as of July 2019</vt:lpstr>
      <vt:lpstr>ISO/IEC JTC1 has changed the rules so that “experts” rather than “NBs” participate in WGs</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Call for Convenor for JTC 1/SC 6/WG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2024-05-10T03:34:51Z</dcterms:modified>
</cp:coreProperties>
</file>