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76" r:id="rId4"/>
    <p:sldId id="999" r:id="rId5"/>
    <p:sldId id="1000" r:id="rId6"/>
    <p:sldId id="1001" r:id="rId7"/>
    <p:sldId id="1002" r:id="rId8"/>
    <p:sldId id="1003" r:id="rId9"/>
    <p:sldId id="1004" r:id="rId10"/>
    <p:sldId id="1005" r:id="rId11"/>
    <p:sldId id="1006" r:id="rId12"/>
    <p:sldId id="1007" r:id="rId13"/>
    <p:sldId id="1033" r:id="rId14"/>
    <p:sldId id="1022" r:id="rId15"/>
    <p:sldId id="1010" r:id="rId16"/>
    <p:sldId id="1011" r:id="rId17"/>
    <p:sldId id="1012" r:id="rId18"/>
    <p:sldId id="1013" r:id="rId19"/>
    <p:sldId id="1031" r:id="rId20"/>
    <p:sldId id="1014" r:id="rId21"/>
    <p:sldId id="1015" r:id="rId22"/>
    <p:sldId id="1016" r:id="rId23"/>
    <p:sldId id="1017" r:id="rId24"/>
    <p:sldId id="1034" r:id="rId25"/>
    <p:sldId id="1035" r:id="rId26"/>
    <p:sldId id="1036" r:id="rId27"/>
    <p:sldId id="1037" r:id="rId28"/>
    <p:sldId id="1032" r:id="rId29"/>
    <p:sldId id="1038" r:id="rId30"/>
    <p:sldId id="1026" r:id="rId31"/>
    <p:sldId id="1023" r:id="rId3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4660"/>
  </p:normalViewPr>
  <p:slideViewPr>
    <p:cSldViewPr>
      <p:cViewPr varScale="1">
        <p:scale>
          <a:sx n="66" d="100"/>
          <a:sy n="66" d="100"/>
        </p:scale>
        <p:origin x="492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52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4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3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9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8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0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8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7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1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8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8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E9BA-BBD3-C242-B0E7-AAD85FC8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1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0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Kevin Gifford, CU-Boulder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Kevin Gifford, CU-Boulder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Kevin Gifford, CU-Boulder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802.11-24/0567r0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5.googleusercontent.com/162TEGzkEzXJTADHvBL1StD524G2Y_DKoRv20Q8qIknsBXi6r71wKhVK6GQyE5A1EPFW9HLtBgCV1fa0KprzsGw-bRj_U4rCknhYt4_cmGc6pNTyYk7wpJFmULFCYCoSYNTnYYL--rwSOgqTSfPXqw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zx/8v4v1tnd2qn3z5jh3v553lxh0000gn/T/com.microsoft.Word/WebArchiveCopyPasteTempFiles/radio-interferenc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702431"/>
            <a:ext cx="10363200" cy="105016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AFC Spectrum Sharing for Radio Astronomy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96741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Kevin Gifford, CU-Boulder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0458CA9-26B9-4CF0-13CA-EB508B57F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62431"/>
              </p:ext>
            </p:extLst>
          </p:nvPr>
        </p:nvGraphicFramePr>
        <p:xfrm>
          <a:off x="1905000" y="2737642"/>
          <a:ext cx="884978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57">
                  <a:extLst>
                    <a:ext uri="{9D8B030D-6E8A-4147-A177-3AD203B41FA5}">
                      <a16:colId xmlns:a16="http://schemas.microsoft.com/office/drawing/2014/main" val="1722192202"/>
                    </a:ext>
                  </a:extLst>
                </a:gridCol>
                <a:gridCol w="1430443">
                  <a:extLst>
                    <a:ext uri="{9D8B030D-6E8A-4147-A177-3AD203B41FA5}">
                      <a16:colId xmlns:a16="http://schemas.microsoft.com/office/drawing/2014/main" val="21969733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4319018"/>
                    </a:ext>
                  </a:extLst>
                </a:gridCol>
                <a:gridCol w="1077384">
                  <a:extLst>
                    <a:ext uri="{9D8B030D-6E8A-4147-A177-3AD203B41FA5}">
                      <a16:colId xmlns:a16="http://schemas.microsoft.com/office/drawing/2014/main" val="192022747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1227457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62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Kevin Gifford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CU-Boulder, Winn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kevin.gifford@colorado.edu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2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Andy Clegg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Google, Winn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aclegg@google.com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9159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0F835-AFD3-85D0-B406-925FECEE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92" y="1482726"/>
            <a:ext cx="10096500" cy="4800599"/>
          </a:xfrm>
        </p:spPr>
        <p:txBody>
          <a:bodyPr>
            <a:normAutofit/>
          </a:bodyPr>
          <a:lstStyle/>
          <a:p>
            <a:pPr marL="0" indent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Problem: Active emitters disrupt RA scientific observations</a:t>
            </a:r>
          </a:p>
          <a:p>
            <a:pPr marL="457200" indent="-2524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 generalized spectrum sharing architecture has the potential to both protect RA and assist RA in observations outside of RA-protected bands.  </a:t>
            </a:r>
          </a:p>
          <a:p>
            <a:pPr marL="457200" indent="-2524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Coordination/sharing with terrestrial emitters is a primary goal.</a:t>
            </a:r>
          </a:p>
          <a:p>
            <a:pPr marL="457200" indent="-2524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Inclusion of satellite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emphemera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(orbit and transmission frequency information) can be utilized by the RA facilities for coordinated scientific observations in non-protected RA bands. Satellites are particularly problematic interference sources for radio astronomy. 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8E9B4EEC-B68B-076A-9F7F-90E4F06A1A1F}"/>
              </a:ext>
            </a:extLst>
          </p:cNvPr>
          <p:cNvSpPr txBox="1">
            <a:spLocks/>
          </p:cNvSpPr>
          <p:nvPr/>
        </p:nvSpPr>
        <p:spPr>
          <a:xfrm>
            <a:off x="1524000" y="628650"/>
            <a:ext cx="922019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Summary: RA and passive spectrum concerns</a:t>
            </a:r>
          </a:p>
        </p:txBody>
      </p:sp>
      <p:pic>
        <p:nvPicPr>
          <p:cNvPr id="8" name="Picture 7" descr="Satellite_over_earth%20for%20web_1">
            <a:extLst>
              <a:ext uri="{FF2B5EF4-FFF2-40B4-BE49-F238E27FC236}">
                <a16:creationId xmlns:a16="http://schemas.microsoft.com/office/drawing/2014/main" id="{2E140257-7619-6C57-A825-EC3C4127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603450"/>
            <a:ext cx="2443453" cy="1679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50B95-82C2-7021-1ADB-E833D199E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603450"/>
            <a:ext cx="2336104" cy="16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3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8925723-9F91-D357-967E-CF226C5FB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358" y="838200"/>
            <a:ext cx="7975283" cy="1844832"/>
          </a:xfrm>
          <a:prstGeom prst="rect">
            <a:avLst/>
          </a:prstGeom>
        </p:spPr>
        <p:txBody>
          <a:bodyPr vert="horz" wrap="square" lIns="0" tIns="5762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049" marR="3810" indent="953">
              <a:lnSpc>
                <a:spcPct val="90200"/>
              </a:lnSpc>
              <a:spcBef>
                <a:spcPts val="454"/>
              </a:spcBef>
            </a:pPr>
            <a:r>
              <a:rPr sz="3225" spc="-11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3225" spc="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19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225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23" dirty="0"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sz="3225" spc="-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8" dirty="0">
                <a:latin typeface="Calibri" panose="020F0502020204030204" pitchFamily="34" charset="0"/>
                <a:cs typeface="Calibri" panose="020F0502020204030204" pitchFamily="34" charset="0"/>
              </a:rPr>
              <a:t>Incumbents 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3.5 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GHz </a:t>
            </a:r>
            <a:r>
              <a:rPr sz="3225" spc="-15" dirty="0">
                <a:latin typeface="Calibri" panose="020F0502020204030204" pitchFamily="34" charset="0"/>
                <a:cs typeface="Calibri" panose="020F0502020204030204" pitchFamily="34" charset="0"/>
              </a:rPr>
              <a:t>CBRS 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and 6 GHz </a:t>
            </a:r>
            <a:r>
              <a:rPr sz="3225" spc="-15" dirty="0">
                <a:latin typeface="Calibri" panose="020F0502020204030204" pitchFamily="34" charset="0"/>
                <a:cs typeface="Calibri" panose="020F0502020204030204" pitchFamily="34" charset="0"/>
              </a:rPr>
              <a:t>AFC 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3225" spc="-7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19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19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19" dirty="0">
                <a:latin typeface="Calibri" panose="020F0502020204030204" pitchFamily="34" charset="0"/>
                <a:cs typeface="Calibri" panose="020F0502020204030204" pitchFamily="34" charset="0"/>
              </a:rPr>
              <a:t>Passive/Active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25" spc="-4" dirty="0">
                <a:latin typeface="Calibri" panose="020F0502020204030204" pitchFamily="34" charset="0"/>
                <a:cs typeface="Calibri" panose="020F0502020204030204" pitchFamily="34" charset="0"/>
              </a:rPr>
              <a:t>Spectrum </a:t>
            </a:r>
            <a:r>
              <a:rPr sz="3225" dirty="0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DCF224-E2C1-08E0-7A3D-366034E47587}"/>
              </a:ext>
            </a:extLst>
          </p:cNvPr>
          <p:cNvSpPr txBox="1"/>
          <p:nvPr/>
        </p:nvSpPr>
        <p:spPr>
          <a:xfrm>
            <a:off x="914400" y="3276600"/>
            <a:ext cx="10515600" cy="20309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938" marR="151448">
              <a:lnSpc>
                <a:spcPct val="108000"/>
              </a:lnSpc>
              <a:spcBef>
                <a:spcPts val="75"/>
              </a:spcBef>
            </a:pPr>
            <a:r>
              <a:rPr lang="en-US"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FCC opened the 6 GHz band for unlicensed use, the FCC stipulated two types of operations: Low-power indoor operations and standard power operations. In order to avoid interference with incumbent fixed microwave systems and </a:t>
            </a:r>
            <a:r>
              <a:rPr lang="en-US" sz="1500" b="1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 astronomy </a:t>
            </a:r>
            <a:r>
              <a:rPr lang="en-US"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limited number of observatories, standard power access points and fixed client devices have to operate under the control of AFC systems in two portions of the band: The U-NII-5 band at 5.925-6.425 GHz and the U-NII-7 band at 6.525-6.875 GHz.</a:t>
            </a:r>
          </a:p>
          <a:p>
            <a:pPr marL="7938" marR="151448">
              <a:lnSpc>
                <a:spcPct val="108000"/>
              </a:lnSpc>
              <a:spcBef>
                <a:spcPts val="75"/>
              </a:spcBef>
            </a:pPr>
            <a:endParaRPr lang="en-US" sz="15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8" marR="151448">
              <a:lnSpc>
                <a:spcPct val="108000"/>
              </a:lnSpc>
              <a:spcBef>
                <a:spcPts val="75"/>
              </a:spcBef>
            </a:pPr>
            <a:endParaRPr lang="en-US" sz="15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8" marR="151448">
              <a:lnSpc>
                <a:spcPct val="108000"/>
              </a:lnSpc>
              <a:spcBef>
                <a:spcPts val="75"/>
              </a:spcBef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We’ll discuss aspects of incumbent protections in the 3.5 GHz Citizens  Broadband Radio Service (CBRS) and 6 GHz Automated Frequency  Coordination (AFC) bands that are relevant to passive/active coexistence.</a:t>
            </a:r>
          </a:p>
        </p:txBody>
      </p:sp>
    </p:spTree>
    <p:extLst>
      <p:ext uri="{BB962C8B-B14F-4D97-AF65-F5344CB8AC3E}">
        <p14:creationId xmlns:p14="http://schemas.microsoft.com/office/powerpoint/2010/main" val="222511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25D8E9C-E804-5251-DF85-C776D838C3C9}"/>
              </a:ext>
            </a:extLst>
          </p:cNvPr>
          <p:cNvSpPr txBox="1"/>
          <p:nvPr/>
        </p:nvSpPr>
        <p:spPr>
          <a:xfrm>
            <a:off x="1960960" y="1448653"/>
            <a:ext cx="8601075" cy="502676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0975" marR="199549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3550-3700 MHz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spectrum with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radars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fixed-satellite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downlinks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310515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endParaRPr lang="en-US" sz="2000" spc="-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310515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band,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256699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256699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cloud-based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(SAS)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manages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3810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endParaRPr lang="en-US" sz="2000" spc="-1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3810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incumbents (i.e.,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radar)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predominantly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concept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 Dynamic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Areas </a:t>
            </a:r>
            <a:r>
              <a:rPr sz="2000" spc="-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(DPAs)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73819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endParaRPr lang="en-US" sz="2000" spc="-1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73819" indent="-17145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Fixed-satellite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(FSS)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receive-only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39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areas,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which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“non-dynamic” Dynamic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endParaRPr lang="en-US" sz="20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73819" indent="-171450">
              <a:lnSpc>
                <a:spcPts val="1725"/>
              </a:lnSpc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AEA9E1AA-AD8C-5DFE-D91A-6A96EDB6AEAB}"/>
              </a:ext>
            </a:extLst>
          </p:cNvPr>
          <p:cNvSpPr txBox="1">
            <a:spLocks/>
          </p:cNvSpPr>
          <p:nvPr/>
        </p:nvSpPr>
        <p:spPr>
          <a:xfrm>
            <a:off x="1629966" y="61722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Citizens Broadband Radio Service (CBRS)</a:t>
            </a:r>
          </a:p>
        </p:txBody>
      </p:sp>
    </p:spTree>
    <p:extLst>
      <p:ext uri="{BB962C8B-B14F-4D97-AF65-F5344CB8AC3E}">
        <p14:creationId xmlns:p14="http://schemas.microsoft.com/office/powerpoint/2010/main" val="1051253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7FFEF9E-E35E-7B45-2145-28F33889F6D9}"/>
              </a:ext>
            </a:extLst>
          </p:cNvPr>
          <p:cNvSpPr txBox="1"/>
          <p:nvPr/>
        </p:nvSpPr>
        <p:spPr>
          <a:xfrm>
            <a:off x="838200" y="1066800"/>
            <a:ext cx="7075426" cy="49352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180499" algn="l"/>
                <a:tab pos="180975" algn="l"/>
              </a:tabLst>
            </a:pPr>
            <a:r>
              <a:rPr sz="2000" b="1" spc="-4" dirty="0">
                <a:solidFill>
                  <a:schemeClr val="tx1"/>
                </a:solidFill>
                <a:latin typeface="Calibri"/>
                <a:cs typeface="Calibri"/>
              </a:rPr>
              <a:t>Dynamic </a:t>
            </a:r>
            <a:r>
              <a:rPr sz="2000" b="1" spc="-8" dirty="0">
                <a:solidFill>
                  <a:schemeClr val="tx1"/>
                </a:solidFill>
                <a:latin typeface="Calibri"/>
                <a:cs typeface="Calibri"/>
              </a:rPr>
              <a:t>Protection</a:t>
            </a:r>
            <a:r>
              <a:rPr sz="2000" b="1" spc="-4" dirty="0">
                <a:solidFill>
                  <a:schemeClr val="tx1"/>
                </a:solidFill>
                <a:latin typeface="Calibri"/>
                <a:cs typeface="Calibri"/>
              </a:rPr>
              <a:t> Areas</a:t>
            </a:r>
            <a:r>
              <a:rPr sz="2000" b="1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9" dirty="0">
                <a:solidFill>
                  <a:schemeClr val="tx1"/>
                </a:solidFill>
                <a:latin typeface="Calibri"/>
                <a:cs typeface="Calibri"/>
              </a:rPr>
              <a:t>(DPAs)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used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to protect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incumbent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users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harmful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interference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due </a:t>
            </a:r>
            <a:r>
              <a:rPr sz="2000" spc="-32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secondary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 users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sharing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 same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adjacent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frequencies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0975" marR="204788" indent="-171450">
              <a:spcBef>
                <a:spcPts val="73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1500" spc="-41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is a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pre-defined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area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(or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point)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chemeClr val="tx1"/>
                </a:solidFill>
                <a:latin typeface="Calibri"/>
                <a:cs typeface="Calibri"/>
              </a:rPr>
              <a:t>in/at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which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an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incumbent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chemeClr val="tx1"/>
                </a:solidFill>
                <a:latin typeface="Calibri"/>
                <a:cs typeface="Calibri"/>
              </a:rPr>
              <a:t>operates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on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dynamic</a:t>
            </a:r>
            <a:r>
              <a:rPr sz="15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basis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(i.e., </a:t>
            </a:r>
            <a:r>
              <a:rPr sz="1500" spc="-32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operations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change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with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time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and frequency)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0975" marR="136208" indent="-171450">
              <a:spcBef>
                <a:spcPts val="758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When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incumbent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is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operating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1500" spc="-26" dirty="0">
                <a:solidFill>
                  <a:schemeClr val="tx1"/>
                </a:solidFill>
                <a:latin typeface="Calibri"/>
                <a:cs typeface="Calibri"/>
              </a:rPr>
              <a:t>DPA,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secondary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users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in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500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schemeClr val="tx1"/>
                </a:solidFill>
                <a:latin typeface="Calibri"/>
                <a:cs typeface="Calibri"/>
              </a:rPr>
              <a:t>neighborhood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500" spc="-41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could be </a:t>
            </a:r>
            <a:r>
              <a:rPr sz="1500" spc="-32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required</a:t>
            </a:r>
            <a:r>
              <a:rPr sz="15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to change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their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operating </a:t>
            </a:r>
            <a:r>
              <a:rPr sz="1500" spc="-11" dirty="0">
                <a:solidFill>
                  <a:schemeClr val="tx1"/>
                </a:solidFill>
                <a:latin typeface="Calibri"/>
                <a:cs typeface="Calibri"/>
              </a:rPr>
              <a:t>parameters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/>
                <a:cs typeface="Calibri"/>
              </a:rPr>
              <a:t>to protect</a:t>
            </a:r>
            <a:r>
              <a:rPr sz="1500" dirty="0">
                <a:solidFill>
                  <a:schemeClr val="tx1"/>
                </a:solidFill>
                <a:latin typeface="Calibri"/>
                <a:cs typeface="Calibri"/>
              </a:rPr>
              <a:t> the </a:t>
            </a:r>
            <a:r>
              <a:rPr sz="1500" spc="-41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endParaRPr sz="15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3875" lvl="1" indent="-171926">
              <a:spcBef>
                <a:spcPts val="368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example,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secondary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user’s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device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may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need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change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its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frequency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and/or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power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275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protect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incumbent</a:t>
            </a:r>
            <a:endParaRPr lang="en-US" sz="1275" spc="-8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1949" lvl="1">
              <a:spcBef>
                <a:spcPts val="368"/>
              </a:spcBef>
              <a:tabLst>
                <a:tab pos="523399" algn="l"/>
                <a:tab pos="523875" algn="l"/>
              </a:tabLst>
            </a:pPr>
            <a:endParaRPr sz="127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525" marR="76676">
              <a:spcBef>
                <a:spcPts val="731"/>
              </a:spcBef>
              <a:tabLst>
                <a:tab pos="180499" algn="l"/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000" b="1" spc="-38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2000" b="1" spc="-4" dirty="0">
                <a:solidFill>
                  <a:schemeClr val="tx1"/>
                </a:solidFill>
                <a:latin typeface="Calibri"/>
                <a:cs typeface="Calibri"/>
              </a:rPr>
              <a:t> neighborhood</a:t>
            </a:r>
            <a:r>
              <a:rPr sz="2000" b="1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is a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pre-defined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area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surrounding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1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in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 which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secondary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user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could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theory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 contribute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producing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 harmful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interference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incumbent, typically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based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/>
                <a:cs typeface="Calibri"/>
              </a:rPr>
              <a:t>worst-case </a:t>
            </a:r>
            <a:r>
              <a:rPr sz="2000" spc="-32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/>
                <a:cs typeface="Calibri"/>
              </a:rPr>
              <a:t>assumptions</a:t>
            </a:r>
            <a:r>
              <a:rPr lang="en-US" sz="2000" spc="-4" dirty="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en-US" sz="2000" u="sng" spc="-4" dirty="0">
                <a:solidFill>
                  <a:schemeClr val="tx1"/>
                </a:solidFill>
                <a:latin typeface="Calibri"/>
                <a:cs typeface="Calibri"/>
              </a:rPr>
              <a:t>DPA sensitivity analyses</a:t>
            </a:r>
            <a:r>
              <a:rPr lang="en-US" sz="2000" spc="-4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3399" marR="148114" lvl="1" indent="-171450">
              <a:lnSpc>
                <a:spcPct val="103499"/>
              </a:lnSpc>
              <a:spcBef>
                <a:spcPts val="31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Secondary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users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outside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1275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not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expected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cause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interference</a:t>
            </a:r>
            <a:r>
              <a:rPr sz="1275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not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affected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by</a:t>
            </a:r>
            <a:r>
              <a:rPr sz="1275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presence </a:t>
            </a:r>
            <a:r>
              <a:rPr sz="1275" spc="-27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endParaRPr sz="127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3399" marR="370999" lvl="1" indent="-171450">
              <a:lnSpc>
                <a:spcPct val="102400"/>
              </a:lnSpc>
              <a:spcBef>
                <a:spcPts val="304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size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neighborhood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based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on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assumed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deployment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models,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interference</a:t>
            </a:r>
            <a:r>
              <a:rPr sz="1275" spc="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criterion,</a:t>
            </a:r>
            <a:r>
              <a:rPr sz="1275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sz="1275" spc="-27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/>
                <a:cs typeface="Calibri"/>
              </a:rPr>
              <a:t>standardized</a:t>
            </a:r>
            <a:r>
              <a:rPr sz="1275" spc="-8" dirty="0">
                <a:solidFill>
                  <a:schemeClr val="tx1"/>
                </a:solidFill>
                <a:latin typeface="Calibri"/>
                <a:cs typeface="Calibri"/>
              </a:rPr>
              <a:t> propagation</a:t>
            </a:r>
            <a:r>
              <a:rPr sz="1275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/>
                <a:cs typeface="Calibri"/>
              </a:rPr>
              <a:t>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3E5C-AF2B-0919-F721-225C21444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679515"/>
            <a:ext cx="2485570" cy="2557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4B5D72-EE6E-DA33-9B6B-18B7CBF01B0F}"/>
              </a:ext>
            </a:extLst>
          </p:cNvPr>
          <p:cNvSpPr txBox="1"/>
          <p:nvPr/>
        </p:nvSpPr>
        <p:spPr>
          <a:xfrm>
            <a:off x="8705662" y="6182370"/>
            <a:ext cx="1685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8" dirty="0">
                <a:solidFill>
                  <a:schemeClr val="tx1"/>
                </a:solidFill>
                <a:latin typeface="Calibri"/>
                <a:cs typeface="Calibri"/>
              </a:rPr>
              <a:t>200 km and 100 km DPA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D13646-4A38-3225-E027-00699F1617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707759"/>
            <a:ext cx="2485570" cy="2501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AA786-27AB-4B83-E869-57927D39BAC1}"/>
              </a:ext>
            </a:extLst>
          </p:cNvPr>
          <p:cNvSpPr txBox="1"/>
          <p:nvPr/>
        </p:nvSpPr>
        <p:spPr>
          <a:xfrm>
            <a:off x="8618320" y="3182770"/>
            <a:ext cx="1974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8" dirty="0">
                <a:solidFill>
                  <a:schemeClr val="tx1"/>
                </a:solidFill>
                <a:latin typeface="Calibri"/>
                <a:cs typeface="Calibri"/>
              </a:rPr>
              <a:t>200 km and random emitters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4487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0F616B9-981B-0320-3990-A936F7C684D2}"/>
              </a:ext>
            </a:extLst>
          </p:cNvPr>
          <p:cNvSpPr txBox="1"/>
          <p:nvPr/>
        </p:nvSpPr>
        <p:spPr>
          <a:xfrm>
            <a:off x="1371600" y="1588882"/>
            <a:ext cx="9601200" cy="359297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9525">
              <a:spcBef>
                <a:spcPts val="578"/>
              </a:spcBef>
              <a:tabLst>
                <a:tab pos="180975" algn="l"/>
              </a:tabLst>
            </a:pPr>
            <a:r>
              <a:rPr sz="2000" u="heavy" spc="-4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exclusion zones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810" lvl="1" indent="-171450">
              <a:lnSpc>
                <a:spcPct val="100499"/>
              </a:lnSpc>
              <a:spcBef>
                <a:spcPts val="41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650" spc="-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16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i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6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i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operates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prohibited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operating,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need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parameters,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sz="1650" spc="-3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endParaRPr lang="en-US" sz="165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marR="3810" lvl="1">
              <a:lnSpc>
                <a:spcPct val="100499"/>
              </a:lnSpc>
              <a:spcBef>
                <a:spcPts val="416"/>
              </a:spcBef>
              <a:tabLst>
                <a:tab pos="523399" algn="l"/>
                <a:tab pos="523875" algn="l"/>
              </a:tabLst>
            </a:pPr>
            <a:endParaRPr lang="en-US" sz="165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marR="3810" lvl="1">
              <a:lnSpc>
                <a:spcPct val="100499"/>
              </a:lnSpc>
              <a:spcBef>
                <a:spcPts val="416"/>
              </a:spcBef>
              <a:tabLst>
                <a:tab pos="523399" algn="l"/>
                <a:tab pos="523875" algn="l"/>
              </a:tabLst>
            </a:pP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spcBef>
                <a:spcPts val="728"/>
              </a:spcBef>
              <a:tabLst>
                <a:tab pos="180975" algn="l"/>
              </a:tabLst>
            </a:pPr>
            <a:r>
              <a:rPr sz="2000" u="heavy" spc="-53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2000" u="heavy" spc="-8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heavy" spc="-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neighborhoods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103346" lvl="1" indent="-171450">
              <a:lnSpc>
                <a:spcPct val="100499"/>
              </a:lnSpc>
              <a:spcBef>
                <a:spcPts val="341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isn’t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 </a:t>
            </a:r>
            <a:r>
              <a:rPr sz="165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 depends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factors,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</a:t>
            </a:r>
            <a:r>
              <a:rPr sz="1650" spc="-3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739616" lvl="1" indent="-171450" algn="just">
              <a:lnSpc>
                <a:spcPct val="100499"/>
              </a:lnSpc>
              <a:spcBef>
                <a:spcPts val="334"/>
              </a:spcBef>
              <a:buFont typeface="Arial"/>
              <a:buChar char="•"/>
              <a:tabLst>
                <a:tab pos="523875" algn="l"/>
              </a:tabLst>
            </a:pP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user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is,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sz="1650" spc="-36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power),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 </a:t>
            </a:r>
            <a:r>
              <a:rPr sz="165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170497" lvl="1" indent="-171450" algn="just">
              <a:lnSpc>
                <a:spcPts val="1943"/>
              </a:lnSpc>
              <a:spcBef>
                <a:spcPts val="510"/>
              </a:spcBef>
              <a:buFont typeface="Arial"/>
              <a:buChar char="•"/>
              <a:tabLst>
                <a:tab pos="523875" algn="l"/>
              </a:tabLst>
            </a:pP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situations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user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cease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 altogether </a:t>
            </a:r>
            <a:r>
              <a:rPr sz="1650" spc="-36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C014E878-427D-C0E5-FC6B-A22F2436CFFB}"/>
              </a:ext>
            </a:extLst>
          </p:cNvPr>
          <p:cNvSpPr txBox="1">
            <a:spLocks/>
          </p:cNvSpPr>
          <p:nvPr/>
        </p:nvSpPr>
        <p:spPr>
          <a:xfrm>
            <a:off x="1629966" y="7810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  <a:r>
              <a:rPr lang="en-US" sz="32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5" dirty="0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en-US" sz="32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9" dirty="0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56" dirty="0">
                <a:latin typeface="Calibri" panose="020F0502020204030204" pitchFamily="34" charset="0"/>
                <a:cs typeface="Calibri" panose="020F0502020204030204" pitchFamily="34" charset="0"/>
              </a:rPr>
              <a:t>(DPA)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1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7D323E1-609D-A8FD-5D1C-04B5616B9BC0}"/>
              </a:ext>
            </a:extLst>
          </p:cNvPr>
          <p:cNvSpPr txBox="1"/>
          <p:nvPr/>
        </p:nvSpPr>
        <p:spPr>
          <a:xfrm>
            <a:off x="1143000" y="1328500"/>
            <a:ext cx="10322983" cy="46865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98646">
              <a:spcBef>
                <a:spcPts val="75"/>
              </a:spcBef>
              <a:tabLst>
                <a:tab pos="180499" algn="l"/>
                <a:tab pos="180975" algn="l"/>
              </a:tabLst>
            </a:pP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incumbent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sz="2000" spc="-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DPA,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frequency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000" spc="-3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frequencies,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determined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430530" lvl="1" indent="-171450">
              <a:lnSpc>
                <a:spcPts val="1492"/>
              </a:lnSpc>
              <a:spcBef>
                <a:spcPts val="45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Sensing: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Receivers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sz="1275" b="1" spc="-27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Sensing</a:t>
            </a:r>
            <a:r>
              <a:rPr sz="1275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Capability,</a:t>
            </a:r>
            <a:r>
              <a:rPr sz="127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275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2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775" lvl="2" indent="-171926">
              <a:spcBef>
                <a:spcPts val="379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r>
              <a:rPr sz="10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Obviously,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sensing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 not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passive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523875" marR="131921" lvl="1" indent="-171450">
              <a:lnSpc>
                <a:spcPts val="1515"/>
              </a:lnSpc>
              <a:spcBef>
                <a:spcPts val="45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Informing</a:t>
            </a:r>
            <a:r>
              <a:rPr sz="127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275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Capability</a:t>
            </a:r>
            <a:r>
              <a:rPr sz="127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(IIC)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notifies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</a:t>
            </a:r>
            <a:r>
              <a:rPr sz="127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1275" spc="-27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DPA,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frequencies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portal-controlled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DPAs)</a:t>
            </a:r>
            <a:endParaRPr lang="en-US" sz="1275" spc="-2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131921" lvl="1" indent="-171450">
              <a:lnSpc>
                <a:spcPts val="1515"/>
              </a:lnSpc>
              <a:spcBef>
                <a:spcPts val="45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endParaRPr sz="12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120968">
              <a:spcBef>
                <a:spcPts val="660"/>
              </a:spcBef>
              <a:tabLst>
                <a:tab pos="180499" algn="l"/>
                <a:tab pos="180975" algn="l"/>
              </a:tabLst>
            </a:pPr>
            <a:r>
              <a:rPr sz="20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Broadband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 </a:t>
            </a:r>
            <a:r>
              <a:rPr sz="2000" spc="-3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(CBRS)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23875" lvl="1" indent="-171450">
              <a:spcBef>
                <a:spcPts val="38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27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coastal</a:t>
            </a:r>
            <a:r>
              <a:rPr sz="127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</a:t>
            </a:r>
            <a:r>
              <a:rPr sz="127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r>
              <a:rPr sz="127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endParaRPr sz="12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775" lvl="2" indent="-171926">
              <a:spcBef>
                <a:spcPts val="405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sensors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pre-ordained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radar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signatures</a:t>
            </a:r>
            <a:endParaRPr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lvl="1" indent="-171450">
              <a:spcBef>
                <a:spcPts val="40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lang="en-US" sz="1275" b="1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Incumbent Informing Capability (IIC)</a:t>
            </a:r>
            <a:r>
              <a:rPr sz="1275" spc="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275" spc="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1275" spc="-8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275" spc="8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1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inform</a:t>
            </a:r>
            <a:r>
              <a:rPr sz="1275" spc="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3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275" spc="8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1275" spc="8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27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sz="1275" spc="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8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inland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1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radar</a:t>
            </a:r>
            <a:r>
              <a:rPr sz="127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sites,</a:t>
            </a:r>
            <a:r>
              <a:rPr sz="1275" spc="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 American</a:t>
            </a:r>
            <a:r>
              <a:rPr sz="127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75" spc="-4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Samoa</a:t>
            </a:r>
            <a:endParaRPr sz="1275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299" marR="350044" lvl="2" indent="-171450">
              <a:lnSpc>
                <a:spcPct val="101400"/>
              </a:lnSpc>
              <a:spcBef>
                <a:spcPts val="319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sz="10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0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inland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areas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detected by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pre-ordained detection </a:t>
            </a:r>
            <a:r>
              <a:rPr sz="1050" spc="-2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algorithms,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areas that</a:t>
            </a:r>
            <a:r>
              <a:rPr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protection </a:t>
            </a:r>
            <a:r>
              <a:rPr sz="10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0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receive-only</a:t>
            </a:r>
            <a:endParaRPr lang="en-US" sz="1050" spc="-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299" marR="350044" lvl="2" indent="-171450">
              <a:lnSpc>
                <a:spcPct val="101400"/>
              </a:lnSpc>
              <a:spcBef>
                <a:spcPts val="319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endParaRPr lang="en-US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299" marR="350044" lvl="2" indent="-171450">
              <a:lnSpc>
                <a:spcPct val="101400"/>
              </a:lnSpc>
              <a:spcBef>
                <a:spcPts val="319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endParaRPr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spcBef>
                <a:spcPts val="683"/>
              </a:spcBef>
              <a:tabLst>
                <a:tab pos="180499" algn="l"/>
                <a:tab pos="180975" algn="l"/>
              </a:tabLst>
            </a:pP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(PUAs)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budding </a:t>
            </a:r>
            <a:r>
              <a:rPr sz="20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3.45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GHz</a:t>
            </a:r>
            <a:r>
              <a:rPr sz="20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band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(3450-3550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MHz)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share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sz="2000" spc="-3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sz="20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06D0D166-173E-3DF6-73A8-FA6CEAA16094}"/>
              </a:ext>
            </a:extLst>
          </p:cNvPr>
          <p:cNvSpPr txBox="1">
            <a:spLocks/>
          </p:cNvSpPr>
          <p:nvPr/>
        </p:nvSpPr>
        <p:spPr>
          <a:xfrm>
            <a:off x="1629966" y="5524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DPAs vs Exclusion Zones</a:t>
            </a:r>
          </a:p>
        </p:txBody>
      </p:sp>
    </p:spTree>
    <p:extLst>
      <p:ext uri="{BB962C8B-B14F-4D97-AF65-F5344CB8AC3E}">
        <p14:creationId xmlns:p14="http://schemas.microsoft.com/office/powerpoint/2010/main" val="3575448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B9EFCF8-AFD8-A6A0-70D1-1FC2AAA33C92}"/>
              </a:ext>
            </a:extLst>
          </p:cNvPr>
          <p:cNvSpPr txBox="1"/>
          <p:nvPr/>
        </p:nvSpPr>
        <p:spPr>
          <a:xfrm>
            <a:off x="990600" y="1731420"/>
            <a:ext cx="10591800" cy="42415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972026">
              <a:spcBef>
                <a:spcPts val="75"/>
              </a:spcBef>
              <a:tabLst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Spectrum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(SAS) obtains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descriptions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endParaRPr lang="en-US" sz="2000" spc="-3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972026">
              <a:spcBef>
                <a:spcPts val="75"/>
              </a:spcBef>
              <a:tabLst>
                <a:tab pos="180975" algn="l"/>
              </a:tabLst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13373" lvl="1" indent="-171450">
              <a:spcBef>
                <a:spcPts val="39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15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15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15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1500" spc="-3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NTIA-maintained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file*, </a:t>
            </a:r>
            <a:r>
              <a:rPr sz="15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e-dpas.kml</a:t>
            </a: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78104" lvl="1" indent="-171450">
              <a:spcBef>
                <a:spcPts val="37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IIC portal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an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NTIA- </a:t>
            </a:r>
            <a:r>
              <a:rPr sz="1500" spc="-3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maintained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file*, </a:t>
            </a:r>
            <a:r>
              <a:rPr sz="15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p-dpas.kml</a:t>
            </a: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810" lvl="1" indent="-171450"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DPAs,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files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50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 </a:t>
            </a:r>
            <a:r>
              <a:rPr sz="1500" spc="-3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protection,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criteria, </a:t>
            </a:r>
            <a:r>
              <a:rPr sz="150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size,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224790" lvl="1" indent="-171450"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these files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NTIA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website,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their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1500" spc="-3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</a:t>
            </a:r>
            <a:r>
              <a:rPr sz="15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 </a:t>
            </a:r>
            <a:r>
              <a:rPr sz="1500" spc="-3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changed)</a:t>
            </a:r>
            <a:endParaRPr lang="en-US" sz="15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224790" lvl="1" indent="-171450"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endParaRPr lang="en-US" sz="15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224790" lvl="1" indent="-171450"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endParaRPr lang="en-US" sz="15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224790" lvl="1" indent="-171450"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5"/>
              </a:spcBef>
            </a:pPr>
            <a:endParaRPr lang="en-US" sz="18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5"/>
              </a:spcBef>
            </a:pPr>
            <a:endParaRPr sz="18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5771" marR="31909" indent="-103823">
              <a:lnSpc>
                <a:spcPts val="1425"/>
              </a:lnSpc>
            </a:pPr>
            <a:r>
              <a:rPr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sz="1200" i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kml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sz="12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2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sz="12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metadata,</a:t>
            </a:r>
            <a:r>
              <a:rPr sz="12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2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displayed </a:t>
            </a:r>
            <a:r>
              <a:rPr sz="1200" spc="-25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Earth,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opened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sz="12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Notepad and</a:t>
            </a:r>
            <a:r>
              <a:rPr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endParaRPr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DE6A468-AD55-186A-3B3F-986DE046BFD4}"/>
              </a:ext>
            </a:extLst>
          </p:cNvPr>
          <p:cNvSpPr txBox="1">
            <a:spLocks/>
          </p:cNvSpPr>
          <p:nvPr/>
        </p:nvSpPr>
        <p:spPr>
          <a:xfrm>
            <a:off x="1629966" y="7048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of DPAs for Incumbent Protection</a:t>
            </a:r>
          </a:p>
        </p:txBody>
      </p:sp>
    </p:spTree>
    <p:extLst>
      <p:ext uri="{BB962C8B-B14F-4D97-AF65-F5344CB8AC3E}">
        <p14:creationId xmlns:p14="http://schemas.microsoft.com/office/powerpoint/2010/main" val="17229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5F618A1-73D1-CEFE-FDC1-416AC962EF5D}"/>
              </a:ext>
            </a:extLst>
          </p:cNvPr>
          <p:cNvSpPr txBox="1"/>
          <p:nvPr/>
        </p:nvSpPr>
        <p:spPr>
          <a:xfrm>
            <a:off x="1629966" y="1577640"/>
            <a:ext cx="8885634" cy="4585198"/>
          </a:xfrm>
          <a:prstGeom prst="rect">
            <a:avLst/>
          </a:prstGeom>
        </p:spPr>
        <p:txBody>
          <a:bodyPr vert="horz" wrap="square" lIns="0" tIns="90964" rIns="0" bIns="0" rtlCol="0">
            <a:spAutoFit/>
          </a:bodyPr>
          <a:lstStyle/>
          <a:p>
            <a:pPr marL="9525">
              <a:spcBef>
                <a:spcPts val="716"/>
              </a:spcBef>
              <a:tabLst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SAS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24765" lvl="1" indent="-171450">
              <a:lnSpc>
                <a:spcPct val="112000"/>
              </a:lnSpc>
              <a:spcBef>
                <a:spcPts val="31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ESC,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telling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3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in,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which frequency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sz="15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r>
              <a:rPr sz="15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810" lvl="1" indent="-171450">
              <a:lnSpc>
                <a:spcPct val="109700"/>
              </a:lnSpc>
              <a:spcBef>
                <a:spcPts val="368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portal-controlled</a:t>
            </a:r>
            <a:r>
              <a:rPr lang="en-US" sz="1500" b="1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IIC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26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DPA,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manager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1500" spc="-326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portal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logs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calendar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specifies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when, and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frequencies,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operate.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SASs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calendars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sz="15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500" spc="-3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accordingly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sz="15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15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scheduled</a:t>
            </a:r>
            <a:endParaRPr lang="en-US" sz="1500" spc="-4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810" lvl="1" indent="-171450">
              <a:lnSpc>
                <a:spcPct val="109700"/>
              </a:lnSpc>
              <a:spcBef>
                <a:spcPts val="368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endParaRPr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760095">
              <a:lnSpc>
                <a:spcPct val="110800"/>
              </a:lnSpc>
              <a:spcBef>
                <a:spcPts val="743"/>
              </a:spcBef>
              <a:tabLst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considered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“activated”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39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operating</a:t>
            </a:r>
            <a:endParaRPr lang="en-US" sz="20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marR="760095" indent="-171450">
              <a:lnSpc>
                <a:spcPct val="110800"/>
              </a:lnSpc>
              <a:spcBef>
                <a:spcPts val="743"/>
              </a:spcBef>
              <a:buFont typeface="Arial"/>
              <a:buChar char="•"/>
              <a:tabLst>
                <a:tab pos="180975" algn="l"/>
              </a:tabLst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112871">
              <a:lnSpc>
                <a:spcPct val="110800"/>
              </a:lnSpc>
              <a:spcBef>
                <a:spcPts val="686"/>
              </a:spcBef>
              <a:tabLst>
                <a:tab pos="180975" algn="l"/>
              </a:tabLst>
            </a:pP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suffered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failure,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sz="20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accessing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portal,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assumed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unmonitored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frequencies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(“fail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safe”)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A495F1D4-8610-BD53-854C-75CB5243AD59}"/>
              </a:ext>
            </a:extLst>
          </p:cNvPr>
          <p:cNvSpPr txBox="1">
            <a:spLocks/>
          </p:cNvSpPr>
          <p:nvPr/>
        </p:nvSpPr>
        <p:spPr>
          <a:xfrm>
            <a:off x="1629966" y="66324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DPAs Work in CBRS: Step 1 – DPA info</a:t>
            </a:r>
          </a:p>
        </p:txBody>
      </p:sp>
    </p:spTree>
    <p:extLst>
      <p:ext uri="{BB962C8B-B14F-4D97-AF65-F5344CB8AC3E}">
        <p14:creationId xmlns:p14="http://schemas.microsoft.com/office/powerpoint/2010/main" val="237068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E214453-C57B-2900-E281-F15CA980766D}"/>
              </a:ext>
            </a:extLst>
          </p:cNvPr>
          <p:cNvSpPr txBox="1"/>
          <p:nvPr/>
        </p:nvSpPr>
        <p:spPr>
          <a:xfrm>
            <a:off x="1066800" y="1769568"/>
            <a:ext cx="10058400" cy="3083184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>
              <a:lnSpc>
                <a:spcPct val="100499"/>
              </a:lnSpc>
              <a:spcBef>
                <a:spcPts val="64"/>
              </a:spcBef>
              <a:tabLst>
                <a:tab pos="180975" algn="l"/>
              </a:tabLst>
            </a:pP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5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activated,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SASs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reconfigure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CBSDs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the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 </a:t>
            </a:r>
            <a:r>
              <a:rPr sz="2000" spc="-4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7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DPA’s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criterion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000" spc="-42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exceeded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frequency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which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endParaRPr lang="en-US" sz="2000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100499"/>
              </a:lnSpc>
              <a:spcBef>
                <a:spcPts val="64"/>
              </a:spcBef>
              <a:tabLst>
                <a:tab pos="180975" algn="l"/>
              </a:tabLst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391001" lvl="1" indent="-171450">
              <a:lnSpc>
                <a:spcPct val="101800"/>
              </a:lnSpc>
              <a:spcBef>
                <a:spcPts val="31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pre-established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propagation </a:t>
            </a:r>
            <a:r>
              <a:rPr sz="1650" spc="-3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methodologies</a:t>
            </a: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44291" lvl="1" indent="-171450">
              <a:lnSpc>
                <a:spcPct val="101800"/>
              </a:lnSpc>
              <a:spcBef>
                <a:spcPts val="32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neighborhoods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</a:t>
            </a:r>
            <a:r>
              <a:rPr sz="165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</a:t>
            </a:r>
            <a:r>
              <a:rPr sz="165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650" spc="-36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</a:t>
            </a:r>
            <a:endParaRPr sz="16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299" marR="70961" lvl="2" indent="-171450">
              <a:lnSpc>
                <a:spcPct val="100499"/>
              </a:lnSpc>
              <a:spcBef>
                <a:spcPts val="341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(in/outdoors,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&lt;=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EIRP)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(outdoor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only,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&lt;=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EIRP)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CBRS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devices </a:t>
            </a:r>
            <a:r>
              <a:rPr sz="142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distances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(Cat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distances are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&gt;=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 </a:t>
            </a:r>
            <a:r>
              <a:rPr sz="1425" spc="-3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distances)</a:t>
            </a:r>
            <a:endParaRPr sz="142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299" marR="447199" lvl="2" indent="-171450">
              <a:lnSpc>
                <a:spcPts val="1658"/>
              </a:lnSpc>
              <a:spcBef>
                <a:spcPts val="495"/>
              </a:spcBef>
              <a:buFont typeface="Arial"/>
              <a:buChar char="•"/>
              <a:tabLst>
                <a:tab pos="866299" algn="l"/>
                <a:tab pos="866775" algn="l"/>
              </a:tabLst>
            </a:pP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142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DPAs,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neighborhood</a:t>
            </a:r>
            <a:r>
              <a:rPr sz="142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distances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425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425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out-of-band</a:t>
            </a:r>
            <a:r>
              <a:rPr sz="1425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emissions that </a:t>
            </a:r>
            <a:r>
              <a:rPr sz="1425" spc="-30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incumbent 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r>
              <a:rPr sz="1425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3550</a:t>
            </a:r>
            <a:r>
              <a:rPr sz="1425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33D8525-B4CB-6254-70C2-4A6B18C72695}"/>
              </a:ext>
            </a:extLst>
          </p:cNvPr>
          <p:cNvSpPr txBox="1">
            <a:spLocks/>
          </p:cNvSpPr>
          <p:nvPr/>
        </p:nvSpPr>
        <p:spPr>
          <a:xfrm>
            <a:off x="1279590" y="675779"/>
            <a:ext cx="9632818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DPAs Work in CBRS: Step 2 – DPA Activation</a:t>
            </a:r>
          </a:p>
        </p:txBody>
      </p:sp>
    </p:spTree>
    <p:extLst>
      <p:ext uri="{BB962C8B-B14F-4D97-AF65-F5344CB8AC3E}">
        <p14:creationId xmlns:p14="http://schemas.microsoft.com/office/powerpoint/2010/main" val="332209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3" name="Picture 1" descr="Map&#10;&#10;&#10;&#10;&#10;&#10;Description automatically generated">
            <a:extLst>
              <a:ext uri="{FF2B5EF4-FFF2-40B4-BE49-F238E27FC236}">
                <a16:creationId xmlns:a16="http://schemas.microsoft.com/office/drawing/2014/main" id="{ABD80B2F-8A02-390A-0EEB-0E30BD9142B4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37597"/>
            <a:ext cx="2220823" cy="20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270C002-4DC5-9F8B-E974-35D136C2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96" y="3461480"/>
            <a:ext cx="2657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buClrTx/>
              <a:buSzTx/>
            </a:pPr>
            <a:r>
              <a:rPr lang="en-US" alt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Representation of a DPA neighborhood distance.</a:t>
            </a:r>
            <a:endParaRPr lang="en-US" altLang="en-US" sz="1200" b="1" dirty="0"/>
          </a:p>
        </p:txBody>
      </p:sp>
      <p:pic>
        <p:nvPicPr>
          <p:cNvPr id="8" name="Picture 7" descr="Diagram, schematic&#10;&#10;&#10;&#10;&#10;&#10;Description automatically generated">
            <a:extLst>
              <a:ext uri="{FF2B5EF4-FFF2-40B4-BE49-F238E27FC236}">
                <a16:creationId xmlns:a16="http://schemas.microsoft.com/office/drawing/2014/main" id="{A980F3BA-9B2E-C040-98CD-A4872914D2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128676"/>
            <a:ext cx="2220823" cy="19644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4F9BC2-6F7A-5533-68D5-AEF15BAF3850}"/>
              </a:ext>
            </a:extLst>
          </p:cNvPr>
          <p:cNvSpPr/>
          <p:nvPr/>
        </p:nvSpPr>
        <p:spPr>
          <a:xfrm>
            <a:off x="1126495" y="6091535"/>
            <a:ext cx="280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Representation of the search resolutions for a neighborhood distance.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068EEFC-72B0-4A42-0019-666FD2A8F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017" y="93914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 descr="Chart, line chart&#10;&#10;&#10;&#10;&#10;&#10;Description automatically generated">
            <a:extLst>
              <a:ext uri="{FF2B5EF4-FFF2-40B4-BE49-F238E27FC236}">
                <a16:creationId xmlns:a16="http://schemas.microsoft.com/office/drawing/2014/main" id="{1A7F49CE-DC66-19C9-6410-B1B72048583C}"/>
              </a:ext>
            </a:extLst>
          </p:cNvPr>
          <p:cNvPicPr>
            <a:picLocks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008" y="1146229"/>
            <a:ext cx="340862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CDDD60-59CB-A092-D172-A4736D13CD87}"/>
              </a:ext>
            </a:extLst>
          </p:cNvPr>
          <p:cNvSpPr/>
          <p:nvPr/>
        </p:nvSpPr>
        <p:spPr>
          <a:xfrm>
            <a:off x="4420116" y="3523351"/>
            <a:ext cx="280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Effect of the tested neighborhood distance on the calculated move list.</a:t>
            </a:r>
          </a:p>
        </p:txBody>
      </p:sp>
      <p:pic>
        <p:nvPicPr>
          <p:cNvPr id="13" name="Picture 12" descr="Chart&#10;&#10;&#10;&#10;&#10;&#10;&#10;&#10;Description automatically generated with medium confidence">
            <a:extLst>
              <a:ext uri="{FF2B5EF4-FFF2-40B4-BE49-F238E27FC236}">
                <a16:creationId xmlns:a16="http://schemas.microsoft.com/office/drawing/2014/main" id="{39BF165E-5FC5-5637-54B9-FC1957C639D3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091" y="4092240"/>
            <a:ext cx="3345537" cy="188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CD9AAD-7928-90FB-03F6-A43B280263B5}"/>
              </a:ext>
            </a:extLst>
          </p:cNvPr>
          <p:cNvSpPr/>
          <p:nvPr/>
        </p:nvSpPr>
        <p:spPr>
          <a:xfrm>
            <a:off x="4089008" y="5906869"/>
            <a:ext cx="3518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calculated category A and category B neighborhoods for Hat Creek Radio Observatory, which are the inner and outer circles, respectively.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21AA8B-AA3E-982D-3800-E2BBCF058E46}"/>
              </a:ext>
            </a:extLst>
          </p:cNvPr>
          <p:cNvSpPr txBox="1"/>
          <p:nvPr/>
        </p:nvSpPr>
        <p:spPr>
          <a:xfrm>
            <a:off x="959170" y="641306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rgbClr val="5F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rgbClr val="5F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RA</a:t>
            </a:r>
            <a:r>
              <a:rPr lang="en-US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5F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769-2</a:t>
            </a:r>
            <a:r>
              <a:rPr lang="en-US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Protection criteria for radio astronomical measurements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FD16C0-4C21-5E04-A65E-6D239060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278" y="1400808"/>
            <a:ext cx="3703772" cy="19604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Location: 40.81734, -121.46933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Height: 6.1 meters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Beamwidth: 0.98°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3.55° / 3.625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Azimuth range: 0°-360°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RIT ≅ -160 dBm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1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= 10*log(30K/290K +1) ≅ 0.43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I/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= -10 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AntGain</a:t>
            </a:r>
            <a:r>
              <a:rPr lang="en-US" sz="1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= 50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558753-2B90-9CDA-E230-1539F17F24F7}"/>
              </a:ext>
            </a:extLst>
          </p:cNvPr>
          <p:cNvSpPr txBox="1"/>
          <p:nvPr/>
        </p:nvSpPr>
        <p:spPr>
          <a:xfrm>
            <a:off x="9601001" y="4252715"/>
            <a:ext cx="2438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Distance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A: 112 kilometers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B: 144 kilometers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Interference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A: -172 dBm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B: -173 dBm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10436A-8FD2-F551-0D35-7326D1CCCBA0}"/>
              </a:ext>
            </a:extLst>
          </p:cNvPr>
          <p:cNvSpPr txBox="1"/>
          <p:nvPr/>
        </p:nvSpPr>
        <p:spPr>
          <a:xfrm>
            <a:off x="7760278" y="4156399"/>
            <a:ext cx="1841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Simulation radius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Category 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kilometers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2,790 APs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Category B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kilometers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369 APs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Threshold: -160 dBm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1000 iterations</a:t>
            </a:r>
          </a:p>
        </p:txBody>
      </p:sp>
    </p:spTree>
    <p:extLst>
      <p:ext uri="{BB962C8B-B14F-4D97-AF65-F5344CB8AC3E}">
        <p14:creationId xmlns:p14="http://schemas.microsoft.com/office/powerpoint/2010/main" val="126679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39041" y="1676400"/>
            <a:ext cx="10361084" cy="4419599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When the FCC opened the 6 GHz band for unlicensed use, the FCC stipulated two types of operations: Low-power indoor operations and standard power operations. In order to avoid interference with incumbent fixed microwave systems and </a:t>
            </a:r>
            <a:r>
              <a:rPr lang="en-GB" dirty="0">
                <a:solidFill>
                  <a:srgbClr val="00B0F0"/>
                </a:solidFill>
              </a:rPr>
              <a:t>radio astronomy </a:t>
            </a:r>
            <a:r>
              <a:rPr lang="en-GB" dirty="0"/>
              <a:t>at a limited number of observatories, standard power access points and fixed client devices have to operate under the control of AFC systems in two portions of the band: The U-NII-5 band at 5.925-6.425 GHz and the U-NII-7 band at 6.525-6.875 GHz.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We’ll discuss aspects of </a:t>
            </a:r>
            <a:r>
              <a:rPr lang="en-GB" dirty="0">
                <a:solidFill>
                  <a:srgbClr val="00B0F0"/>
                </a:solidFill>
              </a:rPr>
              <a:t>incumbent protections </a:t>
            </a:r>
            <a:r>
              <a:rPr lang="en-GB" dirty="0"/>
              <a:t>in the 3.5 GHz Citizens  Broadband Radio Service (CBRS) and 6 GHz Automated Frequency  Coordination (AFC) bands that are relevant to passive/active coexistence.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837177C-551F-5B35-8FAC-47FC18778743}"/>
              </a:ext>
            </a:extLst>
          </p:cNvPr>
          <p:cNvSpPr txBox="1"/>
          <p:nvPr/>
        </p:nvSpPr>
        <p:spPr>
          <a:xfrm>
            <a:off x="1371600" y="3003902"/>
            <a:ext cx="9829799" cy="16867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0000"/>
              </a:lnSpc>
              <a:spcBef>
                <a:spcPts val="75"/>
              </a:spcBef>
              <a:tabLst>
                <a:tab pos="180975" algn="l"/>
              </a:tabLst>
            </a:pP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detects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activity,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0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scheduled</a:t>
            </a:r>
            <a:r>
              <a:rPr sz="2000" spc="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sz="20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IIC</a:t>
            </a:r>
            <a:r>
              <a:rPr sz="20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expires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reconfigures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CBRS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neighborhood </a:t>
            </a:r>
            <a:r>
              <a:rPr sz="2000" spc="-4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endParaRPr lang="en-US" sz="2000" spc="-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110000"/>
              </a:lnSpc>
              <a:spcBef>
                <a:spcPts val="75"/>
              </a:spcBef>
              <a:tabLst>
                <a:tab pos="180975" algn="l"/>
              </a:tabLst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459581" lvl="1" indent="-171450">
              <a:lnSpc>
                <a:spcPct val="107500"/>
              </a:lnSpc>
              <a:spcBef>
                <a:spcPts val="461"/>
              </a:spcBef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8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sz="18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ESC-detected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activity,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two-hour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18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added,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sz="18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hysteresis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1E79E431-17EF-5E4E-AE16-923037039834}"/>
              </a:ext>
            </a:extLst>
          </p:cNvPr>
          <p:cNvSpPr txBox="1">
            <a:spLocks/>
          </p:cNvSpPr>
          <p:nvPr/>
        </p:nvSpPr>
        <p:spPr>
          <a:xfrm>
            <a:off x="1629966" y="707614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DPAs Work in CBRS: Step 3 – Interference Protection</a:t>
            </a:r>
          </a:p>
        </p:txBody>
      </p:sp>
    </p:spTree>
    <p:extLst>
      <p:ext uri="{BB962C8B-B14F-4D97-AF65-F5344CB8AC3E}">
        <p14:creationId xmlns:p14="http://schemas.microsoft.com/office/powerpoint/2010/main" val="1590659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E3BE2E9-4D0B-0974-B23F-AC53330B20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857252"/>
            <a:ext cx="8229600" cy="51434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500A576-7981-3A43-2C3A-6DE374D6B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9100" y="2165224"/>
            <a:ext cx="4806315" cy="6559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75"/>
              </a:spcBef>
            </a:pPr>
            <a:r>
              <a:rPr sz="2100" spc="-8" dirty="0">
                <a:solidFill>
                  <a:srgbClr val="FFFF00"/>
                </a:solidFill>
                <a:latin typeface="Calibri"/>
                <a:cs typeface="Calibri"/>
              </a:rPr>
              <a:t>Portal-Managed</a:t>
            </a:r>
            <a:r>
              <a:rPr sz="2100" spc="-1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100" spc="-53" dirty="0">
                <a:solidFill>
                  <a:srgbClr val="FFFF00"/>
                </a:solidFill>
                <a:latin typeface="Calibri"/>
                <a:cs typeface="Calibri"/>
              </a:rPr>
              <a:t>DPA</a:t>
            </a:r>
            <a:r>
              <a:rPr sz="2100" spc="-4" dirty="0">
                <a:solidFill>
                  <a:srgbClr val="FFFF00"/>
                </a:solidFill>
                <a:latin typeface="Calibri"/>
                <a:cs typeface="Calibri"/>
              </a:rPr>
              <a:t> Neighborhoods</a:t>
            </a:r>
            <a:endParaRPr sz="2100">
              <a:latin typeface="Calibri"/>
              <a:cs typeface="Calibri"/>
            </a:endParaRPr>
          </a:p>
          <a:p>
            <a:pPr>
              <a:spcBef>
                <a:spcPts val="19"/>
              </a:spcBef>
            </a:pPr>
            <a:r>
              <a:rPr sz="2100" spc="-4" dirty="0">
                <a:solidFill>
                  <a:srgbClr val="FFFF00"/>
                </a:solidFill>
                <a:latin typeface="Calibri"/>
                <a:cs typeface="Calibri"/>
              </a:rPr>
              <a:t>(In-band </a:t>
            </a:r>
            <a:r>
              <a:rPr sz="2100" spc="-8" dirty="0">
                <a:solidFill>
                  <a:srgbClr val="FFFF00"/>
                </a:solidFill>
                <a:latin typeface="Calibri"/>
                <a:cs typeface="Calibri"/>
              </a:rPr>
              <a:t>Category</a:t>
            </a:r>
            <a:r>
              <a:rPr sz="2100" dirty="0">
                <a:solidFill>
                  <a:srgbClr val="FFFF00"/>
                </a:solidFill>
                <a:latin typeface="Calibri"/>
                <a:cs typeface="Calibri"/>
              </a:rPr>
              <a:t> B) in the</a:t>
            </a:r>
            <a:r>
              <a:rPr sz="2100" spc="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srgbClr val="FFFF00"/>
                </a:solidFill>
                <a:latin typeface="Calibri"/>
                <a:cs typeface="Calibri"/>
              </a:rPr>
              <a:t>Contiguous</a:t>
            </a:r>
            <a:r>
              <a:rPr sz="21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srgbClr val="FFFF00"/>
                </a:solidFill>
                <a:latin typeface="Calibri"/>
                <a:cs typeface="Calibri"/>
              </a:rPr>
              <a:t>U.S.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B5760DF-50CC-2D48-337B-F2D02F556AED}"/>
              </a:ext>
            </a:extLst>
          </p:cNvPr>
          <p:cNvSpPr txBox="1">
            <a:spLocks/>
          </p:cNvSpPr>
          <p:nvPr/>
        </p:nvSpPr>
        <p:spPr>
          <a:xfrm>
            <a:off x="14115415" y="6428920"/>
            <a:ext cx="2444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9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920EE21-1DFA-DA34-2E05-1251B03CBA2E}"/>
              </a:ext>
            </a:extLst>
          </p:cNvPr>
          <p:cNvSpPr txBox="1"/>
          <p:nvPr/>
        </p:nvSpPr>
        <p:spPr>
          <a:xfrm>
            <a:off x="1873149" y="1186102"/>
            <a:ext cx="8499508" cy="270009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525" marR="93345">
              <a:lnSpc>
                <a:spcPts val="2250"/>
              </a:lnSpc>
              <a:spcBef>
                <a:spcPts val="375"/>
              </a:spcBef>
              <a:tabLst>
                <a:tab pos="180975" algn="l"/>
              </a:tabLs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portion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bands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SPAPs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AFC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sz="20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noted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used</a:t>
            </a:r>
            <a:r>
              <a:rPr sz="20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000" spc="-4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6650-6675.2</a:t>
            </a:r>
            <a:r>
              <a:rPr sz="20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  <a:r>
              <a:rPr sz="20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417671" lvl="1" indent="-171450">
              <a:lnSpc>
                <a:spcPts val="1943"/>
              </a:lnSpc>
              <a:spcBef>
                <a:spcPts val="390"/>
              </a:spcBef>
              <a:buFont typeface="Arial"/>
              <a:buChar char="•"/>
              <a:tabLst>
                <a:tab pos="523875" algn="l"/>
              </a:tabLst>
            </a:pP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Footnotes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US342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8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  <a:r>
              <a:rPr sz="1600" u="heavy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heavy" spc="-8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frequency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range;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footnotes </a:t>
            </a:r>
            <a:r>
              <a:rPr sz="1600" spc="-39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US131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US385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417671" lvl="1" indent="-171450">
              <a:lnSpc>
                <a:spcPts val="1943"/>
              </a:lnSpc>
              <a:spcBef>
                <a:spcPts val="390"/>
              </a:spcBef>
              <a:buFont typeface="Arial"/>
              <a:buChar char="•"/>
              <a:tabLst>
                <a:tab pos="523875" algn="l"/>
              </a:tabLst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90200"/>
              </a:lnSpc>
              <a:spcBef>
                <a:spcPts val="694"/>
              </a:spcBef>
              <a:tabLst>
                <a:tab pos="180975" algn="l"/>
              </a:tabLst>
            </a:pP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GHz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AFC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 </a:t>
            </a:r>
            <a:r>
              <a:rPr sz="2000" b="1" spc="-46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designated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000" b="1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6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sz="2000" b="1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sz="2000" b="1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  <a:r>
              <a:rPr sz="2000" b="1" spc="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heights</a:t>
            </a:r>
            <a:r>
              <a:rPr sz="2000" b="1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(AGL)</a:t>
            </a:r>
            <a:r>
              <a:rPr sz="2000" b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sz="2000" b="1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</a:t>
            </a:r>
            <a:r>
              <a:rPr sz="2000" b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3875" marR="512445" lvl="1" indent="-171450">
              <a:lnSpc>
                <a:spcPts val="1965"/>
              </a:lnSpc>
              <a:spcBef>
                <a:spcPts val="401"/>
              </a:spcBef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sz="18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8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horizon</a:t>
            </a:r>
            <a:r>
              <a:rPr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calculation,</a:t>
            </a:r>
            <a:r>
              <a:rPr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</a:t>
            </a:r>
            <a:r>
              <a:rPr sz="18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18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sz="1800" spc="-2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sz="1800" spc="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terrain</a:t>
            </a:r>
            <a:r>
              <a:rPr sz="1800" spc="-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1800" spc="-39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3D5E049A-B16F-3B61-D5CF-D8A9B16ED68F}"/>
              </a:ext>
            </a:extLst>
          </p:cNvPr>
          <p:cNvSpPr txBox="1">
            <a:spLocks/>
          </p:cNvSpPr>
          <p:nvPr/>
        </p:nvSpPr>
        <p:spPr>
          <a:xfrm>
            <a:off x="1629966" y="6286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 GHz Automated Frequency Coordination (AFC)</a:t>
            </a:r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62EA2694-8829-C8F8-F353-7C7A45151397}"/>
              </a:ext>
            </a:extLst>
          </p:cNvPr>
          <p:cNvGrpSpPr/>
          <p:nvPr/>
        </p:nvGrpSpPr>
        <p:grpSpPr>
          <a:xfrm>
            <a:off x="1798112" y="3833983"/>
            <a:ext cx="8562975" cy="2426494"/>
            <a:chOff x="365481" y="1869904"/>
            <a:chExt cx="11417300" cy="323532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0839E86-16DA-C778-2E9C-F640154A8289}"/>
                </a:ext>
              </a:extLst>
            </p:cNvPr>
            <p:cNvSpPr/>
            <p:nvPr/>
          </p:nvSpPr>
          <p:spPr>
            <a:xfrm>
              <a:off x="6069790" y="4005720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026"/>
                  </a:lnTo>
                </a:path>
              </a:pathLst>
            </a:custGeom>
            <a:ln w="13624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AE5EBA5B-77AE-C27E-E2B4-AE66265057B1}"/>
                </a:ext>
              </a:extLst>
            </p:cNvPr>
            <p:cNvSpPr/>
            <p:nvPr/>
          </p:nvSpPr>
          <p:spPr>
            <a:xfrm>
              <a:off x="9407027" y="4173033"/>
              <a:ext cx="0" cy="925830"/>
            </a:xfrm>
            <a:custGeom>
              <a:avLst/>
              <a:gdLst/>
              <a:ahLst/>
              <a:cxnLst/>
              <a:rect l="l" t="t" r="r" b="b"/>
              <a:pathLst>
                <a:path h="925829">
                  <a:moveTo>
                    <a:pt x="0" y="0"/>
                  </a:moveTo>
                  <a:lnTo>
                    <a:pt x="0" y="925524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D3A8940F-A25E-A445-3764-360D3AA0E586}"/>
                </a:ext>
              </a:extLst>
            </p:cNvPr>
            <p:cNvSpPr/>
            <p:nvPr/>
          </p:nvSpPr>
          <p:spPr>
            <a:xfrm>
              <a:off x="6062977" y="3842811"/>
              <a:ext cx="3350895" cy="0"/>
            </a:xfrm>
            <a:custGeom>
              <a:avLst/>
              <a:gdLst/>
              <a:ahLst/>
              <a:cxnLst/>
              <a:rect l="l" t="t" r="r" b="b"/>
              <a:pathLst>
                <a:path w="3350895">
                  <a:moveTo>
                    <a:pt x="0" y="0"/>
                  </a:moveTo>
                  <a:lnTo>
                    <a:pt x="13624" y="0"/>
                  </a:lnTo>
                </a:path>
                <a:path w="3350895">
                  <a:moveTo>
                    <a:pt x="3337445" y="0"/>
                  </a:moveTo>
                  <a:lnTo>
                    <a:pt x="3350655" y="0"/>
                  </a:lnTo>
                </a:path>
              </a:pathLst>
            </a:custGeom>
            <a:ln w="8805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4F9584E-25DB-616F-F7B9-502B52F2076B}"/>
                </a:ext>
              </a:extLst>
            </p:cNvPr>
            <p:cNvSpPr/>
            <p:nvPr/>
          </p:nvSpPr>
          <p:spPr>
            <a:xfrm>
              <a:off x="5118542" y="3186770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h="1905000">
                  <a:moveTo>
                    <a:pt x="0" y="818950"/>
                  </a:moveTo>
                  <a:lnTo>
                    <a:pt x="0" y="1904784"/>
                  </a:lnTo>
                </a:path>
                <a:path h="1905000">
                  <a:moveTo>
                    <a:pt x="0" y="0"/>
                  </a:moveTo>
                  <a:lnTo>
                    <a:pt x="0" y="660443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8D42727-67B8-8EBC-64E1-473F271C9CB7}"/>
                </a:ext>
              </a:extLst>
            </p:cNvPr>
            <p:cNvSpPr/>
            <p:nvPr/>
          </p:nvSpPr>
          <p:spPr>
            <a:xfrm>
              <a:off x="6069790" y="2218118"/>
              <a:ext cx="0" cy="1462405"/>
            </a:xfrm>
            <a:custGeom>
              <a:avLst/>
              <a:gdLst/>
              <a:ahLst/>
              <a:cxnLst/>
              <a:rect l="l" t="t" r="r" b="b"/>
              <a:pathLst>
                <a:path h="1462404">
                  <a:moveTo>
                    <a:pt x="0" y="968651"/>
                  </a:moveTo>
                  <a:lnTo>
                    <a:pt x="0" y="1461783"/>
                  </a:lnTo>
                </a:path>
                <a:path h="1462404">
                  <a:moveTo>
                    <a:pt x="0" y="0"/>
                  </a:moveTo>
                  <a:lnTo>
                    <a:pt x="0" y="801339"/>
                  </a:lnTo>
                </a:path>
              </a:pathLst>
            </a:custGeom>
            <a:ln w="8805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A1319768-918F-55C1-F344-5815882B14F3}"/>
                </a:ext>
              </a:extLst>
            </p:cNvPr>
            <p:cNvSpPr/>
            <p:nvPr/>
          </p:nvSpPr>
          <p:spPr>
            <a:xfrm>
              <a:off x="9407027" y="2359013"/>
              <a:ext cx="0" cy="661035"/>
            </a:xfrm>
            <a:custGeom>
              <a:avLst/>
              <a:gdLst/>
              <a:ahLst/>
              <a:cxnLst/>
              <a:rect l="l" t="t" r="r" b="b"/>
              <a:pathLst>
                <a:path h="661035">
                  <a:moveTo>
                    <a:pt x="0" y="0"/>
                  </a:moveTo>
                  <a:lnTo>
                    <a:pt x="0" y="660444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DB98C15-13F6-491D-D903-18AEB1EB2844}"/>
                </a:ext>
              </a:extLst>
            </p:cNvPr>
            <p:cNvSpPr/>
            <p:nvPr/>
          </p:nvSpPr>
          <p:spPr>
            <a:xfrm>
              <a:off x="6069790" y="1876889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80">
                  <a:moveTo>
                    <a:pt x="0" y="0"/>
                  </a:moveTo>
                  <a:lnTo>
                    <a:pt x="0" y="182722"/>
                  </a:lnTo>
                </a:path>
              </a:pathLst>
            </a:custGeom>
            <a:ln w="13624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38C2B546-EB02-4A99-9ADA-011BB35A8F19}"/>
                </a:ext>
              </a:extLst>
            </p:cNvPr>
            <p:cNvSpPr/>
            <p:nvPr/>
          </p:nvSpPr>
          <p:spPr>
            <a:xfrm>
              <a:off x="5111937" y="2055209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10" y="0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76949C09-3EB6-830E-946F-5A722C0CE22D}"/>
                </a:ext>
              </a:extLst>
            </p:cNvPr>
            <p:cNvSpPr/>
            <p:nvPr/>
          </p:nvSpPr>
          <p:spPr>
            <a:xfrm>
              <a:off x="372148" y="1892298"/>
              <a:ext cx="4746625" cy="167640"/>
            </a:xfrm>
            <a:custGeom>
              <a:avLst/>
              <a:gdLst/>
              <a:ahLst/>
              <a:cxnLst/>
              <a:rect l="l" t="t" r="r" b="b"/>
              <a:pathLst>
                <a:path w="4746625" h="167639">
                  <a:moveTo>
                    <a:pt x="0" y="0"/>
                  </a:moveTo>
                  <a:lnTo>
                    <a:pt x="4746394" y="0"/>
                  </a:lnTo>
                  <a:lnTo>
                    <a:pt x="4746394" y="167312"/>
                  </a:lnTo>
                  <a:lnTo>
                    <a:pt x="0" y="167312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BF848449-7D9A-6A54-260F-6B3E2799D143}"/>
                </a:ext>
              </a:extLst>
            </p:cNvPr>
            <p:cNvSpPr/>
            <p:nvPr/>
          </p:nvSpPr>
          <p:spPr>
            <a:xfrm>
              <a:off x="5118541" y="1892298"/>
              <a:ext cx="951230" cy="167640"/>
            </a:xfrm>
            <a:custGeom>
              <a:avLst/>
              <a:gdLst/>
              <a:ahLst/>
              <a:cxnLst/>
              <a:rect l="l" t="t" r="r" b="b"/>
              <a:pathLst>
                <a:path w="951229" h="167639">
                  <a:moveTo>
                    <a:pt x="0" y="0"/>
                  </a:moveTo>
                  <a:lnTo>
                    <a:pt x="951040" y="0"/>
                  </a:lnTo>
                  <a:lnTo>
                    <a:pt x="951040" y="167312"/>
                  </a:lnTo>
                  <a:lnTo>
                    <a:pt x="0" y="167312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BD26D450-DC74-94CF-038A-741B472A837D}"/>
                </a:ext>
              </a:extLst>
            </p:cNvPr>
            <p:cNvSpPr/>
            <p:nvPr/>
          </p:nvSpPr>
          <p:spPr>
            <a:xfrm>
              <a:off x="6069581" y="1892298"/>
              <a:ext cx="3328670" cy="167640"/>
            </a:xfrm>
            <a:custGeom>
              <a:avLst/>
              <a:gdLst/>
              <a:ahLst/>
              <a:cxnLst/>
              <a:rect l="l" t="t" r="r" b="b"/>
              <a:pathLst>
                <a:path w="3328670" h="167639">
                  <a:moveTo>
                    <a:pt x="0" y="0"/>
                  </a:moveTo>
                  <a:lnTo>
                    <a:pt x="3328640" y="0"/>
                  </a:lnTo>
                  <a:lnTo>
                    <a:pt x="3328640" y="167312"/>
                  </a:lnTo>
                  <a:lnTo>
                    <a:pt x="0" y="167312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FF9C24E2-3E9C-BEEC-296E-91F15DA6818A}"/>
                </a:ext>
              </a:extLst>
            </p:cNvPr>
            <p:cNvSpPr/>
            <p:nvPr/>
          </p:nvSpPr>
          <p:spPr>
            <a:xfrm>
              <a:off x="9398221" y="1892298"/>
              <a:ext cx="2378075" cy="167640"/>
            </a:xfrm>
            <a:custGeom>
              <a:avLst/>
              <a:gdLst/>
              <a:ahLst/>
              <a:cxnLst/>
              <a:rect l="l" t="t" r="r" b="b"/>
              <a:pathLst>
                <a:path w="2378075" h="167639">
                  <a:moveTo>
                    <a:pt x="0" y="0"/>
                  </a:moveTo>
                  <a:lnTo>
                    <a:pt x="2377600" y="0"/>
                  </a:lnTo>
                  <a:lnTo>
                    <a:pt x="2377600" y="167312"/>
                  </a:lnTo>
                  <a:lnTo>
                    <a:pt x="0" y="167312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7704F05A-F65E-9B3E-B97B-8E5A87DC9EFE}"/>
                </a:ext>
              </a:extLst>
            </p:cNvPr>
            <p:cNvSpPr/>
            <p:nvPr/>
          </p:nvSpPr>
          <p:spPr>
            <a:xfrm>
              <a:off x="5118542" y="2218118"/>
              <a:ext cx="0" cy="801370"/>
            </a:xfrm>
            <a:custGeom>
              <a:avLst/>
              <a:gdLst/>
              <a:ahLst/>
              <a:cxnLst/>
              <a:rect l="l" t="t" r="r" b="b"/>
              <a:pathLst>
                <a:path h="801369">
                  <a:moveTo>
                    <a:pt x="0" y="0"/>
                  </a:moveTo>
                  <a:lnTo>
                    <a:pt x="0" y="801339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22" name="object 17">
            <a:extLst>
              <a:ext uri="{FF2B5EF4-FFF2-40B4-BE49-F238E27FC236}">
                <a16:creationId xmlns:a16="http://schemas.microsoft.com/office/drawing/2014/main" id="{7D0F62A5-63F9-5880-968A-1804A11322F2}"/>
              </a:ext>
            </a:extLst>
          </p:cNvPr>
          <p:cNvSpPr txBox="1"/>
          <p:nvPr/>
        </p:nvSpPr>
        <p:spPr>
          <a:xfrm>
            <a:off x="6081413" y="4286123"/>
            <a:ext cx="4271486" cy="13753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72991">
              <a:spcBef>
                <a:spcPts val="83"/>
              </a:spcBef>
              <a:tabLst>
                <a:tab pos="3215640" algn="l"/>
              </a:tabLst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U-NII</a:t>
            </a:r>
            <a:r>
              <a:rPr sz="825" spc="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7	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U-NII</a:t>
            </a:r>
            <a:r>
              <a:rPr sz="825" spc="-2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8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D440318-7110-F8A8-65E2-92F0BE1F8071}"/>
              </a:ext>
            </a:extLst>
          </p:cNvPr>
          <p:cNvSpPr/>
          <p:nvPr/>
        </p:nvSpPr>
        <p:spPr>
          <a:xfrm>
            <a:off x="1803112" y="4540013"/>
            <a:ext cx="3559969" cy="125730"/>
          </a:xfrm>
          <a:custGeom>
            <a:avLst/>
            <a:gdLst/>
            <a:ahLst/>
            <a:cxnLst/>
            <a:rect l="l" t="t" r="r" b="b"/>
            <a:pathLst>
              <a:path w="4746625" h="167639">
                <a:moveTo>
                  <a:pt x="0" y="0"/>
                </a:moveTo>
                <a:lnTo>
                  <a:pt x="4746394" y="0"/>
                </a:lnTo>
                <a:lnTo>
                  <a:pt x="4746394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D4B10311-74C3-4EC8-9E18-77ECFFE0B884}"/>
              </a:ext>
            </a:extLst>
          </p:cNvPr>
          <p:cNvSpPr txBox="1"/>
          <p:nvPr/>
        </p:nvSpPr>
        <p:spPr>
          <a:xfrm>
            <a:off x="1816320" y="4544966"/>
            <a:ext cx="3542824" cy="102592"/>
          </a:xfrm>
          <a:prstGeom prst="rect">
            <a:avLst/>
          </a:prstGeom>
          <a:solidFill>
            <a:srgbClr val="CFE2F3"/>
          </a:solidFill>
        </p:spPr>
        <p:txBody>
          <a:bodyPr vert="horz" wrap="square" lIns="0" tIns="0" rIns="0" bIns="0" rtlCol="0">
            <a:spAutoFit/>
          </a:bodyPr>
          <a:lstStyle/>
          <a:p>
            <a:pPr marR="4763" algn="ctr">
              <a:lnSpc>
                <a:spcPts val="844"/>
              </a:lnSpc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Standard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Power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AFC-controlled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E67BA870-0B57-7EAE-8086-6A6928533689}"/>
              </a:ext>
            </a:extLst>
          </p:cNvPr>
          <p:cNvSpPr/>
          <p:nvPr/>
        </p:nvSpPr>
        <p:spPr>
          <a:xfrm>
            <a:off x="6076187" y="4540013"/>
            <a:ext cx="2490311" cy="125730"/>
          </a:xfrm>
          <a:custGeom>
            <a:avLst/>
            <a:gdLst/>
            <a:ahLst/>
            <a:cxnLst/>
            <a:rect l="l" t="t" r="r" b="b"/>
            <a:pathLst>
              <a:path w="3320415" h="167639">
                <a:moveTo>
                  <a:pt x="0" y="0"/>
                </a:moveTo>
                <a:lnTo>
                  <a:pt x="3319834" y="0"/>
                </a:lnTo>
                <a:lnTo>
                  <a:pt x="3319834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8925C85B-1D7C-7409-F59A-051CF812EBF8}"/>
              </a:ext>
            </a:extLst>
          </p:cNvPr>
          <p:cNvSpPr txBox="1"/>
          <p:nvPr/>
        </p:nvSpPr>
        <p:spPr>
          <a:xfrm>
            <a:off x="6081257" y="4544966"/>
            <a:ext cx="2488406" cy="102592"/>
          </a:xfrm>
          <a:prstGeom prst="rect">
            <a:avLst/>
          </a:prstGeom>
          <a:solidFill>
            <a:srgbClr val="CFE2F3"/>
          </a:solidFill>
        </p:spPr>
        <p:txBody>
          <a:bodyPr vert="horz" wrap="square" lIns="0" tIns="0" rIns="0" bIns="0" rtlCol="0">
            <a:spAutoFit/>
          </a:bodyPr>
          <a:lstStyle/>
          <a:p>
            <a:pPr marL="491014">
              <a:lnSpc>
                <a:spcPts val="844"/>
              </a:lnSpc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Standard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Power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AFC-controlled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928D5A7D-BBC8-F3D7-9BD0-53F8B2A8A04A}"/>
              </a:ext>
            </a:extLst>
          </p:cNvPr>
          <p:cNvSpPr/>
          <p:nvPr/>
        </p:nvSpPr>
        <p:spPr>
          <a:xfrm>
            <a:off x="1803113" y="4421134"/>
            <a:ext cx="8559641" cy="119063"/>
          </a:xfrm>
          <a:custGeom>
            <a:avLst/>
            <a:gdLst/>
            <a:ahLst/>
            <a:cxnLst/>
            <a:rect l="l" t="t" r="r" b="b"/>
            <a:pathLst>
              <a:path w="11412855" h="158750">
                <a:moveTo>
                  <a:pt x="0" y="0"/>
                </a:moveTo>
                <a:lnTo>
                  <a:pt x="11412480" y="0"/>
                </a:lnTo>
                <a:lnTo>
                  <a:pt x="11412480" y="158506"/>
                </a:lnTo>
                <a:lnTo>
                  <a:pt x="0" y="158506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2AFFBF56-4264-49F7-E6AD-7D8FEC6F2D17}"/>
              </a:ext>
            </a:extLst>
          </p:cNvPr>
          <p:cNvSpPr txBox="1"/>
          <p:nvPr/>
        </p:nvSpPr>
        <p:spPr>
          <a:xfrm>
            <a:off x="1816321" y="4426087"/>
            <a:ext cx="8536305" cy="115416"/>
          </a:xfrm>
          <a:prstGeom prst="rect">
            <a:avLst/>
          </a:prstGeom>
          <a:solidFill>
            <a:srgbClr val="CFE2F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859"/>
              </a:lnSpc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Low-Power</a:t>
            </a:r>
            <a:r>
              <a:rPr sz="825" spc="-2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Indoor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9" name="object 24">
            <a:extLst>
              <a:ext uri="{FF2B5EF4-FFF2-40B4-BE49-F238E27FC236}">
                <a16:creationId xmlns:a16="http://schemas.microsoft.com/office/drawing/2014/main" id="{AFEFCED3-BF63-73B7-A74D-7F6DC9D5266E}"/>
              </a:ext>
            </a:extLst>
          </p:cNvPr>
          <p:cNvGrpSpPr/>
          <p:nvPr/>
        </p:nvGrpSpPr>
        <p:grpSpPr>
          <a:xfrm>
            <a:off x="7322745" y="4816632"/>
            <a:ext cx="2688431" cy="1520666"/>
            <a:chOff x="7731658" y="3180102"/>
            <a:chExt cx="3584575" cy="2027555"/>
          </a:xfrm>
        </p:grpSpPr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BBBD2237-35A6-2E62-1464-372F7AAB55DF}"/>
                </a:ext>
              </a:extLst>
            </p:cNvPr>
            <p:cNvSpPr/>
            <p:nvPr/>
          </p:nvSpPr>
          <p:spPr>
            <a:xfrm>
              <a:off x="7742708" y="3679902"/>
              <a:ext cx="3566795" cy="1520825"/>
            </a:xfrm>
            <a:custGeom>
              <a:avLst/>
              <a:gdLst/>
              <a:ahLst/>
              <a:cxnLst/>
              <a:rect l="l" t="t" r="r" b="b"/>
              <a:pathLst>
                <a:path w="3566795" h="1520825">
                  <a:moveTo>
                    <a:pt x="0" y="493130"/>
                  </a:moveTo>
                  <a:lnTo>
                    <a:pt x="0" y="1516005"/>
                  </a:lnTo>
                </a:path>
                <a:path w="3566795" h="1520825">
                  <a:moveTo>
                    <a:pt x="3566400" y="493130"/>
                  </a:moveTo>
                  <a:lnTo>
                    <a:pt x="3566400" y="1520720"/>
                  </a:lnTo>
                </a:path>
                <a:path w="3566795" h="1520825">
                  <a:moveTo>
                    <a:pt x="3566400" y="0"/>
                  </a:moveTo>
                  <a:lnTo>
                    <a:pt x="3566400" y="325818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D694231A-1235-E75D-EA4C-65879AA4F1D0}"/>
                </a:ext>
              </a:extLst>
            </p:cNvPr>
            <p:cNvSpPr/>
            <p:nvPr/>
          </p:nvSpPr>
          <p:spPr>
            <a:xfrm>
              <a:off x="7736103" y="3842811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0" y="0"/>
                  </a:moveTo>
                  <a:lnTo>
                    <a:pt x="13210" y="0"/>
                  </a:lnTo>
                </a:path>
              </a:pathLst>
            </a:custGeom>
            <a:ln w="8805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2B26009E-36C5-DEF5-8D9E-0AA17308910C}"/>
                </a:ext>
              </a:extLst>
            </p:cNvPr>
            <p:cNvSpPr/>
            <p:nvPr/>
          </p:nvSpPr>
          <p:spPr>
            <a:xfrm>
              <a:off x="7742708" y="3186770"/>
              <a:ext cx="0" cy="493395"/>
            </a:xfrm>
            <a:custGeom>
              <a:avLst/>
              <a:gdLst/>
              <a:ahLst/>
              <a:cxnLst/>
              <a:rect l="l" t="t" r="r" b="b"/>
              <a:pathLst>
                <a:path h="493395">
                  <a:moveTo>
                    <a:pt x="0" y="0"/>
                  </a:moveTo>
                  <a:lnTo>
                    <a:pt x="0" y="493131"/>
                  </a:lnTo>
                </a:path>
              </a:pathLst>
            </a:custGeom>
            <a:ln w="8805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47351487-8E04-1EA9-CDD3-823158FD510A}"/>
                </a:ext>
              </a:extLst>
            </p:cNvPr>
            <p:cNvSpPr/>
            <p:nvPr/>
          </p:nvSpPr>
          <p:spPr>
            <a:xfrm>
              <a:off x="11309108" y="318677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505"/>
                  </a:lnTo>
                </a:path>
              </a:pathLst>
            </a:custGeom>
            <a:ln w="1321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34" name="object 29">
            <a:extLst>
              <a:ext uri="{FF2B5EF4-FFF2-40B4-BE49-F238E27FC236}">
                <a16:creationId xmlns:a16="http://schemas.microsoft.com/office/drawing/2014/main" id="{1E707768-86B1-511A-54BE-59B9CA5673C0}"/>
              </a:ext>
            </a:extLst>
          </p:cNvPr>
          <p:cNvSpPr txBox="1"/>
          <p:nvPr/>
        </p:nvSpPr>
        <p:spPr>
          <a:xfrm>
            <a:off x="1795875" y="4906942"/>
            <a:ext cx="774383" cy="16886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013" b="1" spc="11" dirty="0">
                <a:solidFill>
                  <a:schemeClr val="tx1"/>
                </a:solidFill>
                <a:latin typeface="Arial"/>
                <a:cs typeface="Arial"/>
              </a:rPr>
              <a:t>Current</a:t>
            </a:r>
            <a:r>
              <a:rPr sz="1013" b="1" spc="-4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13" b="1" spc="11" dirty="0">
                <a:solidFill>
                  <a:schemeClr val="tx1"/>
                </a:solidFill>
                <a:latin typeface="Arial"/>
                <a:cs typeface="Arial"/>
              </a:rPr>
              <a:t>Use</a:t>
            </a:r>
            <a:endParaRPr sz="1013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FC393916-E7FC-DE59-70CA-478A84A197E0}"/>
              </a:ext>
            </a:extLst>
          </p:cNvPr>
          <p:cNvSpPr txBox="1"/>
          <p:nvPr/>
        </p:nvSpPr>
        <p:spPr>
          <a:xfrm>
            <a:off x="5302589" y="6192438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6425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732EF86F-E12A-90DA-B1F0-67A50FC4D125}"/>
              </a:ext>
            </a:extLst>
          </p:cNvPr>
          <p:cNvSpPr txBox="1"/>
          <p:nvPr/>
        </p:nvSpPr>
        <p:spPr>
          <a:xfrm>
            <a:off x="6015869" y="6205645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6525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687F33E8-6A34-54A6-ABA4-FE603279E557}"/>
              </a:ext>
            </a:extLst>
          </p:cNvPr>
          <p:cNvSpPr txBox="1"/>
          <p:nvPr/>
        </p:nvSpPr>
        <p:spPr>
          <a:xfrm>
            <a:off x="8517105" y="6205645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6875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E378C341-98C9-84A0-32B0-247165234BD5}"/>
              </a:ext>
            </a:extLst>
          </p:cNvPr>
          <p:cNvSpPr txBox="1"/>
          <p:nvPr/>
        </p:nvSpPr>
        <p:spPr>
          <a:xfrm>
            <a:off x="1736189" y="6205645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5925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80C1E241-D3DC-5406-61AC-5424A54C015D}"/>
              </a:ext>
            </a:extLst>
          </p:cNvPr>
          <p:cNvSpPr/>
          <p:nvPr/>
        </p:nvSpPr>
        <p:spPr>
          <a:xfrm>
            <a:off x="1796507" y="6043455"/>
            <a:ext cx="0" cy="137636"/>
          </a:xfrm>
          <a:custGeom>
            <a:avLst/>
            <a:gdLst/>
            <a:ahLst/>
            <a:cxnLst/>
            <a:rect l="l" t="t" r="r" b="b"/>
            <a:pathLst>
              <a:path h="183514">
                <a:moveTo>
                  <a:pt x="0" y="0"/>
                </a:moveTo>
                <a:lnTo>
                  <a:pt x="1" y="183468"/>
                </a:lnTo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8D557E39-9E52-AFD9-17D0-DAFD18DD8227}"/>
              </a:ext>
            </a:extLst>
          </p:cNvPr>
          <p:cNvSpPr txBox="1"/>
          <p:nvPr/>
        </p:nvSpPr>
        <p:spPr>
          <a:xfrm>
            <a:off x="10296252" y="6205645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7125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32659561-CE6B-BCB3-FDF8-BC9BFBBDB6E2}"/>
              </a:ext>
            </a:extLst>
          </p:cNvPr>
          <p:cNvSpPr/>
          <p:nvPr/>
        </p:nvSpPr>
        <p:spPr>
          <a:xfrm>
            <a:off x="10362470" y="6050059"/>
            <a:ext cx="0" cy="137636"/>
          </a:xfrm>
          <a:custGeom>
            <a:avLst/>
            <a:gdLst/>
            <a:ahLst/>
            <a:cxnLst/>
            <a:rect l="l" t="t" r="r" b="b"/>
            <a:pathLst>
              <a:path h="183514">
                <a:moveTo>
                  <a:pt x="0" y="0"/>
                </a:moveTo>
                <a:lnTo>
                  <a:pt x="1" y="183468"/>
                </a:lnTo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60874AE1-F92C-B92F-D128-F08925A9C2FE}"/>
              </a:ext>
            </a:extLst>
          </p:cNvPr>
          <p:cNvSpPr txBox="1"/>
          <p:nvPr/>
        </p:nvSpPr>
        <p:spPr>
          <a:xfrm>
            <a:off x="9943665" y="6192438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7075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63784C52-3A13-6D9F-28D9-DBCAB2E54E2E}"/>
              </a:ext>
            </a:extLst>
          </p:cNvPr>
          <p:cNvSpPr txBox="1"/>
          <p:nvPr/>
        </p:nvSpPr>
        <p:spPr>
          <a:xfrm>
            <a:off x="7271241" y="6192438"/>
            <a:ext cx="126958" cy="257175"/>
          </a:xfrm>
          <a:prstGeom prst="rect">
            <a:avLst/>
          </a:prstGeom>
        </p:spPr>
        <p:txBody>
          <a:bodyPr vert="vert270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6700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object 39">
            <a:extLst>
              <a:ext uri="{FF2B5EF4-FFF2-40B4-BE49-F238E27FC236}">
                <a16:creationId xmlns:a16="http://schemas.microsoft.com/office/drawing/2014/main" id="{C957AC1A-AFA4-A492-6BB8-836E73A9167E}"/>
              </a:ext>
            </a:extLst>
          </p:cNvPr>
          <p:cNvSpPr txBox="1"/>
          <p:nvPr/>
        </p:nvSpPr>
        <p:spPr>
          <a:xfrm>
            <a:off x="1795874" y="3979018"/>
            <a:ext cx="4099560" cy="4431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525">
              <a:spcBef>
                <a:spcPts val="750"/>
              </a:spcBef>
            </a:pPr>
            <a:r>
              <a:rPr sz="1013" b="1" spc="15" dirty="0">
                <a:solidFill>
                  <a:schemeClr val="tx1"/>
                </a:solidFill>
                <a:latin typeface="Arial"/>
                <a:cs typeface="Arial"/>
              </a:rPr>
              <a:t>New</a:t>
            </a:r>
            <a:r>
              <a:rPr sz="1013" b="1" spc="-1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13" b="1" spc="8" dirty="0">
                <a:solidFill>
                  <a:schemeClr val="tx1"/>
                </a:solidFill>
                <a:latin typeface="Arial"/>
                <a:cs typeface="Arial"/>
              </a:rPr>
              <a:t>Unlicensed</a:t>
            </a:r>
            <a:r>
              <a:rPr sz="1013" b="1" spc="-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13" b="1" spc="11" dirty="0">
                <a:solidFill>
                  <a:schemeClr val="tx1"/>
                </a:solidFill>
                <a:latin typeface="Arial"/>
                <a:cs typeface="Arial"/>
              </a:rPr>
              <a:t>Designations</a:t>
            </a:r>
            <a:endParaRPr sz="1013">
              <a:solidFill>
                <a:schemeClr val="tx1"/>
              </a:solidFill>
              <a:latin typeface="Arial"/>
              <a:cs typeface="Arial"/>
            </a:endParaRPr>
          </a:p>
          <a:p>
            <a:pPr marL="1618774">
              <a:spcBef>
                <a:spcPts val="533"/>
              </a:spcBef>
              <a:tabLst>
                <a:tab pos="3755231" algn="l"/>
              </a:tabLst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U-NII</a:t>
            </a:r>
            <a:r>
              <a:rPr sz="825" spc="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5	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U-NII</a:t>
            </a:r>
            <a:r>
              <a:rPr sz="825" spc="-4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6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object 40">
            <a:extLst>
              <a:ext uri="{FF2B5EF4-FFF2-40B4-BE49-F238E27FC236}">
                <a16:creationId xmlns:a16="http://schemas.microsoft.com/office/drawing/2014/main" id="{5AFFD6AD-2E7D-C385-02DA-BBADCD7AA15A}"/>
              </a:ext>
            </a:extLst>
          </p:cNvPr>
          <p:cNvSpPr/>
          <p:nvPr/>
        </p:nvSpPr>
        <p:spPr>
          <a:xfrm>
            <a:off x="1796507" y="5880714"/>
            <a:ext cx="3566636" cy="125730"/>
          </a:xfrm>
          <a:custGeom>
            <a:avLst/>
            <a:gdLst/>
            <a:ahLst/>
            <a:cxnLst/>
            <a:rect l="l" t="t" r="r" b="b"/>
            <a:pathLst>
              <a:path w="4755515" h="167639">
                <a:moveTo>
                  <a:pt x="0" y="0"/>
                </a:moveTo>
                <a:lnTo>
                  <a:pt x="4755200" y="0"/>
                </a:lnTo>
                <a:lnTo>
                  <a:pt x="4755200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FF5858D9-4BDF-9502-6698-65FEAAC8A360}"/>
              </a:ext>
            </a:extLst>
          </p:cNvPr>
          <p:cNvSpPr txBox="1"/>
          <p:nvPr/>
        </p:nvSpPr>
        <p:spPr>
          <a:xfrm>
            <a:off x="1818797" y="5885669"/>
            <a:ext cx="3540443" cy="115416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0" rIns="0" bIns="0" rtlCol="0">
            <a:spAutoFit/>
          </a:bodyPr>
          <a:lstStyle/>
          <a:p>
            <a:pPr marR="7144" algn="ctr">
              <a:lnSpc>
                <a:spcPts val="896"/>
              </a:lnSpc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Fixed</a:t>
            </a:r>
            <a:r>
              <a:rPr sz="825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Microwave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D2F3B511-CDF7-FBA9-3E0F-D3ECFA039F80}"/>
              </a:ext>
            </a:extLst>
          </p:cNvPr>
          <p:cNvSpPr/>
          <p:nvPr/>
        </p:nvSpPr>
        <p:spPr>
          <a:xfrm>
            <a:off x="6076187" y="5880714"/>
            <a:ext cx="4280059" cy="125730"/>
          </a:xfrm>
          <a:custGeom>
            <a:avLst/>
            <a:gdLst/>
            <a:ahLst/>
            <a:cxnLst/>
            <a:rect l="l" t="t" r="r" b="b"/>
            <a:pathLst>
              <a:path w="5706745" h="167639">
                <a:moveTo>
                  <a:pt x="0" y="0"/>
                </a:moveTo>
                <a:lnTo>
                  <a:pt x="5706240" y="0"/>
                </a:lnTo>
                <a:lnTo>
                  <a:pt x="5706240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3658BE1F-53EA-8145-65B1-7FAF2FD1F223}"/>
              </a:ext>
            </a:extLst>
          </p:cNvPr>
          <p:cNvSpPr txBox="1"/>
          <p:nvPr/>
        </p:nvSpPr>
        <p:spPr>
          <a:xfrm>
            <a:off x="6081414" y="5885669"/>
            <a:ext cx="4269105" cy="115416"/>
          </a:xfrm>
          <a:prstGeom prst="rect">
            <a:avLst/>
          </a:prstGeom>
          <a:solidFill>
            <a:srgbClr val="E06666"/>
          </a:solidFill>
        </p:spPr>
        <p:txBody>
          <a:bodyPr vert="horz" wrap="square" lIns="0" tIns="0" rIns="0" bIns="0" rtlCol="0">
            <a:spAutoFit/>
          </a:bodyPr>
          <a:lstStyle/>
          <a:p>
            <a:pPr marL="953" algn="ctr">
              <a:lnSpc>
                <a:spcPts val="896"/>
              </a:lnSpc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Fixed</a:t>
            </a:r>
            <a:r>
              <a:rPr sz="825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Microwave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object 44">
            <a:extLst>
              <a:ext uri="{FF2B5EF4-FFF2-40B4-BE49-F238E27FC236}">
                <a16:creationId xmlns:a16="http://schemas.microsoft.com/office/drawing/2014/main" id="{E77B758E-CA39-920B-5630-0A9307662C23}"/>
              </a:ext>
            </a:extLst>
          </p:cNvPr>
          <p:cNvSpPr/>
          <p:nvPr/>
        </p:nvSpPr>
        <p:spPr>
          <a:xfrm>
            <a:off x="1803111" y="5761835"/>
            <a:ext cx="8202930" cy="119063"/>
          </a:xfrm>
          <a:custGeom>
            <a:avLst/>
            <a:gdLst/>
            <a:ahLst/>
            <a:cxnLst/>
            <a:rect l="l" t="t" r="r" b="b"/>
            <a:pathLst>
              <a:path w="10937240" h="158750">
                <a:moveTo>
                  <a:pt x="0" y="0"/>
                </a:moveTo>
                <a:lnTo>
                  <a:pt x="10936960" y="0"/>
                </a:lnTo>
                <a:lnTo>
                  <a:pt x="10936960" y="158506"/>
                </a:lnTo>
                <a:lnTo>
                  <a:pt x="0" y="158506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50" name="object 45">
            <a:extLst>
              <a:ext uri="{FF2B5EF4-FFF2-40B4-BE49-F238E27FC236}">
                <a16:creationId xmlns:a16="http://schemas.microsoft.com/office/drawing/2014/main" id="{2F2A9C25-0422-357C-594C-E7116054FABC}"/>
              </a:ext>
            </a:extLst>
          </p:cNvPr>
          <p:cNvSpPr txBox="1"/>
          <p:nvPr/>
        </p:nvSpPr>
        <p:spPr>
          <a:xfrm>
            <a:off x="1816321" y="5766788"/>
            <a:ext cx="8184833" cy="115416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859"/>
              </a:lnSpc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FSS</a:t>
            </a:r>
            <a:r>
              <a:rPr sz="825" spc="-1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Uplinks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51" name="object 46">
            <a:extLst>
              <a:ext uri="{FF2B5EF4-FFF2-40B4-BE49-F238E27FC236}">
                <a16:creationId xmlns:a16="http://schemas.microsoft.com/office/drawing/2014/main" id="{D3E93F6F-AF29-49C2-56FD-4002C67BD303}"/>
              </a:ext>
            </a:extLst>
          </p:cNvPr>
          <p:cNvGrpSpPr/>
          <p:nvPr/>
        </p:nvGrpSpPr>
        <p:grpSpPr>
          <a:xfrm>
            <a:off x="7332634" y="5261501"/>
            <a:ext cx="2678430" cy="129064"/>
            <a:chOff x="7744845" y="3180102"/>
            <a:chExt cx="3571240" cy="172085"/>
          </a:xfrm>
        </p:grpSpPr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DA89CE22-C0E7-9BCE-21B7-9A4AAF87303F}"/>
                </a:ext>
              </a:extLst>
            </p:cNvPr>
            <p:cNvSpPr/>
            <p:nvPr/>
          </p:nvSpPr>
          <p:spPr>
            <a:xfrm>
              <a:off x="7751513" y="3186769"/>
              <a:ext cx="3557904" cy="158750"/>
            </a:xfrm>
            <a:custGeom>
              <a:avLst/>
              <a:gdLst/>
              <a:ahLst/>
              <a:cxnLst/>
              <a:rect l="l" t="t" r="r" b="b"/>
              <a:pathLst>
                <a:path w="3557904" h="158750">
                  <a:moveTo>
                    <a:pt x="3557593" y="0"/>
                  </a:moveTo>
                  <a:lnTo>
                    <a:pt x="0" y="0"/>
                  </a:lnTo>
                  <a:lnTo>
                    <a:pt x="0" y="158506"/>
                  </a:lnTo>
                  <a:lnTo>
                    <a:pt x="3557593" y="158506"/>
                  </a:lnTo>
                  <a:lnTo>
                    <a:pt x="3557593" y="0"/>
                  </a:lnTo>
                  <a:close/>
                </a:path>
              </a:pathLst>
            </a:custGeom>
            <a:solidFill>
              <a:srgbClr val="D5A6BD"/>
            </a:solidFill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DB4DFC86-4BF0-BE62-D6EE-DA7F6C4E072B}"/>
                </a:ext>
              </a:extLst>
            </p:cNvPr>
            <p:cNvSpPr/>
            <p:nvPr/>
          </p:nvSpPr>
          <p:spPr>
            <a:xfrm>
              <a:off x="7751513" y="3186770"/>
              <a:ext cx="3557904" cy="158750"/>
            </a:xfrm>
            <a:custGeom>
              <a:avLst/>
              <a:gdLst/>
              <a:ahLst/>
              <a:cxnLst/>
              <a:rect l="l" t="t" r="r" b="b"/>
              <a:pathLst>
                <a:path w="3557904" h="158750">
                  <a:moveTo>
                    <a:pt x="0" y="0"/>
                  </a:moveTo>
                  <a:lnTo>
                    <a:pt x="3557594" y="0"/>
                  </a:lnTo>
                  <a:lnTo>
                    <a:pt x="3557594" y="158506"/>
                  </a:lnTo>
                  <a:lnTo>
                    <a:pt x="0" y="158506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54" name="object 49">
            <a:extLst>
              <a:ext uri="{FF2B5EF4-FFF2-40B4-BE49-F238E27FC236}">
                <a16:creationId xmlns:a16="http://schemas.microsoft.com/office/drawing/2014/main" id="{1F0AF51C-1768-5721-C045-9BEE874AA24D}"/>
              </a:ext>
            </a:extLst>
          </p:cNvPr>
          <p:cNvSpPr txBox="1"/>
          <p:nvPr/>
        </p:nvSpPr>
        <p:spPr>
          <a:xfrm>
            <a:off x="7338461" y="5250372"/>
            <a:ext cx="2662714" cy="13753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610076">
              <a:spcBef>
                <a:spcPts val="83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NGSO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MSS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Feeder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Downlinks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5" name="object 50">
            <a:extLst>
              <a:ext uri="{FF2B5EF4-FFF2-40B4-BE49-F238E27FC236}">
                <a16:creationId xmlns:a16="http://schemas.microsoft.com/office/drawing/2014/main" id="{FC24D0C8-A52F-3EB3-1A71-1E7330396427}"/>
              </a:ext>
            </a:extLst>
          </p:cNvPr>
          <p:cNvSpPr/>
          <p:nvPr/>
        </p:nvSpPr>
        <p:spPr>
          <a:xfrm>
            <a:off x="1803112" y="5636351"/>
            <a:ext cx="3559969" cy="125730"/>
          </a:xfrm>
          <a:custGeom>
            <a:avLst/>
            <a:gdLst/>
            <a:ahLst/>
            <a:cxnLst/>
            <a:rect l="l" t="t" r="r" b="b"/>
            <a:pathLst>
              <a:path w="4746625" h="167639">
                <a:moveTo>
                  <a:pt x="0" y="0"/>
                </a:moveTo>
                <a:lnTo>
                  <a:pt x="4746394" y="0"/>
                </a:lnTo>
                <a:lnTo>
                  <a:pt x="4746394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56" name="object 51">
            <a:extLst>
              <a:ext uri="{FF2B5EF4-FFF2-40B4-BE49-F238E27FC236}">
                <a16:creationId xmlns:a16="http://schemas.microsoft.com/office/drawing/2014/main" id="{5E875423-B9C9-C42E-953F-F30C65F682C2}"/>
              </a:ext>
            </a:extLst>
          </p:cNvPr>
          <p:cNvSpPr txBox="1"/>
          <p:nvPr/>
        </p:nvSpPr>
        <p:spPr>
          <a:xfrm>
            <a:off x="1816320" y="5641304"/>
            <a:ext cx="3542824" cy="115416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0" rIns="0" bIns="0" rtlCol="0">
            <a:spAutoFit/>
          </a:bodyPr>
          <a:lstStyle/>
          <a:p>
            <a:pPr marR="3334" algn="ctr">
              <a:lnSpc>
                <a:spcPts val="885"/>
              </a:lnSpc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ESV</a:t>
            </a:r>
            <a:r>
              <a:rPr sz="825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Uplinks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7" name="object 52">
            <a:extLst>
              <a:ext uri="{FF2B5EF4-FFF2-40B4-BE49-F238E27FC236}">
                <a16:creationId xmlns:a16="http://schemas.microsoft.com/office/drawing/2014/main" id="{2800FA8E-8AB0-D02E-D39B-290729A9F099}"/>
              </a:ext>
            </a:extLst>
          </p:cNvPr>
          <p:cNvSpPr/>
          <p:nvPr/>
        </p:nvSpPr>
        <p:spPr>
          <a:xfrm>
            <a:off x="5369512" y="5510865"/>
            <a:ext cx="706755" cy="125730"/>
          </a:xfrm>
          <a:custGeom>
            <a:avLst/>
            <a:gdLst/>
            <a:ahLst/>
            <a:cxnLst/>
            <a:rect l="l" t="t" r="r" b="b"/>
            <a:pathLst>
              <a:path w="942339" h="167639">
                <a:moveTo>
                  <a:pt x="0" y="0"/>
                </a:moveTo>
                <a:lnTo>
                  <a:pt x="942234" y="0"/>
                </a:lnTo>
                <a:lnTo>
                  <a:pt x="942234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E7BDC0D3-EDA4-C44A-F897-85CF00B562C4}"/>
              </a:ext>
            </a:extLst>
          </p:cNvPr>
          <p:cNvSpPr txBox="1"/>
          <p:nvPr/>
        </p:nvSpPr>
        <p:spPr>
          <a:xfrm>
            <a:off x="5371989" y="5515819"/>
            <a:ext cx="699611" cy="115416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1"/>
              </a:lnSpc>
            </a:pPr>
            <a:r>
              <a:rPr sz="825" spc="8" dirty="0">
                <a:solidFill>
                  <a:schemeClr val="tx1"/>
                </a:solidFill>
                <a:latin typeface="Arial"/>
                <a:cs typeface="Arial"/>
              </a:rPr>
              <a:t>BAS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9" name="object 54">
            <a:extLst>
              <a:ext uri="{FF2B5EF4-FFF2-40B4-BE49-F238E27FC236}">
                <a16:creationId xmlns:a16="http://schemas.microsoft.com/office/drawing/2014/main" id="{D4892924-C3B7-E302-C903-3F383B7FFC21}"/>
              </a:ext>
            </a:extLst>
          </p:cNvPr>
          <p:cNvSpPr/>
          <p:nvPr/>
        </p:nvSpPr>
        <p:spPr>
          <a:xfrm>
            <a:off x="8566062" y="5510865"/>
            <a:ext cx="1790224" cy="125730"/>
          </a:xfrm>
          <a:custGeom>
            <a:avLst/>
            <a:gdLst/>
            <a:ahLst/>
            <a:cxnLst/>
            <a:rect l="l" t="t" r="r" b="b"/>
            <a:pathLst>
              <a:path w="2386965" h="167639">
                <a:moveTo>
                  <a:pt x="0" y="0"/>
                </a:moveTo>
                <a:lnTo>
                  <a:pt x="2386405" y="0"/>
                </a:lnTo>
                <a:lnTo>
                  <a:pt x="2386405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F371FD60-BAEB-901F-2F81-500EB0E1D1F9}"/>
              </a:ext>
            </a:extLst>
          </p:cNvPr>
          <p:cNvSpPr txBox="1"/>
          <p:nvPr/>
        </p:nvSpPr>
        <p:spPr>
          <a:xfrm>
            <a:off x="8579271" y="5515819"/>
            <a:ext cx="1771174" cy="115416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1"/>
              </a:lnSpc>
            </a:pPr>
            <a:r>
              <a:rPr sz="825" spc="8" dirty="0">
                <a:solidFill>
                  <a:schemeClr val="tx1"/>
                </a:solidFill>
                <a:latin typeface="Arial"/>
                <a:cs typeface="Arial"/>
              </a:rPr>
              <a:t>BAS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" name="object 56">
            <a:extLst>
              <a:ext uri="{FF2B5EF4-FFF2-40B4-BE49-F238E27FC236}">
                <a16:creationId xmlns:a16="http://schemas.microsoft.com/office/drawing/2014/main" id="{0637B2D7-6222-965A-E4CB-C8CE3D1209DC}"/>
              </a:ext>
            </a:extLst>
          </p:cNvPr>
          <p:cNvSpPr/>
          <p:nvPr/>
        </p:nvSpPr>
        <p:spPr>
          <a:xfrm>
            <a:off x="5369512" y="5385381"/>
            <a:ext cx="706755" cy="125730"/>
          </a:xfrm>
          <a:custGeom>
            <a:avLst/>
            <a:gdLst/>
            <a:ahLst/>
            <a:cxnLst/>
            <a:rect l="l" t="t" r="r" b="b"/>
            <a:pathLst>
              <a:path w="942339" h="167639">
                <a:moveTo>
                  <a:pt x="0" y="0"/>
                </a:moveTo>
                <a:lnTo>
                  <a:pt x="942234" y="0"/>
                </a:lnTo>
                <a:lnTo>
                  <a:pt x="942234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62" name="object 57">
            <a:extLst>
              <a:ext uri="{FF2B5EF4-FFF2-40B4-BE49-F238E27FC236}">
                <a16:creationId xmlns:a16="http://schemas.microsoft.com/office/drawing/2014/main" id="{D1A7BE9E-EB25-0C44-9BD5-0F4F64E1CB31}"/>
              </a:ext>
            </a:extLst>
          </p:cNvPr>
          <p:cNvSpPr txBox="1"/>
          <p:nvPr/>
        </p:nvSpPr>
        <p:spPr>
          <a:xfrm>
            <a:off x="5371989" y="5390335"/>
            <a:ext cx="699611" cy="115416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0" rIns="0" bIns="0" rtlCol="0">
            <a:spAutoFit/>
          </a:bodyPr>
          <a:lstStyle/>
          <a:p>
            <a:pPr marL="201454">
              <a:lnSpc>
                <a:spcPts val="911"/>
              </a:lnSpc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CARS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3" name="object 58">
            <a:extLst>
              <a:ext uri="{FF2B5EF4-FFF2-40B4-BE49-F238E27FC236}">
                <a16:creationId xmlns:a16="http://schemas.microsoft.com/office/drawing/2014/main" id="{206D71FD-7E27-6DDE-C699-B343DE6561CD}"/>
              </a:ext>
            </a:extLst>
          </p:cNvPr>
          <p:cNvSpPr/>
          <p:nvPr/>
        </p:nvSpPr>
        <p:spPr>
          <a:xfrm>
            <a:off x="8566062" y="5385381"/>
            <a:ext cx="1790224" cy="125730"/>
          </a:xfrm>
          <a:custGeom>
            <a:avLst/>
            <a:gdLst/>
            <a:ahLst/>
            <a:cxnLst/>
            <a:rect l="l" t="t" r="r" b="b"/>
            <a:pathLst>
              <a:path w="2386965" h="167639">
                <a:moveTo>
                  <a:pt x="0" y="0"/>
                </a:moveTo>
                <a:lnTo>
                  <a:pt x="2386405" y="0"/>
                </a:lnTo>
                <a:lnTo>
                  <a:pt x="2386405" y="167312"/>
                </a:lnTo>
                <a:lnTo>
                  <a:pt x="0" y="167312"/>
                </a:lnTo>
                <a:lnTo>
                  <a:pt x="0" y="0"/>
                </a:lnTo>
                <a:close/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000">
              <a:solidFill>
                <a:schemeClr val="tx1"/>
              </a:solidFill>
            </a:endParaRPr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E34554C3-123E-B6E9-2C56-0A93505804EB}"/>
              </a:ext>
            </a:extLst>
          </p:cNvPr>
          <p:cNvSpPr txBox="1"/>
          <p:nvPr/>
        </p:nvSpPr>
        <p:spPr>
          <a:xfrm>
            <a:off x="8579271" y="5390335"/>
            <a:ext cx="1771174" cy="115416"/>
          </a:xfrm>
          <a:prstGeom prst="rect">
            <a:avLst/>
          </a:prstGeom>
          <a:solidFill>
            <a:srgbClr val="93C47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1"/>
              </a:lnSpc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CARS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65" name="object 60">
            <a:extLst>
              <a:ext uri="{FF2B5EF4-FFF2-40B4-BE49-F238E27FC236}">
                <a16:creationId xmlns:a16="http://schemas.microsoft.com/office/drawing/2014/main" id="{ABE0AD3D-4231-66E8-A13D-7F2DAA800995}"/>
              </a:ext>
            </a:extLst>
          </p:cNvPr>
          <p:cNvGrpSpPr/>
          <p:nvPr/>
        </p:nvGrpSpPr>
        <p:grpSpPr>
          <a:xfrm>
            <a:off x="5357906" y="5631351"/>
            <a:ext cx="4652963" cy="129064"/>
            <a:chOff x="5111874" y="3673235"/>
            <a:chExt cx="6203950" cy="172085"/>
          </a:xfrm>
        </p:grpSpPr>
        <p:sp>
          <p:nvSpPr>
            <p:cNvPr id="66" name="object 61">
              <a:extLst>
                <a:ext uri="{FF2B5EF4-FFF2-40B4-BE49-F238E27FC236}">
                  <a16:creationId xmlns:a16="http://schemas.microsoft.com/office/drawing/2014/main" id="{47CEEAB3-26DA-6BC5-7683-8887586FE5B1}"/>
                </a:ext>
              </a:extLst>
            </p:cNvPr>
            <p:cNvSpPr/>
            <p:nvPr/>
          </p:nvSpPr>
          <p:spPr>
            <a:xfrm>
              <a:off x="5118541" y="3679902"/>
              <a:ext cx="6190615" cy="158750"/>
            </a:xfrm>
            <a:custGeom>
              <a:avLst/>
              <a:gdLst/>
              <a:ahLst/>
              <a:cxnLst/>
              <a:rect l="l" t="t" r="r" b="b"/>
              <a:pathLst>
                <a:path w="6190615" h="158750">
                  <a:moveTo>
                    <a:pt x="6190565" y="0"/>
                  </a:moveTo>
                  <a:lnTo>
                    <a:pt x="0" y="0"/>
                  </a:lnTo>
                  <a:lnTo>
                    <a:pt x="0" y="158506"/>
                  </a:lnTo>
                  <a:lnTo>
                    <a:pt x="6190565" y="158506"/>
                  </a:lnTo>
                  <a:lnTo>
                    <a:pt x="61905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67" name="object 62">
              <a:extLst>
                <a:ext uri="{FF2B5EF4-FFF2-40B4-BE49-F238E27FC236}">
                  <a16:creationId xmlns:a16="http://schemas.microsoft.com/office/drawing/2014/main" id="{AF0E4963-A969-659C-8F89-65FC06071E45}"/>
                </a:ext>
              </a:extLst>
            </p:cNvPr>
            <p:cNvSpPr/>
            <p:nvPr/>
          </p:nvSpPr>
          <p:spPr>
            <a:xfrm>
              <a:off x="5118541" y="3679902"/>
              <a:ext cx="6190615" cy="158750"/>
            </a:xfrm>
            <a:custGeom>
              <a:avLst/>
              <a:gdLst/>
              <a:ahLst/>
              <a:cxnLst/>
              <a:rect l="l" t="t" r="r" b="b"/>
              <a:pathLst>
                <a:path w="6190615" h="158750">
                  <a:moveTo>
                    <a:pt x="0" y="0"/>
                  </a:moveTo>
                  <a:lnTo>
                    <a:pt x="6190565" y="0"/>
                  </a:lnTo>
                  <a:lnTo>
                    <a:pt x="6190565" y="158506"/>
                  </a:lnTo>
                  <a:lnTo>
                    <a:pt x="0" y="158506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68" name="object 63">
            <a:extLst>
              <a:ext uri="{FF2B5EF4-FFF2-40B4-BE49-F238E27FC236}">
                <a16:creationId xmlns:a16="http://schemas.microsoft.com/office/drawing/2014/main" id="{CD807A6F-9291-0D30-5B5F-8D06765710EE}"/>
              </a:ext>
            </a:extLst>
          </p:cNvPr>
          <p:cNvSpPr txBox="1"/>
          <p:nvPr/>
        </p:nvSpPr>
        <p:spPr>
          <a:xfrm>
            <a:off x="5368686" y="5620220"/>
            <a:ext cx="4632484" cy="13753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429" algn="ctr">
              <a:spcBef>
                <a:spcPts val="83"/>
              </a:spcBef>
            </a:pP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Passive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Microwave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Sensors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9" name="object 64">
            <a:extLst>
              <a:ext uri="{FF2B5EF4-FFF2-40B4-BE49-F238E27FC236}">
                <a16:creationId xmlns:a16="http://schemas.microsoft.com/office/drawing/2014/main" id="{53AF0F37-9AAD-6562-978C-D0570CDAA2D3}"/>
              </a:ext>
            </a:extLst>
          </p:cNvPr>
          <p:cNvSpPr txBox="1"/>
          <p:nvPr/>
        </p:nvSpPr>
        <p:spPr>
          <a:xfrm>
            <a:off x="6895137" y="5510866"/>
            <a:ext cx="178594" cy="122630"/>
          </a:xfrm>
          <a:prstGeom prst="rect">
            <a:avLst/>
          </a:prstGeom>
          <a:solidFill>
            <a:srgbClr val="D9D9D9"/>
          </a:solidFill>
          <a:ln w="13208">
            <a:solidFill>
              <a:srgbClr val="000000"/>
            </a:solidFill>
          </a:ln>
        </p:spPr>
        <p:txBody>
          <a:bodyPr vert="horz" wrap="square" lIns="0" tIns="7144" rIns="0" bIns="0" rtlCol="0">
            <a:spAutoFit/>
          </a:bodyPr>
          <a:lstStyle/>
          <a:p>
            <a:pPr marL="15240">
              <a:lnSpc>
                <a:spcPts val="930"/>
              </a:lnSpc>
              <a:spcBef>
                <a:spcPts val="56"/>
              </a:spcBef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RA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70" name="object 65">
            <a:extLst>
              <a:ext uri="{FF2B5EF4-FFF2-40B4-BE49-F238E27FC236}">
                <a16:creationId xmlns:a16="http://schemas.microsoft.com/office/drawing/2014/main" id="{DB8F6949-8DFE-86E0-85DF-27F0CCDDCE9C}"/>
              </a:ext>
            </a:extLst>
          </p:cNvPr>
          <p:cNvGrpSpPr/>
          <p:nvPr/>
        </p:nvGrpSpPr>
        <p:grpSpPr>
          <a:xfrm>
            <a:off x="1798112" y="5136017"/>
            <a:ext cx="8569643" cy="262890"/>
            <a:chOff x="365481" y="3012790"/>
            <a:chExt cx="11426190" cy="350520"/>
          </a:xfrm>
        </p:grpSpPr>
        <p:sp>
          <p:nvSpPr>
            <p:cNvPr id="71" name="object 66">
              <a:extLst>
                <a:ext uri="{FF2B5EF4-FFF2-40B4-BE49-F238E27FC236}">
                  <a16:creationId xmlns:a16="http://schemas.microsoft.com/office/drawing/2014/main" id="{BA5E3B6E-FA32-75C1-A7C4-252707753D5F}"/>
                </a:ext>
              </a:extLst>
            </p:cNvPr>
            <p:cNvSpPr/>
            <p:nvPr/>
          </p:nvSpPr>
          <p:spPr>
            <a:xfrm>
              <a:off x="5144960" y="3186769"/>
              <a:ext cx="8890" cy="158750"/>
            </a:xfrm>
            <a:custGeom>
              <a:avLst/>
              <a:gdLst/>
              <a:ahLst/>
              <a:cxnLst/>
              <a:rect l="l" t="t" r="r" b="b"/>
              <a:pathLst>
                <a:path w="8889" h="158750">
                  <a:moveTo>
                    <a:pt x="8805" y="0"/>
                  </a:moveTo>
                  <a:lnTo>
                    <a:pt x="0" y="0"/>
                  </a:lnTo>
                  <a:lnTo>
                    <a:pt x="0" y="158506"/>
                  </a:lnTo>
                  <a:lnTo>
                    <a:pt x="8805" y="158506"/>
                  </a:lnTo>
                  <a:lnTo>
                    <a:pt x="8805" y="0"/>
                  </a:lnTo>
                  <a:close/>
                </a:path>
              </a:pathLst>
            </a:custGeom>
            <a:solidFill>
              <a:srgbClr val="C9DAF8"/>
            </a:solidFill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72" name="object 67">
              <a:extLst>
                <a:ext uri="{FF2B5EF4-FFF2-40B4-BE49-F238E27FC236}">
                  <a16:creationId xmlns:a16="http://schemas.microsoft.com/office/drawing/2014/main" id="{F3879545-7F96-B0D3-772A-94AFD242AFEB}"/>
                </a:ext>
              </a:extLst>
            </p:cNvPr>
            <p:cNvSpPr/>
            <p:nvPr/>
          </p:nvSpPr>
          <p:spPr>
            <a:xfrm>
              <a:off x="5149363" y="3186770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111"/>
                  </a:lnTo>
                </a:path>
              </a:pathLst>
            </a:custGeom>
            <a:ln w="22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73" name="object 68">
              <a:extLst>
                <a:ext uri="{FF2B5EF4-FFF2-40B4-BE49-F238E27FC236}">
                  <a16:creationId xmlns:a16="http://schemas.microsoft.com/office/drawing/2014/main" id="{82EF9194-1316-10F5-B4C0-5C90C1A17B78}"/>
                </a:ext>
              </a:extLst>
            </p:cNvPr>
            <p:cNvSpPr/>
            <p:nvPr/>
          </p:nvSpPr>
          <p:spPr>
            <a:xfrm>
              <a:off x="372148" y="3019458"/>
              <a:ext cx="11412855" cy="167640"/>
            </a:xfrm>
            <a:custGeom>
              <a:avLst/>
              <a:gdLst/>
              <a:ahLst/>
              <a:cxnLst/>
              <a:rect l="l" t="t" r="r" b="b"/>
              <a:pathLst>
                <a:path w="11412855" h="167639">
                  <a:moveTo>
                    <a:pt x="0" y="0"/>
                  </a:moveTo>
                  <a:lnTo>
                    <a:pt x="11412480" y="0"/>
                  </a:lnTo>
                  <a:lnTo>
                    <a:pt x="11412480" y="167312"/>
                  </a:lnTo>
                  <a:lnTo>
                    <a:pt x="0" y="167312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74" name="object 69">
            <a:extLst>
              <a:ext uri="{FF2B5EF4-FFF2-40B4-BE49-F238E27FC236}">
                <a16:creationId xmlns:a16="http://schemas.microsoft.com/office/drawing/2014/main" id="{D6ED1446-20C7-834D-7420-18FA8B546576}"/>
              </a:ext>
            </a:extLst>
          </p:cNvPr>
          <p:cNvSpPr txBox="1"/>
          <p:nvPr/>
        </p:nvSpPr>
        <p:spPr>
          <a:xfrm>
            <a:off x="1816321" y="5147621"/>
            <a:ext cx="8536305" cy="115416"/>
          </a:xfrm>
          <a:prstGeom prst="rect">
            <a:avLst/>
          </a:prstGeom>
          <a:solidFill>
            <a:srgbClr val="CFE2F3"/>
          </a:solidFill>
        </p:spPr>
        <p:txBody>
          <a:bodyPr vert="horz" wrap="square" lIns="0" tIns="0" rIns="0" bIns="0" rtlCol="0">
            <a:spAutoFit/>
          </a:bodyPr>
          <a:lstStyle/>
          <a:p>
            <a:pPr marL="1429" algn="ctr">
              <a:lnSpc>
                <a:spcPts val="896"/>
              </a:lnSpc>
            </a:pPr>
            <a:r>
              <a:rPr sz="825" dirty="0">
                <a:solidFill>
                  <a:schemeClr val="tx1"/>
                </a:solidFill>
                <a:latin typeface="Arial"/>
                <a:cs typeface="Arial"/>
              </a:rPr>
              <a:t>Ultrawideband</a:t>
            </a:r>
            <a:r>
              <a:rPr sz="825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chemeClr val="tx1"/>
                </a:solidFill>
                <a:latin typeface="Arial"/>
                <a:cs typeface="Arial"/>
              </a:rPr>
              <a:t>(unlicensed)</a:t>
            </a:r>
            <a:endParaRPr sz="825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5" name="object 70">
            <a:extLst>
              <a:ext uri="{FF2B5EF4-FFF2-40B4-BE49-F238E27FC236}">
                <a16:creationId xmlns:a16="http://schemas.microsoft.com/office/drawing/2014/main" id="{1D77831C-B346-9798-F5F9-634349E717BE}"/>
              </a:ext>
            </a:extLst>
          </p:cNvPr>
          <p:cNvSpPr txBox="1"/>
          <p:nvPr/>
        </p:nvSpPr>
        <p:spPr>
          <a:xfrm>
            <a:off x="2969066" y="5258387"/>
            <a:ext cx="2423160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713" i="1" spc="4" dirty="0">
                <a:solidFill>
                  <a:schemeClr val="tx1"/>
                </a:solidFill>
                <a:latin typeface="Arial"/>
                <a:cs typeface="Arial"/>
              </a:rPr>
              <a:t>Standard</a:t>
            </a:r>
            <a:r>
              <a:rPr sz="713" i="1" spc="1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spc="4" dirty="0">
                <a:solidFill>
                  <a:schemeClr val="tx1"/>
                </a:solidFill>
                <a:latin typeface="Arial"/>
                <a:cs typeface="Arial"/>
              </a:rPr>
              <a:t>Frequency</a:t>
            </a:r>
            <a:r>
              <a:rPr sz="713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spc="4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713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spc="4" dirty="0">
                <a:solidFill>
                  <a:schemeClr val="tx1"/>
                </a:solidFill>
                <a:latin typeface="Arial"/>
                <a:cs typeface="Arial"/>
              </a:rPr>
              <a:t>Time</a:t>
            </a:r>
            <a:r>
              <a:rPr sz="713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dirty="0">
                <a:solidFill>
                  <a:schemeClr val="tx1"/>
                </a:solidFill>
                <a:latin typeface="Arial"/>
                <a:cs typeface="Arial"/>
              </a:rPr>
              <a:t>Signal-Satellite</a:t>
            </a:r>
            <a:r>
              <a:rPr sz="713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dirty="0">
                <a:solidFill>
                  <a:schemeClr val="tx1"/>
                </a:solidFill>
                <a:latin typeface="Arial"/>
                <a:cs typeface="Arial"/>
              </a:rPr>
              <a:t>Downlink</a:t>
            </a:r>
            <a:r>
              <a:rPr sz="713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50" i="1" spc="-23" dirty="0">
                <a:solidFill>
                  <a:schemeClr val="tx1"/>
                </a:solidFill>
                <a:latin typeface="メイリオ"/>
                <a:cs typeface="メイリオ"/>
              </a:rPr>
              <a:t>➝</a:t>
            </a:r>
            <a:endParaRPr sz="750">
              <a:solidFill>
                <a:schemeClr val="tx1"/>
              </a:solidFill>
              <a:latin typeface="メイリオ"/>
              <a:cs typeface="メイリオ"/>
            </a:endParaRPr>
          </a:p>
        </p:txBody>
      </p:sp>
      <p:sp>
        <p:nvSpPr>
          <p:cNvPr id="76" name="object 71">
            <a:extLst>
              <a:ext uri="{FF2B5EF4-FFF2-40B4-BE49-F238E27FC236}">
                <a16:creationId xmlns:a16="http://schemas.microsoft.com/office/drawing/2014/main" id="{886E13BF-4653-D940-7EAA-1EE9998EBF7D}"/>
              </a:ext>
            </a:extLst>
          </p:cNvPr>
          <p:cNvSpPr txBox="1"/>
          <p:nvPr/>
        </p:nvSpPr>
        <p:spPr>
          <a:xfrm>
            <a:off x="6081256" y="5382461"/>
            <a:ext cx="1242536" cy="1212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491">
              <a:spcBef>
                <a:spcPts val="90"/>
              </a:spcBef>
            </a:pPr>
            <a:r>
              <a:rPr sz="713" i="1" dirty="0">
                <a:solidFill>
                  <a:schemeClr val="tx1"/>
                </a:solidFill>
                <a:latin typeface="Arial"/>
                <a:cs typeface="Arial"/>
              </a:rPr>
              <a:t>Radio</a:t>
            </a:r>
            <a:r>
              <a:rPr sz="713" i="1" spc="-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713" i="1" spc="4" dirty="0">
                <a:solidFill>
                  <a:schemeClr val="tx1"/>
                </a:solidFill>
                <a:latin typeface="Arial"/>
                <a:cs typeface="Arial"/>
              </a:rPr>
              <a:t>Astronomy</a:t>
            </a:r>
            <a:endParaRPr sz="713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77" name="object 72">
            <a:extLst>
              <a:ext uri="{FF2B5EF4-FFF2-40B4-BE49-F238E27FC236}">
                <a16:creationId xmlns:a16="http://schemas.microsoft.com/office/drawing/2014/main" id="{0C8912CC-8776-CBC8-D899-7EC5929FA84F}"/>
              </a:ext>
            </a:extLst>
          </p:cNvPr>
          <p:cNvGrpSpPr/>
          <p:nvPr/>
        </p:nvGrpSpPr>
        <p:grpSpPr>
          <a:xfrm>
            <a:off x="1796507" y="4282440"/>
            <a:ext cx="8579644" cy="1737360"/>
            <a:chOff x="363342" y="1874688"/>
            <a:chExt cx="11439525" cy="2316480"/>
          </a:xfrm>
        </p:grpSpPr>
        <p:sp>
          <p:nvSpPr>
            <p:cNvPr id="78" name="object 73">
              <a:extLst>
                <a:ext uri="{FF2B5EF4-FFF2-40B4-BE49-F238E27FC236}">
                  <a16:creationId xmlns:a16="http://schemas.microsoft.com/office/drawing/2014/main" id="{66AB46FA-2FC7-034C-C124-C58113044A7A}"/>
                </a:ext>
              </a:extLst>
            </p:cNvPr>
            <p:cNvSpPr/>
            <p:nvPr/>
          </p:nvSpPr>
          <p:spPr>
            <a:xfrm>
              <a:off x="376551" y="1887896"/>
              <a:ext cx="11403965" cy="493395"/>
            </a:xfrm>
            <a:custGeom>
              <a:avLst/>
              <a:gdLst/>
              <a:ahLst/>
              <a:cxnLst/>
              <a:rect l="l" t="t" r="r" b="b"/>
              <a:pathLst>
                <a:path w="11403965" h="493394">
                  <a:moveTo>
                    <a:pt x="0" y="0"/>
                  </a:moveTo>
                  <a:lnTo>
                    <a:pt x="11403674" y="0"/>
                  </a:lnTo>
                  <a:lnTo>
                    <a:pt x="11403674" y="493131"/>
                  </a:lnTo>
                  <a:lnTo>
                    <a:pt x="0" y="493131"/>
                  </a:lnTo>
                  <a:lnTo>
                    <a:pt x="0" y="0"/>
                  </a:lnTo>
                  <a:close/>
                </a:path>
              </a:pathLst>
            </a:custGeom>
            <a:ln w="264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79" name="object 74">
              <a:extLst>
                <a:ext uri="{FF2B5EF4-FFF2-40B4-BE49-F238E27FC236}">
                  <a16:creationId xmlns:a16="http://schemas.microsoft.com/office/drawing/2014/main" id="{9B626388-9610-4768-1203-B0850A57AC1C}"/>
                </a:ext>
              </a:extLst>
            </p:cNvPr>
            <p:cNvSpPr/>
            <p:nvPr/>
          </p:nvSpPr>
          <p:spPr>
            <a:xfrm>
              <a:off x="376551" y="3015055"/>
              <a:ext cx="11412855" cy="1162685"/>
            </a:xfrm>
            <a:custGeom>
              <a:avLst/>
              <a:gdLst/>
              <a:ahLst/>
              <a:cxnLst/>
              <a:rect l="l" t="t" r="r" b="b"/>
              <a:pathLst>
                <a:path w="11412855" h="1162685">
                  <a:moveTo>
                    <a:pt x="0" y="0"/>
                  </a:moveTo>
                  <a:lnTo>
                    <a:pt x="11412480" y="0"/>
                  </a:lnTo>
                  <a:lnTo>
                    <a:pt x="11412480" y="1162382"/>
                  </a:lnTo>
                  <a:lnTo>
                    <a:pt x="0" y="1162382"/>
                  </a:lnTo>
                  <a:lnTo>
                    <a:pt x="0" y="0"/>
                  </a:lnTo>
                  <a:close/>
                </a:path>
              </a:pathLst>
            </a:custGeom>
            <a:ln w="264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80" name="object 75">
              <a:extLst>
                <a:ext uri="{FF2B5EF4-FFF2-40B4-BE49-F238E27FC236}">
                  <a16:creationId xmlns:a16="http://schemas.microsoft.com/office/drawing/2014/main" id="{D1CFB3B9-BF2F-436C-5E57-C519265FC258}"/>
                </a:ext>
              </a:extLst>
            </p:cNvPr>
            <p:cNvSpPr/>
            <p:nvPr/>
          </p:nvSpPr>
          <p:spPr>
            <a:xfrm>
              <a:off x="6679578" y="3267307"/>
              <a:ext cx="1126490" cy="446405"/>
            </a:xfrm>
            <a:custGeom>
              <a:avLst/>
              <a:gdLst/>
              <a:ahLst/>
              <a:cxnLst/>
              <a:rect l="l" t="t" r="r" b="b"/>
              <a:pathLst>
                <a:path w="1126490" h="446404">
                  <a:moveTo>
                    <a:pt x="0" y="223024"/>
                  </a:moveTo>
                  <a:lnTo>
                    <a:pt x="14872" y="171887"/>
                  </a:lnTo>
                  <a:lnTo>
                    <a:pt x="57237" y="124943"/>
                  </a:lnTo>
                  <a:lnTo>
                    <a:pt x="123714" y="83534"/>
                  </a:lnTo>
                  <a:lnTo>
                    <a:pt x="164938" y="65322"/>
                  </a:lnTo>
                  <a:lnTo>
                    <a:pt x="210923" y="48995"/>
                  </a:lnTo>
                  <a:lnTo>
                    <a:pt x="261245" y="34722"/>
                  </a:lnTo>
                  <a:lnTo>
                    <a:pt x="315483" y="22668"/>
                  </a:lnTo>
                  <a:lnTo>
                    <a:pt x="373213" y="13002"/>
                  </a:lnTo>
                  <a:lnTo>
                    <a:pt x="434014" y="5890"/>
                  </a:lnTo>
                  <a:lnTo>
                    <a:pt x="497462" y="1500"/>
                  </a:lnTo>
                  <a:lnTo>
                    <a:pt x="563136" y="0"/>
                  </a:lnTo>
                  <a:lnTo>
                    <a:pt x="628810" y="1500"/>
                  </a:lnTo>
                  <a:lnTo>
                    <a:pt x="692258" y="5890"/>
                  </a:lnTo>
                  <a:lnTo>
                    <a:pt x="753059" y="13002"/>
                  </a:lnTo>
                  <a:lnTo>
                    <a:pt x="810789" y="22668"/>
                  </a:lnTo>
                  <a:lnTo>
                    <a:pt x="865027" y="34722"/>
                  </a:lnTo>
                  <a:lnTo>
                    <a:pt x="915349" y="48995"/>
                  </a:lnTo>
                  <a:lnTo>
                    <a:pt x="961334" y="65322"/>
                  </a:lnTo>
                  <a:lnTo>
                    <a:pt x="1002558" y="83534"/>
                  </a:lnTo>
                  <a:lnTo>
                    <a:pt x="1038599" y="103463"/>
                  </a:lnTo>
                  <a:lnTo>
                    <a:pt x="1093442" y="147807"/>
                  </a:lnTo>
                  <a:lnTo>
                    <a:pt x="1122484" y="197015"/>
                  </a:lnTo>
                  <a:lnTo>
                    <a:pt x="1126273" y="223024"/>
                  </a:lnTo>
                  <a:lnTo>
                    <a:pt x="1122484" y="249033"/>
                  </a:lnTo>
                  <a:lnTo>
                    <a:pt x="1093442" y="298241"/>
                  </a:lnTo>
                  <a:lnTo>
                    <a:pt x="1038599" y="342585"/>
                  </a:lnTo>
                  <a:lnTo>
                    <a:pt x="1002558" y="362514"/>
                  </a:lnTo>
                  <a:lnTo>
                    <a:pt x="961334" y="380726"/>
                  </a:lnTo>
                  <a:lnTo>
                    <a:pt x="915349" y="397053"/>
                  </a:lnTo>
                  <a:lnTo>
                    <a:pt x="865027" y="411326"/>
                  </a:lnTo>
                  <a:lnTo>
                    <a:pt x="810789" y="423380"/>
                  </a:lnTo>
                  <a:lnTo>
                    <a:pt x="753059" y="433046"/>
                  </a:lnTo>
                  <a:lnTo>
                    <a:pt x="692258" y="440158"/>
                  </a:lnTo>
                  <a:lnTo>
                    <a:pt x="628810" y="444548"/>
                  </a:lnTo>
                  <a:lnTo>
                    <a:pt x="563136" y="446049"/>
                  </a:lnTo>
                  <a:lnTo>
                    <a:pt x="497462" y="444548"/>
                  </a:lnTo>
                  <a:lnTo>
                    <a:pt x="434014" y="440158"/>
                  </a:lnTo>
                  <a:lnTo>
                    <a:pt x="373213" y="433046"/>
                  </a:lnTo>
                  <a:lnTo>
                    <a:pt x="315483" y="423380"/>
                  </a:lnTo>
                  <a:lnTo>
                    <a:pt x="261245" y="411326"/>
                  </a:lnTo>
                  <a:lnTo>
                    <a:pt x="210923" y="397053"/>
                  </a:lnTo>
                  <a:lnTo>
                    <a:pt x="164938" y="380726"/>
                  </a:lnTo>
                  <a:lnTo>
                    <a:pt x="123714" y="362514"/>
                  </a:lnTo>
                  <a:lnTo>
                    <a:pt x="87673" y="342585"/>
                  </a:lnTo>
                  <a:lnTo>
                    <a:pt x="32830" y="298241"/>
                  </a:lnTo>
                  <a:lnTo>
                    <a:pt x="3788" y="249033"/>
                  </a:lnTo>
                  <a:lnTo>
                    <a:pt x="0" y="22302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object 76">
            <a:extLst>
              <a:ext uri="{FF2B5EF4-FFF2-40B4-BE49-F238E27FC236}">
                <a16:creationId xmlns:a16="http://schemas.microsoft.com/office/drawing/2014/main" id="{E3444028-63DC-DBE0-AB43-26C3C96B763B}"/>
              </a:ext>
            </a:extLst>
          </p:cNvPr>
          <p:cNvGrpSpPr/>
          <p:nvPr/>
        </p:nvGrpSpPr>
        <p:grpSpPr>
          <a:xfrm>
            <a:off x="3290764" y="6646111"/>
            <a:ext cx="115729" cy="115729"/>
            <a:chOff x="2355683" y="5619406"/>
            <a:chExt cx="154305" cy="154305"/>
          </a:xfrm>
        </p:grpSpPr>
        <p:sp>
          <p:nvSpPr>
            <p:cNvPr id="82" name="object 77">
              <a:extLst>
                <a:ext uri="{FF2B5EF4-FFF2-40B4-BE49-F238E27FC236}">
                  <a16:creationId xmlns:a16="http://schemas.microsoft.com/office/drawing/2014/main" id="{3BF207F3-4DFF-BE32-4B92-C8895BA2A113}"/>
                </a:ext>
              </a:extLst>
            </p:cNvPr>
            <p:cNvSpPr/>
            <p:nvPr/>
          </p:nvSpPr>
          <p:spPr>
            <a:xfrm>
              <a:off x="2362287" y="5626011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69" h="140970">
                  <a:moveTo>
                    <a:pt x="140894" y="0"/>
                  </a:moveTo>
                  <a:lnTo>
                    <a:pt x="0" y="0"/>
                  </a:lnTo>
                  <a:lnTo>
                    <a:pt x="0" y="140894"/>
                  </a:lnTo>
                  <a:lnTo>
                    <a:pt x="140894" y="140894"/>
                  </a:lnTo>
                  <a:lnTo>
                    <a:pt x="140894" y="0"/>
                  </a:lnTo>
                  <a:close/>
                </a:path>
              </a:pathLst>
            </a:custGeom>
            <a:solidFill>
              <a:srgbClr val="9EA0A4"/>
            </a:solidFill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83" name="object 78">
              <a:extLst>
                <a:ext uri="{FF2B5EF4-FFF2-40B4-BE49-F238E27FC236}">
                  <a16:creationId xmlns:a16="http://schemas.microsoft.com/office/drawing/2014/main" id="{85C33C87-072C-5084-91D0-27EBB1FEF78D}"/>
                </a:ext>
              </a:extLst>
            </p:cNvPr>
            <p:cNvSpPr/>
            <p:nvPr/>
          </p:nvSpPr>
          <p:spPr>
            <a:xfrm>
              <a:off x="2362287" y="5626011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69" h="140970">
                  <a:moveTo>
                    <a:pt x="0" y="0"/>
                  </a:moveTo>
                  <a:lnTo>
                    <a:pt x="140894" y="0"/>
                  </a:lnTo>
                  <a:lnTo>
                    <a:pt x="140894" y="140894"/>
                  </a:lnTo>
                  <a:lnTo>
                    <a:pt x="0" y="140894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object 79">
            <a:extLst>
              <a:ext uri="{FF2B5EF4-FFF2-40B4-BE49-F238E27FC236}">
                <a16:creationId xmlns:a16="http://schemas.microsoft.com/office/drawing/2014/main" id="{CDDBFBA5-9856-5456-DA56-CE598A48DDAF}"/>
              </a:ext>
            </a:extLst>
          </p:cNvPr>
          <p:cNvGrpSpPr/>
          <p:nvPr/>
        </p:nvGrpSpPr>
        <p:grpSpPr>
          <a:xfrm>
            <a:off x="6150487" y="6646111"/>
            <a:ext cx="115729" cy="115729"/>
            <a:chOff x="6168648" y="5619406"/>
            <a:chExt cx="154305" cy="154305"/>
          </a:xfrm>
        </p:grpSpPr>
        <p:sp>
          <p:nvSpPr>
            <p:cNvPr id="85" name="object 80">
              <a:extLst>
                <a:ext uri="{FF2B5EF4-FFF2-40B4-BE49-F238E27FC236}">
                  <a16:creationId xmlns:a16="http://schemas.microsoft.com/office/drawing/2014/main" id="{1949686C-3814-9394-CC2F-79C36D1DE7E1}"/>
                </a:ext>
              </a:extLst>
            </p:cNvPr>
            <p:cNvSpPr/>
            <p:nvPr/>
          </p:nvSpPr>
          <p:spPr>
            <a:xfrm>
              <a:off x="6175253" y="5626011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140894" y="0"/>
                  </a:moveTo>
                  <a:lnTo>
                    <a:pt x="0" y="0"/>
                  </a:lnTo>
                  <a:lnTo>
                    <a:pt x="0" y="140894"/>
                  </a:lnTo>
                  <a:lnTo>
                    <a:pt x="140894" y="140894"/>
                  </a:lnTo>
                  <a:lnTo>
                    <a:pt x="140894" y="0"/>
                  </a:lnTo>
                  <a:close/>
                </a:path>
              </a:pathLst>
            </a:custGeom>
            <a:solidFill>
              <a:srgbClr val="A4C2F4"/>
            </a:solidFill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  <p:sp>
          <p:nvSpPr>
            <p:cNvPr id="86" name="object 81">
              <a:extLst>
                <a:ext uri="{FF2B5EF4-FFF2-40B4-BE49-F238E27FC236}">
                  <a16:creationId xmlns:a16="http://schemas.microsoft.com/office/drawing/2014/main" id="{E7EF939A-8B77-F806-9EDF-EF44256DF10F}"/>
                </a:ext>
              </a:extLst>
            </p:cNvPr>
            <p:cNvSpPr/>
            <p:nvPr/>
          </p:nvSpPr>
          <p:spPr>
            <a:xfrm>
              <a:off x="6175253" y="5626011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0" y="0"/>
                  </a:moveTo>
                  <a:lnTo>
                    <a:pt x="140894" y="0"/>
                  </a:lnTo>
                  <a:lnTo>
                    <a:pt x="140894" y="140894"/>
                  </a:lnTo>
                  <a:lnTo>
                    <a:pt x="0" y="140894"/>
                  </a:lnTo>
                  <a:lnTo>
                    <a:pt x="0" y="0"/>
                  </a:lnTo>
                  <a:close/>
                </a:path>
              </a:pathLst>
            </a:custGeom>
            <a:ln w="13208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 sz="3000">
                <a:solidFill>
                  <a:schemeClr val="tx1"/>
                </a:solidFill>
              </a:endParaRPr>
            </a:p>
          </p:txBody>
        </p:sp>
      </p:grpSp>
      <p:sp>
        <p:nvSpPr>
          <p:cNvPr id="87" name="object 82">
            <a:extLst>
              <a:ext uri="{FF2B5EF4-FFF2-40B4-BE49-F238E27FC236}">
                <a16:creationId xmlns:a16="http://schemas.microsoft.com/office/drawing/2014/main" id="{E792145C-D482-3789-1E38-70DE470AC3B1}"/>
              </a:ext>
            </a:extLst>
          </p:cNvPr>
          <p:cNvSpPr txBox="1"/>
          <p:nvPr/>
        </p:nvSpPr>
        <p:spPr>
          <a:xfrm>
            <a:off x="3450762" y="6628328"/>
            <a:ext cx="2245043" cy="15347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938" spc="-1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allocated</a:t>
            </a:r>
            <a:r>
              <a:rPr sz="938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(footnote</a:t>
            </a:r>
            <a:r>
              <a:rPr sz="938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consideration</a:t>
            </a:r>
            <a:r>
              <a:rPr sz="938" spc="-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only)</a:t>
            </a:r>
            <a:endParaRPr sz="938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8" name="object 83">
            <a:extLst>
              <a:ext uri="{FF2B5EF4-FFF2-40B4-BE49-F238E27FC236}">
                <a16:creationId xmlns:a16="http://schemas.microsoft.com/office/drawing/2014/main" id="{9623B7B1-16CD-113E-8373-80BD3CA58DA5}"/>
              </a:ext>
            </a:extLst>
          </p:cNvPr>
          <p:cNvSpPr txBox="1"/>
          <p:nvPr/>
        </p:nvSpPr>
        <p:spPr>
          <a:xfrm>
            <a:off x="6319482" y="6628328"/>
            <a:ext cx="2033588" cy="15347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938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allocated</a:t>
            </a:r>
            <a:r>
              <a:rPr sz="938" spc="-1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(unlicensed</a:t>
            </a:r>
            <a:r>
              <a:rPr sz="938" spc="-1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938" spc="-4" dirty="0">
                <a:solidFill>
                  <a:schemeClr val="tx1"/>
                </a:solidFill>
                <a:latin typeface="Arial"/>
                <a:cs typeface="Arial"/>
              </a:rPr>
              <a:t>designation)</a:t>
            </a:r>
            <a:endParaRPr sz="938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91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48358" y="6499369"/>
            <a:ext cx="704849" cy="206231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E6D9B1B-0BE6-DFF7-A3AD-F27DF598F749}"/>
              </a:ext>
            </a:extLst>
          </p:cNvPr>
          <p:cNvSpPr txBox="1"/>
          <p:nvPr/>
        </p:nvSpPr>
        <p:spPr>
          <a:xfrm>
            <a:off x="1600200" y="1219200"/>
            <a:ext cx="8945717" cy="3420136"/>
          </a:xfrm>
          <a:prstGeom prst="rect">
            <a:avLst/>
          </a:prstGeom>
        </p:spPr>
        <p:txBody>
          <a:bodyPr vert="horz" wrap="square" lIns="0" tIns="98584" rIns="0" bIns="0" rtlCol="0">
            <a:spAutoFit/>
          </a:bodyPr>
          <a:lstStyle/>
          <a:p>
            <a:pPr marL="9525">
              <a:spcBef>
                <a:spcPts val="776"/>
              </a:spcBef>
            </a:pPr>
            <a:r>
              <a:rPr sz="1600" b="1" i="1" u="sng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sz="1600" b="1" i="1" u="sng" spc="-11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CFR</a:t>
            </a:r>
            <a:r>
              <a:rPr sz="1600" b="1" i="1" u="sng" spc="-11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15.407(m)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100600"/>
              </a:lnSpc>
              <a:spcBef>
                <a:spcPts val="694"/>
              </a:spcBef>
            </a:pPr>
            <a:r>
              <a:rPr sz="1600" b="1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Incumbent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AFC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600" b="1" i="1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sz="1600" b="1" i="1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i="1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Services.</a:t>
            </a:r>
            <a:r>
              <a:rPr sz="1600" b="1" i="1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AFC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6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16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observatories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6650-6675.2</a:t>
            </a:r>
            <a:r>
              <a:rPr sz="16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MHz:</a:t>
            </a:r>
            <a:r>
              <a:rPr sz="16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Arecibo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Observatory,</a:t>
            </a:r>
            <a:r>
              <a:rPr sz="16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Observatory,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(VLA),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(VLBA),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Owens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Valley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Observatory,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Allen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Telescope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Array.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600" spc="-29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line-of-sight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determined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using4/3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curvature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formula: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1"/>
              </a:spcBef>
            </a:pPr>
            <a:endParaRPr sz="221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/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dkm_los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4.12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(sqrt(Htx)</a:t>
            </a:r>
            <a:r>
              <a:rPr sz="18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8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sqrt(Hrx)),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3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8"/>
              </a:spcBef>
            </a:pPr>
            <a:endParaRPr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248603">
              <a:lnSpc>
                <a:spcPct val="99400"/>
              </a:lnSpc>
            </a:pP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Htx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unlicensed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Hrx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600" spc="-29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antenna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meters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level.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locations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observatories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listed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sz="1600" u="sng" spc="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u="sng" spc="-4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2.106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131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1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385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part.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D1423467-7255-E349-9590-847A2263E8EF}"/>
              </a:ext>
            </a:extLst>
          </p:cNvPr>
          <p:cNvSpPr txBox="1">
            <a:spLocks/>
          </p:cNvSpPr>
          <p:nvPr/>
        </p:nvSpPr>
        <p:spPr>
          <a:xfrm>
            <a:off x="1735932" y="6286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 GHz Band (AFC)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5955B-E134-959F-1A2B-9575F65B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04" y="4862447"/>
            <a:ext cx="1684157" cy="1267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51011-E3F2-404C-EE13-9013E8C8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32" y="4853866"/>
            <a:ext cx="1782841" cy="1268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3E650-60AC-6C05-0040-AA36351D5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406" y="4871108"/>
            <a:ext cx="1393401" cy="125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A2451-778E-F221-E4A2-4266BDBFB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298" y="4852300"/>
            <a:ext cx="1694796" cy="1279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35F7EB-6453-E6C9-12FB-23FE1EBE95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563" y="4871108"/>
            <a:ext cx="1782841" cy="1282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C6ABFA-33D6-90D1-50EF-DCEE32E49FFE}"/>
              </a:ext>
            </a:extLst>
          </p:cNvPr>
          <p:cNvSpPr txBox="1"/>
          <p:nvPr/>
        </p:nvSpPr>
        <p:spPr>
          <a:xfrm>
            <a:off x="2138705" y="6131776"/>
            <a:ext cx="725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Arecibo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BEA7D-72C3-4CC6-9DB9-CF5281E8F484}"/>
              </a:ext>
            </a:extLst>
          </p:cNvPr>
          <p:cNvSpPr txBox="1"/>
          <p:nvPr/>
        </p:nvSpPr>
        <p:spPr>
          <a:xfrm>
            <a:off x="5576357" y="6109065"/>
            <a:ext cx="10166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Bank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B96EB-2A8D-4A14-52D9-32E976FDB2EB}"/>
              </a:ext>
            </a:extLst>
          </p:cNvPr>
          <p:cNvSpPr txBox="1"/>
          <p:nvPr/>
        </p:nvSpPr>
        <p:spPr>
          <a:xfrm>
            <a:off x="7013771" y="6104635"/>
            <a:ext cx="1738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Large Array (NM)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03147-9D51-6012-98EE-3289B15ABB0A}"/>
              </a:ext>
            </a:extLst>
          </p:cNvPr>
          <p:cNvSpPr txBox="1"/>
          <p:nvPr/>
        </p:nvSpPr>
        <p:spPr>
          <a:xfrm>
            <a:off x="8993893" y="6118014"/>
            <a:ext cx="14250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VLBA (all 10 sites)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3DA8E-10B5-462A-3B23-DD3357A7C6A0}"/>
              </a:ext>
            </a:extLst>
          </p:cNvPr>
          <p:cNvSpPr txBox="1"/>
          <p:nvPr/>
        </p:nvSpPr>
        <p:spPr>
          <a:xfrm>
            <a:off x="3781586" y="6128995"/>
            <a:ext cx="10664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 at HCRO</a:t>
            </a:r>
          </a:p>
        </p:txBody>
      </p:sp>
    </p:spTree>
    <p:extLst>
      <p:ext uri="{BB962C8B-B14F-4D97-AF65-F5344CB8AC3E}">
        <p14:creationId xmlns:p14="http://schemas.microsoft.com/office/powerpoint/2010/main" val="2424706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E5140D5-44F8-0C0D-0533-3B5F77A2A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706470"/>
            <a:ext cx="99034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Calibri" panose="020F0502020204030204" pitchFamily="34" charset="0"/>
                <a:cs typeface="Calibri" panose="020F0502020204030204" pitchFamily="34" charset="0"/>
              </a:rPr>
              <a:t>AFC</a:t>
            </a:r>
            <a:r>
              <a:rPr b="0" spc="-5" dirty="0">
                <a:latin typeface="Calibri" panose="020F0502020204030204" pitchFamily="34" charset="0"/>
                <a:cs typeface="Calibri" panose="020F0502020204030204" pitchFamily="34" charset="0"/>
              </a:rPr>
              <a:t> RA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20" dirty="0">
                <a:latin typeface="Calibri" panose="020F0502020204030204" pitchFamily="34" charset="0"/>
                <a:cs typeface="Calibri" panose="020F0502020204030204" pitchFamily="34" charset="0"/>
              </a:rPr>
              <a:t>Protections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25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b="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5" dirty="0"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b="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spc="-15" dirty="0"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D802EF3-8D14-416A-606E-52314327FEB8}"/>
              </a:ext>
            </a:extLst>
          </p:cNvPr>
          <p:cNvSpPr txBox="1"/>
          <p:nvPr/>
        </p:nvSpPr>
        <p:spPr>
          <a:xfrm>
            <a:off x="916939" y="1715516"/>
            <a:ext cx="10114915" cy="41922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consideration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terrain,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clutter,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or other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factors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consideration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case-by-case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predicted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level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interference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consideration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dynamic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operations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RA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observatories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Actual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GHz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band 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observing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not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taken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into account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895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Based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on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available data, percentage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time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 6 GHz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band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used 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RA is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extremely </a:t>
            </a:r>
            <a:r>
              <a:rPr sz="2000" spc="-4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low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(e.g.,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effectively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0%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utilization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 6 GHz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band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at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Green Bank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2003-2011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based 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study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by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Clegg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al., 2012)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863600" indent="-228600">
              <a:lnSpc>
                <a:spcPts val="26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Exclusion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zones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like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these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typically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worst-case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be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vastly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over-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protective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34861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Protections would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much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more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efficiently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implemented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by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way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Dynamic </a:t>
            </a:r>
            <a:r>
              <a:rPr sz="2400" spc="-5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Protection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Areas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50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46F17D6-E5E3-E70B-83BB-F3B4CE4C5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1" y="589421"/>
            <a:ext cx="10361084" cy="125797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RA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spc="-9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D9D7CE-7050-3D09-F83D-098E24ACC4DB}"/>
              </a:ext>
            </a:extLst>
          </p:cNvPr>
          <p:cNvSpPr txBox="1"/>
          <p:nvPr/>
        </p:nvSpPr>
        <p:spPr>
          <a:xfrm>
            <a:off x="914401" y="2022986"/>
            <a:ext cx="10178415" cy="42443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Utilize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Calibri"/>
                <a:cs typeface="Calibri"/>
              </a:rPr>
              <a:t>DPAs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to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protect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RA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sites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Establish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point-DPA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at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location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of the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telescope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Establish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a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corresponding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neighborhood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based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actual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terrain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clutter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data </a:t>
            </a:r>
            <a:r>
              <a:rPr sz="2400" spc="-5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predicted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path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loss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each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point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316865" indent="-228600">
              <a:lnSpc>
                <a:spcPts val="26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Automatically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connect the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observatory’s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observing schedule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portal-based </a:t>
            </a:r>
            <a:r>
              <a:rPr sz="2400" spc="-5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informing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incumbent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capability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marR="93345" lvl="1" indent="-228600">
              <a:lnSpc>
                <a:spcPts val="2110"/>
              </a:lnSpc>
              <a:spcBef>
                <a:spcPts val="5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E.g.,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script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reads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observatory’s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schedule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regular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basis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places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API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calls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2000" spc="-43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enter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reservations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into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portal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calendar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Updates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portal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at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least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24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hours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advance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282575" indent="-228600">
              <a:lnSpc>
                <a:spcPts val="26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Cloud-based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sharing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systems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such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as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AFC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utilize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portal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calendar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enforce </a:t>
            </a:r>
            <a:r>
              <a:rPr sz="2400" spc="-5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protections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the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observatory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08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EDE3C23-E0FF-119A-C896-0596800A1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706470"/>
            <a:ext cx="99034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IIC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RA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B9ED5C-4BA0-2061-8EB9-D51F774D273E}"/>
              </a:ext>
            </a:extLst>
          </p:cNvPr>
          <p:cNvSpPr txBox="1"/>
          <p:nvPr/>
        </p:nvSpPr>
        <p:spPr>
          <a:xfrm>
            <a:off x="916939" y="1793748"/>
            <a:ext cx="10271760" cy="40449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Allows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chemeClr val="tx1"/>
                </a:solidFill>
                <a:latin typeface="Calibri"/>
                <a:cs typeface="Calibri"/>
              </a:rPr>
              <a:t>efficient</a:t>
            </a:r>
            <a:r>
              <a:rPr sz="2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use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shared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band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while fully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protecting</a:t>
            </a:r>
            <a:r>
              <a:rPr sz="2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observatory </a:t>
            </a:r>
            <a:r>
              <a:rPr sz="2600" spc="-5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when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 needed</a:t>
            </a:r>
            <a:endParaRPr sz="2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Could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enable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RA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 access </a:t>
            </a:r>
            <a:r>
              <a:rPr sz="26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active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bands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 opportunistic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basis</a:t>
            </a:r>
            <a:endParaRPr sz="2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marR="120650" lvl="1" indent="-228600">
              <a:lnSpc>
                <a:spcPts val="240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pointed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out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by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RA,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they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often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need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access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bands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not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allocated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RA,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for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example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observe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doppler-shifted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spectral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lines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fill </a:t>
            </a:r>
            <a:r>
              <a:rPr sz="2200" spc="-20" dirty="0">
                <a:solidFill>
                  <a:schemeClr val="tx1"/>
                </a:solidFill>
                <a:latin typeface="Calibri"/>
                <a:cs typeface="Calibri"/>
              </a:rPr>
              <a:t>coverage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chemeClr val="tx1"/>
                </a:solidFill>
                <a:latin typeface="Calibri"/>
                <a:cs typeface="Calibri"/>
              </a:rPr>
              <a:t>gaps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continuum </a:t>
            </a:r>
            <a:r>
              <a:rPr sz="2200" spc="-4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observations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better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determine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spectral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shape</a:t>
            </a:r>
            <a:endParaRPr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88265" indent="-228600">
              <a:lnSpc>
                <a:spcPts val="278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Could enable active use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of RA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bands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on an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opportunistic basis 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sz="2600" spc="-20" dirty="0">
                <a:solidFill>
                  <a:schemeClr val="tx1"/>
                </a:solidFill>
                <a:latin typeface="Calibri"/>
                <a:cs typeface="Calibri"/>
              </a:rPr>
              <a:t>exchange </a:t>
            </a:r>
            <a:r>
              <a:rPr sz="2600" spc="-5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other</a:t>
            </a:r>
            <a:r>
              <a:rPr sz="2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considerations</a:t>
            </a:r>
            <a:r>
              <a:rPr sz="2600" spc="-5" dirty="0">
                <a:solidFill>
                  <a:schemeClr val="tx1"/>
                </a:solidFill>
                <a:latin typeface="Calibri"/>
                <a:cs typeface="Calibri"/>
              </a:rPr>
              <a:t> (lease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chemeClr val="tx1"/>
                </a:solidFill>
                <a:latin typeface="Calibri"/>
                <a:cs typeface="Calibri"/>
              </a:rPr>
              <a:t>payments,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equipment,</a:t>
            </a:r>
            <a:r>
              <a:rPr sz="2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1"/>
                </a:solidFill>
                <a:latin typeface="Calibri"/>
                <a:cs typeface="Calibri"/>
              </a:rPr>
              <a:t>etc.)</a:t>
            </a:r>
            <a:endParaRPr sz="2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marR="126364" lvl="1" indent="-228600" algn="just">
              <a:lnSpc>
                <a:spcPct val="8910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This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could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meet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temporary surges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in demand,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for example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emergency situations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 such as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storms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(e.g.,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Hurricane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Maria in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PR); or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help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meet need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IoT spectrum, in </a:t>
            </a:r>
            <a:r>
              <a:rPr sz="2200" spc="-48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which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devices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readily</a:t>
            </a:r>
            <a:r>
              <a:rPr sz="22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able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chemeClr val="tx1"/>
                </a:solidFill>
                <a:latin typeface="Calibri"/>
                <a:cs typeface="Calibri"/>
              </a:rPr>
              <a:t>take</a:t>
            </a:r>
            <a:r>
              <a:rPr sz="22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chemeClr val="tx1"/>
                </a:solidFill>
                <a:latin typeface="Calibri"/>
                <a:cs typeface="Calibri"/>
              </a:rPr>
              <a:t>advantage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2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Calibri"/>
                <a:cs typeface="Calibri"/>
              </a:rPr>
              <a:t>opportunistic</a:t>
            </a:r>
            <a:r>
              <a:rPr sz="2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tx1"/>
                </a:solidFill>
                <a:latin typeface="Calibri"/>
                <a:cs typeface="Calibri"/>
              </a:rPr>
              <a:t>access</a:t>
            </a:r>
            <a:endParaRPr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253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31CF58-D5D6-0536-04C9-3C5A59DD7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217" y="345214"/>
            <a:ext cx="10361084" cy="1065213"/>
          </a:xfrm>
        </p:spPr>
        <p:txBody>
          <a:bodyPr vert="horz" wrap="square" lIns="92160" tIns="46080" rIns="92160" bIns="4608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2700" marR="508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90" dirty="0">
                <a:latin typeface="Calibri" panose="020F0502020204030204" pitchFamily="34" charset="0"/>
                <a:cs typeface="Calibri" panose="020F0502020204030204" pitchFamily="34" charset="0"/>
              </a:rPr>
              <a:t>DPAs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IIC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Used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Satellite </a:t>
            </a:r>
            <a:r>
              <a:rPr lang="en-US" spc="-9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Protections?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19F3206-9B95-76BC-F71E-FD0974F031F1}"/>
              </a:ext>
            </a:extLst>
          </p:cNvPr>
          <p:cNvSpPr txBox="1"/>
          <p:nvPr/>
        </p:nvSpPr>
        <p:spPr bwMode="auto">
          <a:xfrm>
            <a:off x="706968" y="1422266"/>
            <a:ext cx="6151032" cy="436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observatories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particularly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vulnerable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en-US" sz="20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satellite-based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2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interference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241300" algn="l"/>
              </a:tabLst>
            </a:pP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Passive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EESS</a:t>
            </a:r>
            <a:r>
              <a:rPr lang="en-US" sz="20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satellites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see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large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swaths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ground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pass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376555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Could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IIC</a:t>
            </a:r>
            <a:r>
              <a:rPr lang="en-US" sz="20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 used</a:t>
            </a:r>
            <a:r>
              <a:rPr lang="en-US" sz="20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en-US" sz="20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2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synchronize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</a:t>
            </a:r>
            <a:r>
              <a:rPr lang="en-US" sz="20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ground-based</a:t>
            </a:r>
            <a:r>
              <a:rPr lang="en-US" sz="20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passive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en-US" sz="2000" spc="-57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active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spectrum use?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697865" algn="l"/>
                <a:tab pos="698500" algn="l"/>
              </a:tabLst>
            </a:pPr>
            <a:r>
              <a:rPr lang="en-US" sz="1500" spc="-4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ground-based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emitters</a:t>
            </a:r>
            <a:r>
              <a:rPr lang="en-US" sz="15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field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view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during</a:t>
            </a:r>
            <a:r>
              <a:rPr lang="en-US" sz="15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brief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overpasses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84455" lvl="2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697865" algn="l"/>
                <a:tab pos="698500" algn="l"/>
              </a:tabLst>
            </a:pP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Alert</a:t>
            </a:r>
            <a:r>
              <a:rPr lang="en-US" sz="15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telescope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upcoming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passes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2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avoid</a:t>
            </a:r>
            <a:r>
              <a:rPr lang="en-US" sz="15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acquiring</a:t>
            </a:r>
            <a:r>
              <a:rPr lang="en-US" sz="1500" spc="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2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</a:t>
            </a:r>
            <a:r>
              <a:rPr lang="en-US" sz="1500" spc="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during</a:t>
            </a:r>
            <a:r>
              <a:rPr lang="en-US" sz="1500" spc="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noisy </a:t>
            </a:r>
            <a:r>
              <a:rPr lang="en-US" sz="1500" spc="-484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(or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u="sng" spc="-10" dirty="0">
                <a:solidFill>
                  <a:srgbClr val="000000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potentially</a:t>
            </a:r>
            <a:r>
              <a:rPr lang="en-US" sz="1500" u="sng" spc="5" dirty="0">
                <a:solidFill>
                  <a:srgbClr val="000000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500" u="sng" spc="-10" dirty="0">
                <a:solidFill>
                  <a:srgbClr val="000000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dangerous</a:t>
            </a:r>
            <a:r>
              <a:rPr lang="en-US" sz="1500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!)</a:t>
            </a:r>
            <a:r>
              <a:rPr lang="en-US" sz="1500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overpasses</a:t>
            </a:r>
          </a:p>
          <a:p>
            <a:pPr marL="342900" marR="84455" lvl="1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697865" algn="l"/>
                <a:tab pos="698500" algn="l"/>
              </a:tabLst>
            </a:pPr>
            <a:endParaRPr lang="en-US" sz="15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9525" indent="-342900" eaLnBrk="1" hangingPunct="1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241300" algn="l"/>
              </a:tabLst>
            </a:pP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 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ephemerides 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could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used </a:t>
            </a:r>
            <a:r>
              <a:rPr lang="en-US" b="1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7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DPA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protections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2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way </a:t>
            </a:r>
            <a:r>
              <a:rPr lang="en-US" b="1" spc="-57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en-US" b="1" spc="-1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1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IIC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b="1" spc="-5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portal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C77C053-D364-238F-B330-F8882B4F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11" y="3626997"/>
            <a:ext cx="2403777" cy="255117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>
                <a:latin typeface="Times New Roman" pitchFamily="16" charset="0"/>
                <a:ea typeface="MS Gothic" charset="-128"/>
                <a:cs typeface="Arial Unicode MS" charset="0"/>
              </a:rPr>
              <a:t>Kevin Gifford, CU-Boulder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B3165115-9078-433B-A278-1F5ED971F63A}" type="slidenum">
              <a:rPr lang="en-GB" kern="1200">
                <a:latin typeface="Times New Roman" pitchFamily="16" charset="0"/>
                <a:ea typeface="MS Gothic" charset="-128"/>
                <a:cs typeface="Arial Unicode MS" charset="0"/>
              </a:rPr>
              <a:pPr>
                <a:spcAft>
                  <a:spcPts val="600"/>
                </a:spcAft>
              </a:pPr>
              <a:t>27</a:t>
            </a:fld>
            <a:endParaRPr lang="en-GB" kern="1200"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A49-7B57-1864-B768-E353EA25AB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5" t="3757"/>
          <a:stretch/>
        </p:blipFill>
        <p:spPr bwMode="auto">
          <a:xfrm>
            <a:off x="7543799" y="1348428"/>
            <a:ext cx="3124200" cy="212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62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45A559-E93D-33CD-14F5-481C32111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" b="38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lide Number Placeholder 5" hidden="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B3165115-9078-433B-A278-1F5ED971F63A}" type="slidenum">
              <a:rPr lang="en-GB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Kevin Gifford, CU-Boulder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March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29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9613157-F16D-A74F-60FB-86B8C0024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1635" y="701771"/>
            <a:ext cx="37312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36D727-9733-B540-02C1-4243DA74151F}"/>
              </a:ext>
            </a:extLst>
          </p:cNvPr>
          <p:cNvSpPr txBox="1"/>
          <p:nvPr/>
        </p:nvSpPr>
        <p:spPr>
          <a:xfrm>
            <a:off x="916939" y="1436115"/>
            <a:ext cx="10320655" cy="49866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873125" indent="-228600">
              <a:lnSpc>
                <a:spcPct val="100699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solidFill>
                  <a:schemeClr val="tx1"/>
                </a:solidFill>
                <a:latin typeface="Calibri"/>
                <a:cs typeface="Calibri"/>
              </a:rPr>
              <a:t>DPAs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have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been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successfully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used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CBRS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protect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incumbent </a:t>
            </a:r>
            <a:r>
              <a:rPr sz="2800" spc="-6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federal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radar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operations,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when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where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they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need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protection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570230" indent="-228600">
              <a:lnSpc>
                <a:spcPct val="1014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solidFill>
                  <a:schemeClr val="tx1"/>
                </a:solidFill>
                <a:latin typeface="Calibri"/>
                <a:cs typeface="Calibri"/>
              </a:rPr>
              <a:t>DPAs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more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efficient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protection</a:t>
            </a:r>
            <a:r>
              <a:rPr sz="28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method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than</a:t>
            </a:r>
            <a:r>
              <a:rPr sz="28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exclusion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zones </a:t>
            </a:r>
            <a:r>
              <a:rPr sz="2800" spc="-6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static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coordination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zones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solidFill>
                  <a:schemeClr val="tx1"/>
                </a:solidFill>
                <a:latin typeface="Calibri"/>
                <a:cs typeface="Calibri"/>
              </a:rPr>
              <a:t>DPAs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promising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method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passive/active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spectrum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sharing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996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Observatory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schedules and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satellite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ephemerides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could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connected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portal-based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informing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incumbent capability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effect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protections </a:t>
            </a:r>
            <a:r>
              <a:rPr sz="2800" spc="-6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via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cloud-based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sharing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systems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similar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AFC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and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SAS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8500" marR="219075" lvl="1" indent="-228600">
              <a:lnSpc>
                <a:spcPct val="10040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current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NSF-funded</a:t>
            </a:r>
            <a:r>
              <a:rPr sz="2400" u="heavy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project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includes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proof-of-concept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experiment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in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which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observatory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will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“protected”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by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way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chemeClr val="tx1"/>
                </a:solidFill>
                <a:latin typeface="Calibri"/>
                <a:cs typeface="Calibri"/>
              </a:rPr>
              <a:t>DPA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test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SAS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using </a:t>
            </a:r>
            <a:r>
              <a:rPr sz="2400" spc="-5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IIC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portal,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with possible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extension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satellite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protections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372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139" y="127552"/>
            <a:ext cx="8393722" cy="6157523"/>
          </a:xfrm>
        </p:spPr>
        <p:txBody>
          <a:bodyPr/>
          <a:lstStyle/>
          <a:p>
            <a:r>
              <a:rPr lang="en-US" dirty="0"/>
              <a:t>Wi-Fi AFC Spectrum Sharing for Radio Astronomy</a:t>
            </a:r>
            <a:br>
              <a:rPr lang="en-US" sz="2800" dirty="0"/>
            </a:br>
            <a:br>
              <a:rPr lang="en-US" sz="2800" dirty="0"/>
            </a:br>
            <a:r>
              <a:rPr lang="en-US" sz="2400" i="1" dirty="0">
                <a:solidFill>
                  <a:srgbClr val="0070C0"/>
                </a:solidFill>
              </a:rPr>
              <a:t>CU-Boulder </a:t>
            </a:r>
            <a:r>
              <a:rPr lang="en-US" sz="2400" dirty="0">
                <a:solidFill>
                  <a:srgbClr val="0070C0"/>
                </a:solidFill>
              </a:rPr>
              <a:t>|</a:t>
            </a:r>
            <a:r>
              <a:rPr lang="en-US" sz="2400" i="1" dirty="0">
                <a:solidFill>
                  <a:srgbClr val="0070C0"/>
                </a:solidFill>
              </a:rPr>
              <a:t> UC-Berkeley </a:t>
            </a:r>
            <a:r>
              <a:rPr lang="en-US" sz="2400" dirty="0">
                <a:solidFill>
                  <a:srgbClr val="0070C0"/>
                </a:solidFill>
              </a:rPr>
              <a:t>|</a:t>
            </a:r>
            <a:r>
              <a:rPr lang="en-US" sz="2400" i="1" dirty="0">
                <a:solidFill>
                  <a:srgbClr val="0070C0"/>
                </a:solidFill>
              </a:rPr>
              <a:t> HCRO </a:t>
            </a:r>
            <a:r>
              <a:rPr lang="en-US" sz="2400" dirty="0">
                <a:solidFill>
                  <a:srgbClr val="0070C0"/>
                </a:solidFill>
              </a:rPr>
              <a:t>| </a:t>
            </a:r>
            <a:r>
              <a:rPr lang="en-US" sz="2400" i="1" dirty="0">
                <a:solidFill>
                  <a:srgbClr val="0070C0"/>
                </a:solidFill>
              </a:rPr>
              <a:t>Google</a:t>
            </a:r>
            <a:br>
              <a:rPr lang="en-US" sz="2400" i="1" dirty="0">
                <a:solidFill>
                  <a:srgbClr val="0070C0"/>
                </a:solidFill>
              </a:rPr>
            </a:b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Kevin Gifford (CU), Andy Clegg (Google)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Co-Chairs of Winn Forum Passive Active Spectrum Sharing WG</a:t>
            </a:r>
            <a:br>
              <a:rPr lang="en-US" sz="2000" i="1" dirty="0">
                <a:solidFill>
                  <a:srgbClr val="0070C0"/>
                </a:solidFill>
              </a:rPr>
            </a:br>
            <a:br>
              <a:rPr lang="en-US" sz="2800" dirty="0"/>
            </a:br>
            <a:r>
              <a:rPr lang="en-US" sz="3600" dirty="0"/>
              <a:t>12-Mar-2024</a:t>
            </a:r>
            <a:br>
              <a:rPr lang="en-US" sz="3600" dirty="0"/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3844E-5FC0-E355-D789-54680012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8" y="4983789"/>
            <a:ext cx="1684157" cy="126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A24C9-6735-6297-FB59-4A09AC2B8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76" y="4975208"/>
            <a:ext cx="1782841" cy="1268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692C1-6B06-07C9-6BAE-D45B0DF46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643" y="4992085"/>
            <a:ext cx="1393401" cy="12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0443B9-015E-00DC-87C5-31825AFDF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642" y="4973642"/>
            <a:ext cx="1694796" cy="1279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90904-F351-E991-8A81-B3B461259B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907" y="4992450"/>
            <a:ext cx="1782841" cy="1282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D2EB07-39C2-DE39-E28F-297E641FB99D}"/>
              </a:ext>
            </a:extLst>
          </p:cNvPr>
          <p:cNvSpPr txBox="1"/>
          <p:nvPr/>
        </p:nvSpPr>
        <p:spPr>
          <a:xfrm>
            <a:off x="2145049" y="6253118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Arecibo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C672C-B79F-7B15-56A3-D40709C9EBF9}"/>
              </a:ext>
            </a:extLst>
          </p:cNvPr>
          <p:cNvSpPr txBox="1"/>
          <p:nvPr/>
        </p:nvSpPr>
        <p:spPr>
          <a:xfrm>
            <a:off x="5582701" y="6230407"/>
            <a:ext cx="10166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Green 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5FFDA-3BE8-0534-024A-AAE1D401DCD7}"/>
              </a:ext>
            </a:extLst>
          </p:cNvPr>
          <p:cNvSpPr txBox="1"/>
          <p:nvPr/>
        </p:nvSpPr>
        <p:spPr>
          <a:xfrm>
            <a:off x="7020115" y="6225977"/>
            <a:ext cx="1831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Very Large Array (NM)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95F02-9269-5139-C504-77F1B47F5A90}"/>
              </a:ext>
            </a:extLst>
          </p:cNvPr>
          <p:cNvSpPr txBox="1"/>
          <p:nvPr/>
        </p:nvSpPr>
        <p:spPr>
          <a:xfrm>
            <a:off x="9000237" y="6239356"/>
            <a:ext cx="15456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VLBA (all 10 sites)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DE475-079F-9C4D-144D-5ED45808F041}"/>
              </a:ext>
            </a:extLst>
          </p:cNvPr>
          <p:cNvSpPr txBox="1"/>
          <p:nvPr/>
        </p:nvSpPr>
        <p:spPr>
          <a:xfrm>
            <a:off x="3787930" y="6250337"/>
            <a:ext cx="1190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ATA at HCRO</a:t>
            </a:r>
          </a:p>
        </p:txBody>
      </p:sp>
    </p:spTree>
    <p:extLst>
      <p:ext uri="{BB962C8B-B14F-4D97-AF65-F5344CB8AC3E}">
        <p14:creationId xmlns:p14="http://schemas.microsoft.com/office/powerpoint/2010/main" val="219053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4FF53-4B0B-0257-DB96-B6271B34BC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920" y="740120"/>
            <a:ext cx="7933267" cy="574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D10C0-6300-22F7-56F9-8DF683105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011" y="5130681"/>
            <a:ext cx="1783951" cy="1015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97A5A-0EEC-5DE9-08FA-7FB69521FE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1612355"/>
            <a:ext cx="1614596" cy="89087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EAF1FD0-C8E8-2F8A-9EE0-68D1BA30F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588" y="5395285"/>
            <a:ext cx="1524820" cy="1015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5E6C0-A171-9A35-EEBE-80E886F57B70}"/>
              </a:ext>
            </a:extLst>
          </p:cNvPr>
          <p:cNvSpPr txBox="1">
            <a:spLocks/>
          </p:cNvSpPr>
          <p:nvPr/>
        </p:nvSpPr>
        <p:spPr>
          <a:xfrm>
            <a:off x="4267200" y="870623"/>
            <a:ext cx="47244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HCRO NRDZ: Top-level components and Concept of Operations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10" name="Picture 9" descr="A group of satellite dishes in a field&#10;&#10;Description automatically generated">
            <a:extLst>
              <a:ext uri="{FF2B5EF4-FFF2-40B4-BE49-F238E27FC236}">
                <a16:creationId xmlns:a16="http://schemas.microsoft.com/office/drawing/2014/main" id="{ED531128-7190-19AC-223B-AE47810B0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1" y="685800"/>
            <a:ext cx="10744200" cy="563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0876F5-8F28-95EA-67D4-5A5BB2B6DF4B}"/>
              </a:ext>
            </a:extLst>
          </p:cNvPr>
          <p:cNvSpPr txBox="1"/>
          <p:nvPr/>
        </p:nvSpPr>
        <p:spPr>
          <a:xfrm>
            <a:off x="3411639" y="13716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09535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DE9E2B-4030-F681-EB94-000E8620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268" y="1295400"/>
            <a:ext cx="8618236" cy="3481249"/>
          </a:xfrm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GOAL: Enable bidirectional spectrum sharing and protect RA observations</a:t>
            </a:r>
          </a:p>
          <a:p>
            <a:pPr marL="0" indent="0" defTabSz="6858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Multi-stakeholder emphasis</a:t>
            </a:r>
          </a:p>
          <a:p>
            <a:pPr marL="642938" lvl="1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Focus is on spectrum sharing: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Wireless comms: LTE, 5G, Wi-Fi</a:t>
            </a:r>
          </a:p>
          <a:p>
            <a:pPr marL="642938" lvl="1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Sharing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Radio Astronomy (RA), Earth Exploration Satellite System (EESS)</a:t>
            </a:r>
          </a:p>
          <a:p>
            <a:pPr marL="642938" lvl="1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Radio Astronomy (RA) and Earth Exploration Satellite Service (EESS) are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passive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RF systems: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Tx, Rx only</a:t>
            </a:r>
          </a:p>
          <a:p>
            <a:pPr marL="171450" indent="0" defTabSz="6858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GBTsurf">
            <a:extLst>
              <a:ext uri="{FF2B5EF4-FFF2-40B4-BE49-F238E27FC236}">
                <a16:creationId xmlns:a16="http://schemas.microsoft.com/office/drawing/2014/main" id="{598DF99C-65F1-47E0-865F-23AE1F62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779" y="4419600"/>
            <a:ext cx="2615528" cy="198119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atellite_over_earth%20for%20web_1">
            <a:extLst>
              <a:ext uri="{FF2B5EF4-FFF2-40B4-BE49-F238E27FC236}">
                <a16:creationId xmlns:a16="http://schemas.microsoft.com/office/drawing/2014/main" id="{4828F488-E930-F199-31C9-37AA4505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899" y="4425270"/>
            <a:ext cx="2881744" cy="198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F159D8-E08D-01DB-5962-4CC686F4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219" y="4419601"/>
            <a:ext cx="2770908" cy="1992539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B9F0911E-1903-762D-D196-4DAB5B333FC0}"/>
              </a:ext>
            </a:extLst>
          </p:cNvPr>
          <p:cNvSpPr txBox="1">
            <a:spLocks/>
          </p:cNvSpPr>
          <p:nvPr/>
        </p:nvSpPr>
        <p:spPr>
          <a:xfrm>
            <a:off x="1518325" y="569845"/>
            <a:ext cx="9220200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Emphasis: bi-directional spectrum sharing </a:t>
            </a:r>
          </a:p>
        </p:txBody>
      </p:sp>
    </p:spTree>
    <p:extLst>
      <p:ext uri="{BB962C8B-B14F-4D97-AF65-F5344CB8AC3E}">
        <p14:creationId xmlns:p14="http://schemas.microsoft.com/office/powerpoint/2010/main" val="19888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1A67C-1EEB-A0FD-E399-D145578E259F}"/>
              </a:ext>
            </a:extLst>
          </p:cNvPr>
          <p:cNvSpPr txBox="1">
            <a:spLocks/>
          </p:cNvSpPr>
          <p:nvPr/>
        </p:nvSpPr>
        <p:spPr bwMode="auto">
          <a:xfrm>
            <a:off x="1531301" y="1228326"/>
            <a:ext cx="8526911" cy="5545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6600" kern="0" dirty="0">
                <a:latin typeface="Calibri" panose="020F0502020204030204" pitchFamily="34" charset="0"/>
                <a:cs typeface="Calibri" panose="020F0502020204030204" pitchFamily="34" charset="0"/>
              </a:rPr>
              <a:t>Satellites are the great equalizer</a:t>
            </a:r>
            <a:b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kern="0" dirty="0">
                <a:latin typeface="Calibri" panose="020F0502020204030204" pitchFamily="34" charset="0"/>
                <a:cs typeface="Calibri" panose="020F0502020204030204" pitchFamily="34" charset="0"/>
              </a:rPr>
              <a:t>We (R.A.) can’t hide, we must share…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2C8E0B-71C0-0FBB-EADA-EE2E45282123}"/>
              </a:ext>
            </a:extLst>
          </p:cNvPr>
          <p:cNvSpPr txBox="1">
            <a:spLocks/>
          </p:cNvSpPr>
          <p:nvPr/>
        </p:nvSpPr>
        <p:spPr>
          <a:xfrm>
            <a:off x="1993866" y="609600"/>
            <a:ext cx="8393722" cy="4986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Big spectrum sharing take aways for R.A.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58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2" name="Picture 18" descr="A picture containing outdoor, telescope, sandy, land&#10;&#10;Description automatically generated">
            <a:extLst>
              <a:ext uri="{FF2B5EF4-FFF2-40B4-BE49-F238E27FC236}">
                <a16:creationId xmlns:a16="http://schemas.microsoft.com/office/drawing/2014/main" id="{D56F634B-D6B6-5ED0-8BA3-DF2C48FD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16" y="1235169"/>
            <a:ext cx="8786168" cy="51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E193E946-D64A-5268-27B7-66A88E180E10}"/>
              </a:ext>
            </a:extLst>
          </p:cNvPr>
          <p:cNvSpPr txBox="1">
            <a:spLocks/>
          </p:cNvSpPr>
          <p:nvPr/>
        </p:nvSpPr>
        <p:spPr>
          <a:xfrm>
            <a:off x="1702917" y="5524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Problem: Active emitters disrupt RA scientific observations</a:t>
            </a:r>
          </a:p>
        </p:txBody>
      </p:sp>
    </p:spTree>
    <p:extLst>
      <p:ext uri="{BB962C8B-B14F-4D97-AF65-F5344CB8AC3E}">
        <p14:creationId xmlns:p14="http://schemas.microsoft.com/office/powerpoint/2010/main" val="2557899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CDFC7-DDA0-4CC5-8C6D-55452642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06" y="1465890"/>
            <a:ext cx="6188694" cy="499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866E8-7373-0FD7-82BE-49098FE52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17292" y="2452687"/>
            <a:ext cx="1913152" cy="976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430BA-9684-F023-F65D-9F934FA0D1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19" y="5645183"/>
            <a:ext cx="1886903" cy="779658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67BD5BEF-519F-3050-E03F-D5B621A8AFFB}"/>
              </a:ext>
            </a:extLst>
          </p:cNvPr>
          <p:cNvSpPr txBox="1">
            <a:spLocks/>
          </p:cNvSpPr>
          <p:nvPr/>
        </p:nvSpPr>
        <p:spPr>
          <a:xfrm>
            <a:off x="1449919" y="62865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Problem: Active emitters disrupt RA scientific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61844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40680-E9B6-D879-91EC-F7A38B42D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5" t="3757"/>
          <a:stretch/>
        </p:blipFill>
        <p:spPr bwMode="auto">
          <a:xfrm>
            <a:off x="2594222" y="1277188"/>
            <a:ext cx="7003556" cy="4774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CB078-C6AD-76E6-E565-0C7B033DD58E}"/>
              </a:ext>
            </a:extLst>
          </p:cNvPr>
          <p:cNvSpPr txBox="1"/>
          <p:nvPr/>
        </p:nvSpPr>
        <p:spPr>
          <a:xfrm>
            <a:off x="3284935" y="6076104"/>
            <a:ext cx="57150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/>
              <a:t>Percent of time that the 1.413 GHz passive microwave sensor on NASA’s SMAP mission detects RFI level of &gt; 5 K between April 2015 and March 2016.  ITU recommended interference limit is 0.05 K.</a:t>
            </a:r>
            <a:br>
              <a:rPr lang="en-US" sz="1050" dirty="0"/>
            </a:br>
            <a:r>
              <a:rPr lang="en-US" sz="1050" dirty="0"/>
              <a:t>		</a:t>
            </a:r>
          </a:p>
          <a:p>
            <a:r>
              <a:rPr lang="en-US" sz="1050" dirty="0"/>
              <a:t>(</a:t>
            </a:r>
            <a:r>
              <a:rPr lang="en-US" sz="1050" i="1" dirty="0"/>
              <a:t>Mohammed et al., IEEE Trans. </a:t>
            </a:r>
            <a:r>
              <a:rPr lang="en-US" sz="1050" i="1" dirty="0" err="1"/>
              <a:t>Geosci</a:t>
            </a:r>
            <a:r>
              <a:rPr lang="en-US" sz="1050" i="1" dirty="0"/>
              <a:t>. Remote Sens.</a:t>
            </a:r>
            <a:r>
              <a:rPr lang="en-US" sz="1050" dirty="0"/>
              <a:t>, 2016, cited in CORF publications). 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8AD6A65-20EF-29E8-4C39-AB6865E4C994}"/>
              </a:ext>
            </a:extLst>
          </p:cNvPr>
          <p:cNvSpPr txBox="1">
            <a:spLocks/>
          </p:cNvSpPr>
          <p:nvPr/>
        </p:nvSpPr>
        <p:spPr>
          <a:xfrm>
            <a:off x="1676401" y="609600"/>
            <a:ext cx="8932069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Problem: Active emitters disrupt EOS scientific observations</a:t>
            </a:r>
          </a:p>
        </p:txBody>
      </p:sp>
    </p:spTree>
    <p:extLst>
      <p:ext uri="{BB962C8B-B14F-4D97-AF65-F5344CB8AC3E}">
        <p14:creationId xmlns:p14="http://schemas.microsoft.com/office/powerpoint/2010/main" val="3082614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B3165115-9078-433B-A278-1F5ED971F63A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Kevin Gifford, CU-Boulder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March 2024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DD46A-F722-A057-78F5-D29E4FF6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3000"/>
            <a:ext cx="10134599" cy="5332413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Passive radio frequency observations provide unique information that is of great value to scientific research and society (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origins, climate, moisture, weather forecasting, etc.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bands in which these observations are made are, in most cases, dictated by mother nature – they cannot be moved, or traded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signals being measured are very small, and thus particularly susceptible to interference, which corrupt observations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Some areas of concern for the passive community: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 of band and spurious emission into passive-only bands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In-band emission in to shared bands (e.g., when previously ground-based transmissions are allowed to become airborne)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Increased utilization of mobile transmissions (interference from fixed sources is generally far easier to ameliorate)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9176F7E6-8004-C3FB-7B9A-6466C29EE0FB}"/>
              </a:ext>
            </a:extLst>
          </p:cNvPr>
          <p:cNvSpPr txBox="1">
            <a:spLocks/>
          </p:cNvSpPr>
          <p:nvPr/>
        </p:nvSpPr>
        <p:spPr>
          <a:xfrm>
            <a:off x="781715" y="476250"/>
            <a:ext cx="10891320" cy="51435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Passive RF systems concerns</a:t>
            </a:r>
          </a:p>
        </p:txBody>
      </p:sp>
    </p:spTree>
    <p:extLst>
      <p:ext uri="{BB962C8B-B14F-4D97-AF65-F5344CB8AC3E}">
        <p14:creationId xmlns:p14="http://schemas.microsoft.com/office/powerpoint/2010/main" val="3566485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3830</Words>
  <Application>Microsoft Office PowerPoint</Application>
  <PresentationFormat>Widescreen</PresentationFormat>
  <Paragraphs>470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メイリオ</vt:lpstr>
      <vt:lpstr>Arial</vt:lpstr>
      <vt:lpstr>Arial Unicode MS</vt:lpstr>
      <vt:lpstr>Calibri</vt:lpstr>
      <vt:lpstr>Times New Roman</vt:lpstr>
      <vt:lpstr>Office Theme</vt:lpstr>
      <vt:lpstr>Wi-Fi AFC Spectrum Sharing for Radio Astronomy</vt:lpstr>
      <vt:lpstr>Abstract</vt:lpstr>
      <vt:lpstr>Wi-Fi AFC Spectrum Sharing for Radio Astronomy  CU-Boulder | UC-Berkeley | HCRO | Google  Kevin Gifford (CU), Andy Clegg (Google) Co-Chairs of Winn Forum Passive Active Spectrum Sharing WG  12-Mar-2024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Methods Used to Protect  Incumbents in 3.5 GHz CBRS and 6 GHz AFC with  Relevance to Passive/Active Spectrum 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Portal-Managed DPA Neighborhoods (In-band Category B) in the Contiguous U.S.</vt:lpstr>
      <vt:lpstr>PowerPoint Presentation</vt:lpstr>
      <vt:lpstr>PowerPoint Presentation</vt:lpstr>
      <vt:lpstr>AFC RA Protections are Exclusion Zones</vt:lpstr>
      <vt:lpstr>A Proposed Method to Protect RA Sites in a  Shared Spectrum Environment</vt:lpstr>
      <vt:lpstr>Benefits of IIC for General RA Protection</vt:lpstr>
      <vt:lpstr>Could DPAs and IIC be Used for Satellite  Protections?</vt:lpstr>
      <vt:lpstr>PowerPoint Presentation</vt:lpstr>
      <vt:lpstr>Conclusions</vt:lpstr>
      <vt:lpstr>PowerPoint Presentation</vt:lpstr>
      <vt:lpstr>PowerPoint Presentation</vt:lpstr>
    </vt:vector>
  </TitlesOfParts>
  <Manager/>
  <Company>University of Colorado, Winn Forum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AFC Spectrum Sharing for Radio Astronomy</dc:title>
  <dc:subject>Wi-Fi AFC Spectrum Sharing for Radio Astronomy</dc:subject>
  <dc:creator>Kevin K Gifford</dc:creator>
  <cp:keywords/>
  <dc:description/>
  <cp:lastModifiedBy>Jim Lansford</cp:lastModifiedBy>
  <cp:revision>21</cp:revision>
  <cp:lastPrinted>2024-03-10T22:52:47Z</cp:lastPrinted>
  <dcterms:created xsi:type="dcterms:W3CDTF">2024-03-10T17:20:07Z</dcterms:created>
  <dcterms:modified xsi:type="dcterms:W3CDTF">2024-03-11T20:41:56Z</dcterms:modified>
  <cp:category>Gifford, K.K., CU-Boulder</cp:category>
</cp:coreProperties>
</file>