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26" r:id="rId4"/>
    <p:sldId id="339" r:id="rId5"/>
    <p:sldId id="373" r:id="rId6"/>
    <p:sldId id="371" r:id="rId7"/>
    <p:sldId id="372" r:id="rId8"/>
    <p:sldId id="353" r:id="rId9"/>
    <p:sldId id="364" r:id="rId10"/>
    <p:sldId id="376" r:id="rId11"/>
    <p:sldId id="374" r:id="rId12"/>
    <p:sldId id="378" r:id="rId13"/>
    <p:sldId id="343" r:id="rId14"/>
    <p:sldId id="379" r:id="rId15"/>
    <p:sldId id="348" r:id="rId16"/>
    <p:sldId id="357" r:id="rId17"/>
    <p:sldId id="375" r:id="rId18"/>
    <p:sldId id="3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791" autoAdjust="0"/>
  </p:normalViewPr>
  <p:slideViewPr>
    <p:cSldViewPr>
      <p:cViewPr varScale="1">
        <p:scale>
          <a:sx n="124" d="100"/>
          <a:sy n="124" d="100"/>
        </p:scale>
        <p:origin x="2384"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421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802.11-21/1548r0</a:t>
            </a:r>
          </a:p>
        </p:txBody>
      </p:sp>
      <p:sp>
        <p:nvSpPr>
          <p:cNvPr id="3075" name="Rectangle 3"/>
          <p:cNvSpPr>
            <a:spLocks noGrp="1" noChangeArrowheads="1"/>
          </p:cNvSpPr>
          <p:nvPr>
            <p:ph type="dt" sz="quarter" idx="1"/>
          </p:nvPr>
        </p:nvSpPr>
        <p:spPr bwMode="auto">
          <a:xfrm>
            <a:off x="695325" y="175081"/>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Yee, AKAYLA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Report</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6111" y="95706"/>
            <a:ext cx="22856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802.11-21/1601r00</a:t>
            </a:r>
          </a:p>
        </p:txBody>
      </p:sp>
      <p:sp>
        <p:nvSpPr>
          <p:cNvPr id="2051" name="Rectangle 3"/>
          <p:cNvSpPr>
            <a:spLocks noGrp="1" noChangeArrowheads="1"/>
          </p:cNvSpPr>
          <p:nvPr>
            <p:ph type="dt" idx="1"/>
          </p:nvPr>
        </p:nvSpPr>
        <p:spPr bwMode="auto">
          <a:xfrm>
            <a:off x="654050" y="95706"/>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Yee, AKAYLA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1</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86164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79118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11</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68323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12</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975318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13</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97129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041717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58311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16</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52904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17</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52057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822315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2</a:t>
            </a:fld>
            <a:endParaRPr lang="en-US"/>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6815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59384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72019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615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6</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331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7</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79971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6738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920060"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March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02753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March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March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AE20CCF4-4BCF-4FB2-8854-64DB88A74558}" type="slidenum">
              <a:rPr lang="en-US"/>
              <a:pPr>
                <a:defRPr/>
              </a:pPr>
              <a:t>‹#›</a:t>
            </a:fld>
            <a:endParaRPr lang="en-US" dirty="0"/>
          </a:p>
        </p:txBody>
      </p:sp>
    </p:spTree>
    <p:extLst>
      <p:ext uri="{BB962C8B-B14F-4D97-AF65-F5344CB8AC3E}">
        <p14:creationId xmlns:p14="http://schemas.microsoft.com/office/powerpoint/2010/main" val="3658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55602"/>
            <a:ext cx="18938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endParaRPr lang="en-US" dirty="0"/>
          </a:p>
          <a:p>
            <a:pPr>
              <a:defRPr/>
            </a:pPr>
            <a:r>
              <a:rPr lang="en-US" dirty="0"/>
              <a:t>March 2024</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Peter Yee, AKAYLA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802.11-24/0562r00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datatracker.ietf.org/doc/draft-ietf-madinas-use-cases/" TargetMode="External"/><Relationship Id="rId4" Type="http://schemas.openxmlformats.org/officeDocument/2006/relationships/hyperlink" Target="https://datatracker.ietf.org/doc/draft-ietf-madinas-mac-address-randomiza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atatracker.ietf.org/doc/draft-janfred-eap-fido/" TargetMode="External"/><Relationship Id="rId3" Type="http://schemas.openxmlformats.org/officeDocument/2006/relationships/hyperlink" Target="http://datatracker.ietf.org/wg/emu/" TargetMode="External"/><Relationship Id="rId7" Type="http://schemas.openxmlformats.org/officeDocument/2006/relationships/hyperlink" Target="https://datatracker.ietf.org/doc/draft-ingles-eap-edh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atatracker.ietf.org/doc/draft-ietf-emu-bootstrapped-tls/" TargetMode="External"/><Relationship Id="rId5" Type="http://schemas.openxmlformats.org/officeDocument/2006/relationships/hyperlink" Target="https://datatracker.ietf.org/doc/draft-ietf-emu-rfc7170bis/" TargetMode="External"/><Relationship Id="rId4" Type="http://schemas.openxmlformats.org/officeDocument/2006/relationships/hyperlink" Target="https://datatracker.ietf.org/doc/draft-dekok-emu-eap-arp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ietf.org/topics/netmgmt/"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mud-acceptable-url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datatracker.ietf.org/doc/draft-ietf-intarea-schc-protocol-numbers/" TargetMode="Externa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datatracker.ietf.org/doc/draft-ietf-intarea-rfc7042bi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datatracker.ietf.org/doc/draft-ietf-tls-rfc8446bis/" TargetMode="External"/><Relationship Id="rId4" Type="http://schemas.openxmlformats.org/officeDocument/2006/relationships/hyperlink" Target="https://datatracker.ietf.org/doc/draft-ietf-tls-esni/"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datatracker.ietf.org/doc/draft-ietf-detnet-raw-industrial-req/" TargetMode="External"/><Relationship Id="rId5" Type="http://schemas.openxmlformats.org/officeDocument/2006/relationships/hyperlink" Target="https://datatracker.ietf.org/doc/draft-ietf-raw-architecture/" TargetMode="External"/><Relationship Id="rId4" Type="http://schemas.openxmlformats.org/officeDocument/2006/relationships/hyperlink" Target="https://datatracker.ietf.org/doc/draft-ietf-detnet-po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group/anim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atatracker.ietf.org/doc/draft-ietf-anima-constrained-voucher/" TargetMode="External"/><Relationship Id="rId5" Type="http://schemas.openxmlformats.org/officeDocument/2006/relationships/hyperlink" Target="https://datatracker.ietf.org/doc/draft-ietf-anima-rfc8366bis/" TargetMode="External"/><Relationship Id="rId4" Type="http://schemas.openxmlformats.org/officeDocument/2006/relationships/hyperlink" Target="https://datatracker.ietf.org/doc/draft-ietf-anima-brski-pr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datatracker.ietf.org/wg/spice/about/" TargetMode="External"/><Relationship Id="rId3" Type="http://schemas.openxmlformats.org/officeDocument/2006/relationships/hyperlink" Target="https://datatracker.ietf.org/wg/bofs/" TargetMode="External"/><Relationship Id="rId7" Type="http://schemas.openxmlformats.org/officeDocument/2006/relationships/hyperlink" Target="https://datatracker.ietf.org/wg/alldispatch/abou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atatracker.ietf.org/wg/sconepro/about/" TargetMode="External"/><Relationship Id="rId5" Type="http://schemas.openxmlformats.org/officeDocument/2006/relationships/hyperlink" Target="https://datatracker.ietf.org/wg/srv6ops/about/" TargetMode="External"/><Relationship Id="rId4" Type="http://schemas.openxmlformats.org/officeDocument/2006/relationships/hyperlink" Target="https://datatracker.ietf.org/wg/deleg/abou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atatracker.ietf.org/wg/grow/about/" TargetMode="External"/><Relationship Id="rId13" Type="http://schemas.openxmlformats.org/officeDocument/2006/relationships/hyperlink" Target="https://datatracker.ietf.org/doc/charter-ietf-mls/" TargetMode="External"/><Relationship Id="rId18" Type="http://schemas.openxmlformats.org/officeDocument/2006/relationships/hyperlink" Target="https://datatracker.ietf.org/wg/spice/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ccamp/" TargetMode="External"/><Relationship Id="rId12" Type="http://schemas.openxmlformats.org/officeDocument/2006/relationships/hyperlink" Target="https://datatracker.ietf.org/wg/mls/about/" TargetMode="External"/><Relationship Id="rId17" Type="http://schemas.openxmlformats.org/officeDocument/2006/relationships/hyperlink" Target="https://datatracker.ietf.org/doc/charter-ietf-opsawg/" TargetMode="External"/><Relationship Id="rId2" Type="http://schemas.openxmlformats.org/officeDocument/2006/relationships/notesSlide" Target="../notesSlides/notesSlide7.xml"/><Relationship Id="rId16" Type="http://schemas.openxmlformats.org/officeDocument/2006/relationships/hyperlink" Target="https://datatracker.ietf.org/wg/opsawg/about/" TargetMode="External"/><Relationship Id="rId1" Type="http://schemas.openxmlformats.org/officeDocument/2006/relationships/slideLayout" Target="../slideLayouts/slideLayout2.xml"/><Relationship Id="rId6" Type="http://schemas.openxmlformats.org/officeDocument/2006/relationships/hyperlink" Target="https://datatracker.ietf.org/wg/ccamp/about/" TargetMode="External"/><Relationship Id="rId11" Type="http://schemas.openxmlformats.org/officeDocument/2006/relationships/hyperlink" Target="https://datatracker.ietf.org/doc/charter-ietf-masque/"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multi/" TargetMode="External"/><Relationship Id="rId10" Type="http://schemas.openxmlformats.org/officeDocument/2006/relationships/hyperlink" Target="https://datatracker.ietf.org/wg/masque/about/" TargetMode="External"/><Relationship Id="rId19" Type="http://schemas.openxmlformats.org/officeDocument/2006/relationships/hyperlink" Target="https://datatracker.ietf.org/doc/charter-ietf-spice/"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grow/" TargetMode="External"/><Relationship Id="rId14" Type="http://schemas.openxmlformats.org/officeDocument/2006/relationships/hyperlink" Target="https://datatracker.ietf.org/wg/multi/abou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datatracker.ietf.org/doc/draft-ietf-6lo-prefix-regist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Peter Yee, AKAYLA</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1</a:t>
            </a:fld>
            <a:endParaRPr lang="en-US"/>
          </a:p>
        </p:txBody>
      </p:sp>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a:t>Date:</a:t>
            </a:r>
            <a:r>
              <a:rPr lang="en-US" sz="2000" b="0" dirty="0"/>
              <a:t> 2024-03-13</a:t>
            </a:r>
          </a:p>
        </p:txBody>
      </p:sp>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4134844781"/>
              </p:ext>
            </p:extLst>
          </p:nvPr>
        </p:nvGraphicFramePr>
        <p:xfrm>
          <a:off x="847725" y="2520950"/>
          <a:ext cx="7191375" cy="925513"/>
        </p:xfrm>
        <a:graphic>
          <a:graphicData uri="http://schemas.openxmlformats.org/presentationml/2006/ole">
            <mc:AlternateContent xmlns:mc="http://schemas.openxmlformats.org/markup-compatibility/2006">
              <mc:Choice xmlns:v="urn:schemas-microsoft-com:vml" Requires="v">
                <p:oleObj name="Document" r:id="rId3" imgW="8255000" imgH="1066800" progId="Word.Document.8">
                  <p:embed/>
                </p:oleObj>
              </mc:Choice>
              <mc:Fallback>
                <p:oleObj name="Document" r:id="rId3" imgW="8255000" imgH="1066800" progId="Word.Document.8">
                  <p:embed/>
                  <p:pic>
                    <p:nvPicPr>
                      <p:cNvPr id="0" name="Object 11"/>
                      <p:cNvPicPr>
                        <a:picLocks noChangeAspect="1" noChangeArrowheads="1"/>
                      </p:cNvPicPr>
                      <p:nvPr/>
                    </p:nvPicPr>
                    <p:blipFill>
                      <a:blip r:embed="rId4"/>
                      <a:srcRect/>
                      <a:stretch>
                        <a:fillRect/>
                      </a:stretch>
                    </p:blipFill>
                    <p:spPr bwMode="auto">
                      <a:xfrm>
                        <a:off x="847725" y="2520950"/>
                        <a:ext cx="7191375" cy="925513"/>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solidFill>
                  <a:srgbClr val="000000"/>
                </a:solidFill>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pPr lvl="2"/>
            <a:r>
              <a:rPr lang="en-US" sz="1400" dirty="0"/>
              <a:t>Active Internet-Drafts make reference to IEEE 802.15.4 Time-slotted Channel Hopping</a:t>
            </a:r>
          </a:p>
          <a:p>
            <a:endParaRPr lang="en-GB" sz="1800" dirty="0">
              <a:solidFill>
                <a:srgbClr val="000000"/>
              </a:solidFill>
              <a:ea typeface="Arial Unicode MS" pitchFamily="34" charset="-128"/>
              <a:cs typeface="Arial Unicode MS" pitchFamily="34" charset="-128"/>
            </a:endParaRPr>
          </a:p>
          <a:p>
            <a:r>
              <a:rPr lang="en-GB" sz="1800" dirty="0">
                <a:solidFill>
                  <a:srgbClr val="000000"/>
                </a:solidFill>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solidFill>
                  <a:srgbClr val="000000"/>
                </a:solidFill>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buNone/>
            </a:pPr>
            <a:endParaRPr lang="en-US" sz="1400" dirty="0"/>
          </a:p>
          <a:p>
            <a:endParaRPr lang="en-US" sz="1400" dirty="0"/>
          </a:p>
          <a:p>
            <a:pPr marL="0" indent="0">
              <a:lnSpc>
                <a:spcPct val="80000"/>
              </a:lnSpc>
              <a:buNone/>
              <a:defRPr/>
            </a:pPr>
            <a:endParaRPr lang="en-US" sz="1400" dirty="0"/>
          </a:p>
          <a:p>
            <a:pPr marL="457200" lvl="1" indent="0">
              <a:lnSpc>
                <a:spcPct val="80000"/>
              </a:lnSpc>
              <a:buNone/>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10</a:t>
            </a:fld>
            <a:endParaRPr lang="en-US"/>
          </a:p>
        </p:txBody>
      </p:sp>
    </p:spTree>
    <p:extLst>
      <p:ext uri="{BB962C8B-B14F-4D97-AF65-F5344CB8AC3E}">
        <p14:creationId xmlns:p14="http://schemas.microsoft.com/office/powerpoint/2010/main" val="213076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Updated: Randomized and Changing MAC Address: </a:t>
            </a:r>
            <a:r>
              <a:rPr lang="en-US" sz="1400" dirty="0">
                <a:hlinkClick r:id="rId4"/>
              </a:rPr>
              <a:t>https://datatracker.ietf.org/doc/draft-ietf-madinas-mac-address-randomization/</a:t>
            </a:r>
            <a:r>
              <a:rPr lang="en-US" sz="1400" dirty="0"/>
              <a:t> (February 2024)</a:t>
            </a:r>
          </a:p>
          <a:p>
            <a:pPr lvl="1">
              <a:lnSpc>
                <a:spcPct val="80000"/>
              </a:lnSpc>
              <a:spcAft>
                <a:spcPts val="600"/>
              </a:spcAft>
            </a:pPr>
            <a:r>
              <a:rPr lang="en-US" sz="1400" dirty="0"/>
              <a:t>Updated: Randomized and Changing MAC Address Use Cases and Requirements: </a:t>
            </a:r>
            <a:r>
              <a:rPr lang="en-US" sz="1400" dirty="0">
                <a:hlinkClick r:id="rId5"/>
              </a:rPr>
              <a:t>https://datatracker.ietf.org/doc/draft-ietf-madinas-use-cases/</a:t>
            </a:r>
            <a:r>
              <a:rPr lang="en-US" sz="1400" dirty="0"/>
              <a:t> (February 2024)</a:t>
            </a:r>
          </a:p>
          <a:p>
            <a:pPr lvl="1">
              <a:lnSpc>
                <a:spcPct val="80000"/>
              </a:lnSpc>
              <a:spcAft>
                <a:spcPts val="600"/>
              </a:spcAft>
            </a:pPr>
            <a:endParaRPr lang="en-US" sz="1400" dirty="0"/>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11</a:t>
            </a:fld>
            <a:endParaRPr lang="en-US"/>
          </a:p>
        </p:txBody>
      </p:sp>
    </p:spTree>
    <p:extLst>
      <p:ext uri="{BB962C8B-B14F-4D97-AF65-F5344CB8AC3E}">
        <p14:creationId xmlns:p14="http://schemas.microsoft.com/office/powerpoint/2010/main" val="1240790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In WG Call for Adoption: The </a:t>
            </a:r>
            <a:r>
              <a:rPr lang="en-US" sz="1400" dirty="0" err="1"/>
              <a:t>eap.arpa</a:t>
            </a:r>
            <a:r>
              <a:rPr lang="en-US" sz="1400" dirty="0"/>
              <a:t> domain and EAP provisioning: </a:t>
            </a:r>
            <a:r>
              <a:rPr lang="en-US" sz="1400" dirty="0">
                <a:hlinkClick r:id="rId4"/>
              </a:rPr>
              <a:t>https://datatracker.ietf.org/doc/draft-dekok-emu-eap-arpa/</a:t>
            </a:r>
            <a:r>
              <a:rPr lang="en-US" sz="1400" dirty="0"/>
              <a:t> (March 2024)</a:t>
            </a:r>
          </a:p>
          <a:p>
            <a:pPr lvl="1">
              <a:lnSpc>
                <a:spcPct val="80000"/>
              </a:lnSpc>
              <a:spcAft>
                <a:spcPts val="600"/>
              </a:spcAft>
            </a:pPr>
            <a:r>
              <a:rPr lang="en-US" sz="1400" dirty="0"/>
              <a:t>Needs revision: Tunnel Extensible Authentication Protocol (TEAP) Version 1: </a:t>
            </a:r>
            <a:r>
              <a:rPr lang="en-US" sz="1400" dirty="0">
                <a:hlinkClick r:id="rId5"/>
              </a:rPr>
              <a:t>https://datatracker.ietf.org/doc/draft-ietf-emu-rfc7170bis/</a:t>
            </a:r>
            <a:r>
              <a:rPr lang="en-US" sz="1400" dirty="0"/>
              <a:t> (February 2024)</a:t>
            </a:r>
          </a:p>
          <a:p>
            <a:pPr lvl="1">
              <a:lnSpc>
                <a:spcPct val="80000"/>
              </a:lnSpc>
              <a:spcAft>
                <a:spcPts val="600"/>
              </a:spcAft>
            </a:pPr>
            <a:r>
              <a:rPr lang="en-US" sz="1400" dirty="0"/>
              <a:t>Revised: Bootstrapped TLS Authentication with Proof of Knowledge (TLS-POK): </a:t>
            </a:r>
            <a:r>
              <a:rPr lang="en-US" sz="1400" dirty="0">
                <a:hlinkClick r:id="rId6"/>
              </a:rPr>
              <a:t>https://datatracker.ietf.org/doc/draft-ietf-emu-bootstrapped-tls/</a:t>
            </a:r>
            <a:r>
              <a:rPr lang="en-US" sz="1400" dirty="0"/>
              <a:t> (February 2024)</a:t>
            </a:r>
          </a:p>
          <a:p>
            <a:pPr lvl="1">
              <a:lnSpc>
                <a:spcPct val="80000"/>
              </a:lnSpc>
              <a:spcAft>
                <a:spcPts val="600"/>
              </a:spcAft>
            </a:pPr>
            <a:r>
              <a:rPr lang="en-US" sz="1400" dirty="0"/>
              <a:t>Ready for adoption: Using the Extensible Authentication Protocol with Ephemeral Diffie-Hellman over COSE (EDHOC): </a:t>
            </a:r>
            <a:r>
              <a:rPr lang="en-US" sz="1400" dirty="0">
                <a:hlinkClick r:id="rId7"/>
              </a:rPr>
              <a:t>https://datatracker.ietf.org/doc/draft-ingles-eap-edhoc/</a:t>
            </a:r>
            <a:r>
              <a:rPr lang="en-US" sz="1400" dirty="0"/>
              <a:t> (November 2023)</a:t>
            </a:r>
          </a:p>
          <a:p>
            <a:pPr lvl="1">
              <a:lnSpc>
                <a:spcPct val="80000"/>
              </a:lnSpc>
              <a:spcAft>
                <a:spcPts val="600"/>
              </a:spcAft>
            </a:pPr>
            <a:r>
              <a:rPr lang="en-US" sz="1400" dirty="0"/>
              <a:t>Ready for adoption: EAP-FIDO: </a:t>
            </a:r>
            <a:r>
              <a:rPr lang="en-US" sz="1400" dirty="0">
                <a:hlinkClick r:id="rId8"/>
              </a:rPr>
              <a:t>https://datatracker.ietf.org/doc/draft-janfred-eap-fido/</a:t>
            </a:r>
            <a:r>
              <a:rPr lang="en-US" sz="1400" dirty="0"/>
              <a:t> (December 2023)</a:t>
            </a:r>
          </a:p>
          <a:p>
            <a:pPr lvl="1">
              <a:lnSpc>
                <a:spcPct val="80000"/>
              </a:lnSpc>
              <a:spcAft>
                <a:spcPts val="600"/>
              </a:spcAft>
            </a:pPr>
            <a:r>
              <a:rPr lang="en-US" sz="1400" dirty="0"/>
              <a:t>Related: EAP Multiple Pre-Shared Keys (EAP-MPSK) Method and Post-Quantum Cryptography enhancement in EAP-AKA prime</a:t>
            </a:r>
          </a:p>
          <a:p>
            <a:pPr lvl="1">
              <a:lnSpc>
                <a:spcPct val="80000"/>
              </a:lnSpc>
              <a:spcAft>
                <a:spcPts val="600"/>
              </a:spcAft>
            </a:pPr>
            <a:endParaRPr lang="en-US" sz="1400" dirty="0"/>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12</a:t>
            </a:fld>
            <a:endParaRPr lang="en-US"/>
          </a:p>
        </p:txBody>
      </p:sp>
    </p:spTree>
    <p:extLst>
      <p:ext uri="{BB962C8B-B14F-4D97-AF65-F5344CB8AC3E}">
        <p14:creationId xmlns:p14="http://schemas.microsoft.com/office/powerpoint/2010/main" val="270600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buNone/>
              <a:defRPr/>
            </a:pPr>
            <a:endParaRPr lang="en-US" sz="1400" dirty="0"/>
          </a:p>
          <a:p>
            <a:pPr>
              <a:lnSpc>
                <a:spcPct val="80000"/>
              </a:lnSpc>
              <a:defRPr/>
            </a:pPr>
            <a:r>
              <a:rPr lang="en-US" sz="1800" dirty="0"/>
              <a:t>Updates</a:t>
            </a:r>
            <a:endParaRPr lang="en-US" sz="1400" dirty="0"/>
          </a:p>
          <a:p>
            <a:pPr lvl="1">
              <a:lnSpc>
                <a:spcPct val="80000"/>
              </a:lnSpc>
              <a:defRPr/>
            </a:pPr>
            <a:r>
              <a:rPr lang="en-US" sz="1400" dirty="0"/>
              <a:t>Revised: Authorized update to MUD [Manufacturer Usage Description] URLs: </a:t>
            </a:r>
            <a:r>
              <a:rPr lang="en-US" sz="1400" dirty="0">
                <a:hlinkClick r:id="rId4"/>
              </a:rPr>
              <a:t>https://datatracker.ietf.org/doc/draft-ietf-opsawg-mud-acceptable-urls/</a:t>
            </a:r>
            <a:r>
              <a:rPr lang="en-US" sz="1400" dirty="0"/>
              <a:t> (March 2024)</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5"/>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6"/>
              </a:rPr>
              <a:t>https://www.ietf.org/topics/netmgmt/</a:t>
            </a:r>
            <a:r>
              <a:rPr lang="en-US" sz="1400" dirty="0"/>
              <a:t> </a:t>
            </a:r>
          </a:p>
          <a:p>
            <a:pPr lvl="1">
              <a:lnSpc>
                <a:spcPct val="80000"/>
              </a:lnSpc>
              <a:defRPr/>
            </a:pPr>
            <a:endParaRPr lang="en-US" sz="1600" dirty="0"/>
          </a:p>
          <a:p>
            <a:pPr marL="457200" lvl="1" indent="0">
              <a:lnSpc>
                <a:spcPct val="80000"/>
              </a:lnSpc>
              <a:buNone/>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13</a:t>
            </a:fld>
            <a:endParaRPr lang="en-US"/>
          </a:p>
        </p:txBody>
      </p:sp>
    </p:spTree>
    <p:extLst>
      <p:ext uri="{BB962C8B-B14F-4D97-AF65-F5344CB8AC3E}">
        <p14:creationId xmlns:p14="http://schemas.microsoft.com/office/powerpoint/2010/main" val="2757656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(Still) In RFC Editor’s queue: IANA Considerations and IETF Protocol and Documentation Usage for IEEE 802 Parameters: </a:t>
            </a:r>
            <a:r>
              <a:rPr lang="en-US" sz="1400" dirty="0">
                <a:hlinkClick r:id="rId4"/>
              </a:rPr>
              <a:t>https://datatracker.ietf.org/doc/draft-ietf-intarea-rfc7042bis</a:t>
            </a:r>
            <a:r>
              <a:rPr lang="en-US" sz="1400" dirty="0">
                <a:hlinkClick r:id="rId5"/>
              </a:rPr>
              <a:t>/</a:t>
            </a:r>
            <a:r>
              <a:rPr lang="en-US" sz="1400" dirty="0"/>
              <a:t> (November 2023)</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1">
              <a:lnSpc>
                <a:spcPct val="80000"/>
              </a:lnSpc>
              <a:defRPr/>
            </a:pPr>
            <a:r>
              <a:rPr lang="en-US" sz="1400" dirty="0"/>
              <a:t>Revised: Protocol Numbers for SCHC: </a:t>
            </a:r>
            <a:r>
              <a:rPr lang="en-US" sz="1400" dirty="0">
                <a:hlinkClick r:id="rId6"/>
              </a:rPr>
              <a:t>https://datatracker.ietf.org/doc/draft-ietf-intarea-schc-protocol-numbers/</a:t>
            </a:r>
            <a:r>
              <a:rPr lang="en-US" sz="1400" dirty="0"/>
              <a:t> (October 2023)</a:t>
            </a:r>
          </a:p>
          <a:p>
            <a:pPr lvl="2">
              <a:lnSpc>
                <a:spcPct val="80000"/>
              </a:lnSpc>
              <a:defRPr/>
            </a:pPr>
            <a:r>
              <a:rPr lang="en-US" sz="1400" dirty="0"/>
              <a:t>Requests an </a:t>
            </a:r>
            <a:r>
              <a:rPr lang="en-US" sz="1400" dirty="0" err="1"/>
              <a:t>Ethertype</a:t>
            </a:r>
            <a:r>
              <a:rPr lang="en-US" sz="1400" dirty="0"/>
              <a:t> for use of native Static Context Header Compression over IEEE 802 networks (for IP and non-IP protocols).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14</a:t>
            </a:fld>
            <a:endParaRPr lang="en-US"/>
          </a:p>
        </p:txBody>
      </p:sp>
    </p:spTree>
    <p:extLst>
      <p:ext uri="{BB962C8B-B14F-4D97-AF65-F5344CB8AC3E}">
        <p14:creationId xmlns:p14="http://schemas.microsoft.com/office/powerpoint/2010/main" val="50453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See: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Revised: TLS Encrypted Client Hello: </a:t>
            </a:r>
            <a:r>
              <a:rPr lang="en-US" sz="1400" dirty="0">
                <a:hlinkClick r:id="rId4"/>
              </a:rPr>
              <a:t>https://datatracker.ietf.org/doc/draft-ietf-tls-esni/</a:t>
            </a:r>
            <a:r>
              <a:rPr lang="en-US" sz="1400" dirty="0"/>
              <a:t> (March 2024)</a:t>
            </a:r>
          </a:p>
          <a:p>
            <a:pPr lvl="1">
              <a:lnSpc>
                <a:spcPct val="80000"/>
              </a:lnSpc>
              <a:spcAft>
                <a:spcPts val="600"/>
              </a:spcAft>
              <a:defRPr/>
            </a:pPr>
            <a:r>
              <a:rPr lang="en-US" sz="1400" dirty="0"/>
              <a:t>Revised: The Transport Layer Security (TLS) Protocol Version 1.3 : </a:t>
            </a:r>
            <a:r>
              <a:rPr lang="en-US" sz="1400" dirty="0">
                <a:hlinkClick r:id="rId5"/>
              </a:rPr>
              <a:t>https://datatracker.ietf.org/doc/draft-ietf-tls-rfc8446bis/</a:t>
            </a:r>
            <a:r>
              <a:rPr lang="en-US" sz="1400" dirty="0"/>
              <a:t> (March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15</a:t>
            </a:fld>
            <a:endParaRPr lang="en-US"/>
          </a:p>
        </p:txBody>
      </p:sp>
    </p:spTree>
    <p:extLst>
      <p:ext uri="{BB962C8B-B14F-4D97-AF65-F5344CB8AC3E}">
        <p14:creationId xmlns:p14="http://schemas.microsoft.com/office/powerpoint/2010/main" val="388182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381000" y="1371600"/>
            <a:ext cx="8610600" cy="5029200"/>
          </a:xfrm>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DETNET: </a:t>
            </a:r>
            <a:r>
              <a:rPr lang="en-US" sz="2000" dirty="0">
                <a:solidFill>
                  <a:srgbClr val="000000"/>
                </a:solidFill>
                <a:ea typeface="Arial Unicode MS" pitchFamily="34" charset="-128"/>
                <a:cs typeface="Arial Unicode MS" pitchFamily="34" charset="-128"/>
                <a:hlinkClick r:id="rId3"/>
              </a:rPr>
              <a:t>https://datatracker.ietf.org/wg/detnet/</a:t>
            </a:r>
            <a:r>
              <a:rPr lang="en-US" sz="2000" dirty="0">
                <a:solidFill>
                  <a:srgbClr val="000000"/>
                </a:solidFill>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In RFC Editor queue: Deterministic Networking (</a:t>
            </a:r>
            <a:r>
              <a:rPr lang="en-US" sz="1400" dirty="0" err="1"/>
              <a:t>DetNet</a:t>
            </a:r>
            <a:r>
              <a:rPr lang="en-US" sz="1400" dirty="0"/>
              <a:t>): Packet Ordering Function: </a:t>
            </a:r>
            <a:r>
              <a:rPr lang="en-US" sz="1400" dirty="0">
                <a:hlinkClick r:id="rId4"/>
              </a:rPr>
              <a:t>https://datatracker.ietf.org/doc/draft-ietf-detnet-pof/</a:t>
            </a:r>
            <a:r>
              <a:rPr lang="en-US" sz="1400" dirty="0"/>
              <a:t> (January 2024)</a:t>
            </a:r>
          </a:p>
          <a:p>
            <a:pPr lvl="1"/>
            <a:r>
              <a:rPr lang="en-US" sz="1400" dirty="0"/>
              <a:t>Revised: Reliable and Available Wireless Architecture: </a:t>
            </a:r>
            <a:r>
              <a:rPr lang="en-US" sz="1400" dirty="0">
                <a:hlinkClick r:id="rId5"/>
              </a:rPr>
              <a:t>https://datatracker.ietf.org/doc/draft-ietf-raw-architecture/</a:t>
            </a:r>
            <a:r>
              <a:rPr lang="en-US" sz="1400" dirty="0"/>
              <a:t> (March 2024)</a:t>
            </a:r>
          </a:p>
          <a:p>
            <a:pPr lvl="1"/>
            <a:r>
              <a:rPr lang="en-US" sz="1400" dirty="0"/>
              <a:t>New: Requirements for Reliable Wireless Industrial Services: </a:t>
            </a:r>
            <a:r>
              <a:rPr lang="en-US" sz="1400" dirty="0">
                <a:hlinkClick r:id="rId6"/>
              </a:rPr>
              <a:t>https://datatracker.ietf.org/doc/draft-ietf-detnet-raw-industrial-req/</a:t>
            </a:r>
            <a:r>
              <a:rPr lang="en-US" sz="1400" dirty="0"/>
              <a:t> (January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16</a:t>
            </a:fld>
            <a:endParaRPr lang="en-US"/>
          </a:p>
        </p:txBody>
      </p:sp>
    </p:spTree>
    <p:extLst>
      <p:ext uri="{BB962C8B-B14F-4D97-AF65-F5344CB8AC3E}">
        <p14:creationId xmlns:p14="http://schemas.microsoft.com/office/powerpoint/2010/main" val="166086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ANIMA: </a:t>
            </a:r>
            <a:r>
              <a:rPr lang="en-US" sz="2000" dirty="0">
                <a:solidFill>
                  <a:srgbClr val="000000"/>
                </a:solidFill>
                <a:ea typeface="Arial Unicode MS" pitchFamily="34" charset="-128"/>
                <a:cs typeface="Arial Unicode MS" pitchFamily="34" charset="-128"/>
                <a:hlinkClick r:id="rId3"/>
              </a:rPr>
              <a:t>https://datatracker.ietf.org/group/anima/</a:t>
            </a:r>
            <a:endParaRPr lang="en-US" sz="2000" dirty="0">
              <a:solidFill>
                <a:srgbClr val="000000"/>
              </a:solidFill>
              <a:ea typeface="Arial Unicode MS" pitchFamily="34" charset="-128"/>
              <a:cs typeface="Arial Unicode MS" pitchFamily="34" charset="-128"/>
            </a:endParaRPr>
          </a:p>
          <a:p>
            <a:pPr>
              <a:lnSpc>
                <a:spcPct val="80000"/>
              </a:lnSpc>
            </a:pPr>
            <a:endParaRPr lang="en-US" sz="2000" dirty="0">
              <a:solidFill>
                <a:srgbClr val="000000"/>
              </a:solidFill>
              <a:ea typeface="Arial Unicode MS" pitchFamily="34" charset="-128"/>
              <a:cs typeface="Arial Unicode MS" pitchFamily="34" charset="-128"/>
            </a:endParaRPr>
          </a:p>
          <a:p>
            <a:pPr lvl="1">
              <a:lnSpc>
                <a:spcPct val="80000"/>
              </a:lnSpc>
            </a:pPr>
            <a:r>
              <a:rPr lang="en-US" sz="1400" b="0" dirty="0">
                <a:solidFill>
                  <a:srgbClr val="000000"/>
                </a:solidFill>
                <a:ea typeface="Arial Unicode MS" pitchFamily="34" charset="-128"/>
                <a:cs typeface="Arial Unicode MS" pitchFamily="34" charset="-128"/>
              </a:rPr>
              <a:t>ANIMA designs protocols to allow network operations (</a:t>
            </a:r>
            <a:r>
              <a:rPr lang="en-US" sz="1400" b="0" i="1" dirty="0">
                <a:solidFill>
                  <a:srgbClr val="000000"/>
                </a:solidFill>
                <a:ea typeface="Arial Unicode MS" pitchFamily="34" charset="-128"/>
                <a:cs typeface="Arial Unicode MS" pitchFamily="34" charset="-128"/>
              </a:rPr>
              <a:t>e.g.</a:t>
            </a:r>
            <a:r>
              <a:rPr lang="en-US" sz="1400" b="0" dirty="0">
                <a:solidFill>
                  <a:srgbClr val="000000"/>
                </a:solidFill>
                <a:ea typeface="Arial Unicode MS" pitchFamily="34" charset="-128"/>
                <a:cs typeface="Arial Unicode MS" pitchFamily="34" charset="-128"/>
              </a:rPr>
              <a:t>, on-boarding) to be carried out without requiring low-level management of individual devices</a:t>
            </a:r>
            <a:endParaRPr lang="en-US" sz="1400" b="0" dirty="0"/>
          </a:p>
          <a:p>
            <a:r>
              <a:rPr lang="en-US" sz="1800" dirty="0"/>
              <a:t>Updates:</a:t>
            </a:r>
          </a:p>
          <a:p>
            <a:pPr lvl="1">
              <a:lnSpc>
                <a:spcPct val="80000"/>
              </a:lnSpc>
              <a:spcAft>
                <a:spcPts val="600"/>
              </a:spcAft>
              <a:defRPr/>
            </a:pPr>
            <a:r>
              <a:rPr lang="en-US" sz="1400" dirty="0"/>
              <a:t>Revised: BRSKI with Pledge in Responder Mode (BRSKI-PRM): </a:t>
            </a:r>
            <a:r>
              <a:rPr lang="en-US" sz="1400" dirty="0">
                <a:hlinkClick r:id="rId4"/>
              </a:rPr>
              <a:t>https://datatracker.ietf.org/doc/draft-ietf-anima-brski-prm/</a:t>
            </a:r>
            <a:r>
              <a:rPr lang="en-US" sz="1400" dirty="0"/>
              <a:t> (March 2024)</a:t>
            </a:r>
          </a:p>
          <a:p>
            <a:pPr lvl="1">
              <a:lnSpc>
                <a:spcPct val="80000"/>
              </a:lnSpc>
              <a:spcAft>
                <a:spcPts val="600"/>
              </a:spcAft>
              <a:defRPr/>
            </a:pPr>
            <a:r>
              <a:rPr lang="en-US" sz="1400" dirty="0"/>
              <a:t>Revised: A Voucher Artifact for Bootstrapping Protocols: </a:t>
            </a:r>
            <a:r>
              <a:rPr lang="en-US" sz="1400" dirty="0">
                <a:hlinkClick r:id="rId5"/>
              </a:rPr>
              <a:t>https://datatracker.ietf.org/doc/draft-ietf-anima-rfc8366bis/</a:t>
            </a:r>
            <a:r>
              <a:rPr lang="en-US" sz="1400" dirty="0"/>
              <a:t> (March 2024)</a:t>
            </a:r>
          </a:p>
          <a:p>
            <a:pPr lvl="1">
              <a:lnSpc>
                <a:spcPct val="80000"/>
              </a:lnSpc>
              <a:spcAft>
                <a:spcPts val="600"/>
              </a:spcAft>
              <a:defRPr/>
            </a:pPr>
            <a:r>
              <a:rPr lang="en-US" sz="1400" dirty="0"/>
              <a:t>Publication requested: BRSKI-AE: Alternative Enrollment Protocols in BRSKI: </a:t>
            </a:r>
            <a:r>
              <a:rPr lang="en-US" sz="1400" dirty="0">
                <a:hlinkClick r:id="rId5"/>
              </a:rPr>
              <a:t>https://datatracker.ietf.org/doc/draft-ietf-anima-brski-ae/</a:t>
            </a:r>
            <a:r>
              <a:rPr lang="en-US" sz="1400" dirty="0"/>
              <a:t> (March 2024)</a:t>
            </a:r>
          </a:p>
          <a:p>
            <a:pPr lvl="1">
              <a:lnSpc>
                <a:spcPct val="80000"/>
              </a:lnSpc>
              <a:spcAft>
                <a:spcPts val="600"/>
              </a:spcAft>
              <a:defRPr/>
            </a:pPr>
            <a:r>
              <a:rPr lang="en-US" sz="1400" dirty="0"/>
              <a:t>Revised: Constrained Bootstrapping Remote Secure Key Infrastructure (</a:t>
            </a:r>
            <a:r>
              <a:rPr lang="en-US" sz="1400" dirty="0" err="1"/>
              <a:t>cBRSKI</a:t>
            </a:r>
            <a:r>
              <a:rPr lang="en-US" sz="1400" dirty="0"/>
              <a:t>): </a:t>
            </a:r>
            <a:r>
              <a:rPr lang="en-US" sz="1400" dirty="0">
                <a:hlinkClick r:id="rId6"/>
              </a:rPr>
              <a:t>https://datatracker.ietf.org/doc/draft-ietf-anima-constrained-voucher/</a:t>
            </a:r>
            <a:r>
              <a:rPr lang="en-US" sz="1400" dirty="0"/>
              <a:t> (March 2024)</a:t>
            </a:r>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17</a:t>
            </a:fld>
            <a:endParaRPr lang="en-US"/>
          </a:p>
        </p:txBody>
      </p:sp>
    </p:spTree>
    <p:extLst>
      <p:ext uri="{BB962C8B-B14F-4D97-AF65-F5344CB8AC3E}">
        <p14:creationId xmlns:p14="http://schemas.microsoft.com/office/powerpoint/2010/main" val="315085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marL="457200" lvl="1" indent="0">
              <a:lnSpc>
                <a:spcPct val="80000"/>
              </a:lnSpc>
              <a:buNone/>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buNone/>
              <a:defRPr/>
            </a:pPr>
            <a:endParaRPr lang="en-US" sz="2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18</a:t>
            </a:fld>
            <a:endParaRPr lang="en-US"/>
          </a:p>
        </p:txBody>
      </p:sp>
    </p:spTree>
    <p:extLst>
      <p:ext uri="{BB962C8B-B14F-4D97-AF65-F5344CB8AC3E}">
        <p14:creationId xmlns:p14="http://schemas.microsoft.com/office/powerpoint/2010/main" val="98111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March 2024.</a:t>
            </a:r>
          </a:p>
        </p:txBody>
      </p:sp>
      <p:sp>
        <p:nvSpPr>
          <p:cNvPr id="3074"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March 16-22, 2024 – Brisbane, QLD, AU</a:t>
            </a:r>
          </a:p>
          <a:p>
            <a:pPr lvl="1"/>
            <a:r>
              <a:rPr lang="en-US" dirty="0"/>
              <a:t>July 20-26 – Vancouver, BC, CA</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February 16, 2024</a:t>
            </a:r>
          </a:p>
          <a:p>
            <a:pPr lvl="2">
              <a:lnSpc>
                <a:spcPct val="80000"/>
              </a:lnSpc>
              <a:defRPr/>
            </a:pPr>
            <a:r>
              <a:rPr lang="en-US" sz="1400" dirty="0"/>
              <a:t>Notifications of IEEE 802.11bf PAR modification and IEEE 802.11pb PAR and CSD</a:t>
            </a:r>
          </a:p>
          <a:p>
            <a:pPr lvl="2">
              <a:lnSpc>
                <a:spcPct val="80000"/>
              </a:lnSpc>
              <a:defRPr/>
            </a:pPr>
            <a:r>
              <a:rPr lang="en-US" sz="1400" dirty="0"/>
              <a:t>“Transfer” of RFC 8110 (Opportunistic Wireless Encryption) to IEEE 802.11</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4</a:t>
            </a:fld>
            <a:endParaRPr lang="en-US"/>
          </a:p>
        </p:txBody>
      </p:sp>
    </p:spTree>
    <p:extLst>
      <p:ext uri="{BB962C8B-B14F-4D97-AF65-F5344CB8AC3E}">
        <p14:creationId xmlns:p14="http://schemas.microsoft.com/office/powerpoint/2010/main" val="224926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rPr>
              <a:t>There have been no RFCs published in the last two months that reference IEEE 802.11</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5</a:t>
            </a:fld>
            <a:endParaRPr lang="en-US"/>
          </a:p>
        </p:txBody>
      </p:sp>
    </p:spTree>
    <p:extLst>
      <p:ext uri="{BB962C8B-B14F-4D97-AF65-F5344CB8AC3E}">
        <p14:creationId xmlns:p14="http://schemas.microsoft.com/office/powerpoint/2010/main" val="39826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119 March 16-22, 2024</a:t>
            </a:r>
          </a:p>
        </p:txBody>
      </p:sp>
      <p:sp>
        <p:nvSpPr>
          <p:cNvPr id="20486" name="Rectangle 3"/>
          <p:cNvSpPr>
            <a:spLocks noGrp="1" noChangeArrowheads="1"/>
          </p:cNvSpPr>
          <p:nvPr>
            <p:ph idx="1"/>
          </p:nvPr>
        </p:nvSpPr>
        <p:spPr>
          <a:xfrm>
            <a:off x="685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742140943"/>
              </p:ext>
            </p:extLst>
          </p:nvPr>
        </p:nvGraphicFramePr>
        <p:xfrm>
          <a:off x="1083220" y="2574504"/>
          <a:ext cx="6977557" cy="2617080"/>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deleg</a:t>
                      </a:r>
                      <a:endParaRPr lang="en-US" dirty="0"/>
                    </a:p>
                  </a:txBody>
                  <a:tcPr anchor="ctr"/>
                </a:tc>
                <a:tc>
                  <a:txBody>
                    <a:bodyPr/>
                    <a:lstStyle/>
                    <a:p>
                      <a:r>
                        <a:rPr lang="en-US" dirty="0"/>
                        <a:t>New DNS Delegation</a:t>
                      </a:r>
                    </a:p>
                  </a:txBody>
                  <a:tcPr anchor="ctr"/>
                </a:tc>
                <a:extLst>
                  <a:ext uri="{0D108BD9-81ED-4DB2-BD59-A6C34878D82A}">
                    <a16:rowId xmlns:a16="http://schemas.microsoft.com/office/drawing/2014/main" val="1280367694"/>
                  </a:ext>
                </a:extLst>
              </a:tr>
              <a:tr h="523416">
                <a:tc>
                  <a:txBody>
                    <a:bodyPr/>
                    <a:lstStyle/>
                    <a:p>
                      <a:r>
                        <a:rPr lang="en-US" dirty="0">
                          <a:hlinkClick r:id="rId5"/>
                        </a:rPr>
                        <a:t>s</a:t>
                      </a:r>
                      <a:r>
                        <a:rPr lang="en-US" dirty="0">
                          <a:hlinkClick r:id="rId5"/>
                        </a:rPr>
                        <a:t>rv6ops</a:t>
                      </a:r>
                      <a:endParaRPr lang="en-US" dirty="0"/>
                    </a:p>
                  </a:txBody>
                  <a:tcPr anchor="ctr"/>
                </a:tc>
                <a:tc>
                  <a:txBody>
                    <a:bodyPr/>
                    <a:lstStyle/>
                    <a:p>
                      <a:r>
                        <a:rPr lang="en-US" dirty="0"/>
                        <a:t>SRv6 Operations</a:t>
                      </a:r>
                    </a:p>
                  </a:txBody>
                  <a:tcPr anchor="ctr"/>
                </a:tc>
                <a:extLst>
                  <a:ext uri="{0D108BD9-81ED-4DB2-BD59-A6C34878D82A}">
                    <a16:rowId xmlns:a16="http://schemas.microsoft.com/office/drawing/2014/main" val="2187483100"/>
                  </a:ext>
                </a:extLst>
              </a:tr>
              <a:tr h="523416">
                <a:tc>
                  <a:txBody>
                    <a:bodyPr/>
                    <a:lstStyle/>
                    <a:p>
                      <a:r>
                        <a:rPr lang="en-US" dirty="0">
                          <a:hlinkClick r:id="rId6"/>
                        </a:rPr>
                        <a:t>sconepro</a:t>
                      </a:r>
                      <a:endParaRPr lang="en-US" dirty="0"/>
                    </a:p>
                  </a:txBody>
                  <a:tcPr anchor="ctr"/>
                </a:tc>
                <a:tc>
                  <a:txBody>
                    <a:bodyPr/>
                    <a:lstStyle/>
                    <a:p>
                      <a:r>
                        <a:rPr lang="en-US" dirty="0"/>
                        <a:t>Secure Communication of Network Properties</a:t>
                      </a:r>
                    </a:p>
                  </a:txBody>
                  <a:tcPr anchor="ctr"/>
                </a:tc>
                <a:extLst>
                  <a:ext uri="{0D108BD9-81ED-4DB2-BD59-A6C34878D82A}">
                    <a16:rowId xmlns:a16="http://schemas.microsoft.com/office/drawing/2014/main" val="3624949388"/>
                  </a:ext>
                </a:extLst>
              </a:tr>
              <a:tr h="523416">
                <a:tc>
                  <a:txBody>
                    <a:bodyPr/>
                    <a:lstStyle/>
                    <a:p>
                      <a:r>
                        <a:rPr lang="en-US" dirty="0" err="1">
                          <a:hlinkClick r:id="rId7"/>
                        </a:rPr>
                        <a:t>a</a:t>
                      </a:r>
                      <a:r>
                        <a:rPr lang="en-US" dirty="0" err="1">
                          <a:hlinkClick r:id="rId7"/>
                        </a:rPr>
                        <a:t>lldispatch</a:t>
                      </a:r>
                      <a:endParaRPr lang="en-US" dirty="0"/>
                    </a:p>
                  </a:txBody>
                  <a:tcPr anchor="ctr"/>
                </a:tc>
                <a:tc>
                  <a:txBody>
                    <a:bodyPr/>
                    <a:lstStyle/>
                    <a:p>
                      <a:r>
                        <a:rPr lang="en-US" dirty="0"/>
                        <a:t>IETF-Wide "Dispatch" Session</a:t>
                      </a:r>
                    </a:p>
                  </a:txBody>
                  <a:tcPr anchor="ctr"/>
                </a:tc>
                <a:extLst>
                  <a:ext uri="{0D108BD9-81ED-4DB2-BD59-A6C34878D82A}">
                    <a16:rowId xmlns:a16="http://schemas.microsoft.com/office/drawing/2014/main" val="2482951840"/>
                  </a:ext>
                </a:extLst>
              </a:tr>
              <a:tr h="523416">
                <a:tc>
                  <a:txBody>
                    <a:bodyPr/>
                    <a:lstStyle/>
                    <a:p>
                      <a:r>
                        <a:rPr lang="en-US" dirty="0">
                          <a:hlinkClick r:id="rId8"/>
                        </a:rPr>
                        <a:t>spice</a:t>
                      </a:r>
                      <a:endParaRPr lang="en-US" dirty="0"/>
                    </a:p>
                  </a:txBody>
                  <a:tcPr anchor="ctr"/>
                </a:tc>
                <a:tc>
                  <a:txBody>
                    <a:bodyPr/>
                    <a:lstStyle/>
                    <a:p>
                      <a:r>
                        <a:rPr lang="en-US" dirty="0"/>
                        <a:t>Secure Patterns for Internet </a:t>
                      </a:r>
                      <a:r>
                        <a:rPr lang="en-US" dirty="0" err="1"/>
                        <a:t>CrEdentials</a:t>
                      </a:r>
                      <a:endParaRPr lang="en-US" dirty="0"/>
                    </a:p>
                  </a:txBody>
                  <a:tcPr anchor="ctr"/>
                </a:tc>
                <a:extLst>
                  <a:ext uri="{0D108BD9-81ED-4DB2-BD59-A6C34878D82A}">
                    <a16:rowId xmlns:a16="http://schemas.microsoft.com/office/drawing/2014/main" val="902884817"/>
                  </a:ext>
                </a:extLst>
              </a:tr>
            </a:tbl>
          </a:graphicData>
        </a:graphic>
      </p:graphicFrame>
    </p:spTree>
    <p:extLst>
      <p:ext uri="{BB962C8B-B14F-4D97-AF65-F5344CB8AC3E}">
        <p14:creationId xmlns:p14="http://schemas.microsoft.com/office/powerpoint/2010/main" val="23827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21253365"/>
              </p:ext>
            </p:extLst>
          </p:nvPr>
        </p:nvGraphicFramePr>
        <p:xfrm>
          <a:off x="990600" y="1983626"/>
          <a:ext cx="6977558" cy="3972912"/>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a:hlinkClick r:id="rId8"/>
                        </a:rPr>
                        <a:t>grow</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Global Routing Operations</a:t>
                      </a:r>
                      <a:endParaRPr lang="en-US" sz="1800" b="0" dirty="0"/>
                    </a:p>
                  </a:txBody>
                  <a:tcPr marL="70945" marR="70945" marT="35472" marB="35472" anchor="ctr"/>
                </a:tc>
                <a:extLst>
                  <a:ext uri="{0D108BD9-81ED-4DB2-BD59-A6C34878D82A}">
                    <a16:rowId xmlns:a16="http://schemas.microsoft.com/office/drawing/2014/main" val="1669581490"/>
                  </a:ext>
                </a:extLst>
              </a:tr>
              <a:tr h="496614">
                <a:tc>
                  <a:txBody>
                    <a:bodyPr/>
                    <a:lstStyle/>
                    <a:p>
                      <a:r>
                        <a:rPr lang="en-US" dirty="0">
                          <a:hlinkClick r:id="rId10"/>
                        </a:rPr>
                        <a:t>masque</a:t>
                      </a:r>
                      <a:endParaRPr lang="en-US" dirty="0"/>
                    </a:p>
                  </a:txBody>
                  <a:tcPr anchor="ctr"/>
                </a:tc>
                <a:tc>
                  <a:txBody>
                    <a:bodyPr/>
                    <a:lstStyle/>
                    <a:p>
                      <a:r>
                        <a:rPr lang="en-US" dirty="0">
                          <a:hlinkClick r:id="rId11"/>
                        </a:rPr>
                        <a:t>Multiplexed Application Substrate over QUIC Encryption</a:t>
                      </a:r>
                      <a:endParaRPr lang="en-US" dirty="0"/>
                    </a:p>
                  </a:txBody>
                  <a:tcPr anchor="ctr"/>
                </a:tc>
                <a:extLst>
                  <a:ext uri="{0D108BD9-81ED-4DB2-BD59-A6C34878D82A}">
                    <a16:rowId xmlns:a16="http://schemas.microsoft.com/office/drawing/2014/main" val="1860230697"/>
                  </a:ext>
                </a:extLst>
              </a:tr>
              <a:tr h="496614">
                <a:tc>
                  <a:txBody>
                    <a:bodyPr/>
                    <a:lstStyle/>
                    <a:p>
                      <a:r>
                        <a:rPr lang="en-US" dirty="0">
                          <a:hlinkClick r:id="rId12"/>
                        </a:rPr>
                        <a:t>mls</a:t>
                      </a:r>
                      <a:endParaRPr lang="en-US" dirty="0"/>
                    </a:p>
                  </a:txBody>
                  <a:tcPr anchor="ctr"/>
                </a:tc>
                <a:tc>
                  <a:txBody>
                    <a:bodyPr/>
                    <a:lstStyle/>
                    <a:p>
                      <a:r>
                        <a:rPr lang="en-US" dirty="0">
                          <a:hlinkClick r:id="rId13"/>
                        </a:rPr>
                        <a:t>Messaging Layer Security</a:t>
                      </a:r>
                      <a:endParaRPr lang="en-US" dirty="0"/>
                    </a:p>
                  </a:txBody>
                  <a:tcPr anchor="ctr"/>
                </a:tc>
                <a:extLst>
                  <a:ext uri="{0D108BD9-81ED-4DB2-BD59-A6C34878D82A}">
                    <a16:rowId xmlns:a16="http://schemas.microsoft.com/office/drawing/2014/main" val="1578617353"/>
                  </a:ext>
                </a:extLst>
              </a:tr>
              <a:tr h="496614">
                <a:tc>
                  <a:txBody>
                    <a:bodyPr/>
                    <a:lstStyle/>
                    <a:p>
                      <a:r>
                        <a:rPr lang="en-US" dirty="0">
                          <a:hlinkClick r:id="rId14"/>
                        </a:rPr>
                        <a:t>multi</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5"/>
                        </a:rPr>
                        <a:t>Multiformats</a:t>
                      </a:r>
                      <a:endParaRPr lang="en-US" sz="1800" b="0" dirty="0"/>
                    </a:p>
                  </a:txBody>
                  <a:tcPr marL="70945" marR="70945" marT="35472" marB="35472" anchor="ctr"/>
                </a:tc>
                <a:extLst>
                  <a:ext uri="{0D108BD9-81ED-4DB2-BD59-A6C34878D82A}">
                    <a16:rowId xmlns:a16="http://schemas.microsoft.com/office/drawing/2014/main" val="3416167694"/>
                  </a:ext>
                </a:extLst>
              </a:tr>
              <a:tr h="496614">
                <a:tc>
                  <a:txBody>
                    <a:bodyPr/>
                    <a:lstStyle/>
                    <a:p>
                      <a:r>
                        <a:rPr lang="en-US" dirty="0" err="1">
                          <a:hlinkClick r:id="rId16"/>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7"/>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1248735191"/>
                  </a:ext>
                </a:extLst>
              </a:tr>
              <a:tr h="496614">
                <a:tc>
                  <a:txBody>
                    <a:bodyPr/>
                    <a:lstStyle/>
                    <a:p>
                      <a:r>
                        <a:rPr lang="en-US" dirty="0">
                          <a:hlinkClick r:id="rId18"/>
                        </a:rPr>
                        <a:t>s</a:t>
                      </a:r>
                      <a:r>
                        <a:rPr lang="en-US" dirty="0">
                          <a:hlinkClick r:id="rId18"/>
                        </a:rPr>
                        <a:t>pice</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9"/>
                        </a:rPr>
                        <a:t>Secure Patterns for Internet CrEdentials</a:t>
                      </a:r>
                      <a:endParaRPr lang="en-US" sz="1800" b="0" dirty="0"/>
                    </a:p>
                  </a:txBody>
                  <a:tcPr marL="70945" marR="70945" marT="35472" marB="35472" anchor="ctr"/>
                </a:tc>
                <a:extLst>
                  <a:ext uri="{0D108BD9-81ED-4DB2-BD59-A6C34878D82A}">
                    <a16:rowId xmlns:a16="http://schemas.microsoft.com/office/drawing/2014/main" val="2447710368"/>
                  </a:ext>
                </a:extLst>
              </a:tr>
            </a:tbl>
          </a:graphicData>
        </a:graphic>
      </p:graphicFrame>
    </p:spTree>
    <p:extLst>
      <p:ext uri="{BB962C8B-B14F-4D97-AF65-F5344CB8AC3E}">
        <p14:creationId xmlns:p14="http://schemas.microsoft.com/office/powerpoint/2010/main" val="260499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685800" y="1752600"/>
            <a:ext cx="8077200" cy="4648200"/>
          </a:xfrm>
        </p:spPr>
        <p:txBody>
          <a:bodyPr/>
          <a:lstStyle/>
          <a:p>
            <a:pPr marL="0" indent="0">
              <a:lnSpc>
                <a:spcPct val="80000"/>
              </a:lnSpc>
              <a:buFontTx/>
              <a:buNone/>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buNone/>
            </a:pPr>
            <a:endParaRPr lang="en-US" sz="1800" dirty="0"/>
          </a:p>
          <a:p>
            <a:pPr marL="0" indent="0">
              <a:lnSpc>
                <a:spcPct val="80000"/>
              </a:lnSpc>
              <a:buNone/>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a:t>
            </a:fld>
            <a:endParaRPr lang="en-US"/>
          </a:p>
        </p:txBody>
      </p:sp>
    </p:spTree>
    <p:extLst>
      <p:ext uri="{BB962C8B-B14F-4D97-AF65-F5344CB8AC3E}">
        <p14:creationId xmlns:p14="http://schemas.microsoft.com/office/powerpoint/2010/main" val="51121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solidFill>
                  <a:srgbClr val="000000"/>
                </a:solidFill>
                <a:ea typeface="Arial Unicode MS" pitchFamily="34" charset="-128"/>
                <a:cs typeface="Arial Unicode MS" pitchFamily="34" charset="-128"/>
              </a:rPr>
              <a:t>6LO</a:t>
            </a:r>
          </a:p>
          <a:p>
            <a:pPr lvl="1">
              <a:lnSpc>
                <a:spcPct val="80000"/>
              </a:lnSpc>
            </a:pPr>
            <a:r>
              <a:rPr lang="en-GB" sz="1400" dirty="0">
                <a:solidFill>
                  <a:srgbClr val="000000"/>
                </a:solidFill>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buNone/>
            </a:pPr>
            <a:endParaRPr lang="en-US" sz="1400" dirty="0"/>
          </a:p>
          <a:p>
            <a:pPr>
              <a:lnSpc>
                <a:spcPct val="80000"/>
              </a:lnSpc>
            </a:pPr>
            <a:r>
              <a:rPr lang="en-US" sz="1800" dirty="0"/>
              <a:t>Updates</a:t>
            </a:r>
          </a:p>
          <a:p>
            <a:pPr lvl="1">
              <a:lnSpc>
                <a:spcPct val="80000"/>
              </a:lnSpc>
              <a:spcAft>
                <a:spcPts val="600"/>
              </a:spcAft>
            </a:pPr>
            <a:r>
              <a:rPr lang="en-US" sz="1400" dirty="0"/>
              <a:t>Revised: IPv6 Neighbor Discovery Prefix Registration: </a:t>
            </a:r>
            <a:r>
              <a:rPr lang="en-US" sz="1400" dirty="0">
                <a:hlinkClick r:id="rId4"/>
              </a:rPr>
              <a:t>https://datatracker.ietf.org/doc/draft-ietf-6lo-prefix-registration/</a:t>
            </a:r>
            <a:r>
              <a:rPr lang="en-US" sz="1400" dirty="0"/>
              <a:t> (February 2024)</a:t>
            </a:r>
          </a:p>
          <a:p>
            <a:pPr lvl="2">
              <a:lnSpc>
                <a:spcPct val="80000"/>
              </a:lnSpc>
              <a:spcAft>
                <a:spcPts val="600"/>
              </a:spcAft>
            </a:pPr>
            <a:r>
              <a:rPr lang="en-US" sz="1400" dirty="0"/>
              <a:t>Mentions IEEE 802.11 as one possible Low-power and Lossy Network to which this specification is applicable</a:t>
            </a:r>
          </a:p>
          <a:p>
            <a:pPr lvl="1">
              <a:lnSpc>
                <a:spcPct val="80000"/>
              </a:lnSpc>
              <a:spcAft>
                <a:spcPts val="600"/>
              </a:spcAft>
            </a:pPr>
            <a:r>
              <a:rPr lang="en-US" sz="1400" dirty="0"/>
              <a:t>Submitted to IESG: IPv6 Neighbor Discovery Multicast and Anycast Address Listener Subscription: </a:t>
            </a:r>
            <a:r>
              <a:rPr lang="en-US" sz="1400" dirty="0">
                <a:hlinkClick r:id="rId4"/>
              </a:rPr>
              <a:t>https://datatracker.ietf.org/doc/draft-ietf-6lo-multicast-registration/</a:t>
            </a:r>
            <a:r>
              <a:rPr lang="en-US" sz="1400" dirty="0"/>
              <a:t> (November 2023)</a:t>
            </a:r>
          </a:p>
          <a:p>
            <a:pPr lvl="2">
              <a:lnSpc>
                <a:spcPct val="80000"/>
              </a:lnSpc>
              <a:spcAft>
                <a:spcPts val="600"/>
              </a:spcAft>
            </a:pPr>
            <a:r>
              <a:rPr lang="en-US" sz="1400" dirty="0"/>
              <a:t>Makes essentially the same mention of IEEE 802.11 as one possible Low-power and Lossy Network to which this specification is applicable</a:t>
            </a:r>
          </a:p>
          <a:p>
            <a:pPr lvl="1">
              <a:lnSpc>
                <a:spcPct val="80000"/>
              </a:lnSpc>
              <a:spcAft>
                <a:spcPts val="600"/>
              </a:spcAft>
            </a:pPr>
            <a:r>
              <a:rPr lang="en-US" sz="1400" dirty="0"/>
              <a:t>Some other specifications reference IEEE 802.15.4.</a:t>
            </a:r>
          </a:p>
          <a:p>
            <a:pPr lvl="2">
              <a:lnSpc>
                <a:spcPct val="80000"/>
              </a:lnSpc>
              <a:spcAft>
                <a:spcPts val="600"/>
              </a:spcAft>
            </a:pPr>
            <a:endParaRPr lang="en-US" sz="1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March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a:t>
            </a:fld>
            <a:endParaRPr lang="en-US"/>
          </a:p>
        </p:txBody>
      </p:sp>
    </p:spTree>
    <p:extLst>
      <p:ext uri="{BB962C8B-B14F-4D97-AF65-F5344CB8AC3E}">
        <p14:creationId xmlns:p14="http://schemas.microsoft.com/office/powerpoint/2010/main" val="40919238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148037</TotalTime>
  <Words>2189</Words>
  <Application>Microsoft Macintosh PowerPoint</Application>
  <PresentationFormat>On-screen Show (4:3)</PresentationFormat>
  <Paragraphs>315</Paragraphs>
  <Slides>18</Slides>
  <Notes>18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 Unicode MS</vt:lpstr>
      <vt:lpstr>Times New Roman</vt:lpstr>
      <vt:lpstr>802-11-Submission</vt:lpstr>
      <vt:lpstr>Document</vt:lpstr>
      <vt:lpstr>IEEE 802.11-IETF Liaison Report</vt:lpstr>
      <vt:lpstr>Abstract</vt:lpstr>
      <vt:lpstr>IETF Meetings</vt:lpstr>
      <vt:lpstr>IETF- IEEE 802 Liaison Activity  </vt:lpstr>
      <vt:lpstr>IETF protocol use with 802.11 technology</vt:lpstr>
      <vt:lpstr>BOFs at IETF 119 March 16-22, 2024</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subject/>
  <dc:creator>Peter Yee</dc:creator>
  <cp:keywords/>
  <dc:description/>
  <cp:lastModifiedBy>Peter Yee</cp:lastModifiedBy>
  <cp:revision>1025</cp:revision>
  <cp:lastPrinted>1998-02-10T13:28:06Z</cp:lastPrinted>
  <dcterms:created xsi:type="dcterms:W3CDTF">2005-01-04T21:26:55Z</dcterms:created>
  <dcterms:modified xsi:type="dcterms:W3CDTF">2024-03-12T16:58:21Z</dcterms:modified>
  <cp:category/>
</cp:coreProperties>
</file>