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79" r:id="rId11"/>
    <p:sldId id="280" r:id="rId12"/>
    <p:sldId id="277" r:id="rId13"/>
    <p:sldId id="282" r:id="rId14"/>
    <p:sldId id="283" r:id="rId15"/>
    <p:sldId id="284" r:id="rId16"/>
    <p:sldId id="278" r:id="rId17"/>
    <p:sldId id="271" r:id="rId18"/>
    <p:sldId id="281" r:id="rId19"/>
    <p:sldId id="265" r:id="rId20"/>
    <p:sldId id="266" r:id="rId21"/>
    <p:sldId id="267" r:id="rId22"/>
    <p:sldId id="268" r:id="rId23"/>
    <p:sldId id="269" r:id="rId24"/>
    <p:sldId id="285" r:id="rId25"/>
    <p:sldId id="286" r:id="rId26"/>
    <p:sldId id="270" r:id="rId27"/>
    <p:sldId id="273" r:id="rId28"/>
    <p:sldId id="276" r:id="rId29"/>
  </p:sldIdLst>
  <p:sldSz cx="12192000" cy="6858000"/>
  <p:notesSz cx="6934200" cy="92805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Mz77uforFiYf5OLlXPtzl0VPF3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fan Tschimbe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85413" autoAdjust="0"/>
  </p:normalViewPr>
  <p:slideViewPr>
    <p:cSldViewPr snapToGrid="0">
      <p:cViewPr varScale="1">
        <p:scale>
          <a:sx n="84" d="100"/>
          <a:sy n="84" d="100"/>
        </p:scale>
        <p:origin x="90" y="22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934200" cy="9280525"/>
          </a:xfrm>
          <a:prstGeom prst="roundRect">
            <a:avLst>
              <a:gd name="adj" fmla="val 19"/>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4" name="Google Shape;4;n"/>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5" name="Google Shape;5;n"/>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4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6" name="Google Shape;6;n"/>
          <p:cNvSpPr>
            <a:spLocks noGrp="1" noRot="1" noChangeAspect="1"/>
          </p:cNvSpPr>
          <p:nvPr>
            <p:ph type="sldImg" idx="3"/>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7" name="Google Shape;7;n"/>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9" name="Google Shape;9;n"/>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u="none">
                <a:solidFill>
                  <a:srgbClr val="000000"/>
                </a:solidFill>
                <a:latin typeface="Times New Roman"/>
                <a:ea typeface="Times New Roman"/>
                <a:cs typeface="Times New Roman"/>
                <a:sym typeface="Times New Roman"/>
              </a:rPr>
              <a:t>Page </a:t>
            </a:r>
            <a:fld id="{00000000-1234-1234-1234-123412341234}" type="slidenum">
              <a:rPr lang="en-US" sz="1200" b="0" u="none">
                <a:solidFill>
                  <a:srgbClr val="000000"/>
                </a:solidFill>
                <a:latin typeface="Times New Roman"/>
                <a:ea typeface="Times New Roman"/>
                <a:cs typeface="Times New Roman"/>
                <a:sym typeface="Times New Roman"/>
              </a:rPr>
              <a:t>‹#›</a:t>
            </a:fld>
            <a:endParaRPr sz="1200" b="0" u="none">
              <a:solidFill>
                <a:srgbClr val="000000"/>
              </a:solidFill>
              <a:latin typeface="Times New Roman"/>
              <a:ea typeface="Times New Roman"/>
              <a:cs typeface="Times New Roman"/>
              <a:sym typeface="Times New Roman"/>
            </a:endParaRPr>
          </a:p>
        </p:txBody>
      </p:sp>
      <p:sp>
        <p:nvSpPr>
          <p:cNvPr id="10" name="Google Shape;10;n"/>
          <p:cNvSpPr/>
          <p:nvPr/>
        </p:nvSpPr>
        <p:spPr>
          <a:xfrm>
            <a:off x="722313" y="8985250"/>
            <a:ext cx="714375" cy="18256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a:solidFill>
                  <a:srgbClr val="000000"/>
                </a:solidFill>
                <a:latin typeface="Times New Roman"/>
                <a:ea typeface="Times New Roman"/>
                <a:cs typeface="Times New Roman"/>
                <a:sym typeface="Times New Roman"/>
              </a:rPr>
              <a:t>Submission</a:t>
            </a:r>
            <a:endParaRPr/>
          </a:p>
        </p:txBody>
      </p:sp>
      <p:cxnSp>
        <p:nvCxnSpPr>
          <p:cNvPr id="11" name="Google Shape;11;n"/>
          <p:cNvCxnSpPr/>
          <p:nvPr/>
        </p:nvCxnSpPr>
        <p:spPr>
          <a:xfrm>
            <a:off x="723900" y="8983663"/>
            <a:ext cx="5486400" cy="1587"/>
          </a:xfrm>
          <a:prstGeom prst="straightConnector1">
            <a:avLst/>
          </a:prstGeom>
          <a:noFill/>
          <a:ln w="12600" cap="flat" cmpd="sng">
            <a:solidFill>
              <a:srgbClr val="000000"/>
            </a:solidFill>
            <a:prstDash val="solid"/>
            <a:miter lim="800000"/>
            <a:headEnd type="none" w="med" len="med"/>
            <a:tailEnd type="none" w="med" len="med"/>
          </a:ln>
        </p:spPr>
      </p:cxnSp>
      <p:cxnSp>
        <p:nvCxnSpPr>
          <p:cNvPr id="12" name="Google Shape;12;n"/>
          <p:cNvCxnSpPr/>
          <p:nvPr/>
        </p:nvCxnSpPr>
        <p:spPr>
          <a:xfrm>
            <a:off x="647700" y="296863"/>
            <a:ext cx="5638800" cy="1587"/>
          </a:xfrm>
          <a:prstGeom prst="straightConnector1">
            <a:avLst/>
          </a:prstGeom>
          <a:noFill/>
          <a:ln w="12600" cap="flat" cmpd="sng">
            <a:solidFill>
              <a:srgbClr val="000000"/>
            </a:solidFill>
            <a:prstDash val="solid"/>
            <a:miter lim="800000"/>
            <a:headEnd type="none" w="med" len="med"/>
            <a:tailEnd type="none" w="med" len="med"/>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US"/>
              <a:t>doc.: IEEE 802.11-yy/xxxxr0</a:t>
            </a:r>
            <a:endParaRPr/>
          </a:p>
        </p:txBody>
      </p:sp>
      <p:sp>
        <p:nvSpPr>
          <p:cNvPr id="80" name="Google Shape;80;p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Month Year</a:t>
            </a:r>
            <a:endParaRPr/>
          </a:p>
        </p:txBody>
      </p:sp>
      <p:sp>
        <p:nvSpPr>
          <p:cNvPr id="81" name="Google Shape;81;p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John Doe, Some Company</a:t>
            </a:r>
            <a:endParaRPr/>
          </a:p>
        </p:txBody>
      </p:sp>
      <p:sp>
        <p:nvSpPr>
          <p:cNvPr id="82" name="Google Shape;82;p1: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Page </a:t>
            </a:r>
            <a:fld id="{00000000-1234-1234-1234-123412341234}" type="slidenum">
              <a:rPr lang="en-US"/>
              <a:t>1</a:t>
            </a:fld>
            <a:endParaRPr/>
          </a:p>
        </p:txBody>
      </p:sp>
      <p:sp>
        <p:nvSpPr>
          <p:cNvPr id="83" name="Google Shape;83;p1:notes"/>
          <p:cNvSpPr txBox="1"/>
          <p:nvPr/>
        </p:nvSpPr>
        <p:spPr>
          <a:xfrm>
            <a:off x="1154113" y="701675"/>
            <a:ext cx="4625975" cy="34686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84" name="Google Shape;84;p1: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spcBef>
                <a:spcPts val="0"/>
              </a:spcBef>
              <a:spcAft>
                <a:spcPts val="0"/>
              </a:spcAft>
              <a:buNone/>
            </a:pPr>
            <a:endParaRPr dirty="0"/>
          </a:p>
        </p:txBody>
      </p:sp>
      <p:sp>
        <p:nvSpPr>
          <p:cNvPr id="85" name="Google Shape;85;p1:notes"/>
          <p:cNvSpPr>
            <a:spLocks noGrp="1" noRot="1" noChangeAspect="1"/>
          </p:cNvSpPr>
          <p:nvPr>
            <p:ph type="sldImg" idx="3"/>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r>
              <a:rPr lang="en-US" sz="1200" b="0" u="none">
                <a:solidFill>
                  <a:srgbClr val="000000"/>
                </a:solidFill>
                <a:latin typeface="Times New Roman"/>
                <a:ea typeface="Times New Roman"/>
                <a:cs typeface="Times New Roman"/>
                <a:sym typeface="Times New Roman"/>
              </a:rPr>
              <a:t>Page </a:t>
            </a:r>
            <a:fld id="{00000000-1234-1234-1234-123412341234}" type="slidenum">
              <a:rPr lang="en-US" sz="1200" b="0" u="none" smtClean="0">
                <a:solidFill>
                  <a:srgbClr val="000000"/>
                </a:solidFill>
                <a:latin typeface="Times New Roman"/>
                <a:ea typeface="Times New Roman"/>
                <a:cs typeface="Times New Roman"/>
                <a:sym typeface="Times New Roman"/>
              </a:rPr>
              <a:t>12</a:t>
            </a:fld>
            <a:endParaRPr sz="1200" b="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58934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bce49f5800_0_54: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bce49f5800_0_54:notes"/>
          <p:cNvSpPr txBox="1">
            <a:spLocks noGrp="1"/>
          </p:cNvSpPr>
          <p:nvPr>
            <p:ph type="body" idx="1"/>
          </p:nvPr>
        </p:nvSpPr>
        <p:spPr>
          <a:xfrm>
            <a:off x="923925" y="4408488"/>
            <a:ext cx="5084700" cy="4175100"/>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Clr>
                <a:schemeClr val="dk1"/>
              </a:buClr>
              <a:buSzPts val="1100"/>
              <a:buFont typeface="Arial"/>
              <a:buNone/>
            </a:pPr>
            <a:endParaRPr dirty="0"/>
          </a:p>
        </p:txBody>
      </p:sp>
      <p:sp>
        <p:nvSpPr>
          <p:cNvPr id="239" name="Google Shape;239;g2bce49f5800_0_54:notes"/>
          <p:cNvSpPr txBox="1">
            <a:spLocks noGrp="1"/>
          </p:cNvSpPr>
          <p:nvPr>
            <p:ph type="sldNum" idx="12"/>
          </p:nvPr>
        </p:nvSpPr>
        <p:spPr>
          <a:xfrm>
            <a:off x="3222625" y="8985250"/>
            <a:ext cx="511200" cy="363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r>
              <a:rPr lang="en-US"/>
              <a:t>Page </a:t>
            </a:r>
            <a:fld id="{00000000-1234-1234-1234-123412341234}" type="slidenum">
              <a:rPr lang="en-US"/>
              <a:t>17</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bce49f5800_0_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bce49f5800_0_0:notes"/>
          <p:cNvSpPr txBox="1">
            <a:spLocks noGrp="1"/>
          </p:cNvSpPr>
          <p:nvPr>
            <p:ph type="body" idx="1"/>
          </p:nvPr>
        </p:nvSpPr>
        <p:spPr>
          <a:xfrm>
            <a:off x="923925" y="4408488"/>
            <a:ext cx="5084700" cy="4175100"/>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186" name="Google Shape;186;g2bce49f5800_0_0:notes"/>
          <p:cNvSpPr txBox="1">
            <a:spLocks noGrp="1"/>
          </p:cNvSpPr>
          <p:nvPr>
            <p:ph type="sldNum" idx="12"/>
          </p:nvPr>
        </p:nvSpPr>
        <p:spPr>
          <a:xfrm>
            <a:off x="3222625" y="8985250"/>
            <a:ext cx="511200" cy="363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r>
              <a:rPr lang="en-US"/>
              <a:t>Page </a:t>
            </a:r>
            <a:fld id="{00000000-1234-1234-1234-123412341234}" type="slidenum">
              <a:rPr lang="en-US"/>
              <a:t>19</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bce49f5800_0_8: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bce49f5800_0_8:notes"/>
          <p:cNvSpPr txBox="1">
            <a:spLocks noGrp="1"/>
          </p:cNvSpPr>
          <p:nvPr>
            <p:ph type="body" idx="1"/>
          </p:nvPr>
        </p:nvSpPr>
        <p:spPr>
          <a:xfrm>
            <a:off x="923925" y="4408488"/>
            <a:ext cx="5084700" cy="4175100"/>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195" name="Google Shape;195;g2bce49f5800_0_8:notes"/>
          <p:cNvSpPr txBox="1">
            <a:spLocks noGrp="1"/>
          </p:cNvSpPr>
          <p:nvPr>
            <p:ph type="sldNum" idx="12"/>
          </p:nvPr>
        </p:nvSpPr>
        <p:spPr>
          <a:xfrm>
            <a:off x="3222625" y="8985250"/>
            <a:ext cx="511200" cy="363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r>
              <a:rPr lang="en-US"/>
              <a:t>Page </a:t>
            </a:r>
            <a:fld id="{00000000-1234-1234-1234-123412341234}" type="slidenum">
              <a:rPr lang="en-US"/>
              <a:t>20</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bce49f5800_0_1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bce49f5800_0_16:notes"/>
          <p:cNvSpPr txBox="1">
            <a:spLocks noGrp="1"/>
          </p:cNvSpPr>
          <p:nvPr>
            <p:ph type="body" idx="1"/>
          </p:nvPr>
        </p:nvSpPr>
        <p:spPr>
          <a:xfrm>
            <a:off x="923925" y="4408488"/>
            <a:ext cx="5084700" cy="4175100"/>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204" name="Google Shape;204;g2bce49f5800_0_16:notes"/>
          <p:cNvSpPr txBox="1">
            <a:spLocks noGrp="1"/>
          </p:cNvSpPr>
          <p:nvPr>
            <p:ph type="sldNum" idx="12"/>
          </p:nvPr>
        </p:nvSpPr>
        <p:spPr>
          <a:xfrm>
            <a:off x="3222625" y="8985250"/>
            <a:ext cx="511200" cy="363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r>
              <a:rPr lang="en-US"/>
              <a:t>Page </a:t>
            </a:r>
            <a:fld id="{00000000-1234-1234-1234-123412341234}" type="slidenum">
              <a:rPr lang="en-US"/>
              <a:t>21</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bce49f5800_0_24: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bce49f5800_0_24:notes"/>
          <p:cNvSpPr txBox="1">
            <a:spLocks noGrp="1"/>
          </p:cNvSpPr>
          <p:nvPr>
            <p:ph type="body" idx="1"/>
          </p:nvPr>
        </p:nvSpPr>
        <p:spPr>
          <a:xfrm>
            <a:off x="923925" y="4408488"/>
            <a:ext cx="5084700" cy="4175100"/>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213" name="Google Shape;213;g2bce49f5800_0_24:notes"/>
          <p:cNvSpPr txBox="1">
            <a:spLocks noGrp="1"/>
          </p:cNvSpPr>
          <p:nvPr>
            <p:ph type="sldNum" idx="12"/>
          </p:nvPr>
        </p:nvSpPr>
        <p:spPr>
          <a:xfrm>
            <a:off x="3222625" y="8985250"/>
            <a:ext cx="511200" cy="363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r>
              <a:rPr lang="en-US"/>
              <a:t>Page </a:t>
            </a:r>
            <a:fld id="{00000000-1234-1234-1234-123412341234}" type="slidenum">
              <a:rPr lang="en-US"/>
              <a:t>22</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bce49f5800_0_32: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bce49f5800_0_32:notes"/>
          <p:cNvSpPr txBox="1">
            <a:spLocks noGrp="1"/>
          </p:cNvSpPr>
          <p:nvPr>
            <p:ph type="body" idx="1"/>
          </p:nvPr>
        </p:nvSpPr>
        <p:spPr>
          <a:xfrm>
            <a:off x="923925" y="4408488"/>
            <a:ext cx="5084700" cy="4175100"/>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222" name="Google Shape;222;g2bce49f5800_0_32:notes"/>
          <p:cNvSpPr txBox="1">
            <a:spLocks noGrp="1"/>
          </p:cNvSpPr>
          <p:nvPr>
            <p:ph type="sldNum" idx="12"/>
          </p:nvPr>
        </p:nvSpPr>
        <p:spPr>
          <a:xfrm>
            <a:off x="3222625" y="8985250"/>
            <a:ext cx="511200" cy="363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r>
              <a:rPr lang="en-US"/>
              <a:t>Page </a:t>
            </a:r>
            <a:fld id="{00000000-1234-1234-1234-123412341234}" type="slidenum">
              <a:rPr lang="en-US"/>
              <a:t>23</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bce49f5800_0_42: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bce49f5800_0_42:notes"/>
          <p:cNvSpPr txBox="1">
            <a:spLocks noGrp="1"/>
          </p:cNvSpPr>
          <p:nvPr>
            <p:ph type="body" idx="1"/>
          </p:nvPr>
        </p:nvSpPr>
        <p:spPr>
          <a:xfrm>
            <a:off x="923925" y="4408488"/>
            <a:ext cx="5084700" cy="4175100"/>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230" name="Google Shape;230;g2bce49f5800_0_42:notes"/>
          <p:cNvSpPr txBox="1">
            <a:spLocks noGrp="1"/>
          </p:cNvSpPr>
          <p:nvPr>
            <p:ph type="sldNum" idx="12"/>
          </p:nvPr>
        </p:nvSpPr>
        <p:spPr>
          <a:xfrm>
            <a:off x="3222625" y="8985250"/>
            <a:ext cx="511200" cy="363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r>
              <a:rPr lang="en-US"/>
              <a:t>Page </a:t>
            </a:r>
            <a:fld id="{00000000-1234-1234-1234-123412341234}" type="slidenum">
              <a:rPr lang="en-US"/>
              <a:t>26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69c5cb8f97_0_12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69c5cb8f97_0_125:notes"/>
          <p:cNvSpPr txBox="1">
            <a:spLocks noGrp="1"/>
          </p:cNvSpPr>
          <p:nvPr>
            <p:ph type="body" idx="1"/>
          </p:nvPr>
        </p:nvSpPr>
        <p:spPr>
          <a:xfrm>
            <a:off x="923925" y="4408488"/>
            <a:ext cx="5084700" cy="4175100"/>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260" name="Google Shape;260;g269c5cb8f97_0_125:notes"/>
          <p:cNvSpPr txBox="1">
            <a:spLocks noGrp="1"/>
          </p:cNvSpPr>
          <p:nvPr>
            <p:ph type="sldNum" idx="12"/>
          </p:nvPr>
        </p:nvSpPr>
        <p:spPr>
          <a:xfrm>
            <a:off x="3222625" y="8985250"/>
            <a:ext cx="511200" cy="363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r>
              <a:rPr lang="en-US"/>
              <a:t>Page </a:t>
            </a:r>
            <a:fld id="{00000000-1234-1234-1234-123412341234}" type="slidenum">
              <a:rPr lang="en-US"/>
              <a:t>27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7: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US"/>
              <a:t>doc.: IEEE 802.11-yy/xxxxr0</a:t>
            </a:r>
            <a:endParaRPr/>
          </a:p>
        </p:txBody>
      </p:sp>
      <p:sp>
        <p:nvSpPr>
          <p:cNvPr id="295" name="Google Shape;295;p7: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Month Year</a:t>
            </a:r>
            <a:endParaRPr/>
          </a:p>
        </p:txBody>
      </p:sp>
      <p:sp>
        <p:nvSpPr>
          <p:cNvPr id="296" name="Google Shape;296;p7: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John Doe, Some Company</a:t>
            </a:r>
            <a:endParaRPr/>
          </a:p>
        </p:txBody>
      </p:sp>
      <p:sp>
        <p:nvSpPr>
          <p:cNvPr id="297" name="Google Shape;297;p7: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Page </a:t>
            </a:r>
            <a:fld id="{00000000-1234-1234-1234-123412341234}" type="slidenum">
              <a:rPr lang="en-US"/>
              <a:t>28</a:t>
            </a:fld>
            <a:endParaRPr/>
          </a:p>
        </p:txBody>
      </p:sp>
      <p:sp>
        <p:nvSpPr>
          <p:cNvPr id="298" name="Google Shape;298;p7:notes"/>
          <p:cNvSpPr>
            <a:spLocks noGrp="1" noRot="1" noChangeAspect="1"/>
          </p:cNvSpPr>
          <p:nvPr>
            <p:ph type="sldImg" idx="3"/>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99" name="Google Shape;299;p7: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US"/>
              <a:t>doc.: IEEE 802.11-yy/xxxxr0</a:t>
            </a:r>
            <a:endParaRPr/>
          </a:p>
        </p:txBody>
      </p:sp>
      <p:sp>
        <p:nvSpPr>
          <p:cNvPr id="96" name="Google Shape;96;p2: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Month Year</a:t>
            </a:r>
            <a:endParaRPr/>
          </a:p>
        </p:txBody>
      </p:sp>
      <p:sp>
        <p:nvSpPr>
          <p:cNvPr id="97" name="Google Shape;97;p2: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John Doe, Some Company</a:t>
            </a:r>
            <a:endParaRPr/>
          </a:p>
        </p:txBody>
      </p:sp>
      <p:sp>
        <p:nvSpPr>
          <p:cNvPr id="98" name="Google Shape;98;p2: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Page </a:t>
            </a:r>
            <a:fld id="{00000000-1234-1234-1234-123412341234}" type="slidenum">
              <a:rPr lang="en-US"/>
              <a:t>2</a:t>
            </a:fld>
            <a:endParaRPr/>
          </a:p>
        </p:txBody>
      </p:sp>
      <p:sp>
        <p:nvSpPr>
          <p:cNvPr id="99" name="Google Shape;99;p2:notes"/>
          <p:cNvSpPr txBox="1"/>
          <p:nvPr/>
        </p:nvSpPr>
        <p:spPr>
          <a:xfrm>
            <a:off x="1154113" y="701675"/>
            <a:ext cx="4625975" cy="34686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100" name="Google Shape;100;p2: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3"/>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69c5cb8f97_0_42: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69c5cb8f97_0_42:notes"/>
          <p:cNvSpPr txBox="1">
            <a:spLocks noGrp="1"/>
          </p:cNvSpPr>
          <p:nvPr>
            <p:ph type="body" idx="1"/>
          </p:nvPr>
        </p:nvSpPr>
        <p:spPr>
          <a:xfrm>
            <a:off x="923925" y="4408488"/>
            <a:ext cx="5084700" cy="4175100"/>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112" name="Google Shape;112;g269c5cb8f97_0_42:notes"/>
          <p:cNvSpPr txBox="1">
            <a:spLocks noGrp="1"/>
          </p:cNvSpPr>
          <p:nvPr>
            <p:ph type="sldNum" idx="12"/>
          </p:nvPr>
        </p:nvSpPr>
        <p:spPr>
          <a:xfrm>
            <a:off x="3222625" y="8985250"/>
            <a:ext cx="511200" cy="363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r>
              <a:rPr lang="en-US"/>
              <a:t>Page </a:t>
            </a: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69c5cb8f97_0_51: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69c5cb8f97_0_51:notes"/>
          <p:cNvSpPr txBox="1">
            <a:spLocks noGrp="1"/>
          </p:cNvSpPr>
          <p:nvPr>
            <p:ph type="body" idx="1"/>
          </p:nvPr>
        </p:nvSpPr>
        <p:spPr>
          <a:xfrm>
            <a:off x="923925" y="4408488"/>
            <a:ext cx="5084700" cy="4175100"/>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121" name="Google Shape;121;g269c5cb8f97_0_51:notes"/>
          <p:cNvSpPr txBox="1">
            <a:spLocks noGrp="1"/>
          </p:cNvSpPr>
          <p:nvPr>
            <p:ph type="sldNum" idx="12"/>
          </p:nvPr>
        </p:nvSpPr>
        <p:spPr>
          <a:xfrm>
            <a:off x="3222625" y="8985250"/>
            <a:ext cx="511200" cy="363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r>
              <a:rPr lang="en-US"/>
              <a:t>Page </a:t>
            </a: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69c5cb8f97_0_6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69c5cb8f97_0_65:notes"/>
          <p:cNvSpPr txBox="1">
            <a:spLocks noGrp="1"/>
          </p:cNvSpPr>
          <p:nvPr>
            <p:ph type="body" idx="1"/>
          </p:nvPr>
        </p:nvSpPr>
        <p:spPr>
          <a:xfrm>
            <a:off x="923925" y="4408488"/>
            <a:ext cx="5084700" cy="4175100"/>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135" name="Google Shape;135;g269c5cb8f97_0_65:notes"/>
          <p:cNvSpPr txBox="1">
            <a:spLocks noGrp="1"/>
          </p:cNvSpPr>
          <p:nvPr>
            <p:ph type="sldNum" idx="12"/>
          </p:nvPr>
        </p:nvSpPr>
        <p:spPr>
          <a:xfrm>
            <a:off x="3222625" y="8985250"/>
            <a:ext cx="511200" cy="363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r>
              <a:rPr lang="en-US"/>
              <a:t>Page </a:t>
            </a: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69c5cb8f97_0_7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69c5cb8f97_0_76:notes"/>
          <p:cNvSpPr txBox="1">
            <a:spLocks noGrp="1"/>
          </p:cNvSpPr>
          <p:nvPr>
            <p:ph type="body" idx="1"/>
          </p:nvPr>
        </p:nvSpPr>
        <p:spPr>
          <a:xfrm>
            <a:off x="923925" y="4408488"/>
            <a:ext cx="5084700" cy="4175100"/>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146" name="Google Shape;146;g269c5cb8f97_0_76:notes"/>
          <p:cNvSpPr txBox="1">
            <a:spLocks noGrp="1"/>
          </p:cNvSpPr>
          <p:nvPr>
            <p:ph type="sldNum" idx="12"/>
          </p:nvPr>
        </p:nvSpPr>
        <p:spPr>
          <a:xfrm>
            <a:off x="3222625" y="8985250"/>
            <a:ext cx="511200" cy="363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r>
              <a:rPr lang="en-US"/>
              <a:t>Page </a:t>
            </a: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9c5cb8f97_0_8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69c5cb8f97_0_85:notes"/>
          <p:cNvSpPr txBox="1">
            <a:spLocks noGrp="1"/>
          </p:cNvSpPr>
          <p:nvPr>
            <p:ph type="body" idx="1"/>
          </p:nvPr>
        </p:nvSpPr>
        <p:spPr>
          <a:xfrm>
            <a:off x="923925" y="4408488"/>
            <a:ext cx="5084700" cy="4175100"/>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155" name="Google Shape;155;g269c5cb8f97_0_85:notes"/>
          <p:cNvSpPr txBox="1">
            <a:spLocks noGrp="1"/>
          </p:cNvSpPr>
          <p:nvPr>
            <p:ph type="sldNum" idx="12"/>
          </p:nvPr>
        </p:nvSpPr>
        <p:spPr>
          <a:xfrm>
            <a:off x="3222625" y="8985250"/>
            <a:ext cx="511200" cy="363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r>
              <a:rPr lang="en-US"/>
              <a:t>Page </a:t>
            </a: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69c5cb8f97_0_102: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69c5cb8f97_0_102:notes"/>
          <p:cNvSpPr txBox="1">
            <a:spLocks noGrp="1"/>
          </p:cNvSpPr>
          <p:nvPr>
            <p:ph type="body" idx="1"/>
          </p:nvPr>
        </p:nvSpPr>
        <p:spPr>
          <a:xfrm>
            <a:off x="923925" y="4408488"/>
            <a:ext cx="5084700" cy="4175100"/>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167" name="Google Shape;167;g269c5cb8f97_0_102:notes"/>
          <p:cNvSpPr txBox="1">
            <a:spLocks noGrp="1"/>
          </p:cNvSpPr>
          <p:nvPr>
            <p:ph type="sldNum" idx="12"/>
          </p:nvPr>
        </p:nvSpPr>
        <p:spPr>
          <a:xfrm>
            <a:off x="3222625" y="8985250"/>
            <a:ext cx="511200" cy="363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r>
              <a:rPr lang="en-US"/>
              <a:t>Page </a:t>
            </a: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69c5cb8f97_0_113: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69c5cb8f97_0_113:notes"/>
          <p:cNvSpPr txBox="1">
            <a:spLocks noGrp="1"/>
          </p:cNvSpPr>
          <p:nvPr>
            <p:ph type="body" idx="1"/>
          </p:nvPr>
        </p:nvSpPr>
        <p:spPr>
          <a:xfrm>
            <a:off x="923925" y="4408488"/>
            <a:ext cx="5084700" cy="4175100"/>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177" name="Google Shape;177;g269c5cb8f97_0_113:notes"/>
          <p:cNvSpPr txBox="1">
            <a:spLocks noGrp="1"/>
          </p:cNvSpPr>
          <p:nvPr>
            <p:ph type="sldNum" idx="12"/>
          </p:nvPr>
        </p:nvSpPr>
        <p:spPr>
          <a:xfrm>
            <a:off x="3222625" y="8985250"/>
            <a:ext cx="511200" cy="3636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r>
              <a:rPr lang="en-US"/>
              <a:t>Page </a:t>
            </a: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9"/>
          <p:cNvSpPr txBox="1">
            <a:spLocks noGrp="1"/>
          </p:cNvSpPr>
          <p:nvPr>
            <p:ph type="ctrTitle"/>
          </p:nvPr>
        </p:nvSpPr>
        <p:spPr>
          <a:xfrm>
            <a:off x="914400" y="2130426"/>
            <a:ext cx="10363200" cy="1470025"/>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9"/>
          <p:cNvSpPr txBox="1">
            <a:spLocks noGrp="1"/>
          </p:cNvSpPr>
          <p:nvPr>
            <p:ph type="subTitle" idx="1"/>
          </p:nvPr>
        </p:nvSpPr>
        <p:spPr>
          <a:xfrm>
            <a:off x="1828800" y="3886200"/>
            <a:ext cx="8534400" cy="1752600"/>
          </a:xfrm>
          <a:prstGeom prst="rect">
            <a:avLst/>
          </a:prstGeom>
          <a:noFill/>
          <a:ln>
            <a:noFill/>
          </a:ln>
        </p:spPr>
        <p:txBody>
          <a:bodyPr spcFirstLastPara="1" wrap="square" lIns="92150" tIns="46075" rIns="92150" bIns="46075" anchor="t" anchorCtr="0">
            <a:noAutofit/>
          </a:bodyPr>
          <a:lstStyle>
            <a:lvl1pPr lvl="0" algn="ctr">
              <a:spcBef>
                <a:spcPts val="600"/>
              </a:spcBef>
              <a:spcAft>
                <a:spcPts val="0"/>
              </a:spcAft>
              <a:buSzPts val="2400"/>
              <a:buNone/>
              <a:defRPr/>
            </a:lvl1pPr>
            <a:lvl2pPr lvl="1" algn="ctr">
              <a:spcBef>
                <a:spcPts val="500"/>
              </a:spcBef>
              <a:spcAft>
                <a:spcPts val="0"/>
              </a:spcAft>
              <a:buSzPts val="2000"/>
              <a:buNone/>
              <a:defRPr/>
            </a:lvl2pPr>
            <a:lvl3pPr lvl="2" algn="ctr">
              <a:spcBef>
                <a:spcPts val="450"/>
              </a:spcBef>
              <a:spcAft>
                <a:spcPts val="0"/>
              </a:spcAft>
              <a:buSzPts val="1800"/>
              <a:buNone/>
              <a:defRPr/>
            </a:lvl3pPr>
            <a:lvl4pPr lvl="3" algn="ctr">
              <a:spcBef>
                <a:spcPts val="400"/>
              </a:spcBef>
              <a:spcAft>
                <a:spcPts val="0"/>
              </a:spcAft>
              <a:buSzPts val="1600"/>
              <a:buNone/>
              <a:defRPr/>
            </a:lvl4pPr>
            <a:lvl5pPr lvl="4" algn="ctr">
              <a:spcBef>
                <a:spcPts val="400"/>
              </a:spcBef>
              <a:spcAft>
                <a:spcPts val="0"/>
              </a:spcAft>
              <a:buSzPts val="1600"/>
              <a:buNone/>
              <a:defRPr/>
            </a:lvl5pPr>
            <a:lvl6pPr lvl="5" algn="ctr">
              <a:spcBef>
                <a:spcPts val="400"/>
              </a:spcBef>
              <a:spcAft>
                <a:spcPts val="0"/>
              </a:spcAft>
              <a:buSzPts val="1600"/>
              <a:buNone/>
              <a:defRPr/>
            </a:lvl6pPr>
            <a:lvl7pPr lvl="6" algn="ctr">
              <a:spcBef>
                <a:spcPts val="400"/>
              </a:spcBef>
              <a:spcAft>
                <a:spcPts val="0"/>
              </a:spcAft>
              <a:buSzPts val="1600"/>
              <a:buNone/>
              <a:defRPr/>
            </a:lvl7pPr>
            <a:lvl8pPr lvl="7" algn="ctr">
              <a:spcBef>
                <a:spcPts val="400"/>
              </a:spcBef>
              <a:spcAft>
                <a:spcPts val="0"/>
              </a:spcAft>
              <a:buSzPts val="1600"/>
              <a:buNone/>
              <a:defRPr/>
            </a:lvl8pPr>
            <a:lvl9pPr lvl="8" algn="ctr">
              <a:spcBef>
                <a:spcPts val="400"/>
              </a:spcBef>
              <a:spcAft>
                <a:spcPts val="0"/>
              </a:spcAft>
              <a:buSzPts val="1600"/>
              <a:buNone/>
              <a:defRPr/>
            </a:lvl9pPr>
          </a:lstStyle>
          <a:p>
            <a:endParaRPr/>
          </a:p>
        </p:txBody>
      </p:sp>
      <p:sp>
        <p:nvSpPr>
          <p:cNvPr id="26" name="Google Shape;26;p9"/>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2024</a:t>
            </a:r>
            <a:endParaRPr/>
          </a:p>
        </p:txBody>
      </p:sp>
      <p:sp>
        <p:nvSpPr>
          <p:cNvPr id="27" name="Google Shape;27;p9"/>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Stefan Tschimben, University of Colorado Boulder</a:t>
            </a:r>
            <a:endParaRPr/>
          </a:p>
        </p:txBody>
      </p:sp>
      <p:sp>
        <p:nvSpPr>
          <p:cNvPr id="28" name="Google Shape;28;p9"/>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a:lvl1pPr>
            <a:lvl2pPr marL="914400" lvl="1" indent="-228600" algn="l">
              <a:spcBef>
                <a:spcPts val="500"/>
              </a:spcBef>
              <a:spcAft>
                <a:spcPts val="0"/>
              </a:spcAft>
              <a:buSzPts val="1400"/>
              <a:buNone/>
              <a:defRPr/>
            </a:lvl2pPr>
            <a:lvl3pPr marL="1371600" lvl="2" indent="-228600" algn="l">
              <a:spcBef>
                <a:spcPts val="450"/>
              </a:spcBef>
              <a:spcAft>
                <a:spcPts val="0"/>
              </a:spcAft>
              <a:buSzPts val="1400"/>
              <a:buNone/>
              <a:defRPr/>
            </a:lvl3pPr>
            <a:lvl4pPr marL="1828800" lvl="3" indent="-228600" algn="l">
              <a:spcBef>
                <a:spcPts val="400"/>
              </a:spcBef>
              <a:spcAft>
                <a:spcPts val="0"/>
              </a:spcAft>
              <a:buSzPts val="1400"/>
              <a:buNone/>
              <a:defRPr/>
            </a:lvl4pPr>
            <a:lvl5pPr marL="2286000" lvl="4" indent="-228600" algn="l">
              <a:spcBef>
                <a:spcPts val="400"/>
              </a:spcBef>
              <a:spcAft>
                <a:spcPts val="0"/>
              </a:spcAft>
              <a:buSzPts val="1400"/>
              <a:buNone/>
              <a:defRPr/>
            </a:lvl5pPr>
            <a:lvl6pPr marL="2743200" lvl="5" indent="-228600" algn="l">
              <a:spcBef>
                <a:spcPts val="400"/>
              </a:spcBef>
              <a:spcAft>
                <a:spcPts val="0"/>
              </a:spcAft>
              <a:buSzPts val="1400"/>
              <a:buNone/>
              <a:defRPr/>
            </a:lvl6pPr>
            <a:lvl7pPr marL="3200400" lvl="6" indent="-228600" algn="l">
              <a:spcBef>
                <a:spcPts val="400"/>
              </a:spcBef>
              <a:spcAft>
                <a:spcPts val="0"/>
              </a:spcAft>
              <a:buSzPts val="1400"/>
              <a:buNone/>
              <a:defRPr/>
            </a:lvl7pPr>
            <a:lvl8pPr marL="3657600" lvl="7" indent="-228600" algn="l">
              <a:spcBef>
                <a:spcPts val="400"/>
              </a:spcBef>
              <a:spcAft>
                <a:spcPts val="0"/>
              </a:spcAft>
              <a:buSzPts val="1400"/>
              <a:buNone/>
              <a:defRPr/>
            </a:lvl8pPr>
            <a:lvl9pPr marL="4114800" lvl="8" indent="-228600" algn="l">
              <a:spcBef>
                <a:spcPts val="400"/>
              </a:spcBef>
              <a:spcAft>
                <a:spcPts val="0"/>
              </a:spcAft>
              <a:buSzPts val="1400"/>
              <a:buNone/>
              <a:defRPr/>
            </a:lvl9pPr>
          </a:lstStyle>
          <a:p>
            <a:endParaRPr/>
          </a:p>
        </p:txBody>
      </p:sp>
      <p:sp>
        <p:nvSpPr>
          <p:cNvPr id="32" name="Google Shape;32;p10"/>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33" name="Google Shape;33;p10"/>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sz="1200">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Stefan Tschimben, University of Colorado Boulder</a:t>
            </a:r>
            <a:endParaRPr/>
          </a:p>
        </p:txBody>
      </p:sp>
      <p:sp>
        <p:nvSpPr>
          <p:cNvPr id="34" name="Google Shape;34;p10"/>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800" b="1">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2024</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1"/>
          <p:cNvSpPr txBox="1">
            <a:spLocks noGrp="1"/>
          </p:cNvSpPr>
          <p:nvPr>
            <p:ph type="title"/>
          </p:nvPr>
        </p:nvSpPr>
        <p:spPr>
          <a:xfrm>
            <a:off x="963084" y="4406901"/>
            <a:ext cx="10363200" cy="1362075"/>
          </a:xfrm>
          <a:prstGeom prst="rect">
            <a:avLst/>
          </a:prstGeom>
          <a:noFill/>
          <a:ln>
            <a:noFill/>
          </a:ln>
        </p:spPr>
        <p:txBody>
          <a:bodyPr spcFirstLastPara="1" wrap="square" lIns="92150" tIns="46075" rIns="92150" bIns="4607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11"/>
          <p:cNvSpPr txBox="1">
            <a:spLocks noGrp="1"/>
          </p:cNvSpPr>
          <p:nvPr>
            <p:ph type="body" idx="1"/>
          </p:nvPr>
        </p:nvSpPr>
        <p:spPr>
          <a:xfrm>
            <a:off x="963084" y="2906713"/>
            <a:ext cx="10363200" cy="1500187"/>
          </a:xfrm>
          <a:prstGeom prst="rect">
            <a:avLst/>
          </a:prstGeom>
          <a:noFill/>
          <a:ln>
            <a:noFill/>
          </a:ln>
        </p:spPr>
        <p:txBody>
          <a:bodyPr spcFirstLastPara="1" wrap="square" lIns="92150" tIns="46075" rIns="92150" bIns="46075" anchor="b" anchorCtr="0">
            <a:noAutofit/>
          </a:bodyPr>
          <a:lstStyle>
            <a:lvl1pPr marL="457200" lvl="0" indent="-228600" algn="l">
              <a:spcBef>
                <a:spcPts val="600"/>
              </a:spcBef>
              <a:spcAft>
                <a:spcPts val="0"/>
              </a:spcAft>
              <a:buSzPts val="2000"/>
              <a:buNone/>
              <a:defRPr sz="2000"/>
            </a:lvl1pPr>
            <a:lvl2pPr marL="914400" lvl="1" indent="-228600" algn="l">
              <a:spcBef>
                <a:spcPts val="500"/>
              </a:spcBef>
              <a:spcAft>
                <a:spcPts val="0"/>
              </a:spcAft>
              <a:buSzPts val="1800"/>
              <a:buNone/>
              <a:defRPr sz="1800"/>
            </a:lvl2pPr>
            <a:lvl3pPr marL="1371600" lvl="2" indent="-228600" algn="l">
              <a:spcBef>
                <a:spcPts val="450"/>
              </a:spcBef>
              <a:spcAft>
                <a:spcPts val="0"/>
              </a:spcAft>
              <a:buSzPts val="1600"/>
              <a:buNone/>
              <a:defRPr sz="1600"/>
            </a:lvl3pPr>
            <a:lvl4pPr marL="1828800" lvl="3" indent="-228600" algn="l">
              <a:spcBef>
                <a:spcPts val="400"/>
              </a:spcBef>
              <a:spcAft>
                <a:spcPts val="0"/>
              </a:spcAft>
              <a:buSzPts val="1400"/>
              <a:buNone/>
              <a:defRPr sz="1400"/>
            </a:lvl4pPr>
            <a:lvl5pPr marL="2286000" lvl="4" indent="-228600" algn="l">
              <a:spcBef>
                <a:spcPts val="400"/>
              </a:spcBef>
              <a:spcAft>
                <a:spcPts val="0"/>
              </a:spcAft>
              <a:buSzPts val="1400"/>
              <a:buNone/>
              <a:defRPr sz="1400"/>
            </a:lvl5pPr>
            <a:lvl6pPr marL="2743200" lvl="5" indent="-228600" algn="l">
              <a:spcBef>
                <a:spcPts val="400"/>
              </a:spcBef>
              <a:spcAft>
                <a:spcPts val="0"/>
              </a:spcAft>
              <a:buSzPts val="1400"/>
              <a:buNone/>
              <a:defRPr sz="1400"/>
            </a:lvl6pPr>
            <a:lvl7pPr marL="3200400" lvl="6" indent="-228600" algn="l">
              <a:spcBef>
                <a:spcPts val="400"/>
              </a:spcBef>
              <a:spcAft>
                <a:spcPts val="0"/>
              </a:spcAft>
              <a:buSzPts val="1400"/>
              <a:buNone/>
              <a:defRPr sz="1400"/>
            </a:lvl7pPr>
            <a:lvl8pPr marL="3657600" lvl="7" indent="-228600" algn="l">
              <a:spcBef>
                <a:spcPts val="400"/>
              </a:spcBef>
              <a:spcAft>
                <a:spcPts val="0"/>
              </a:spcAft>
              <a:buSzPts val="1400"/>
              <a:buNone/>
              <a:defRPr sz="1400"/>
            </a:lvl8pPr>
            <a:lvl9pPr marL="4114800" lvl="8" indent="-228600" algn="l">
              <a:spcBef>
                <a:spcPts val="400"/>
              </a:spcBef>
              <a:spcAft>
                <a:spcPts val="0"/>
              </a:spcAft>
              <a:buSzPts val="1400"/>
              <a:buNone/>
              <a:defRPr sz="1400"/>
            </a:lvl9pPr>
          </a:lstStyle>
          <a:p>
            <a:endParaRPr/>
          </a:p>
        </p:txBody>
      </p:sp>
      <p:sp>
        <p:nvSpPr>
          <p:cNvPr id="38" name="Google Shape;38;p1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2024</a:t>
            </a:r>
            <a:endParaRPr/>
          </a:p>
        </p:txBody>
      </p:sp>
      <p:sp>
        <p:nvSpPr>
          <p:cNvPr id="39" name="Google Shape;39;p11"/>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Stefan Tschimben, University of Colorado Boulder</a:t>
            </a:r>
            <a:endParaRPr/>
          </a:p>
        </p:txBody>
      </p:sp>
      <p:sp>
        <p:nvSpPr>
          <p:cNvPr id="40" name="Google Shape;40;p1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12"/>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12"/>
          <p:cNvSpPr txBox="1">
            <a:spLocks noGrp="1"/>
          </p:cNvSpPr>
          <p:nvPr>
            <p:ph type="body" idx="1"/>
          </p:nvPr>
        </p:nvSpPr>
        <p:spPr>
          <a:xfrm>
            <a:off x="914401" y="1981201"/>
            <a:ext cx="5077884" cy="4113213"/>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sz="2800"/>
            </a:lvl1pPr>
            <a:lvl2pPr marL="914400" lvl="1" indent="-228600" algn="l">
              <a:spcBef>
                <a:spcPts val="500"/>
              </a:spcBef>
              <a:spcAft>
                <a:spcPts val="0"/>
              </a:spcAft>
              <a:buSzPts val="1400"/>
              <a:buNone/>
              <a:defRPr sz="2400"/>
            </a:lvl2pPr>
            <a:lvl3pPr marL="1371600" lvl="2" indent="-228600" algn="l">
              <a:spcBef>
                <a:spcPts val="450"/>
              </a:spcBef>
              <a:spcAft>
                <a:spcPts val="0"/>
              </a:spcAft>
              <a:buSzPts val="1400"/>
              <a:buNone/>
              <a:defRPr sz="2000"/>
            </a:lvl3pPr>
            <a:lvl4pPr marL="1828800" lvl="3" indent="-228600" algn="l">
              <a:spcBef>
                <a:spcPts val="400"/>
              </a:spcBef>
              <a:spcAft>
                <a:spcPts val="0"/>
              </a:spcAft>
              <a:buSzPts val="1400"/>
              <a:buNone/>
              <a:defRPr sz="1800"/>
            </a:lvl4pPr>
            <a:lvl5pPr marL="2286000" lvl="4" indent="-228600" algn="l">
              <a:spcBef>
                <a:spcPts val="400"/>
              </a:spcBef>
              <a:spcAft>
                <a:spcPts val="0"/>
              </a:spcAft>
              <a:buSzPts val="1400"/>
              <a:buNone/>
              <a:defRPr sz="1800"/>
            </a:lvl5pPr>
            <a:lvl6pPr marL="2743200" lvl="5" indent="-228600" algn="l">
              <a:spcBef>
                <a:spcPts val="400"/>
              </a:spcBef>
              <a:spcAft>
                <a:spcPts val="0"/>
              </a:spcAft>
              <a:buSzPts val="1400"/>
              <a:buNone/>
              <a:defRPr sz="1800"/>
            </a:lvl6pPr>
            <a:lvl7pPr marL="3200400" lvl="6" indent="-228600" algn="l">
              <a:spcBef>
                <a:spcPts val="400"/>
              </a:spcBef>
              <a:spcAft>
                <a:spcPts val="0"/>
              </a:spcAft>
              <a:buSzPts val="1400"/>
              <a:buNone/>
              <a:defRPr sz="1800"/>
            </a:lvl7pPr>
            <a:lvl8pPr marL="3657600" lvl="7" indent="-228600" algn="l">
              <a:spcBef>
                <a:spcPts val="400"/>
              </a:spcBef>
              <a:spcAft>
                <a:spcPts val="0"/>
              </a:spcAft>
              <a:buSzPts val="1400"/>
              <a:buNone/>
              <a:defRPr sz="1800"/>
            </a:lvl8pPr>
            <a:lvl9pPr marL="4114800" lvl="8" indent="-228600" algn="l">
              <a:spcBef>
                <a:spcPts val="400"/>
              </a:spcBef>
              <a:spcAft>
                <a:spcPts val="0"/>
              </a:spcAft>
              <a:buSzPts val="1400"/>
              <a:buNone/>
              <a:defRPr sz="1800"/>
            </a:lvl9pPr>
          </a:lstStyle>
          <a:p>
            <a:endParaRPr/>
          </a:p>
        </p:txBody>
      </p:sp>
      <p:sp>
        <p:nvSpPr>
          <p:cNvPr id="44" name="Google Shape;44;p12"/>
          <p:cNvSpPr txBox="1">
            <a:spLocks noGrp="1"/>
          </p:cNvSpPr>
          <p:nvPr>
            <p:ph type="body" idx="2"/>
          </p:nvPr>
        </p:nvSpPr>
        <p:spPr>
          <a:xfrm>
            <a:off x="6195484" y="1981201"/>
            <a:ext cx="5080000" cy="4113213"/>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sz="2800"/>
            </a:lvl1pPr>
            <a:lvl2pPr marL="914400" lvl="1" indent="-228600" algn="l">
              <a:spcBef>
                <a:spcPts val="500"/>
              </a:spcBef>
              <a:spcAft>
                <a:spcPts val="0"/>
              </a:spcAft>
              <a:buSzPts val="1400"/>
              <a:buNone/>
              <a:defRPr sz="2400"/>
            </a:lvl2pPr>
            <a:lvl3pPr marL="1371600" lvl="2" indent="-228600" algn="l">
              <a:spcBef>
                <a:spcPts val="450"/>
              </a:spcBef>
              <a:spcAft>
                <a:spcPts val="0"/>
              </a:spcAft>
              <a:buSzPts val="1400"/>
              <a:buNone/>
              <a:defRPr sz="2000"/>
            </a:lvl3pPr>
            <a:lvl4pPr marL="1828800" lvl="3" indent="-228600" algn="l">
              <a:spcBef>
                <a:spcPts val="400"/>
              </a:spcBef>
              <a:spcAft>
                <a:spcPts val="0"/>
              </a:spcAft>
              <a:buSzPts val="1400"/>
              <a:buNone/>
              <a:defRPr sz="1800"/>
            </a:lvl4pPr>
            <a:lvl5pPr marL="2286000" lvl="4" indent="-228600" algn="l">
              <a:spcBef>
                <a:spcPts val="400"/>
              </a:spcBef>
              <a:spcAft>
                <a:spcPts val="0"/>
              </a:spcAft>
              <a:buSzPts val="1400"/>
              <a:buNone/>
              <a:defRPr sz="1800"/>
            </a:lvl5pPr>
            <a:lvl6pPr marL="2743200" lvl="5" indent="-228600" algn="l">
              <a:spcBef>
                <a:spcPts val="400"/>
              </a:spcBef>
              <a:spcAft>
                <a:spcPts val="0"/>
              </a:spcAft>
              <a:buSzPts val="1400"/>
              <a:buNone/>
              <a:defRPr sz="1800"/>
            </a:lvl6pPr>
            <a:lvl7pPr marL="3200400" lvl="6" indent="-228600" algn="l">
              <a:spcBef>
                <a:spcPts val="400"/>
              </a:spcBef>
              <a:spcAft>
                <a:spcPts val="0"/>
              </a:spcAft>
              <a:buSzPts val="1400"/>
              <a:buNone/>
              <a:defRPr sz="1800"/>
            </a:lvl7pPr>
            <a:lvl8pPr marL="3657600" lvl="7" indent="-228600" algn="l">
              <a:spcBef>
                <a:spcPts val="400"/>
              </a:spcBef>
              <a:spcAft>
                <a:spcPts val="0"/>
              </a:spcAft>
              <a:buSzPts val="1400"/>
              <a:buNone/>
              <a:defRPr sz="1800"/>
            </a:lvl8pPr>
            <a:lvl9pPr marL="4114800" lvl="8" indent="-228600" algn="l">
              <a:spcBef>
                <a:spcPts val="400"/>
              </a:spcBef>
              <a:spcAft>
                <a:spcPts val="0"/>
              </a:spcAft>
              <a:buSzPts val="1400"/>
              <a:buNone/>
              <a:defRPr sz="1800"/>
            </a:lvl9pPr>
          </a:lstStyle>
          <a:p>
            <a:endParaRPr/>
          </a:p>
        </p:txBody>
      </p:sp>
      <p:sp>
        <p:nvSpPr>
          <p:cNvPr id="45" name="Google Shape;45;p1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2024</a:t>
            </a:r>
            <a:endParaRPr/>
          </a:p>
        </p:txBody>
      </p:sp>
      <p:sp>
        <p:nvSpPr>
          <p:cNvPr id="46" name="Google Shape;46;p1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Stefan Tschimben, University of Colorado Boulder</a:t>
            </a:r>
            <a:endParaRPr/>
          </a:p>
        </p:txBody>
      </p:sp>
      <p:sp>
        <p:nvSpPr>
          <p:cNvPr id="47" name="Google Shape;47;p1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609600" y="274638"/>
            <a:ext cx="10972800" cy="1143000"/>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13"/>
          <p:cNvSpPr txBox="1">
            <a:spLocks noGrp="1"/>
          </p:cNvSpPr>
          <p:nvPr>
            <p:ph type="body" idx="1"/>
          </p:nvPr>
        </p:nvSpPr>
        <p:spPr>
          <a:xfrm>
            <a:off x="609600" y="1535113"/>
            <a:ext cx="5386917" cy="639762"/>
          </a:xfrm>
          <a:prstGeom prst="rect">
            <a:avLst/>
          </a:prstGeom>
          <a:noFill/>
          <a:ln>
            <a:noFill/>
          </a:ln>
        </p:spPr>
        <p:txBody>
          <a:bodyPr spcFirstLastPara="1" wrap="square" lIns="92150" tIns="46075" rIns="92150" bIns="46075" anchor="b" anchorCtr="0">
            <a:noAutofit/>
          </a:bodyPr>
          <a:lstStyle>
            <a:lvl1pPr marL="457200" lvl="0" indent="-228600" algn="l">
              <a:spcBef>
                <a:spcPts val="600"/>
              </a:spcBef>
              <a:spcAft>
                <a:spcPts val="0"/>
              </a:spcAft>
              <a:buSzPts val="2400"/>
              <a:buNone/>
              <a:defRPr sz="2400" b="1"/>
            </a:lvl1pPr>
            <a:lvl2pPr marL="914400" lvl="1" indent="-228600" algn="l">
              <a:spcBef>
                <a:spcPts val="500"/>
              </a:spcBef>
              <a:spcAft>
                <a:spcPts val="0"/>
              </a:spcAft>
              <a:buSzPts val="2000"/>
              <a:buNone/>
              <a:defRPr sz="2000" b="1"/>
            </a:lvl2pPr>
            <a:lvl3pPr marL="1371600" lvl="2" indent="-228600" algn="l">
              <a:spcBef>
                <a:spcPts val="450"/>
              </a:spcBef>
              <a:spcAft>
                <a:spcPts val="0"/>
              </a:spcAft>
              <a:buSzPts val="1800"/>
              <a:buNone/>
              <a:defRPr sz="1800" b="1"/>
            </a:lvl3pPr>
            <a:lvl4pPr marL="1828800" lvl="3" indent="-228600" algn="l">
              <a:spcBef>
                <a:spcPts val="400"/>
              </a:spcBef>
              <a:spcAft>
                <a:spcPts val="0"/>
              </a:spcAft>
              <a:buSzPts val="1600"/>
              <a:buNone/>
              <a:defRPr sz="1600" b="1"/>
            </a:lvl4pPr>
            <a:lvl5pPr marL="2286000" lvl="4" indent="-228600" algn="l">
              <a:spcBef>
                <a:spcPts val="400"/>
              </a:spcBef>
              <a:spcAft>
                <a:spcPts val="0"/>
              </a:spcAft>
              <a:buSzPts val="1600"/>
              <a:buNone/>
              <a:defRPr sz="1600" b="1"/>
            </a:lvl5pPr>
            <a:lvl6pPr marL="2743200" lvl="5" indent="-228600" algn="l">
              <a:spcBef>
                <a:spcPts val="400"/>
              </a:spcBef>
              <a:spcAft>
                <a:spcPts val="0"/>
              </a:spcAft>
              <a:buSzPts val="1600"/>
              <a:buNone/>
              <a:defRPr sz="1600" b="1"/>
            </a:lvl6pPr>
            <a:lvl7pPr marL="3200400" lvl="6" indent="-228600" algn="l">
              <a:spcBef>
                <a:spcPts val="400"/>
              </a:spcBef>
              <a:spcAft>
                <a:spcPts val="0"/>
              </a:spcAft>
              <a:buSzPts val="1600"/>
              <a:buNone/>
              <a:defRPr sz="1600" b="1"/>
            </a:lvl7pPr>
            <a:lvl8pPr marL="3657600" lvl="7" indent="-228600" algn="l">
              <a:spcBef>
                <a:spcPts val="400"/>
              </a:spcBef>
              <a:spcAft>
                <a:spcPts val="0"/>
              </a:spcAft>
              <a:buSzPts val="1600"/>
              <a:buNone/>
              <a:defRPr sz="1600" b="1"/>
            </a:lvl8pPr>
            <a:lvl9pPr marL="4114800" lvl="8" indent="-228600" algn="l">
              <a:spcBef>
                <a:spcPts val="400"/>
              </a:spcBef>
              <a:spcAft>
                <a:spcPts val="0"/>
              </a:spcAft>
              <a:buSzPts val="1600"/>
              <a:buNone/>
              <a:defRPr sz="1600" b="1"/>
            </a:lvl9pPr>
          </a:lstStyle>
          <a:p>
            <a:endParaRPr/>
          </a:p>
        </p:txBody>
      </p:sp>
      <p:sp>
        <p:nvSpPr>
          <p:cNvPr id="51" name="Google Shape;51;p13"/>
          <p:cNvSpPr txBox="1">
            <a:spLocks noGrp="1"/>
          </p:cNvSpPr>
          <p:nvPr>
            <p:ph type="body" idx="2"/>
          </p:nvPr>
        </p:nvSpPr>
        <p:spPr>
          <a:xfrm>
            <a:off x="609600" y="2174875"/>
            <a:ext cx="5386917" cy="3951288"/>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sz="2400"/>
            </a:lvl1pPr>
            <a:lvl2pPr marL="914400" lvl="1" indent="-228600" algn="l">
              <a:spcBef>
                <a:spcPts val="500"/>
              </a:spcBef>
              <a:spcAft>
                <a:spcPts val="0"/>
              </a:spcAft>
              <a:buSzPts val="1400"/>
              <a:buNone/>
              <a:defRPr sz="2000"/>
            </a:lvl2pPr>
            <a:lvl3pPr marL="1371600" lvl="2" indent="-228600" algn="l">
              <a:spcBef>
                <a:spcPts val="450"/>
              </a:spcBef>
              <a:spcAft>
                <a:spcPts val="0"/>
              </a:spcAft>
              <a:buSzPts val="1400"/>
              <a:buNone/>
              <a:defRPr sz="1800"/>
            </a:lvl3pPr>
            <a:lvl4pPr marL="1828800" lvl="3" indent="-228600" algn="l">
              <a:spcBef>
                <a:spcPts val="400"/>
              </a:spcBef>
              <a:spcAft>
                <a:spcPts val="0"/>
              </a:spcAft>
              <a:buSzPts val="1400"/>
              <a:buNone/>
              <a:defRPr sz="1600"/>
            </a:lvl4pPr>
            <a:lvl5pPr marL="2286000" lvl="4" indent="-228600" algn="l">
              <a:spcBef>
                <a:spcPts val="400"/>
              </a:spcBef>
              <a:spcAft>
                <a:spcPts val="0"/>
              </a:spcAft>
              <a:buSzPts val="1400"/>
              <a:buNone/>
              <a:defRPr sz="1600"/>
            </a:lvl5pPr>
            <a:lvl6pPr marL="2743200" lvl="5" indent="-228600" algn="l">
              <a:spcBef>
                <a:spcPts val="400"/>
              </a:spcBef>
              <a:spcAft>
                <a:spcPts val="0"/>
              </a:spcAft>
              <a:buSzPts val="1400"/>
              <a:buNone/>
              <a:defRPr sz="1600"/>
            </a:lvl6pPr>
            <a:lvl7pPr marL="3200400" lvl="6" indent="-228600" algn="l">
              <a:spcBef>
                <a:spcPts val="400"/>
              </a:spcBef>
              <a:spcAft>
                <a:spcPts val="0"/>
              </a:spcAft>
              <a:buSzPts val="1400"/>
              <a:buNone/>
              <a:defRPr sz="1600"/>
            </a:lvl7pPr>
            <a:lvl8pPr marL="3657600" lvl="7" indent="-228600" algn="l">
              <a:spcBef>
                <a:spcPts val="400"/>
              </a:spcBef>
              <a:spcAft>
                <a:spcPts val="0"/>
              </a:spcAft>
              <a:buSzPts val="1400"/>
              <a:buNone/>
              <a:defRPr sz="1600"/>
            </a:lvl8pPr>
            <a:lvl9pPr marL="4114800" lvl="8" indent="-228600" algn="l">
              <a:spcBef>
                <a:spcPts val="400"/>
              </a:spcBef>
              <a:spcAft>
                <a:spcPts val="0"/>
              </a:spcAft>
              <a:buSzPts val="1400"/>
              <a:buNone/>
              <a:defRPr sz="1600"/>
            </a:lvl9pPr>
          </a:lstStyle>
          <a:p>
            <a:endParaRPr/>
          </a:p>
        </p:txBody>
      </p:sp>
      <p:sp>
        <p:nvSpPr>
          <p:cNvPr id="52" name="Google Shape;52;p13"/>
          <p:cNvSpPr txBox="1">
            <a:spLocks noGrp="1"/>
          </p:cNvSpPr>
          <p:nvPr>
            <p:ph type="body" idx="3"/>
          </p:nvPr>
        </p:nvSpPr>
        <p:spPr>
          <a:xfrm>
            <a:off x="6193368" y="1535113"/>
            <a:ext cx="5389033" cy="639762"/>
          </a:xfrm>
          <a:prstGeom prst="rect">
            <a:avLst/>
          </a:prstGeom>
          <a:noFill/>
          <a:ln>
            <a:noFill/>
          </a:ln>
        </p:spPr>
        <p:txBody>
          <a:bodyPr spcFirstLastPara="1" wrap="square" lIns="92150" tIns="46075" rIns="92150" bIns="46075" anchor="b" anchorCtr="0">
            <a:noAutofit/>
          </a:bodyPr>
          <a:lstStyle>
            <a:lvl1pPr marL="457200" lvl="0" indent="-228600" algn="l">
              <a:spcBef>
                <a:spcPts val="600"/>
              </a:spcBef>
              <a:spcAft>
                <a:spcPts val="0"/>
              </a:spcAft>
              <a:buSzPts val="2400"/>
              <a:buNone/>
              <a:defRPr sz="2400" b="1"/>
            </a:lvl1pPr>
            <a:lvl2pPr marL="914400" lvl="1" indent="-228600" algn="l">
              <a:spcBef>
                <a:spcPts val="500"/>
              </a:spcBef>
              <a:spcAft>
                <a:spcPts val="0"/>
              </a:spcAft>
              <a:buSzPts val="2000"/>
              <a:buNone/>
              <a:defRPr sz="2000" b="1"/>
            </a:lvl2pPr>
            <a:lvl3pPr marL="1371600" lvl="2" indent="-228600" algn="l">
              <a:spcBef>
                <a:spcPts val="450"/>
              </a:spcBef>
              <a:spcAft>
                <a:spcPts val="0"/>
              </a:spcAft>
              <a:buSzPts val="1800"/>
              <a:buNone/>
              <a:defRPr sz="1800" b="1"/>
            </a:lvl3pPr>
            <a:lvl4pPr marL="1828800" lvl="3" indent="-228600" algn="l">
              <a:spcBef>
                <a:spcPts val="400"/>
              </a:spcBef>
              <a:spcAft>
                <a:spcPts val="0"/>
              </a:spcAft>
              <a:buSzPts val="1600"/>
              <a:buNone/>
              <a:defRPr sz="1600" b="1"/>
            </a:lvl4pPr>
            <a:lvl5pPr marL="2286000" lvl="4" indent="-228600" algn="l">
              <a:spcBef>
                <a:spcPts val="400"/>
              </a:spcBef>
              <a:spcAft>
                <a:spcPts val="0"/>
              </a:spcAft>
              <a:buSzPts val="1600"/>
              <a:buNone/>
              <a:defRPr sz="1600" b="1"/>
            </a:lvl5pPr>
            <a:lvl6pPr marL="2743200" lvl="5" indent="-228600" algn="l">
              <a:spcBef>
                <a:spcPts val="400"/>
              </a:spcBef>
              <a:spcAft>
                <a:spcPts val="0"/>
              </a:spcAft>
              <a:buSzPts val="1600"/>
              <a:buNone/>
              <a:defRPr sz="1600" b="1"/>
            </a:lvl6pPr>
            <a:lvl7pPr marL="3200400" lvl="6" indent="-228600" algn="l">
              <a:spcBef>
                <a:spcPts val="400"/>
              </a:spcBef>
              <a:spcAft>
                <a:spcPts val="0"/>
              </a:spcAft>
              <a:buSzPts val="1600"/>
              <a:buNone/>
              <a:defRPr sz="1600" b="1"/>
            </a:lvl7pPr>
            <a:lvl8pPr marL="3657600" lvl="7" indent="-228600" algn="l">
              <a:spcBef>
                <a:spcPts val="400"/>
              </a:spcBef>
              <a:spcAft>
                <a:spcPts val="0"/>
              </a:spcAft>
              <a:buSzPts val="1600"/>
              <a:buNone/>
              <a:defRPr sz="1600" b="1"/>
            </a:lvl8pPr>
            <a:lvl9pPr marL="4114800" lvl="8" indent="-228600" algn="l">
              <a:spcBef>
                <a:spcPts val="400"/>
              </a:spcBef>
              <a:spcAft>
                <a:spcPts val="0"/>
              </a:spcAft>
              <a:buSzPts val="1600"/>
              <a:buNone/>
              <a:defRPr sz="1600" b="1"/>
            </a:lvl9pPr>
          </a:lstStyle>
          <a:p>
            <a:endParaRPr/>
          </a:p>
        </p:txBody>
      </p:sp>
      <p:sp>
        <p:nvSpPr>
          <p:cNvPr id="53" name="Google Shape;53;p13"/>
          <p:cNvSpPr txBox="1">
            <a:spLocks noGrp="1"/>
          </p:cNvSpPr>
          <p:nvPr>
            <p:ph type="body" idx="4"/>
          </p:nvPr>
        </p:nvSpPr>
        <p:spPr>
          <a:xfrm>
            <a:off x="6193368" y="2174875"/>
            <a:ext cx="5389033" cy="3951288"/>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sz="2400"/>
            </a:lvl1pPr>
            <a:lvl2pPr marL="914400" lvl="1" indent="-228600" algn="l">
              <a:spcBef>
                <a:spcPts val="500"/>
              </a:spcBef>
              <a:spcAft>
                <a:spcPts val="0"/>
              </a:spcAft>
              <a:buSzPts val="1400"/>
              <a:buNone/>
              <a:defRPr sz="2000"/>
            </a:lvl2pPr>
            <a:lvl3pPr marL="1371600" lvl="2" indent="-228600" algn="l">
              <a:spcBef>
                <a:spcPts val="450"/>
              </a:spcBef>
              <a:spcAft>
                <a:spcPts val="0"/>
              </a:spcAft>
              <a:buSzPts val="1400"/>
              <a:buNone/>
              <a:defRPr sz="1800"/>
            </a:lvl3pPr>
            <a:lvl4pPr marL="1828800" lvl="3" indent="-228600" algn="l">
              <a:spcBef>
                <a:spcPts val="400"/>
              </a:spcBef>
              <a:spcAft>
                <a:spcPts val="0"/>
              </a:spcAft>
              <a:buSzPts val="1400"/>
              <a:buNone/>
              <a:defRPr sz="1600"/>
            </a:lvl4pPr>
            <a:lvl5pPr marL="2286000" lvl="4" indent="-228600" algn="l">
              <a:spcBef>
                <a:spcPts val="400"/>
              </a:spcBef>
              <a:spcAft>
                <a:spcPts val="0"/>
              </a:spcAft>
              <a:buSzPts val="1400"/>
              <a:buNone/>
              <a:defRPr sz="1600"/>
            </a:lvl5pPr>
            <a:lvl6pPr marL="2743200" lvl="5" indent="-228600" algn="l">
              <a:spcBef>
                <a:spcPts val="400"/>
              </a:spcBef>
              <a:spcAft>
                <a:spcPts val="0"/>
              </a:spcAft>
              <a:buSzPts val="1400"/>
              <a:buNone/>
              <a:defRPr sz="1600"/>
            </a:lvl6pPr>
            <a:lvl7pPr marL="3200400" lvl="6" indent="-228600" algn="l">
              <a:spcBef>
                <a:spcPts val="400"/>
              </a:spcBef>
              <a:spcAft>
                <a:spcPts val="0"/>
              </a:spcAft>
              <a:buSzPts val="1400"/>
              <a:buNone/>
              <a:defRPr sz="1600"/>
            </a:lvl7pPr>
            <a:lvl8pPr marL="3657600" lvl="7" indent="-228600" algn="l">
              <a:spcBef>
                <a:spcPts val="400"/>
              </a:spcBef>
              <a:spcAft>
                <a:spcPts val="0"/>
              </a:spcAft>
              <a:buSzPts val="1400"/>
              <a:buNone/>
              <a:defRPr sz="1600"/>
            </a:lvl8pPr>
            <a:lvl9pPr marL="4114800" lvl="8" indent="-228600" algn="l">
              <a:spcBef>
                <a:spcPts val="400"/>
              </a:spcBef>
              <a:spcAft>
                <a:spcPts val="0"/>
              </a:spcAft>
              <a:buSzPts val="1400"/>
              <a:buNone/>
              <a:defRPr sz="1600"/>
            </a:lvl9pPr>
          </a:lstStyle>
          <a:p>
            <a:endParaRPr/>
          </a:p>
        </p:txBody>
      </p:sp>
      <p:sp>
        <p:nvSpPr>
          <p:cNvPr id="54" name="Google Shape;54;p13"/>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2024</a:t>
            </a:r>
            <a:endParaRPr/>
          </a:p>
        </p:txBody>
      </p:sp>
      <p:sp>
        <p:nvSpPr>
          <p:cNvPr id="55" name="Google Shape;55;p13"/>
          <p:cNvSpPr txBox="1">
            <a:spLocks noGrp="1"/>
          </p:cNvSpPr>
          <p:nvPr>
            <p:ph type="ftr" idx="11"/>
          </p:nvPr>
        </p:nvSpPr>
        <p:spPr>
          <a:xfrm>
            <a:off x="7524760" y="6475414"/>
            <a:ext cx="3865024"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Stefan Tschimben, University of Colorado Boulder</a:t>
            </a:r>
            <a:endParaRPr/>
          </a:p>
        </p:txBody>
      </p:sp>
      <p:sp>
        <p:nvSpPr>
          <p:cNvPr id="56" name="Google Shape;56;p13"/>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14"/>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2024</a:t>
            </a:r>
            <a:endParaRPr/>
          </a:p>
        </p:txBody>
      </p:sp>
      <p:sp>
        <p:nvSpPr>
          <p:cNvPr id="60" name="Google Shape;60;p14"/>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Stefan Tschimben, University of Colorado Boulder</a:t>
            </a:r>
            <a:endParaRPr/>
          </a:p>
        </p:txBody>
      </p:sp>
      <p:sp>
        <p:nvSpPr>
          <p:cNvPr id="61" name="Google Shape;61;p14"/>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2024</a:t>
            </a:r>
            <a:endParaRPr/>
          </a:p>
        </p:txBody>
      </p:sp>
      <p:sp>
        <p:nvSpPr>
          <p:cNvPr id="64" name="Google Shape;64;p1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Stefan Tschimben, University of Colorado Boulder</a:t>
            </a:r>
            <a:endParaRPr/>
          </a:p>
        </p:txBody>
      </p:sp>
      <p:sp>
        <p:nvSpPr>
          <p:cNvPr id="65" name="Google Shape;65;p1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16"/>
          <p:cNvSpPr txBox="1">
            <a:spLocks noGrp="1"/>
          </p:cNvSpPr>
          <p:nvPr>
            <p:ph type="body" idx="1"/>
          </p:nvPr>
        </p:nvSpPr>
        <p:spPr>
          <a:xfrm rot="5400000">
            <a:off x="4038336" y="-1142735"/>
            <a:ext cx="4113213" cy="10361084"/>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a:lvl1pPr>
            <a:lvl2pPr marL="914400" lvl="1" indent="-228600" algn="l">
              <a:spcBef>
                <a:spcPts val="500"/>
              </a:spcBef>
              <a:spcAft>
                <a:spcPts val="0"/>
              </a:spcAft>
              <a:buSzPts val="1400"/>
              <a:buNone/>
              <a:defRPr/>
            </a:lvl2pPr>
            <a:lvl3pPr marL="1371600" lvl="2" indent="-228600" algn="l">
              <a:spcBef>
                <a:spcPts val="450"/>
              </a:spcBef>
              <a:spcAft>
                <a:spcPts val="0"/>
              </a:spcAft>
              <a:buSzPts val="1400"/>
              <a:buNone/>
              <a:defRPr/>
            </a:lvl3pPr>
            <a:lvl4pPr marL="1828800" lvl="3" indent="-228600" algn="l">
              <a:spcBef>
                <a:spcPts val="400"/>
              </a:spcBef>
              <a:spcAft>
                <a:spcPts val="0"/>
              </a:spcAft>
              <a:buSzPts val="1400"/>
              <a:buNone/>
              <a:defRPr/>
            </a:lvl4pPr>
            <a:lvl5pPr marL="2286000" lvl="4" indent="-228600" algn="l">
              <a:spcBef>
                <a:spcPts val="400"/>
              </a:spcBef>
              <a:spcAft>
                <a:spcPts val="0"/>
              </a:spcAft>
              <a:buSzPts val="1400"/>
              <a:buNone/>
              <a:defRPr/>
            </a:lvl5pPr>
            <a:lvl6pPr marL="2743200" lvl="5" indent="-228600" algn="l">
              <a:spcBef>
                <a:spcPts val="400"/>
              </a:spcBef>
              <a:spcAft>
                <a:spcPts val="0"/>
              </a:spcAft>
              <a:buSzPts val="1400"/>
              <a:buNone/>
              <a:defRPr/>
            </a:lvl6pPr>
            <a:lvl7pPr marL="3200400" lvl="6" indent="-228600" algn="l">
              <a:spcBef>
                <a:spcPts val="400"/>
              </a:spcBef>
              <a:spcAft>
                <a:spcPts val="0"/>
              </a:spcAft>
              <a:buSzPts val="1400"/>
              <a:buNone/>
              <a:defRPr/>
            </a:lvl7pPr>
            <a:lvl8pPr marL="3657600" lvl="7" indent="-228600" algn="l">
              <a:spcBef>
                <a:spcPts val="400"/>
              </a:spcBef>
              <a:spcAft>
                <a:spcPts val="0"/>
              </a:spcAft>
              <a:buSzPts val="1400"/>
              <a:buNone/>
              <a:defRPr/>
            </a:lvl8pPr>
            <a:lvl9pPr marL="4114800" lvl="8" indent="-228600" algn="l">
              <a:spcBef>
                <a:spcPts val="400"/>
              </a:spcBef>
              <a:spcAft>
                <a:spcPts val="0"/>
              </a:spcAft>
              <a:buSzPts val="1400"/>
              <a:buNone/>
              <a:defRPr/>
            </a:lvl9pPr>
          </a:lstStyle>
          <a:p>
            <a:endParaRPr/>
          </a:p>
        </p:txBody>
      </p:sp>
      <p:sp>
        <p:nvSpPr>
          <p:cNvPr id="69" name="Google Shape;69;p16"/>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2024</a:t>
            </a:r>
            <a:endParaRPr/>
          </a:p>
        </p:txBody>
      </p:sp>
      <p:sp>
        <p:nvSpPr>
          <p:cNvPr id="70" name="Google Shape;70;p16"/>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Stefan Tschimben, University of Colorado Boulder</a:t>
            </a:r>
            <a:endParaRPr/>
          </a:p>
        </p:txBody>
      </p:sp>
      <p:sp>
        <p:nvSpPr>
          <p:cNvPr id="71" name="Google Shape;71;p16"/>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rot="5400000">
            <a:off x="7276836" y="2095766"/>
            <a:ext cx="5408613" cy="2588684"/>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1994694" y="-394493"/>
            <a:ext cx="5408613" cy="7569200"/>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a:lvl1pPr>
            <a:lvl2pPr marL="914400" lvl="1" indent="-228600" algn="l">
              <a:spcBef>
                <a:spcPts val="500"/>
              </a:spcBef>
              <a:spcAft>
                <a:spcPts val="0"/>
              </a:spcAft>
              <a:buSzPts val="1400"/>
              <a:buNone/>
              <a:defRPr/>
            </a:lvl2pPr>
            <a:lvl3pPr marL="1371600" lvl="2" indent="-228600" algn="l">
              <a:spcBef>
                <a:spcPts val="450"/>
              </a:spcBef>
              <a:spcAft>
                <a:spcPts val="0"/>
              </a:spcAft>
              <a:buSzPts val="1400"/>
              <a:buNone/>
              <a:defRPr/>
            </a:lvl3pPr>
            <a:lvl4pPr marL="1828800" lvl="3" indent="-228600" algn="l">
              <a:spcBef>
                <a:spcPts val="400"/>
              </a:spcBef>
              <a:spcAft>
                <a:spcPts val="0"/>
              </a:spcAft>
              <a:buSzPts val="1400"/>
              <a:buNone/>
              <a:defRPr/>
            </a:lvl4pPr>
            <a:lvl5pPr marL="2286000" lvl="4" indent="-228600" algn="l">
              <a:spcBef>
                <a:spcPts val="400"/>
              </a:spcBef>
              <a:spcAft>
                <a:spcPts val="0"/>
              </a:spcAft>
              <a:buSzPts val="1400"/>
              <a:buNone/>
              <a:defRPr/>
            </a:lvl5pPr>
            <a:lvl6pPr marL="2743200" lvl="5" indent="-228600" algn="l">
              <a:spcBef>
                <a:spcPts val="400"/>
              </a:spcBef>
              <a:spcAft>
                <a:spcPts val="0"/>
              </a:spcAft>
              <a:buSzPts val="1400"/>
              <a:buNone/>
              <a:defRPr/>
            </a:lvl6pPr>
            <a:lvl7pPr marL="3200400" lvl="6" indent="-228600" algn="l">
              <a:spcBef>
                <a:spcPts val="400"/>
              </a:spcBef>
              <a:spcAft>
                <a:spcPts val="0"/>
              </a:spcAft>
              <a:buSzPts val="1400"/>
              <a:buNone/>
              <a:defRPr/>
            </a:lvl7pPr>
            <a:lvl8pPr marL="3657600" lvl="7" indent="-228600" algn="l">
              <a:spcBef>
                <a:spcPts val="400"/>
              </a:spcBef>
              <a:spcAft>
                <a:spcPts val="0"/>
              </a:spcAft>
              <a:buSzPts val="1400"/>
              <a:buNone/>
              <a:defRPr/>
            </a:lvl8pPr>
            <a:lvl9pPr marL="4114800" lvl="8" indent="-228600" algn="l">
              <a:spcBef>
                <a:spcPts val="400"/>
              </a:spcBef>
              <a:spcAft>
                <a:spcPts val="0"/>
              </a:spcAft>
              <a:buSzPts val="1400"/>
              <a:buNone/>
              <a:defRPr/>
            </a:lvl9pPr>
          </a:lstStyle>
          <a:p>
            <a:endParaRPr/>
          </a:p>
        </p:txBody>
      </p:sp>
      <p:sp>
        <p:nvSpPr>
          <p:cNvPr id="75" name="Google Shape;75;p17"/>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2024</a:t>
            </a:r>
            <a:endParaRPr/>
          </a:p>
        </p:txBody>
      </p:sp>
      <p:sp>
        <p:nvSpPr>
          <p:cNvPr id="76" name="Google Shape;76;p17"/>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Stefan Tschimben, University of Colorado Boulder</a:t>
            </a:r>
            <a:endParaRPr/>
          </a:p>
        </p:txBody>
      </p:sp>
      <p:sp>
        <p:nvSpPr>
          <p:cNvPr id="77" name="Google Shape;77;p17"/>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
        <p:cNvGrpSpPr/>
        <p:nvPr/>
      </p:nvGrpSpPr>
      <p:grpSpPr>
        <a:xfrm>
          <a:off x="0" y="0"/>
          <a:ext cx="0" cy="0"/>
          <a:chOff x="0" y="0"/>
          <a:chExt cx="0" cy="0"/>
        </a:xfrm>
      </p:grpSpPr>
      <p:sp>
        <p:nvSpPr>
          <p:cNvPr id="14" name="Google Shape;14;p8"/>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marR="0" lvl="0"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1pPr>
            <a:lvl2pPr marR="0" lvl="1"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2pPr>
            <a:lvl3pPr marR="0" lvl="2"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3pPr>
            <a:lvl4pPr marR="0" lvl="3"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4pPr>
            <a:lvl5pPr marR="0" lvl="4"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5pPr>
            <a:lvl6pPr marR="0" lvl="5"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6pPr>
            <a:lvl7pPr marR="0" lvl="6"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7pPr>
            <a:lvl8pPr marR="0" lvl="7"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8pPr>
            <a:lvl9pPr marR="0" lvl="8"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9pPr>
          </a:lstStyle>
          <a:p>
            <a:endParaRPr/>
          </a:p>
        </p:txBody>
      </p:sp>
      <p:sp>
        <p:nvSpPr>
          <p:cNvPr id="15" name="Google Shape;15;p8"/>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lvl1pPr marL="457200" marR="0" lvl="0" indent="-228600" algn="l" rtl="0">
              <a:spcBef>
                <a:spcPts val="60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45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9pPr>
          </a:lstStyle>
          <a:p>
            <a:endParaRPr/>
          </a:p>
        </p:txBody>
      </p:sp>
      <p:sp>
        <p:nvSpPr>
          <p:cNvPr id="16" name="Google Shape;16;p8"/>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a:t>March 2024</a:t>
            </a:r>
            <a:endParaRPr/>
          </a:p>
        </p:txBody>
      </p:sp>
      <p:sp>
        <p:nvSpPr>
          <p:cNvPr id="17" name="Google Shape;17;p8"/>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a:t>Stefan Tschimben, University of Colorado Boulder</a:t>
            </a:r>
            <a:endParaRPr/>
          </a:p>
        </p:txBody>
      </p:sp>
      <p:sp>
        <p:nvSpPr>
          <p:cNvPr id="18" name="Google Shape;18;p8"/>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a:solidFill>
                  <a:srgbClr val="000000"/>
                </a:solidFill>
                <a:latin typeface="Times New Roman"/>
                <a:ea typeface="Times New Roman"/>
                <a:cs typeface="Times New Roman"/>
                <a:sym typeface="Times New Roman"/>
              </a:defRPr>
            </a:lvl1pPr>
            <a:lvl2pPr marL="0" marR="0" lvl="1" indent="0" algn="ctr" rtl="0">
              <a:spcBef>
                <a:spcPts val="0"/>
              </a:spcBef>
              <a:spcAft>
                <a:spcPts val="0"/>
              </a:spcAft>
              <a:buNone/>
              <a:defRPr sz="1200">
                <a:solidFill>
                  <a:srgbClr val="000000"/>
                </a:solidFill>
                <a:latin typeface="Times New Roman"/>
                <a:ea typeface="Times New Roman"/>
                <a:cs typeface="Times New Roman"/>
                <a:sym typeface="Times New Roman"/>
              </a:defRPr>
            </a:lvl2pPr>
            <a:lvl3pPr marL="0" marR="0" lvl="2" indent="0" algn="ctr" rtl="0">
              <a:spcBef>
                <a:spcPts val="0"/>
              </a:spcBef>
              <a:spcAft>
                <a:spcPts val="0"/>
              </a:spcAft>
              <a:buNone/>
              <a:defRPr sz="1200">
                <a:solidFill>
                  <a:srgbClr val="000000"/>
                </a:solidFill>
                <a:latin typeface="Times New Roman"/>
                <a:ea typeface="Times New Roman"/>
                <a:cs typeface="Times New Roman"/>
                <a:sym typeface="Times New Roman"/>
              </a:defRPr>
            </a:lvl3pPr>
            <a:lvl4pPr marL="0" marR="0" lvl="3" indent="0" algn="ctr" rtl="0">
              <a:spcBef>
                <a:spcPts val="0"/>
              </a:spcBef>
              <a:spcAft>
                <a:spcPts val="0"/>
              </a:spcAft>
              <a:buNone/>
              <a:defRPr sz="1200">
                <a:solidFill>
                  <a:srgbClr val="000000"/>
                </a:solidFill>
                <a:latin typeface="Times New Roman"/>
                <a:ea typeface="Times New Roman"/>
                <a:cs typeface="Times New Roman"/>
                <a:sym typeface="Times New Roman"/>
              </a:defRPr>
            </a:lvl4pPr>
            <a:lvl5pPr marL="0" marR="0" lvl="4" indent="0" algn="ctr" rtl="0">
              <a:spcBef>
                <a:spcPts val="0"/>
              </a:spcBef>
              <a:spcAft>
                <a:spcPts val="0"/>
              </a:spcAft>
              <a:buNone/>
              <a:defRPr sz="1200">
                <a:solidFill>
                  <a:srgbClr val="000000"/>
                </a:solidFill>
                <a:latin typeface="Times New Roman"/>
                <a:ea typeface="Times New Roman"/>
                <a:cs typeface="Times New Roman"/>
                <a:sym typeface="Times New Roman"/>
              </a:defRPr>
            </a:lvl5pPr>
            <a:lvl6pPr marL="0" marR="0" lvl="5" indent="0" algn="ctr" rtl="0">
              <a:spcBef>
                <a:spcPts val="0"/>
              </a:spcBef>
              <a:spcAft>
                <a:spcPts val="0"/>
              </a:spcAft>
              <a:buNone/>
              <a:defRPr sz="1200">
                <a:solidFill>
                  <a:srgbClr val="000000"/>
                </a:solidFill>
                <a:latin typeface="Times New Roman"/>
                <a:ea typeface="Times New Roman"/>
                <a:cs typeface="Times New Roman"/>
                <a:sym typeface="Times New Roman"/>
              </a:defRPr>
            </a:lvl6pPr>
            <a:lvl7pPr marL="0" marR="0" lvl="6" indent="0" algn="ctr" rtl="0">
              <a:spcBef>
                <a:spcPts val="0"/>
              </a:spcBef>
              <a:spcAft>
                <a:spcPts val="0"/>
              </a:spcAft>
              <a:buNone/>
              <a:defRPr sz="1200">
                <a:solidFill>
                  <a:srgbClr val="000000"/>
                </a:solidFill>
                <a:latin typeface="Times New Roman"/>
                <a:ea typeface="Times New Roman"/>
                <a:cs typeface="Times New Roman"/>
                <a:sym typeface="Times New Roman"/>
              </a:defRPr>
            </a:lvl7pPr>
            <a:lvl8pPr marL="0" marR="0" lvl="7" indent="0" algn="ctr" rtl="0">
              <a:spcBef>
                <a:spcPts val="0"/>
              </a:spcBef>
              <a:spcAft>
                <a:spcPts val="0"/>
              </a:spcAft>
              <a:buNone/>
              <a:defRPr sz="1200">
                <a:solidFill>
                  <a:srgbClr val="000000"/>
                </a:solidFill>
                <a:latin typeface="Times New Roman"/>
                <a:ea typeface="Times New Roman"/>
                <a:cs typeface="Times New Roman"/>
                <a:sym typeface="Times New Roman"/>
              </a:defRPr>
            </a:lvl8pPr>
            <a:lvl9pPr marL="0" marR="0" lvl="8" indent="0" algn="ctr" rtl="0">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cxnSp>
        <p:nvCxnSpPr>
          <p:cNvPr id="19" name="Google Shape;19;p8"/>
          <p:cNvCxnSpPr/>
          <p:nvPr/>
        </p:nvCxnSpPr>
        <p:spPr>
          <a:xfrm>
            <a:off x="914400" y="609600"/>
            <a:ext cx="10363200" cy="1588"/>
          </a:xfrm>
          <a:prstGeom prst="straightConnector1">
            <a:avLst/>
          </a:prstGeom>
          <a:noFill/>
          <a:ln w="12600" cap="flat" cmpd="sng">
            <a:solidFill>
              <a:srgbClr val="000000"/>
            </a:solidFill>
            <a:prstDash val="solid"/>
            <a:miter lim="800000"/>
            <a:headEnd type="none" w="med" len="med"/>
            <a:tailEnd type="none" w="med" len="med"/>
          </a:ln>
        </p:spPr>
      </p:cxnSp>
      <p:sp>
        <p:nvSpPr>
          <p:cNvPr id="20" name="Google Shape;20;p8"/>
          <p:cNvSpPr/>
          <p:nvPr/>
        </p:nvSpPr>
        <p:spPr>
          <a:xfrm>
            <a:off x="912285" y="6475413"/>
            <a:ext cx="718145"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a:solidFill>
                  <a:srgbClr val="000000"/>
                </a:solidFill>
                <a:latin typeface="Times New Roman"/>
                <a:ea typeface="Times New Roman"/>
                <a:cs typeface="Times New Roman"/>
                <a:sym typeface="Times New Roman"/>
              </a:rPr>
              <a:t>Submission</a:t>
            </a:r>
            <a:endParaRPr/>
          </a:p>
        </p:txBody>
      </p:sp>
      <p:cxnSp>
        <p:nvCxnSpPr>
          <p:cNvPr id="21" name="Google Shape;21;p8"/>
          <p:cNvCxnSpPr/>
          <p:nvPr/>
        </p:nvCxnSpPr>
        <p:spPr>
          <a:xfrm>
            <a:off x="914400" y="6477000"/>
            <a:ext cx="10464800" cy="1588"/>
          </a:xfrm>
          <a:prstGeom prst="straightConnector1">
            <a:avLst/>
          </a:prstGeom>
          <a:noFill/>
          <a:ln w="12600" cap="flat" cmpd="sng">
            <a:solidFill>
              <a:srgbClr val="000000"/>
            </a:solidFill>
            <a:prstDash val="solid"/>
            <a:miter lim="800000"/>
            <a:headEnd type="none" w="med" len="med"/>
            <a:tailEnd type="none" w="med" len="med"/>
          </a:ln>
        </p:spPr>
      </p:cxnSp>
      <p:sp>
        <p:nvSpPr>
          <p:cNvPr id="22" name="Google Shape;22;p8"/>
          <p:cNvSpPr txBox="1"/>
          <p:nvPr/>
        </p:nvSpPr>
        <p:spPr>
          <a:xfrm>
            <a:off x="6667504" y="357166"/>
            <a:ext cx="4667283" cy="27305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Times New Roman"/>
              <a:buNone/>
            </a:pPr>
            <a:r>
              <a:rPr lang="en-US" sz="1800" b="1" i="0" u="none" strike="noStrike" cap="none" dirty="0">
                <a:solidFill>
                  <a:srgbClr val="000000"/>
                </a:solidFill>
                <a:latin typeface="Times New Roman"/>
                <a:ea typeface="Times New Roman"/>
                <a:cs typeface="Times New Roman"/>
                <a:sym typeface="Times New Roman"/>
              </a:rPr>
              <a:t>doc.: IEEE 802.11-24/0548r0</a:t>
            </a:r>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nature.com/articles/44565#auth-H__Sebastian-Seung-Aff1-Aff2" TargetMode="External"/><Relationship Id="rId4" Type="http://schemas.openxmlformats.org/officeDocument/2006/relationships/hyperlink" Target="https://www.nature.com/articles/44565#auth-Daniel_D_-Lee-Aff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914400" y="469900"/>
            <a:ext cx="10363200" cy="1470025"/>
          </a:xfrm>
          <a:prstGeom prst="rect">
            <a:avLst/>
          </a:prstGeom>
          <a:noFill/>
          <a:ln>
            <a:noFill/>
          </a:ln>
        </p:spPr>
        <p:txBody>
          <a:bodyPr spcFirstLastPara="1" wrap="square" lIns="92150" tIns="46075" rIns="92150" bIns="46075" anchor="ctr" anchorCtr="0">
            <a:noAutofit/>
          </a:bodyPr>
          <a:lstStyle/>
          <a:p>
            <a:pPr marL="0" lvl="0" indent="0" algn="ctr" rtl="0">
              <a:spcBef>
                <a:spcPts val="0"/>
              </a:spcBef>
              <a:spcAft>
                <a:spcPts val="0"/>
              </a:spcAft>
              <a:buSzPts val="1100"/>
              <a:buNone/>
            </a:pPr>
            <a:r>
              <a:rPr lang="en-US" dirty="0"/>
              <a:t>Modeling and Generation of Realistic Network Activity</a:t>
            </a:r>
            <a:endParaRPr dirty="0"/>
          </a:p>
        </p:txBody>
      </p:sp>
      <p:sp>
        <p:nvSpPr>
          <p:cNvPr id="88" name="Google Shape;88;p1"/>
          <p:cNvSpPr txBox="1">
            <a:spLocks noGrp="1"/>
          </p:cNvSpPr>
          <p:nvPr>
            <p:ph type="subTitle" idx="1"/>
          </p:nvPr>
        </p:nvSpPr>
        <p:spPr>
          <a:xfrm>
            <a:off x="1828800" y="1463675"/>
            <a:ext cx="8534400" cy="476250"/>
          </a:xfrm>
          <a:prstGeom prst="rect">
            <a:avLst/>
          </a:prstGeom>
          <a:noFill/>
          <a:ln>
            <a:noFill/>
          </a:ln>
        </p:spPr>
        <p:txBody>
          <a:bodyPr spcFirstLastPara="1" wrap="square" lIns="92150" tIns="46075" rIns="92150" bIns="46075" anchor="t" anchorCtr="0">
            <a:noAutofit/>
          </a:bodyPr>
          <a:lstStyle/>
          <a:p>
            <a:pPr marL="0" lvl="0" indent="0" algn="ctr" rtl="0">
              <a:spcBef>
                <a:spcPts val="0"/>
              </a:spcBef>
              <a:spcAft>
                <a:spcPts val="0"/>
              </a:spcAft>
              <a:buSzPts val="2000"/>
              <a:buNone/>
            </a:pPr>
            <a:r>
              <a:rPr lang="en-US" sz="2000"/>
              <a:t>Date:</a:t>
            </a:r>
            <a:r>
              <a:rPr lang="en-US" sz="2000" b="0"/>
              <a:t> 2024-03-12</a:t>
            </a:r>
            <a:endParaRPr/>
          </a:p>
        </p:txBody>
      </p:sp>
      <p:sp>
        <p:nvSpPr>
          <p:cNvPr id="89" name="Google Shape;89;p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March 2024</a:t>
            </a:r>
            <a:endParaRPr dirty="0"/>
          </a:p>
        </p:txBody>
      </p:sp>
      <p:sp>
        <p:nvSpPr>
          <p:cNvPr id="90" name="Google Shape;90;p1"/>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dirty="0"/>
              <a:t>Stefan Tschimben, University of Colorado Boulder</a:t>
            </a:r>
            <a:endParaRPr dirty="0"/>
          </a:p>
        </p:txBody>
      </p:sp>
      <p:sp>
        <p:nvSpPr>
          <p:cNvPr id="91" name="Google Shape;91;p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a:t>Slide </a:t>
            </a:r>
            <a:fld id="{00000000-1234-1234-1234-123412341234}" type="slidenum">
              <a:rPr lang="en-US"/>
              <a:t>1</a:t>
            </a:fld>
            <a:endParaRPr/>
          </a:p>
        </p:txBody>
      </p:sp>
      <p:graphicFrame>
        <p:nvGraphicFramePr>
          <p:cNvPr id="92" name="Google Shape;92;p1"/>
          <p:cNvGraphicFramePr/>
          <p:nvPr>
            <p:extLst>
              <p:ext uri="{D42A27DB-BD31-4B8C-83A1-F6EECF244321}">
                <p14:modId xmlns:p14="http://schemas.microsoft.com/office/powerpoint/2010/main" val="3853060509"/>
              </p:ext>
            </p:extLst>
          </p:nvPr>
        </p:nvGraphicFramePr>
        <p:xfrm>
          <a:off x="996950" y="2417763"/>
          <a:ext cx="10186988" cy="2992437"/>
        </p:xfrm>
        <a:graphic>
          <a:graphicData uri="http://schemas.openxmlformats.org/presentationml/2006/ole">
            <mc:AlternateContent xmlns:mc="http://schemas.openxmlformats.org/markup-compatibility/2006">
              <mc:Choice xmlns:v="urn:schemas-microsoft-com:vml" Requires="v">
                <p:oleObj name="Document" r:id="rId3" imgW="10268204" imgH="3025451" progId="Word.Document.8">
                  <p:embed/>
                </p:oleObj>
              </mc:Choice>
              <mc:Fallback>
                <p:oleObj name="Document" r:id="rId3" imgW="10268204" imgH="3025451" progId="Word.Document.8">
                  <p:embed/>
                  <p:pic>
                    <p:nvPicPr>
                      <p:cNvPr id="92" name="Google Shape;92;p1"/>
                      <p:cNvPicPr preferRelativeResize="0"/>
                      <p:nvPr/>
                    </p:nvPicPr>
                    <p:blipFill rotWithShape="1">
                      <a:blip r:embed="rId4">
                        <a:alphaModFix/>
                      </a:blip>
                      <a:srcRect/>
                      <a:stretch>
                        <a:fillRect/>
                      </a:stretch>
                    </p:blipFill>
                    <p:spPr>
                      <a:xfrm>
                        <a:off x="996950" y="2417763"/>
                        <a:ext cx="10186988" cy="2992437"/>
                      </a:xfrm>
                      <a:prstGeom prst="rect">
                        <a:avLst/>
                      </a:prstGeom>
                      <a:noFill/>
                      <a:ln>
                        <a:noFill/>
                      </a:ln>
                    </p:spPr>
                  </p:pic>
                </p:oleObj>
              </mc:Fallback>
            </mc:AlternateContent>
          </a:graphicData>
        </a:graphic>
      </p:graphicFrame>
      <p:sp>
        <p:nvSpPr>
          <p:cNvPr id="93" name="Google Shape;93;p1"/>
          <p:cNvSpPr/>
          <p:nvPr/>
        </p:nvSpPr>
        <p:spPr>
          <a:xfrm>
            <a:off x="993775" y="1972991"/>
            <a:ext cx="1447800" cy="381000"/>
          </a:xfrm>
          <a:prstGeom prst="rect">
            <a:avLst/>
          </a:prstGeom>
          <a:noFill/>
          <a:ln>
            <a:noFill/>
          </a:ln>
        </p:spPr>
        <p:txBody>
          <a:bodyPr spcFirstLastPara="1" wrap="square" lIns="92150" tIns="46075" rIns="92150" bIns="46075" anchor="t" anchorCtr="0">
            <a:noAutofit/>
          </a:bodyPr>
          <a:lstStyle/>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Authors: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0011F-1F04-C509-B95C-EF6CFCA31AFF}"/>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16="http://schemas.microsoft.com/office/drawing/2014/main" id="{5FD3641E-F347-2283-5F0A-5497B57F30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A4A42E-0CAF-AAAA-CC92-CB8F98446BC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a:p>
        </p:txBody>
      </p:sp>
      <p:sp>
        <p:nvSpPr>
          <p:cNvPr id="5" name="Footer Placeholder 4">
            <a:extLst>
              <a:ext uri="{FF2B5EF4-FFF2-40B4-BE49-F238E27FC236}">
                <a16:creationId xmlns:a16="http://schemas.microsoft.com/office/drawing/2014/main" id="{8F7709A9-F085-62ED-E75F-8E4BC4E59788}"/>
              </a:ext>
            </a:extLst>
          </p:cNvPr>
          <p:cNvSpPr>
            <a:spLocks noGrp="1"/>
          </p:cNvSpPr>
          <p:nvPr>
            <p:ph type="ftr" idx="11"/>
          </p:nvPr>
        </p:nvSpPr>
        <p:spPr/>
        <p:txBody>
          <a:bodyPr/>
          <a:lstStyle/>
          <a:p>
            <a:r>
              <a:rPr lang="en-US"/>
              <a:t>Stefan Tschimben, University of Colorado Boulder</a:t>
            </a:r>
          </a:p>
        </p:txBody>
      </p:sp>
      <p:sp>
        <p:nvSpPr>
          <p:cNvPr id="6" name="Date Placeholder 5">
            <a:extLst>
              <a:ext uri="{FF2B5EF4-FFF2-40B4-BE49-F238E27FC236}">
                <a16:creationId xmlns:a16="http://schemas.microsoft.com/office/drawing/2014/main" id="{E45783E2-BFB4-C50D-B723-A2ECCE6D968D}"/>
              </a:ext>
            </a:extLst>
          </p:cNvPr>
          <p:cNvSpPr>
            <a:spLocks noGrp="1"/>
          </p:cNvSpPr>
          <p:nvPr>
            <p:ph type="dt" idx="10"/>
          </p:nvPr>
        </p:nvSpPr>
        <p:spPr/>
        <p:txBody>
          <a:bodyPr/>
          <a:lstStyle/>
          <a:p>
            <a:r>
              <a:rPr lang="en-US"/>
              <a:t>March 2024</a:t>
            </a:r>
          </a:p>
        </p:txBody>
      </p:sp>
      <p:pic>
        <p:nvPicPr>
          <p:cNvPr id="1026" name="Picture 2">
            <a:extLst>
              <a:ext uri="{FF2B5EF4-FFF2-40B4-BE49-F238E27FC236}">
                <a16:creationId xmlns:a16="http://schemas.microsoft.com/office/drawing/2014/main" id="{AEF1BBA4-8917-1654-4B29-AE0106BF9E7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67449" y="1553257"/>
            <a:ext cx="6654988" cy="473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76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A7D7D-9F69-E6B7-00BA-5E075B734F33}"/>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16="http://schemas.microsoft.com/office/drawing/2014/main" id="{A7B0DAA9-CBEE-C60E-94EF-713D9610D7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591173-2653-E034-5F5D-AA2F7F59D4D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a:p>
        </p:txBody>
      </p:sp>
      <p:sp>
        <p:nvSpPr>
          <p:cNvPr id="5" name="Footer Placeholder 4">
            <a:extLst>
              <a:ext uri="{FF2B5EF4-FFF2-40B4-BE49-F238E27FC236}">
                <a16:creationId xmlns:a16="http://schemas.microsoft.com/office/drawing/2014/main" id="{81DF5E54-EFCC-AEA4-622D-895C929BBD62}"/>
              </a:ext>
            </a:extLst>
          </p:cNvPr>
          <p:cNvSpPr>
            <a:spLocks noGrp="1"/>
          </p:cNvSpPr>
          <p:nvPr>
            <p:ph type="ftr" idx="11"/>
          </p:nvPr>
        </p:nvSpPr>
        <p:spPr/>
        <p:txBody>
          <a:bodyPr/>
          <a:lstStyle/>
          <a:p>
            <a:r>
              <a:rPr lang="en-US"/>
              <a:t>Stefan Tschimben, University of Colorado Boulder</a:t>
            </a:r>
          </a:p>
        </p:txBody>
      </p:sp>
      <p:sp>
        <p:nvSpPr>
          <p:cNvPr id="6" name="Date Placeholder 5">
            <a:extLst>
              <a:ext uri="{FF2B5EF4-FFF2-40B4-BE49-F238E27FC236}">
                <a16:creationId xmlns:a16="http://schemas.microsoft.com/office/drawing/2014/main" id="{95BA14BA-047D-1CEC-526F-C5AB9AFDB4AE}"/>
              </a:ext>
            </a:extLst>
          </p:cNvPr>
          <p:cNvSpPr>
            <a:spLocks noGrp="1"/>
          </p:cNvSpPr>
          <p:nvPr>
            <p:ph type="dt" idx="10"/>
          </p:nvPr>
        </p:nvSpPr>
        <p:spPr/>
        <p:txBody>
          <a:bodyPr/>
          <a:lstStyle/>
          <a:p>
            <a:r>
              <a:rPr lang="en-US"/>
              <a:t>March 2024</a:t>
            </a:r>
          </a:p>
        </p:txBody>
      </p:sp>
      <p:pic>
        <p:nvPicPr>
          <p:cNvPr id="1030" name="Picture 6">
            <a:extLst>
              <a:ext uri="{FF2B5EF4-FFF2-40B4-BE49-F238E27FC236}">
                <a16:creationId xmlns:a16="http://schemas.microsoft.com/office/drawing/2014/main" id="{818327DD-38F7-889F-1CC9-5F64556D42D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29217" y="1981202"/>
            <a:ext cx="5166783" cy="36453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B29B90E-B50F-4F02-B548-17BB13EA5C6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45669" y="1981201"/>
            <a:ext cx="5129815" cy="359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7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DD20-C4D9-94DF-B9E1-705154B2B73A}"/>
              </a:ext>
            </a:extLst>
          </p:cNvPr>
          <p:cNvSpPr>
            <a:spLocks noGrp="1"/>
          </p:cNvSpPr>
          <p:nvPr>
            <p:ph type="title"/>
          </p:nvPr>
        </p:nvSpPr>
        <p:spPr/>
        <p:txBody>
          <a:bodyPr/>
          <a:lstStyle/>
          <a:p>
            <a:r>
              <a:rPr lang="en-US" dirty="0"/>
              <a:t>Current Work</a:t>
            </a:r>
          </a:p>
        </p:txBody>
      </p:sp>
      <p:sp>
        <p:nvSpPr>
          <p:cNvPr id="3" name="Text Placeholder 2">
            <a:extLst>
              <a:ext uri="{FF2B5EF4-FFF2-40B4-BE49-F238E27FC236}">
                <a16:creationId xmlns:a16="http://schemas.microsoft.com/office/drawing/2014/main" id="{DD0A8F1B-DABD-653E-056C-4D902ECCB50F}"/>
              </a:ext>
            </a:extLst>
          </p:cNvPr>
          <p:cNvSpPr>
            <a:spLocks noGrp="1"/>
          </p:cNvSpPr>
          <p:nvPr>
            <p:ph type="body" idx="1"/>
          </p:nvPr>
        </p:nvSpPr>
        <p:spPr/>
        <p:txBody>
          <a:bodyPr/>
          <a:lstStyle/>
          <a:p>
            <a:pPr marL="571500" indent="-342900">
              <a:buFont typeface="Arial" panose="020B0604020202020204" pitchFamily="34" charset="0"/>
              <a:buChar char="•"/>
            </a:pPr>
            <a:r>
              <a:rPr lang="en-US" dirty="0"/>
              <a:t>Data Exploration</a:t>
            </a:r>
          </a:p>
          <a:p>
            <a:pPr marL="1028700" lvl="1" indent="-342900">
              <a:buFont typeface="Arial" panose="020B0604020202020204" pitchFamily="34" charset="0"/>
              <a:buChar char="•"/>
            </a:pPr>
            <a:r>
              <a:rPr lang="en-US" dirty="0"/>
              <a:t>Average Campus Behavior</a:t>
            </a:r>
          </a:p>
          <a:p>
            <a:pPr marL="1028700" lvl="1" indent="-342900">
              <a:buFont typeface="Arial" panose="020B0604020202020204" pitchFamily="34" charset="0"/>
              <a:buChar char="•"/>
            </a:pPr>
            <a:r>
              <a:rPr lang="en-US" dirty="0"/>
              <a:t>New visualization methods: spectrograms, RGB, 3D</a:t>
            </a:r>
          </a:p>
          <a:p>
            <a:pPr marL="1028700" lvl="1" indent="-342900">
              <a:buFont typeface="Arial" panose="020B0604020202020204" pitchFamily="34" charset="0"/>
              <a:buChar char="•"/>
            </a:pPr>
            <a:r>
              <a:rPr lang="en-US" dirty="0"/>
              <a:t>Sonification</a:t>
            </a:r>
          </a:p>
          <a:p>
            <a:pPr marL="571500" indent="-342900">
              <a:buFont typeface="Arial" panose="020B0604020202020204" pitchFamily="34" charset="0"/>
              <a:buChar char="•"/>
            </a:pPr>
            <a:r>
              <a:rPr lang="en-US" dirty="0"/>
              <a:t>Clustering</a:t>
            </a:r>
          </a:p>
          <a:p>
            <a:pPr marL="571500" indent="-342900">
              <a:buFont typeface="Arial" panose="020B0604020202020204" pitchFamily="34" charset="0"/>
              <a:buChar char="•"/>
            </a:pPr>
            <a:r>
              <a:rPr lang="en-US" dirty="0"/>
              <a:t>Capacity Planning and Management</a:t>
            </a:r>
          </a:p>
          <a:p>
            <a:pPr marL="1028700" lvl="1" indent="-342900">
              <a:buFont typeface="Arial" panose="020B0604020202020204" pitchFamily="34" charset="0"/>
              <a:buChar char="•"/>
            </a:pPr>
            <a:r>
              <a:rPr lang="en-US" dirty="0"/>
              <a:t>Which cluster (type of building) does a new building belong to?</a:t>
            </a:r>
          </a:p>
          <a:p>
            <a:pPr marL="1028700" lvl="1" indent="-342900">
              <a:buFont typeface="Arial" panose="020B0604020202020204" pitchFamily="34" charset="0"/>
              <a:buChar char="•"/>
            </a:pPr>
            <a:r>
              <a:rPr lang="en-US" dirty="0"/>
              <a:t>Changes over time?</a:t>
            </a:r>
          </a:p>
          <a:p>
            <a:pPr marL="571500" indent="-342900">
              <a:buFont typeface="Arial" panose="020B0604020202020204" pitchFamily="34" charset="0"/>
              <a:buChar char="•"/>
            </a:pPr>
            <a:r>
              <a:rPr lang="en-US" dirty="0"/>
              <a:t>Event Classification</a:t>
            </a:r>
          </a:p>
          <a:p>
            <a:pPr marL="571500" indent="-342900">
              <a:buFont typeface="Arial" panose="020B0604020202020204" pitchFamily="34" charset="0"/>
              <a:buChar char="•"/>
            </a:pPr>
            <a:r>
              <a:rPr lang="en-US" dirty="0"/>
              <a:t>Sparse Identification of Nonlinear Dynamical systems (</a:t>
            </a:r>
            <a:r>
              <a:rPr lang="en-US" dirty="0" err="1"/>
              <a:t>SINDy</a:t>
            </a:r>
            <a:r>
              <a:rPr lang="en-US" dirty="0"/>
              <a:t>)</a:t>
            </a:r>
          </a:p>
        </p:txBody>
      </p:sp>
      <p:sp>
        <p:nvSpPr>
          <p:cNvPr id="4" name="Slide Number Placeholder 3">
            <a:extLst>
              <a:ext uri="{FF2B5EF4-FFF2-40B4-BE49-F238E27FC236}">
                <a16:creationId xmlns:a16="http://schemas.microsoft.com/office/drawing/2014/main" id="{0E7F7AF7-A719-F949-6202-0A6372234C2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a:p>
        </p:txBody>
      </p:sp>
      <p:sp>
        <p:nvSpPr>
          <p:cNvPr id="5" name="Footer Placeholder 4">
            <a:extLst>
              <a:ext uri="{FF2B5EF4-FFF2-40B4-BE49-F238E27FC236}">
                <a16:creationId xmlns:a16="http://schemas.microsoft.com/office/drawing/2014/main" id="{1F00703C-DD7D-EBCC-ABA5-2734124E3C35}"/>
              </a:ext>
            </a:extLst>
          </p:cNvPr>
          <p:cNvSpPr>
            <a:spLocks noGrp="1"/>
          </p:cNvSpPr>
          <p:nvPr>
            <p:ph type="ftr" idx="11"/>
          </p:nvPr>
        </p:nvSpPr>
        <p:spPr/>
        <p:txBody>
          <a:bodyPr/>
          <a:lstStyle/>
          <a:p>
            <a:r>
              <a:rPr lang="en-US"/>
              <a:t>Stefan Tschimben, University of Colorado Boulder</a:t>
            </a:r>
          </a:p>
        </p:txBody>
      </p:sp>
      <p:sp>
        <p:nvSpPr>
          <p:cNvPr id="6" name="Date Placeholder 5">
            <a:extLst>
              <a:ext uri="{FF2B5EF4-FFF2-40B4-BE49-F238E27FC236}">
                <a16:creationId xmlns:a16="http://schemas.microsoft.com/office/drawing/2014/main" id="{AF09F93E-A90E-51E8-AA0A-5475899965F9}"/>
              </a:ext>
            </a:extLst>
          </p:cNvPr>
          <p:cNvSpPr>
            <a:spLocks noGrp="1"/>
          </p:cNvSpPr>
          <p:nvPr>
            <p:ph type="dt" idx="10"/>
          </p:nvPr>
        </p:nvSpPr>
        <p:spPr/>
        <p:txBody>
          <a:bodyPr/>
          <a:lstStyle/>
          <a:p>
            <a:r>
              <a:rPr lang="en-US"/>
              <a:t>March 2024</a:t>
            </a:r>
          </a:p>
        </p:txBody>
      </p:sp>
    </p:spTree>
    <p:extLst>
      <p:ext uri="{BB962C8B-B14F-4D97-AF65-F5344CB8AC3E}">
        <p14:creationId xmlns:p14="http://schemas.microsoft.com/office/powerpoint/2010/main" val="56193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CE16-B358-7AFA-58EF-B44A26DC2547}"/>
              </a:ext>
            </a:extLst>
          </p:cNvPr>
          <p:cNvSpPr>
            <a:spLocks noGrp="1"/>
          </p:cNvSpPr>
          <p:nvPr>
            <p:ph type="title"/>
          </p:nvPr>
        </p:nvSpPr>
        <p:spPr/>
        <p:txBody>
          <a:bodyPr/>
          <a:lstStyle/>
          <a:p>
            <a:r>
              <a:rPr lang="en-US" dirty="0"/>
              <a:t>Data Exploration</a:t>
            </a:r>
          </a:p>
        </p:txBody>
      </p:sp>
      <p:sp>
        <p:nvSpPr>
          <p:cNvPr id="3" name="Text Placeholder 2">
            <a:extLst>
              <a:ext uri="{FF2B5EF4-FFF2-40B4-BE49-F238E27FC236}">
                <a16:creationId xmlns:a16="http://schemas.microsoft.com/office/drawing/2014/main" id="{8246B700-CB2D-FF34-1BC5-ADED01E57B7E}"/>
              </a:ext>
            </a:extLst>
          </p:cNvPr>
          <p:cNvSpPr>
            <a:spLocks noGrp="1"/>
          </p:cNvSpPr>
          <p:nvPr>
            <p:ph type="body" idx="1"/>
          </p:nvPr>
        </p:nvSpPr>
        <p:spPr>
          <a:xfrm>
            <a:off x="914401" y="1981201"/>
            <a:ext cx="5181599" cy="4113213"/>
          </a:xfrm>
        </p:spPr>
        <p:txBody>
          <a:bodyPr/>
          <a:lstStyle/>
          <a:p>
            <a:pPr marL="571500" indent="-342900">
              <a:buFont typeface="Arial" panose="020B0604020202020204" pitchFamily="34" charset="0"/>
              <a:buChar char="•"/>
            </a:pPr>
            <a:r>
              <a:rPr lang="en-US" dirty="0"/>
              <a:t>Remember:</a:t>
            </a:r>
          </a:p>
          <a:p>
            <a:pPr marL="1028700" lvl="1" indent="-342900">
              <a:buFont typeface="Arial" panose="020B0604020202020204" pitchFamily="34" charset="0"/>
              <a:buChar char="•"/>
            </a:pPr>
            <a:r>
              <a:rPr lang="en-US" dirty="0"/>
              <a:t>5-minute time intervals</a:t>
            </a:r>
          </a:p>
          <a:p>
            <a:pPr marL="1028700" lvl="1" indent="-342900">
              <a:buFont typeface="Arial" panose="020B0604020202020204" pitchFamily="34" charset="0"/>
              <a:buChar char="•"/>
            </a:pPr>
            <a:r>
              <a:rPr lang="en-US" dirty="0"/>
              <a:t>~5500 access points</a:t>
            </a:r>
          </a:p>
          <a:p>
            <a:pPr marL="1028700" lvl="1" indent="-342900">
              <a:buFont typeface="Arial" panose="020B0604020202020204" pitchFamily="34" charset="0"/>
              <a:buChar char="•"/>
            </a:pPr>
            <a:r>
              <a:rPr lang="en-US" dirty="0"/>
              <a:t>&gt; 100 buildings</a:t>
            </a:r>
          </a:p>
          <a:p>
            <a:pPr marL="1028700" lvl="1" indent="-342900">
              <a:buFont typeface="Arial" panose="020B0604020202020204" pitchFamily="34" charset="0"/>
              <a:buChar char="•"/>
            </a:pPr>
            <a:r>
              <a:rPr lang="en-US" dirty="0"/>
              <a:t>Client counts</a:t>
            </a:r>
          </a:p>
          <a:p>
            <a:pPr marL="5715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CDB5580-BBEF-0A58-A75B-23F98F20547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a:p>
        </p:txBody>
      </p:sp>
      <p:sp>
        <p:nvSpPr>
          <p:cNvPr id="5" name="Footer Placeholder 4">
            <a:extLst>
              <a:ext uri="{FF2B5EF4-FFF2-40B4-BE49-F238E27FC236}">
                <a16:creationId xmlns:a16="http://schemas.microsoft.com/office/drawing/2014/main" id="{F7C70DD5-DF90-C1F8-1AF5-81B3A1FA2F84}"/>
              </a:ext>
            </a:extLst>
          </p:cNvPr>
          <p:cNvSpPr>
            <a:spLocks noGrp="1"/>
          </p:cNvSpPr>
          <p:nvPr>
            <p:ph type="ftr" idx="11"/>
          </p:nvPr>
        </p:nvSpPr>
        <p:spPr/>
        <p:txBody>
          <a:bodyPr/>
          <a:lstStyle/>
          <a:p>
            <a:r>
              <a:rPr lang="en-US"/>
              <a:t>Stefan Tschimben, University of Colorado Boulder</a:t>
            </a:r>
          </a:p>
        </p:txBody>
      </p:sp>
      <p:sp>
        <p:nvSpPr>
          <p:cNvPr id="6" name="Date Placeholder 5">
            <a:extLst>
              <a:ext uri="{FF2B5EF4-FFF2-40B4-BE49-F238E27FC236}">
                <a16:creationId xmlns:a16="http://schemas.microsoft.com/office/drawing/2014/main" id="{0B9B432F-51D8-84E0-87D1-6BA3698E2BC4}"/>
              </a:ext>
            </a:extLst>
          </p:cNvPr>
          <p:cNvSpPr>
            <a:spLocks noGrp="1"/>
          </p:cNvSpPr>
          <p:nvPr>
            <p:ph type="dt" idx="10"/>
          </p:nvPr>
        </p:nvSpPr>
        <p:spPr/>
        <p:txBody>
          <a:bodyPr/>
          <a:lstStyle/>
          <a:p>
            <a:r>
              <a:rPr lang="en-US"/>
              <a:t>March 2024</a:t>
            </a:r>
          </a:p>
        </p:txBody>
      </p:sp>
      <p:pic>
        <p:nvPicPr>
          <p:cNvPr id="14" name="Picture 13" descr="A graph of green and orange lines&#10;&#10;Description automatically generated">
            <a:extLst>
              <a:ext uri="{FF2B5EF4-FFF2-40B4-BE49-F238E27FC236}">
                <a16:creationId xmlns:a16="http://schemas.microsoft.com/office/drawing/2014/main" id="{1BEBED32-EF4D-4128-54BE-BB879FE54A0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96956" y="2514600"/>
            <a:ext cx="6092828" cy="3046414"/>
          </a:xfrm>
          <a:prstGeom prst="rect">
            <a:avLst/>
          </a:prstGeom>
        </p:spPr>
      </p:pic>
    </p:spTree>
    <p:extLst>
      <p:ext uri="{BB962C8B-B14F-4D97-AF65-F5344CB8AC3E}">
        <p14:creationId xmlns:p14="http://schemas.microsoft.com/office/powerpoint/2010/main" val="455183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24581-F9A4-9680-38EC-63DD03219F99}"/>
              </a:ext>
            </a:extLst>
          </p:cNvPr>
          <p:cNvSpPr>
            <a:spLocks noGrp="1"/>
          </p:cNvSpPr>
          <p:nvPr>
            <p:ph type="title"/>
          </p:nvPr>
        </p:nvSpPr>
        <p:spPr/>
        <p:txBody>
          <a:bodyPr/>
          <a:lstStyle/>
          <a:p>
            <a:r>
              <a:rPr lang="en-US" dirty="0"/>
              <a:t>Data Exploration</a:t>
            </a:r>
          </a:p>
        </p:txBody>
      </p:sp>
      <p:sp>
        <p:nvSpPr>
          <p:cNvPr id="3" name="Text Placeholder 2">
            <a:extLst>
              <a:ext uri="{FF2B5EF4-FFF2-40B4-BE49-F238E27FC236}">
                <a16:creationId xmlns:a16="http://schemas.microsoft.com/office/drawing/2014/main" id="{E9EE5469-8D0E-B957-4397-B761015FC9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FDF644-39CC-BDAD-1C25-B5D199802A8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a:p>
        </p:txBody>
      </p:sp>
      <p:sp>
        <p:nvSpPr>
          <p:cNvPr id="5" name="Footer Placeholder 4">
            <a:extLst>
              <a:ext uri="{FF2B5EF4-FFF2-40B4-BE49-F238E27FC236}">
                <a16:creationId xmlns:a16="http://schemas.microsoft.com/office/drawing/2014/main" id="{FB595000-85A0-21A8-2550-456D9F8E1484}"/>
              </a:ext>
            </a:extLst>
          </p:cNvPr>
          <p:cNvSpPr>
            <a:spLocks noGrp="1"/>
          </p:cNvSpPr>
          <p:nvPr>
            <p:ph type="ftr" idx="11"/>
          </p:nvPr>
        </p:nvSpPr>
        <p:spPr/>
        <p:txBody>
          <a:bodyPr/>
          <a:lstStyle/>
          <a:p>
            <a:r>
              <a:rPr lang="en-US"/>
              <a:t>Stefan Tschimben, University of Colorado Boulder</a:t>
            </a:r>
          </a:p>
        </p:txBody>
      </p:sp>
      <p:sp>
        <p:nvSpPr>
          <p:cNvPr id="6" name="Date Placeholder 5">
            <a:extLst>
              <a:ext uri="{FF2B5EF4-FFF2-40B4-BE49-F238E27FC236}">
                <a16:creationId xmlns:a16="http://schemas.microsoft.com/office/drawing/2014/main" id="{D6229802-1FA9-1A41-86CC-9DAB45D5515D}"/>
              </a:ext>
            </a:extLst>
          </p:cNvPr>
          <p:cNvSpPr>
            <a:spLocks noGrp="1"/>
          </p:cNvSpPr>
          <p:nvPr>
            <p:ph type="dt" idx="10"/>
          </p:nvPr>
        </p:nvSpPr>
        <p:spPr/>
        <p:txBody>
          <a:bodyPr/>
          <a:lstStyle/>
          <a:p>
            <a:r>
              <a:rPr lang="en-US"/>
              <a:t>March 2024</a:t>
            </a:r>
          </a:p>
        </p:txBody>
      </p:sp>
      <p:grpSp>
        <p:nvGrpSpPr>
          <p:cNvPr id="11" name="Group 10">
            <a:extLst>
              <a:ext uri="{FF2B5EF4-FFF2-40B4-BE49-F238E27FC236}">
                <a16:creationId xmlns:a16="http://schemas.microsoft.com/office/drawing/2014/main" id="{5BBF082E-716D-7DC7-29F3-8FF2F0352B62}"/>
              </a:ext>
            </a:extLst>
          </p:cNvPr>
          <p:cNvGrpSpPr/>
          <p:nvPr/>
        </p:nvGrpSpPr>
        <p:grpSpPr>
          <a:xfrm>
            <a:off x="914402" y="1981200"/>
            <a:ext cx="4259942" cy="2596734"/>
            <a:chOff x="6157383" y="1846613"/>
            <a:chExt cx="5232401" cy="3189516"/>
          </a:xfrm>
        </p:grpSpPr>
        <p:pic>
          <p:nvPicPr>
            <p:cNvPr id="9" name="Picture 8" descr="A blue lines with numbers&#10;&#10;Description automatically generated with medium confidence">
              <a:extLst>
                <a:ext uri="{FF2B5EF4-FFF2-40B4-BE49-F238E27FC236}">
                  <a16:creationId xmlns:a16="http://schemas.microsoft.com/office/drawing/2014/main" id="{A8470A42-15D0-F61D-319B-ABB5219A3BA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57383" y="1846614"/>
              <a:ext cx="5232401" cy="3189515"/>
            </a:xfrm>
            <a:prstGeom prst="rect">
              <a:avLst/>
            </a:prstGeom>
          </p:spPr>
        </p:pic>
        <p:sp>
          <p:nvSpPr>
            <p:cNvPr id="10" name="TextBox 9">
              <a:extLst>
                <a:ext uri="{FF2B5EF4-FFF2-40B4-BE49-F238E27FC236}">
                  <a16:creationId xmlns:a16="http://schemas.microsoft.com/office/drawing/2014/main" id="{9B8D2A7C-64A5-1126-E80F-21A421C39FEF}"/>
                </a:ext>
              </a:extLst>
            </p:cNvPr>
            <p:cNvSpPr txBox="1"/>
            <p:nvPr/>
          </p:nvSpPr>
          <p:spPr>
            <a:xfrm>
              <a:off x="8350154" y="1846613"/>
              <a:ext cx="694421" cy="307777"/>
            </a:xfrm>
            <a:prstGeom prst="rect">
              <a:avLst/>
            </a:prstGeom>
            <a:noFill/>
          </p:spPr>
          <p:txBody>
            <a:bodyPr wrap="none" rtlCol="0">
              <a:spAutoFit/>
            </a:bodyPr>
            <a:lstStyle/>
            <a:p>
              <a:r>
                <a:rPr lang="en-US" dirty="0"/>
                <a:t>AERO</a:t>
              </a:r>
            </a:p>
          </p:txBody>
        </p:sp>
      </p:grpSp>
      <p:grpSp>
        <p:nvGrpSpPr>
          <p:cNvPr id="15" name="Group 14">
            <a:extLst>
              <a:ext uri="{FF2B5EF4-FFF2-40B4-BE49-F238E27FC236}">
                <a16:creationId xmlns:a16="http://schemas.microsoft.com/office/drawing/2014/main" id="{AF5AC005-75FD-24E4-73F5-542F49EC1231}"/>
              </a:ext>
            </a:extLst>
          </p:cNvPr>
          <p:cNvGrpSpPr/>
          <p:nvPr/>
        </p:nvGrpSpPr>
        <p:grpSpPr>
          <a:xfrm>
            <a:off x="7015543" y="1981200"/>
            <a:ext cx="4259942" cy="2597275"/>
            <a:chOff x="4085771" y="3046414"/>
            <a:chExt cx="4999202" cy="3048000"/>
          </a:xfrm>
        </p:grpSpPr>
        <p:pic>
          <p:nvPicPr>
            <p:cNvPr id="13" name="Picture 12" descr="A graph with numbers and lines&#10;&#10;Description automatically generated with medium confidence">
              <a:extLst>
                <a:ext uri="{FF2B5EF4-FFF2-40B4-BE49-F238E27FC236}">
                  <a16:creationId xmlns:a16="http://schemas.microsoft.com/office/drawing/2014/main" id="{0C7B10C0-B45E-A1C6-AA17-A446465E33F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85771" y="3046414"/>
              <a:ext cx="4999202" cy="3048000"/>
            </a:xfrm>
            <a:prstGeom prst="rect">
              <a:avLst/>
            </a:prstGeom>
          </p:spPr>
        </p:pic>
        <p:sp>
          <p:nvSpPr>
            <p:cNvPr id="14" name="TextBox 13">
              <a:extLst>
                <a:ext uri="{FF2B5EF4-FFF2-40B4-BE49-F238E27FC236}">
                  <a16:creationId xmlns:a16="http://schemas.microsoft.com/office/drawing/2014/main" id="{7AD6B094-0B93-F979-1C94-DFEDFD7C0411}"/>
                </a:ext>
              </a:extLst>
            </p:cNvPr>
            <p:cNvSpPr txBox="1"/>
            <p:nvPr/>
          </p:nvSpPr>
          <p:spPr>
            <a:xfrm>
              <a:off x="6248581" y="3046415"/>
              <a:ext cx="673582" cy="307777"/>
            </a:xfrm>
            <a:prstGeom prst="rect">
              <a:avLst/>
            </a:prstGeom>
            <a:noFill/>
          </p:spPr>
          <p:txBody>
            <a:bodyPr wrap="none" rtlCol="0">
              <a:spAutoFit/>
            </a:bodyPr>
            <a:lstStyle/>
            <a:p>
              <a:r>
                <a:rPr lang="en-US" dirty="0"/>
                <a:t>STRN</a:t>
              </a:r>
            </a:p>
          </p:txBody>
        </p:sp>
      </p:grpSp>
      <p:grpSp>
        <p:nvGrpSpPr>
          <p:cNvPr id="8" name="Group 7">
            <a:extLst>
              <a:ext uri="{FF2B5EF4-FFF2-40B4-BE49-F238E27FC236}">
                <a16:creationId xmlns:a16="http://schemas.microsoft.com/office/drawing/2014/main" id="{5CE5B7C7-9618-1E84-4314-AC2EB3574A3B}"/>
              </a:ext>
            </a:extLst>
          </p:cNvPr>
          <p:cNvGrpSpPr/>
          <p:nvPr/>
        </p:nvGrpSpPr>
        <p:grpSpPr>
          <a:xfrm>
            <a:off x="4164844" y="4012205"/>
            <a:ext cx="3961796" cy="2414991"/>
            <a:chOff x="913341" y="1981201"/>
            <a:chExt cx="5232401" cy="3189514"/>
          </a:xfrm>
        </p:grpSpPr>
        <p:pic>
          <p:nvPicPr>
            <p:cNvPr id="12" name="Picture 11" descr="A graph showing a number of data&#10;&#10;Description automatically generated with medium confidence">
              <a:extLst>
                <a:ext uri="{FF2B5EF4-FFF2-40B4-BE49-F238E27FC236}">
                  <a16:creationId xmlns:a16="http://schemas.microsoft.com/office/drawing/2014/main" id="{65BD8671-0EFB-7C8F-CE3E-9C2B78CAE3E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13341" y="1981201"/>
              <a:ext cx="5232401" cy="3189514"/>
            </a:xfrm>
            <a:prstGeom prst="rect">
              <a:avLst/>
            </a:prstGeom>
          </p:spPr>
        </p:pic>
        <p:sp>
          <p:nvSpPr>
            <p:cNvPr id="7" name="TextBox 6">
              <a:extLst>
                <a:ext uri="{FF2B5EF4-FFF2-40B4-BE49-F238E27FC236}">
                  <a16:creationId xmlns:a16="http://schemas.microsoft.com/office/drawing/2014/main" id="{BAAEE9D4-3238-44ED-8E7C-B9F4F026D215}"/>
                </a:ext>
              </a:extLst>
            </p:cNvPr>
            <p:cNvSpPr txBox="1"/>
            <p:nvPr/>
          </p:nvSpPr>
          <p:spPr>
            <a:xfrm>
              <a:off x="3191948" y="1981201"/>
              <a:ext cx="675185" cy="307777"/>
            </a:xfrm>
            <a:prstGeom prst="rect">
              <a:avLst/>
            </a:prstGeom>
            <a:noFill/>
          </p:spPr>
          <p:txBody>
            <a:bodyPr wrap="none" rtlCol="0">
              <a:spAutoFit/>
            </a:bodyPr>
            <a:lstStyle/>
            <a:p>
              <a:r>
                <a:rPr lang="en-US" dirty="0"/>
                <a:t>PDPS</a:t>
              </a:r>
            </a:p>
          </p:txBody>
        </p:sp>
      </p:grpSp>
    </p:spTree>
    <p:extLst>
      <p:ext uri="{BB962C8B-B14F-4D97-AF65-F5344CB8AC3E}">
        <p14:creationId xmlns:p14="http://schemas.microsoft.com/office/powerpoint/2010/main" val="2684821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6CC13-D822-1B8E-F468-201040C9A267}"/>
              </a:ext>
            </a:extLst>
          </p:cNvPr>
          <p:cNvSpPr>
            <a:spLocks noGrp="1"/>
          </p:cNvSpPr>
          <p:nvPr>
            <p:ph type="title"/>
          </p:nvPr>
        </p:nvSpPr>
        <p:spPr/>
        <p:txBody>
          <a:bodyPr/>
          <a:lstStyle/>
          <a:p>
            <a:r>
              <a:rPr lang="en-US" dirty="0"/>
              <a:t>Clustering</a:t>
            </a:r>
          </a:p>
        </p:txBody>
      </p:sp>
      <p:sp>
        <p:nvSpPr>
          <p:cNvPr id="3" name="Text Placeholder 2">
            <a:extLst>
              <a:ext uri="{FF2B5EF4-FFF2-40B4-BE49-F238E27FC236}">
                <a16:creationId xmlns:a16="http://schemas.microsoft.com/office/drawing/2014/main" id="{B7920EFC-065D-66E4-0F7C-53F3B302408B}"/>
              </a:ext>
            </a:extLst>
          </p:cNvPr>
          <p:cNvSpPr>
            <a:spLocks noGrp="1"/>
          </p:cNvSpPr>
          <p:nvPr>
            <p:ph type="body" idx="1"/>
          </p:nvPr>
        </p:nvSpPr>
        <p:spPr>
          <a:xfrm>
            <a:off x="914401" y="1981201"/>
            <a:ext cx="5181599" cy="4113213"/>
          </a:xfrm>
        </p:spPr>
        <p:txBody>
          <a:bodyPr/>
          <a:lstStyle/>
          <a:p>
            <a:pPr marL="571500" indent="-342900">
              <a:buFont typeface="Arial" panose="020B0604020202020204" pitchFamily="34" charset="0"/>
              <a:buChar char="•"/>
            </a:pPr>
            <a:endParaRPr lang="en-US" dirty="0"/>
          </a:p>
          <a:p>
            <a:pPr marL="571500" indent="-342900">
              <a:buFont typeface="Arial" panose="020B0604020202020204" pitchFamily="34" charset="0"/>
              <a:buChar char="•"/>
            </a:pPr>
            <a:r>
              <a:rPr lang="en-US" dirty="0"/>
              <a:t>Normalized data</a:t>
            </a:r>
          </a:p>
          <a:p>
            <a:pPr marL="1028700" lvl="1" indent="-342900">
              <a:buFont typeface="Arial" panose="020B0604020202020204" pitchFamily="34" charset="0"/>
              <a:buChar char="•"/>
            </a:pPr>
            <a:r>
              <a:rPr lang="en-US" dirty="0"/>
              <a:t>Remove absolute size as a factor</a:t>
            </a:r>
          </a:p>
          <a:p>
            <a:pPr marL="571500" indent="-342900">
              <a:buFont typeface="Arial" panose="020B0604020202020204" pitchFamily="34" charset="0"/>
              <a:buChar char="•"/>
            </a:pPr>
            <a:r>
              <a:rPr lang="en-US" dirty="0"/>
              <a:t>Time series decomposed into 3 components</a:t>
            </a:r>
          </a:p>
          <a:p>
            <a:pPr marL="1028700" lvl="1" indent="-342900">
              <a:buFont typeface="Arial" panose="020B0604020202020204" pitchFamily="34" charset="0"/>
              <a:buChar char="•"/>
            </a:pPr>
            <a:r>
              <a:rPr lang="en-US" dirty="0"/>
              <a:t>NMF and PCA</a:t>
            </a:r>
          </a:p>
          <a:p>
            <a:pPr marL="1028700" lvl="1" indent="-342900">
              <a:buFont typeface="Arial" panose="020B0604020202020204" pitchFamily="34" charset="0"/>
              <a:buChar char="•"/>
            </a:pPr>
            <a:r>
              <a:rPr lang="en-US" dirty="0"/>
              <a:t>Explain most variability</a:t>
            </a:r>
          </a:p>
        </p:txBody>
      </p:sp>
      <p:sp>
        <p:nvSpPr>
          <p:cNvPr id="4" name="Slide Number Placeholder 3">
            <a:extLst>
              <a:ext uri="{FF2B5EF4-FFF2-40B4-BE49-F238E27FC236}">
                <a16:creationId xmlns:a16="http://schemas.microsoft.com/office/drawing/2014/main" id="{E9D0F16E-5CC8-164E-9CAB-103790C1AC8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a:p>
        </p:txBody>
      </p:sp>
      <p:sp>
        <p:nvSpPr>
          <p:cNvPr id="5" name="Footer Placeholder 4">
            <a:extLst>
              <a:ext uri="{FF2B5EF4-FFF2-40B4-BE49-F238E27FC236}">
                <a16:creationId xmlns:a16="http://schemas.microsoft.com/office/drawing/2014/main" id="{83DD5E8D-D2FA-64E9-281C-977FE3C41503}"/>
              </a:ext>
            </a:extLst>
          </p:cNvPr>
          <p:cNvSpPr>
            <a:spLocks noGrp="1"/>
          </p:cNvSpPr>
          <p:nvPr>
            <p:ph type="ftr" idx="11"/>
          </p:nvPr>
        </p:nvSpPr>
        <p:spPr/>
        <p:txBody>
          <a:bodyPr/>
          <a:lstStyle/>
          <a:p>
            <a:r>
              <a:rPr lang="en-US"/>
              <a:t>Stefan Tschimben, University of Colorado Boulder</a:t>
            </a:r>
          </a:p>
        </p:txBody>
      </p:sp>
      <p:sp>
        <p:nvSpPr>
          <p:cNvPr id="6" name="Date Placeholder 5">
            <a:extLst>
              <a:ext uri="{FF2B5EF4-FFF2-40B4-BE49-F238E27FC236}">
                <a16:creationId xmlns:a16="http://schemas.microsoft.com/office/drawing/2014/main" id="{613E52BB-7451-3301-44AA-1A363979F55E}"/>
              </a:ext>
            </a:extLst>
          </p:cNvPr>
          <p:cNvSpPr>
            <a:spLocks noGrp="1"/>
          </p:cNvSpPr>
          <p:nvPr>
            <p:ph type="dt" idx="10"/>
          </p:nvPr>
        </p:nvSpPr>
        <p:spPr/>
        <p:txBody>
          <a:bodyPr/>
          <a:lstStyle/>
          <a:p>
            <a:r>
              <a:rPr lang="en-US"/>
              <a:t>March 2024</a:t>
            </a:r>
          </a:p>
        </p:txBody>
      </p:sp>
      <p:pic>
        <p:nvPicPr>
          <p:cNvPr id="8" name="Picture 7" descr="A graph with a line&#10;&#10;Description automatically generated">
            <a:extLst>
              <a:ext uri="{FF2B5EF4-FFF2-40B4-BE49-F238E27FC236}">
                <a16:creationId xmlns:a16="http://schemas.microsoft.com/office/drawing/2014/main" id="{6159B58D-9F72-74FD-6C4D-8307480B9BD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93318" y="2184400"/>
            <a:ext cx="5482167" cy="3910770"/>
          </a:xfrm>
          <a:prstGeom prst="rect">
            <a:avLst/>
          </a:prstGeom>
        </p:spPr>
      </p:pic>
    </p:spTree>
    <p:extLst>
      <p:ext uri="{BB962C8B-B14F-4D97-AF65-F5344CB8AC3E}">
        <p14:creationId xmlns:p14="http://schemas.microsoft.com/office/powerpoint/2010/main" val="3941207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D3FEC-164B-8453-F13F-503013C93EAC}"/>
              </a:ext>
            </a:extLst>
          </p:cNvPr>
          <p:cNvSpPr>
            <a:spLocks noGrp="1"/>
          </p:cNvSpPr>
          <p:nvPr>
            <p:ph type="title"/>
          </p:nvPr>
        </p:nvSpPr>
        <p:spPr/>
        <p:txBody>
          <a:bodyPr/>
          <a:lstStyle/>
          <a:p>
            <a:r>
              <a:rPr lang="en-US" dirty="0"/>
              <a:t>Clustering</a:t>
            </a:r>
          </a:p>
        </p:txBody>
      </p:sp>
      <p:sp>
        <p:nvSpPr>
          <p:cNvPr id="3" name="Text Placeholder 2">
            <a:extLst>
              <a:ext uri="{FF2B5EF4-FFF2-40B4-BE49-F238E27FC236}">
                <a16:creationId xmlns:a16="http://schemas.microsoft.com/office/drawing/2014/main" id="{1BF3FA37-9F47-5BA2-C1AB-D0E2FDD46A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CD049F-5194-955C-A1FE-1CD341308DD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a:p>
        </p:txBody>
      </p:sp>
      <p:sp>
        <p:nvSpPr>
          <p:cNvPr id="5" name="Footer Placeholder 4">
            <a:extLst>
              <a:ext uri="{FF2B5EF4-FFF2-40B4-BE49-F238E27FC236}">
                <a16:creationId xmlns:a16="http://schemas.microsoft.com/office/drawing/2014/main" id="{78312F41-B899-4D33-07F9-03BC36B86FAE}"/>
              </a:ext>
            </a:extLst>
          </p:cNvPr>
          <p:cNvSpPr>
            <a:spLocks noGrp="1"/>
          </p:cNvSpPr>
          <p:nvPr>
            <p:ph type="ftr" idx="11"/>
          </p:nvPr>
        </p:nvSpPr>
        <p:spPr/>
        <p:txBody>
          <a:bodyPr/>
          <a:lstStyle/>
          <a:p>
            <a:r>
              <a:rPr lang="en-US"/>
              <a:t>Stefan Tschimben, University of Colorado Boulder</a:t>
            </a:r>
          </a:p>
        </p:txBody>
      </p:sp>
      <p:sp>
        <p:nvSpPr>
          <p:cNvPr id="6" name="Date Placeholder 5">
            <a:extLst>
              <a:ext uri="{FF2B5EF4-FFF2-40B4-BE49-F238E27FC236}">
                <a16:creationId xmlns:a16="http://schemas.microsoft.com/office/drawing/2014/main" id="{CB03A27C-7094-8977-ACFF-7FEFFC9F2318}"/>
              </a:ext>
            </a:extLst>
          </p:cNvPr>
          <p:cNvSpPr>
            <a:spLocks noGrp="1"/>
          </p:cNvSpPr>
          <p:nvPr>
            <p:ph type="dt" idx="10"/>
          </p:nvPr>
        </p:nvSpPr>
        <p:spPr/>
        <p:txBody>
          <a:bodyPr/>
          <a:lstStyle/>
          <a:p>
            <a:r>
              <a:rPr lang="en-US"/>
              <a:t>March 2024</a:t>
            </a:r>
          </a:p>
        </p:txBody>
      </p:sp>
      <p:pic>
        <p:nvPicPr>
          <p:cNvPr id="247" name="Google Shape;247;g2bce49f5800_0_54"/>
          <p:cNvPicPr preferRelativeResize="0"/>
          <p:nvPr/>
        </p:nvPicPr>
        <p:blipFill>
          <a:blip r:embed="rId2">
            <a:alphaModFix/>
          </a:blip>
          <a:stretch>
            <a:fillRect/>
          </a:stretch>
        </p:blipFill>
        <p:spPr>
          <a:xfrm>
            <a:off x="6903510" y="1981201"/>
            <a:ext cx="4371975" cy="3838575"/>
          </a:xfrm>
          <a:prstGeom prst="rect">
            <a:avLst/>
          </a:prstGeom>
          <a:noFill/>
          <a:ln>
            <a:noFill/>
          </a:ln>
        </p:spPr>
      </p:pic>
      <p:pic>
        <p:nvPicPr>
          <p:cNvPr id="2050" name="Picture 2">
            <a:extLst>
              <a:ext uri="{FF2B5EF4-FFF2-40B4-BE49-F238E27FC236}">
                <a16:creationId xmlns:a16="http://schemas.microsoft.com/office/drawing/2014/main" id="{50F31C34-2E84-99FB-2BA2-1951FB8DF78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1" y="1981200"/>
            <a:ext cx="4371975"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20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bce49f5800_0_54"/>
          <p:cNvSpPr txBox="1">
            <a:spLocks noGrp="1"/>
          </p:cNvSpPr>
          <p:nvPr>
            <p:ph type="title"/>
          </p:nvPr>
        </p:nvSpPr>
        <p:spPr>
          <a:xfrm>
            <a:off x="914401" y="685801"/>
            <a:ext cx="10361100" cy="1065300"/>
          </a:xfrm>
          <a:prstGeom prst="rect">
            <a:avLst/>
          </a:prstGeom>
        </p:spPr>
        <p:txBody>
          <a:bodyPr spcFirstLastPara="1" wrap="square" lIns="92150" tIns="46075" rIns="92150" bIns="46075" anchor="ctr" anchorCtr="0">
            <a:noAutofit/>
          </a:bodyPr>
          <a:lstStyle/>
          <a:p>
            <a:pPr marL="0" lvl="0" indent="0" algn="ctr" rtl="0">
              <a:spcBef>
                <a:spcPts val="0"/>
              </a:spcBef>
              <a:spcAft>
                <a:spcPts val="0"/>
              </a:spcAft>
              <a:buNone/>
            </a:pPr>
            <a:r>
              <a:rPr lang="en-US" dirty="0"/>
              <a:t>Clustering</a:t>
            </a:r>
            <a:endParaRPr dirty="0"/>
          </a:p>
        </p:txBody>
      </p:sp>
      <p:sp>
        <p:nvSpPr>
          <p:cNvPr id="242" name="Google Shape;242;g2bce49f5800_0_54"/>
          <p:cNvSpPr txBox="1">
            <a:spLocks noGrp="1"/>
          </p:cNvSpPr>
          <p:nvPr>
            <p:ph type="body" idx="1"/>
          </p:nvPr>
        </p:nvSpPr>
        <p:spPr>
          <a:xfrm>
            <a:off x="914401" y="1981201"/>
            <a:ext cx="5181599" cy="4113300"/>
          </a:xfrm>
          <a:prstGeom prst="rect">
            <a:avLst/>
          </a:prstGeom>
        </p:spPr>
        <p:txBody>
          <a:bodyPr spcFirstLastPara="1" wrap="square" lIns="92150" tIns="46075" rIns="92150" bIns="46075" anchor="t" anchorCtr="0">
            <a:noAutofit/>
          </a:bodyPr>
          <a:lstStyle/>
          <a:p>
            <a:pPr marL="0" lvl="0" indent="0" algn="l" rtl="0">
              <a:spcBef>
                <a:spcPts val="600"/>
              </a:spcBef>
              <a:spcAft>
                <a:spcPts val="0"/>
              </a:spcAft>
              <a:buNone/>
            </a:pPr>
            <a:r>
              <a:rPr lang="en-US" dirty="0"/>
              <a:t>Clustering:</a:t>
            </a:r>
            <a:endParaRPr dirty="0"/>
          </a:p>
          <a:p>
            <a:pPr marL="457200" lvl="0" indent="-317500" algn="l" rtl="0">
              <a:spcBef>
                <a:spcPts val="600"/>
              </a:spcBef>
              <a:spcAft>
                <a:spcPts val="0"/>
              </a:spcAft>
              <a:buSzPts val="1400"/>
              <a:buChar char="●"/>
            </a:pPr>
            <a:r>
              <a:rPr lang="en-US" dirty="0"/>
              <a:t>Dormitories</a:t>
            </a:r>
            <a:endParaRPr dirty="0"/>
          </a:p>
          <a:p>
            <a:pPr marL="457200" lvl="0" indent="-317500" algn="l" rtl="0">
              <a:spcBef>
                <a:spcPts val="0"/>
              </a:spcBef>
              <a:spcAft>
                <a:spcPts val="0"/>
              </a:spcAft>
              <a:buSzPts val="1400"/>
              <a:buChar char="●"/>
            </a:pPr>
            <a:r>
              <a:rPr lang="en-US" dirty="0"/>
              <a:t>“Academic”</a:t>
            </a:r>
            <a:endParaRPr dirty="0"/>
          </a:p>
          <a:p>
            <a:pPr marL="457200" lvl="0" indent="-317500" algn="l" rtl="0">
              <a:spcBef>
                <a:spcPts val="0"/>
              </a:spcBef>
              <a:spcAft>
                <a:spcPts val="0"/>
              </a:spcAft>
              <a:buSzPts val="1400"/>
              <a:buChar char="●"/>
            </a:pPr>
            <a:r>
              <a:rPr lang="en-US" dirty="0"/>
              <a:t>“Rest”: Stadium, Ticket Booth, Rec Center, Indoor Practice Facility, Planetarium, Admin, etc.</a:t>
            </a:r>
          </a:p>
          <a:p>
            <a:pPr lvl="1" indent="-317500">
              <a:spcBef>
                <a:spcPts val="0"/>
              </a:spcBef>
              <a:buChar char="●"/>
            </a:pPr>
            <a:r>
              <a:rPr lang="en-US" dirty="0"/>
              <a:t>More features for further clustering?</a:t>
            </a:r>
            <a:endParaRPr dirty="0"/>
          </a:p>
        </p:txBody>
      </p:sp>
      <p:sp>
        <p:nvSpPr>
          <p:cNvPr id="243" name="Google Shape;243;g2bce49f5800_0_54"/>
          <p:cNvSpPr txBox="1">
            <a:spLocks noGrp="1"/>
          </p:cNvSpPr>
          <p:nvPr>
            <p:ph type="sldNum" idx="12"/>
          </p:nvPr>
        </p:nvSpPr>
        <p:spPr>
          <a:xfrm>
            <a:off x="5793318" y="6475414"/>
            <a:ext cx="704700" cy="3636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r>
              <a:rPr lang="en-US"/>
              <a:t>Slide </a:t>
            </a:r>
            <a:fld id="{00000000-1234-1234-1234-123412341234}" type="slidenum">
              <a:rPr lang="en-US"/>
              <a:t>17</a:t>
            </a:fld>
            <a:endParaRPr/>
          </a:p>
        </p:txBody>
      </p:sp>
      <p:pic>
        <p:nvPicPr>
          <p:cNvPr id="244" name="Google Shape;244;g2bce49f5800_0_54"/>
          <p:cNvPicPr preferRelativeResize="0"/>
          <p:nvPr/>
        </p:nvPicPr>
        <p:blipFill>
          <a:blip r:embed="rId3">
            <a:alphaModFix/>
          </a:blip>
          <a:stretch>
            <a:fillRect/>
          </a:stretch>
        </p:blipFill>
        <p:spPr>
          <a:xfrm>
            <a:off x="6094951" y="2007659"/>
            <a:ext cx="5614928" cy="4211196"/>
          </a:xfrm>
          <a:prstGeom prst="rect">
            <a:avLst/>
          </a:prstGeom>
          <a:noFill/>
          <a:ln>
            <a:noFill/>
          </a:ln>
        </p:spPr>
      </p:pic>
      <p:sp>
        <p:nvSpPr>
          <p:cNvPr id="2" name="Date Placeholder 1">
            <a:extLst>
              <a:ext uri="{FF2B5EF4-FFF2-40B4-BE49-F238E27FC236}">
                <a16:creationId xmlns:a16="http://schemas.microsoft.com/office/drawing/2014/main" id="{022CD21B-67B4-BE68-F6FC-1A712347CC89}"/>
              </a:ext>
            </a:extLst>
          </p:cNvPr>
          <p:cNvSpPr>
            <a:spLocks noGrp="1"/>
          </p:cNvSpPr>
          <p:nvPr>
            <p:ph type="dt" idx="10"/>
          </p:nvPr>
        </p:nvSpPr>
        <p:spPr/>
        <p:txBody>
          <a:bodyPr/>
          <a:lstStyle/>
          <a:p>
            <a:r>
              <a:rPr lang="en-US"/>
              <a:t>March 2024</a:t>
            </a:r>
          </a:p>
        </p:txBody>
      </p:sp>
      <p:sp>
        <p:nvSpPr>
          <p:cNvPr id="3" name="Footer Placeholder 2">
            <a:extLst>
              <a:ext uri="{FF2B5EF4-FFF2-40B4-BE49-F238E27FC236}">
                <a16:creationId xmlns:a16="http://schemas.microsoft.com/office/drawing/2014/main" id="{2BAE0D09-E343-C829-0C06-77FC28CA1F92}"/>
              </a:ext>
            </a:extLst>
          </p:cNvPr>
          <p:cNvSpPr>
            <a:spLocks noGrp="1"/>
          </p:cNvSpPr>
          <p:nvPr>
            <p:ph type="ftr" idx="11"/>
          </p:nvPr>
        </p:nvSpPr>
        <p:spPr/>
        <p:txBody>
          <a:bodyPr/>
          <a:lstStyle/>
          <a:p>
            <a:r>
              <a:rPr lang="en-US"/>
              <a:t>Stefan Tschimben, University of Colorado Boulder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647B-6983-E8BD-B97A-BD96C5C7FECF}"/>
              </a:ext>
            </a:extLst>
          </p:cNvPr>
          <p:cNvSpPr>
            <a:spLocks noGrp="1"/>
          </p:cNvSpPr>
          <p:nvPr>
            <p:ph type="title"/>
          </p:nvPr>
        </p:nvSpPr>
        <p:spPr/>
        <p:txBody>
          <a:bodyPr/>
          <a:lstStyle/>
          <a:p>
            <a:r>
              <a:rPr lang="en-US" dirty="0"/>
              <a:t>Capacity Planning &amp; Management</a:t>
            </a:r>
          </a:p>
        </p:txBody>
      </p:sp>
      <p:sp>
        <p:nvSpPr>
          <p:cNvPr id="3" name="Text Placeholder 2">
            <a:extLst>
              <a:ext uri="{FF2B5EF4-FFF2-40B4-BE49-F238E27FC236}">
                <a16:creationId xmlns:a16="http://schemas.microsoft.com/office/drawing/2014/main" id="{46E8954C-CDBC-E332-E385-7433FB5EF8E1}"/>
              </a:ext>
            </a:extLst>
          </p:cNvPr>
          <p:cNvSpPr>
            <a:spLocks noGrp="1"/>
          </p:cNvSpPr>
          <p:nvPr>
            <p:ph type="body" idx="1"/>
          </p:nvPr>
        </p:nvSpPr>
        <p:spPr>
          <a:xfrm>
            <a:off x="914401" y="1981201"/>
            <a:ext cx="6229356" cy="4113213"/>
          </a:xfrm>
        </p:spPr>
        <p:txBody>
          <a:bodyPr/>
          <a:lstStyle/>
          <a:p>
            <a:pPr marL="571500" indent="-342900">
              <a:buFont typeface="Arial" panose="020B0604020202020204" pitchFamily="34" charset="0"/>
              <a:buChar char="•"/>
            </a:pPr>
            <a:r>
              <a:rPr lang="en-US" dirty="0"/>
              <a:t>Visualizing data in unusual ways</a:t>
            </a:r>
          </a:p>
          <a:p>
            <a:pPr marL="1028700" lvl="1" indent="-342900">
              <a:buFont typeface="Arial" panose="020B0604020202020204" pitchFamily="34" charset="0"/>
              <a:buChar char="•"/>
            </a:pPr>
            <a:r>
              <a:rPr lang="en-US" dirty="0"/>
              <a:t>Reveal new information</a:t>
            </a:r>
          </a:p>
          <a:p>
            <a:pPr marL="571500" indent="-342900">
              <a:buFont typeface="Arial" panose="020B0604020202020204" pitchFamily="34" charset="0"/>
              <a:buChar char="•"/>
            </a:pPr>
            <a:r>
              <a:rPr lang="en-US" dirty="0"/>
              <a:t>Spectrograms</a:t>
            </a:r>
          </a:p>
          <a:p>
            <a:pPr marL="1028700" lvl="1" indent="-342900">
              <a:buFont typeface="Arial" panose="020B0604020202020204" pitchFamily="34" charset="0"/>
              <a:buChar char="•"/>
            </a:pPr>
            <a:r>
              <a:rPr lang="en-US" dirty="0"/>
              <a:t>Y-axis: access points</a:t>
            </a:r>
          </a:p>
          <a:p>
            <a:pPr marL="1028700" lvl="1" indent="-342900">
              <a:buFont typeface="Arial" panose="020B0604020202020204" pitchFamily="34" charset="0"/>
              <a:buChar char="•"/>
            </a:pPr>
            <a:r>
              <a:rPr lang="en-US" dirty="0"/>
              <a:t>X-axis: time</a:t>
            </a:r>
          </a:p>
          <a:p>
            <a:pPr marL="1028700" lvl="1" indent="-342900">
              <a:buFont typeface="Arial" panose="020B0604020202020204" pitchFamily="34" charset="0"/>
              <a:buChar char="•"/>
            </a:pPr>
            <a:r>
              <a:rPr lang="en-US" dirty="0"/>
              <a:t>Color: client counts</a:t>
            </a:r>
          </a:p>
          <a:p>
            <a:pPr marL="571500" indent="-342900">
              <a:buFont typeface="Arial" panose="020B0604020202020204" pitchFamily="34" charset="0"/>
              <a:buChar char="•"/>
            </a:pPr>
            <a:r>
              <a:rPr lang="en-US" dirty="0"/>
              <a:t>RGB Color Channels</a:t>
            </a:r>
          </a:p>
          <a:p>
            <a:pPr marL="1028700" lvl="1" indent="-342900">
              <a:buFont typeface="Arial" panose="020B0604020202020204" pitchFamily="34" charset="0"/>
              <a:buChar char="•"/>
            </a:pPr>
            <a:r>
              <a:rPr lang="en-US" dirty="0"/>
              <a:t>3 Wi-Fi networks</a:t>
            </a:r>
          </a:p>
          <a:p>
            <a:pPr marL="1028700" lvl="1" indent="-342900">
              <a:buFont typeface="Arial" panose="020B0604020202020204" pitchFamily="34" charset="0"/>
              <a:buChar char="•"/>
            </a:pPr>
            <a:r>
              <a:rPr lang="en-US" dirty="0"/>
              <a:t>3 color channels</a:t>
            </a:r>
          </a:p>
          <a:p>
            <a:pPr marL="571500" indent="-342900">
              <a:buFont typeface="Arial" panose="020B0604020202020204" pitchFamily="34" charset="0"/>
              <a:buChar char="•"/>
            </a:pPr>
            <a:r>
              <a:rPr lang="en-US" dirty="0"/>
              <a:t>How to display spatial and temporal differences?</a:t>
            </a:r>
          </a:p>
        </p:txBody>
      </p:sp>
      <p:sp>
        <p:nvSpPr>
          <p:cNvPr id="4" name="Slide Number Placeholder 3">
            <a:extLst>
              <a:ext uri="{FF2B5EF4-FFF2-40B4-BE49-F238E27FC236}">
                <a16:creationId xmlns:a16="http://schemas.microsoft.com/office/drawing/2014/main" id="{E3F8B2BC-AE7E-B3AC-D793-23913EEF8A6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a:p>
        </p:txBody>
      </p:sp>
      <p:sp>
        <p:nvSpPr>
          <p:cNvPr id="5" name="Footer Placeholder 4">
            <a:extLst>
              <a:ext uri="{FF2B5EF4-FFF2-40B4-BE49-F238E27FC236}">
                <a16:creationId xmlns:a16="http://schemas.microsoft.com/office/drawing/2014/main" id="{506D97AA-6720-9CBA-C4CD-1308CAD631C8}"/>
              </a:ext>
            </a:extLst>
          </p:cNvPr>
          <p:cNvSpPr>
            <a:spLocks noGrp="1"/>
          </p:cNvSpPr>
          <p:nvPr>
            <p:ph type="ftr" idx="11"/>
          </p:nvPr>
        </p:nvSpPr>
        <p:spPr/>
        <p:txBody>
          <a:bodyPr/>
          <a:lstStyle/>
          <a:p>
            <a:r>
              <a:rPr lang="en-US"/>
              <a:t>Stefan Tschimben, University of Colorado Boulder</a:t>
            </a:r>
          </a:p>
        </p:txBody>
      </p:sp>
      <p:sp>
        <p:nvSpPr>
          <p:cNvPr id="6" name="Date Placeholder 5">
            <a:extLst>
              <a:ext uri="{FF2B5EF4-FFF2-40B4-BE49-F238E27FC236}">
                <a16:creationId xmlns:a16="http://schemas.microsoft.com/office/drawing/2014/main" id="{5845D4E4-FEBA-E967-4AF4-10C79DF95975}"/>
              </a:ext>
            </a:extLst>
          </p:cNvPr>
          <p:cNvSpPr>
            <a:spLocks noGrp="1"/>
          </p:cNvSpPr>
          <p:nvPr>
            <p:ph type="dt" idx="10"/>
          </p:nvPr>
        </p:nvSpPr>
        <p:spPr/>
        <p:txBody>
          <a:bodyPr/>
          <a:lstStyle/>
          <a:p>
            <a:r>
              <a:rPr lang="en-US"/>
              <a:t>March 2024</a:t>
            </a:r>
          </a:p>
        </p:txBody>
      </p:sp>
      <p:pic>
        <p:nvPicPr>
          <p:cNvPr id="10" name="Picture 9" descr="A screenshot of a computer screen&#10;&#10;Description automatically generated">
            <a:extLst>
              <a:ext uri="{FF2B5EF4-FFF2-40B4-BE49-F238E27FC236}">
                <a16:creationId xmlns:a16="http://schemas.microsoft.com/office/drawing/2014/main" id="{56B664D3-EF89-FFB1-9642-ABD47B2F418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43757" y="1981201"/>
            <a:ext cx="4131728" cy="4097211"/>
          </a:xfrm>
          <a:prstGeom prst="rect">
            <a:avLst/>
          </a:prstGeom>
        </p:spPr>
      </p:pic>
    </p:spTree>
    <p:extLst>
      <p:ext uri="{BB962C8B-B14F-4D97-AF65-F5344CB8AC3E}">
        <p14:creationId xmlns:p14="http://schemas.microsoft.com/office/powerpoint/2010/main" val="2894224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bce49f5800_0_0"/>
          <p:cNvSpPr txBox="1">
            <a:spLocks noGrp="1"/>
          </p:cNvSpPr>
          <p:nvPr>
            <p:ph type="title"/>
          </p:nvPr>
        </p:nvSpPr>
        <p:spPr>
          <a:xfrm>
            <a:off x="914401" y="685801"/>
            <a:ext cx="10361100" cy="1065300"/>
          </a:xfrm>
          <a:prstGeom prst="rect">
            <a:avLst/>
          </a:prstGeom>
        </p:spPr>
        <p:txBody>
          <a:bodyPr spcFirstLastPara="1" wrap="square" lIns="92150" tIns="46075" rIns="92150" bIns="46075" anchor="ctr" anchorCtr="0">
            <a:noAutofit/>
          </a:bodyPr>
          <a:lstStyle/>
          <a:p>
            <a:pPr marL="0" lvl="0" indent="0" algn="ctr" rtl="0">
              <a:spcBef>
                <a:spcPts val="0"/>
              </a:spcBef>
              <a:spcAft>
                <a:spcPts val="0"/>
              </a:spcAft>
              <a:buNone/>
            </a:pPr>
            <a:endParaRPr/>
          </a:p>
        </p:txBody>
      </p:sp>
      <p:sp>
        <p:nvSpPr>
          <p:cNvPr id="189" name="Google Shape;189;g2bce49f5800_0_0"/>
          <p:cNvSpPr txBox="1">
            <a:spLocks noGrp="1"/>
          </p:cNvSpPr>
          <p:nvPr>
            <p:ph type="body" idx="1"/>
          </p:nvPr>
        </p:nvSpPr>
        <p:spPr>
          <a:xfrm>
            <a:off x="914401" y="1981201"/>
            <a:ext cx="10361100" cy="4113300"/>
          </a:xfrm>
          <a:prstGeom prst="rect">
            <a:avLst/>
          </a:prstGeom>
        </p:spPr>
        <p:txBody>
          <a:bodyPr spcFirstLastPara="1" wrap="square" lIns="92150" tIns="46075" rIns="92150" bIns="46075" anchor="t" anchorCtr="0">
            <a:noAutofit/>
          </a:bodyPr>
          <a:lstStyle/>
          <a:p>
            <a:pPr marL="0" lvl="0" indent="0" algn="l" rtl="0">
              <a:spcBef>
                <a:spcPts val="600"/>
              </a:spcBef>
              <a:spcAft>
                <a:spcPts val="0"/>
              </a:spcAft>
              <a:buNone/>
            </a:pPr>
            <a:endParaRPr/>
          </a:p>
        </p:txBody>
      </p:sp>
      <p:sp>
        <p:nvSpPr>
          <p:cNvPr id="190" name="Google Shape;190;g2bce49f5800_0_0"/>
          <p:cNvSpPr txBox="1">
            <a:spLocks noGrp="1"/>
          </p:cNvSpPr>
          <p:nvPr>
            <p:ph type="sldNum" idx="12"/>
          </p:nvPr>
        </p:nvSpPr>
        <p:spPr>
          <a:xfrm>
            <a:off x="5793318" y="6475414"/>
            <a:ext cx="704700" cy="3636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r>
              <a:rPr lang="en-US"/>
              <a:t>Slide </a:t>
            </a:r>
            <a:fld id="{00000000-1234-1234-1234-123412341234}" type="slidenum">
              <a:rPr lang="en-US"/>
              <a:t>19</a:t>
            </a:fld>
            <a:endParaRPr/>
          </a:p>
        </p:txBody>
      </p:sp>
      <p:pic>
        <p:nvPicPr>
          <p:cNvPr id="191" name="Google Shape;191;g2bce49f5800_0_0"/>
          <p:cNvPicPr preferRelativeResize="0"/>
          <p:nvPr/>
        </p:nvPicPr>
        <p:blipFill>
          <a:blip r:embed="rId3">
            <a:alphaModFix/>
          </a:blip>
          <a:stretch>
            <a:fillRect/>
          </a:stretch>
        </p:blipFill>
        <p:spPr>
          <a:xfrm>
            <a:off x="914401" y="685801"/>
            <a:ext cx="10361100" cy="5718421"/>
          </a:xfrm>
          <a:prstGeom prst="rect">
            <a:avLst/>
          </a:prstGeom>
          <a:noFill/>
          <a:ln>
            <a:noFill/>
          </a:ln>
        </p:spPr>
      </p:pic>
      <p:sp>
        <p:nvSpPr>
          <p:cNvPr id="2" name="Date Placeholder 1">
            <a:extLst>
              <a:ext uri="{FF2B5EF4-FFF2-40B4-BE49-F238E27FC236}">
                <a16:creationId xmlns:a16="http://schemas.microsoft.com/office/drawing/2014/main" id="{310CE51E-BD7D-8AB6-024A-E242EE390ED0}"/>
              </a:ext>
            </a:extLst>
          </p:cNvPr>
          <p:cNvSpPr>
            <a:spLocks noGrp="1"/>
          </p:cNvSpPr>
          <p:nvPr>
            <p:ph type="dt" idx="10"/>
          </p:nvPr>
        </p:nvSpPr>
        <p:spPr/>
        <p:txBody>
          <a:bodyPr/>
          <a:lstStyle/>
          <a:p>
            <a:r>
              <a:rPr lang="en-US" dirty="0"/>
              <a:t>March 2024</a:t>
            </a:r>
          </a:p>
        </p:txBody>
      </p:sp>
      <p:sp>
        <p:nvSpPr>
          <p:cNvPr id="3" name="Footer Placeholder 2">
            <a:extLst>
              <a:ext uri="{FF2B5EF4-FFF2-40B4-BE49-F238E27FC236}">
                <a16:creationId xmlns:a16="http://schemas.microsoft.com/office/drawing/2014/main" id="{1413EF15-E355-6686-2F5C-E958BE04C972}"/>
              </a:ext>
            </a:extLst>
          </p:cNvPr>
          <p:cNvSpPr>
            <a:spLocks noGrp="1"/>
          </p:cNvSpPr>
          <p:nvPr>
            <p:ph type="ftr" idx="11"/>
          </p:nvPr>
        </p:nvSpPr>
        <p:spPr/>
        <p:txBody>
          <a:bodyPr/>
          <a:lstStyle/>
          <a:p>
            <a:r>
              <a:rPr lang="en-US"/>
              <a:t>Stefan Tschimben, University of Colorado Boulder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spcBef>
                <a:spcPts val="0"/>
              </a:spcBef>
              <a:spcAft>
                <a:spcPts val="0"/>
              </a:spcAft>
              <a:buNone/>
            </a:pPr>
            <a:r>
              <a:rPr lang="en-US"/>
              <a:t>Abstract</a:t>
            </a:r>
            <a:endParaRPr/>
          </a:p>
        </p:txBody>
      </p:sp>
      <p:sp>
        <p:nvSpPr>
          <p:cNvPr id="104" name="Google Shape;104;p2"/>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342900" lvl="0" indent="-342900" algn="l" rtl="0">
              <a:spcBef>
                <a:spcPts val="0"/>
              </a:spcBef>
              <a:spcAft>
                <a:spcPts val="0"/>
              </a:spcAft>
              <a:buNone/>
            </a:pPr>
            <a:r>
              <a:rPr lang="en-US" sz="2000" dirty="0"/>
              <a:t>The growing quantity of wireless network activity generated every second of every day creates challenges for network operators, such as detecting anomalies and providing sufficient capacity. This same network activity also creates opportunities for Smart and Connected Systems (SCSs) to adapt to changing population dynamics, detect and proactively adapt to unexpected events such as public safety threats, traffic jams, or adverse weather events, for example. The GHOST project is researching the challenges of modeling, analyzing, and generating patterns of network activity. The GHOST project has demonstrated that Nonnegative Matrix Factorization (NMF) provides a robust mechanism for modeling network activity patterns that can be used to generate realistic network activity. The GHOST team has further demonstrated the capability for injecting programmed activity patterns into a live, functioning wireless network.</a:t>
            </a:r>
            <a:endParaRPr sz="2000" dirty="0"/>
          </a:p>
        </p:txBody>
      </p:sp>
      <p:sp>
        <p:nvSpPr>
          <p:cNvPr id="105" name="Google Shape;105;p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a:t>Slide </a:t>
            </a:r>
            <a:fld id="{00000000-1234-1234-1234-123412341234}" type="slidenum">
              <a:rPr lang="en-US"/>
              <a:t>2</a:t>
            </a:fld>
            <a:endParaRPr/>
          </a:p>
        </p:txBody>
      </p:sp>
      <p:sp>
        <p:nvSpPr>
          <p:cNvPr id="106" name="Google Shape;106;p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Stefan Tschimben, University of Colorado Boulder</a:t>
            </a:r>
            <a:endParaRPr/>
          </a:p>
        </p:txBody>
      </p:sp>
      <p:sp>
        <p:nvSpPr>
          <p:cNvPr id="107" name="Google Shape;107;p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March 2024</a:t>
            </a:r>
            <a:endParaRPr/>
          </a:p>
        </p:txBody>
      </p:sp>
      <p:sp>
        <p:nvSpPr>
          <p:cNvPr id="108" name="Google Shape;108;p2"/>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bce49f5800_0_8"/>
          <p:cNvSpPr txBox="1">
            <a:spLocks noGrp="1"/>
          </p:cNvSpPr>
          <p:nvPr>
            <p:ph type="title"/>
          </p:nvPr>
        </p:nvSpPr>
        <p:spPr>
          <a:xfrm>
            <a:off x="914401" y="685801"/>
            <a:ext cx="10361100" cy="1065300"/>
          </a:xfrm>
          <a:prstGeom prst="rect">
            <a:avLst/>
          </a:prstGeom>
        </p:spPr>
        <p:txBody>
          <a:bodyPr spcFirstLastPara="1" wrap="square" lIns="92150" tIns="46075" rIns="92150" bIns="46075" anchor="ctr" anchorCtr="0">
            <a:noAutofit/>
          </a:bodyPr>
          <a:lstStyle/>
          <a:p>
            <a:pPr marL="0" lvl="0" indent="0" algn="ctr" rtl="0">
              <a:spcBef>
                <a:spcPts val="0"/>
              </a:spcBef>
              <a:spcAft>
                <a:spcPts val="0"/>
              </a:spcAft>
              <a:buNone/>
            </a:pPr>
            <a:endParaRPr/>
          </a:p>
        </p:txBody>
      </p:sp>
      <p:sp>
        <p:nvSpPr>
          <p:cNvPr id="198" name="Google Shape;198;g2bce49f5800_0_8"/>
          <p:cNvSpPr txBox="1">
            <a:spLocks noGrp="1"/>
          </p:cNvSpPr>
          <p:nvPr>
            <p:ph type="body" idx="1"/>
          </p:nvPr>
        </p:nvSpPr>
        <p:spPr>
          <a:xfrm>
            <a:off x="914401" y="1981201"/>
            <a:ext cx="10361100" cy="4113300"/>
          </a:xfrm>
          <a:prstGeom prst="rect">
            <a:avLst/>
          </a:prstGeom>
        </p:spPr>
        <p:txBody>
          <a:bodyPr spcFirstLastPara="1" wrap="square" lIns="92150" tIns="46075" rIns="92150" bIns="46075" anchor="t" anchorCtr="0">
            <a:noAutofit/>
          </a:bodyPr>
          <a:lstStyle/>
          <a:p>
            <a:pPr marL="0" lvl="0" indent="0" algn="l" rtl="0">
              <a:spcBef>
                <a:spcPts val="600"/>
              </a:spcBef>
              <a:spcAft>
                <a:spcPts val="0"/>
              </a:spcAft>
              <a:buNone/>
            </a:pPr>
            <a:endParaRPr/>
          </a:p>
        </p:txBody>
      </p:sp>
      <p:sp>
        <p:nvSpPr>
          <p:cNvPr id="199" name="Google Shape;199;g2bce49f5800_0_8"/>
          <p:cNvSpPr txBox="1">
            <a:spLocks noGrp="1"/>
          </p:cNvSpPr>
          <p:nvPr>
            <p:ph type="sldNum" idx="12"/>
          </p:nvPr>
        </p:nvSpPr>
        <p:spPr>
          <a:xfrm>
            <a:off x="5793318" y="6475414"/>
            <a:ext cx="704700" cy="3636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r>
              <a:rPr lang="en-US"/>
              <a:t>Slide </a:t>
            </a:r>
            <a:fld id="{00000000-1234-1234-1234-123412341234}" type="slidenum">
              <a:rPr lang="en-US"/>
              <a:t>20</a:t>
            </a:fld>
            <a:endParaRPr/>
          </a:p>
        </p:txBody>
      </p:sp>
      <p:pic>
        <p:nvPicPr>
          <p:cNvPr id="200" name="Google Shape;200;g2bce49f5800_0_8"/>
          <p:cNvPicPr preferRelativeResize="0"/>
          <p:nvPr/>
        </p:nvPicPr>
        <p:blipFill>
          <a:blip r:embed="rId3">
            <a:alphaModFix/>
          </a:blip>
          <a:stretch>
            <a:fillRect/>
          </a:stretch>
        </p:blipFill>
        <p:spPr>
          <a:xfrm>
            <a:off x="914400" y="685801"/>
            <a:ext cx="10361101" cy="5718422"/>
          </a:xfrm>
          <a:prstGeom prst="rect">
            <a:avLst/>
          </a:prstGeom>
          <a:noFill/>
          <a:ln>
            <a:noFill/>
          </a:ln>
        </p:spPr>
      </p:pic>
      <p:sp>
        <p:nvSpPr>
          <p:cNvPr id="2" name="Date Placeholder 1">
            <a:extLst>
              <a:ext uri="{FF2B5EF4-FFF2-40B4-BE49-F238E27FC236}">
                <a16:creationId xmlns:a16="http://schemas.microsoft.com/office/drawing/2014/main" id="{11193198-1A19-2009-CE23-2F8448AA1FD2}"/>
              </a:ext>
            </a:extLst>
          </p:cNvPr>
          <p:cNvSpPr>
            <a:spLocks noGrp="1"/>
          </p:cNvSpPr>
          <p:nvPr>
            <p:ph type="dt" idx="10"/>
          </p:nvPr>
        </p:nvSpPr>
        <p:spPr/>
        <p:txBody>
          <a:bodyPr/>
          <a:lstStyle/>
          <a:p>
            <a:r>
              <a:rPr lang="en-US"/>
              <a:t>March 2024</a:t>
            </a:r>
          </a:p>
        </p:txBody>
      </p:sp>
      <p:sp>
        <p:nvSpPr>
          <p:cNvPr id="3" name="Footer Placeholder 2">
            <a:extLst>
              <a:ext uri="{FF2B5EF4-FFF2-40B4-BE49-F238E27FC236}">
                <a16:creationId xmlns:a16="http://schemas.microsoft.com/office/drawing/2014/main" id="{D59208D5-1A9F-4F1F-9FAA-A10492B4FBE2}"/>
              </a:ext>
            </a:extLst>
          </p:cNvPr>
          <p:cNvSpPr>
            <a:spLocks noGrp="1"/>
          </p:cNvSpPr>
          <p:nvPr>
            <p:ph type="ftr" idx="11"/>
          </p:nvPr>
        </p:nvSpPr>
        <p:spPr/>
        <p:txBody>
          <a:bodyPr/>
          <a:lstStyle/>
          <a:p>
            <a:r>
              <a:rPr lang="en-US"/>
              <a:t>Stefan Tschimben, University of Colorado Boulder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bce49f5800_0_16"/>
          <p:cNvSpPr txBox="1">
            <a:spLocks noGrp="1"/>
          </p:cNvSpPr>
          <p:nvPr>
            <p:ph type="title"/>
          </p:nvPr>
        </p:nvSpPr>
        <p:spPr>
          <a:xfrm>
            <a:off x="914401" y="685801"/>
            <a:ext cx="10361100" cy="1065300"/>
          </a:xfrm>
          <a:prstGeom prst="rect">
            <a:avLst/>
          </a:prstGeom>
        </p:spPr>
        <p:txBody>
          <a:bodyPr spcFirstLastPara="1" wrap="square" lIns="92150" tIns="46075" rIns="92150" bIns="46075" anchor="ctr" anchorCtr="0">
            <a:noAutofit/>
          </a:bodyPr>
          <a:lstStyle/>
          <a:p>
            <a:pPr marL="0" lvl="0" indent="0" algn="ctr" rtl="0">
              <a:spcBef>
                <a:spcPts val="0"/>
              </a:spcBef>
              <a:spcAft>
                <a:spcPts val="0"/>
              </a:spcAft>
              <a:buNone/>
            </a:pPr>
            <a:endParaRPr/>
          </a:p>
        </p:txBody>
      </p:sp>
      <p:sp>
        <p:nvSpPr>
          <p:cNvPr id="207" name="Google Shape;207;g2bce49f5800_0_16"/>
          <p:cNvSpPr txBox="1">
            <a:spLocks noGrp="1"/>
          </p:cNvSpPr>
          <p:nvPr>
            <p:ph type="body" idx="1"/>
          </p:nvPr>
        </p:nvSpPr>
        <p:spPr>
          <a:xfrm>
            <a:off x="914401" y="1981201"/>
            <a:ext cx="10361100" cy="4113300"/>
          </a:xfrm>
          <a:prstGeom prst="rect">
            <a:avLst/>
          </a:prstGeom>
        </p:spPr>
        <p:txBody>
          <a:bodyPr spcFirstLastPara="1" wrap="square" lIns="92150" tIns="46075" rIns="92150" bIns="46075" anchor="t" anchorCtr="0">
            <a:noAutofit/>
          </a:bodyPr>
          <a:lstStyle/>
          <a:p>
            <a:pPr marL="0" lvl="0" indent="0" algn="l" rtl="0">
              <a:spcBef>
                <a:spcPts val="600"/>
              </a:spcBef>
              <a:spcAft>
                <a:spcPts val="0"/>
              </a:spcAft>
              <a:buNone/>
            </a:pPr>
            <a:endParaRPr/>
          </a:p>
        </p:txBody>
      </p:sp>
      <p:sp>
        <p:nvSpPr>
          <p:cNvPr id="208" name="Google Shape;208;g2bce49f5800_0_16"/>
          <p:cNvSpPr txBox="1">
            <a:spLocks noGrp="1"/>
          </p:cNvSpPr>
          <p:nvPr>
            <p:ph type="sldNum" idx="12"/>
          </p:nvPr>
        </p:nvSpPr>
        <p:spPr>
          <a:xfrm>
            <a:off x="5793318" y="6475414"/>
            <a:ext cx="704700" cy="3636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r>
              <a:rPr lang="en-US"/>
              <a:t>Slide </a:t>
            </a:r>
            <a:fld id="{00000000-1234-1234-1234-123412341234}" type="slidenum">
              <a:rPr lang="en-US"/>
              <a:t>21</a:t>
            </a:fld>
            <a:endParaRPr/>
          </a:p>
        </p:txBody>
      </p:sp>
      <p:pic>
        <p:nvPicPr>
          <p:cNvPr id="209" name="Google Shape;209;g2bce49f5800_0_16"/>
          <p:cNvPicPr preferRelativeResize="0"/>
          <p:nvPr/>
        </p:nvPicPr>
        <p:blipFill>
          <a:blip r:embed="rId3">
            <a:alphaModFix/>
          </a:blip>
          <a:stretch>
            <a:fillRect/>
          </a:stretch>
        </p:blipFill>
        <p:spPr>
          <a:xfrm>
            <a:off x="914400" y="695530"/>
            <a:ext cx="10361101" cy="5718422"/>
          </a:xfrm>
          <a:prstGeom prst="rect">
            <a:avLst/>
          </a:prstGeom>
          <a:noFill/>
          <a:ln>
            <a:noFill/>
          </a:ln>
        </p:spPr>
      </p:pic>
      <p:sp>
        <p:nvSpPr>
          <p:cNvPr id="2" name="Date Placeholder 1">
            <a:extLst>
              <a:ext uri="{FF2B5EF4-FFF2-40B4-BE49-F238E27FC236}">
                <a16:creationId xmlns:a16="http://schemas.microsoft.com/office/drawing/2014/main" id="{30DF6060-802E-1E57-A49B-82106D79CC28}"/>
              </a:ext>
            </a:extLst>
          </p:cNvPr>
          <p:cNvSpPr>
            <a:spLocks noGrp="1"/>
          </p:cNvSpPr>
          <p:nvPr>
            <p:ph type="dt" idx="10"/>
          </p:nvPr>
        </p:nvSpPr>
        <p:spPr/>
        <p:txBody>
          <a:bodyPr/>
          <a:lstStyle/>
          <a:p>
            <a:r>
              <a:rPr lang="en-US"/>
              <a:t>March 2024</a:t>
            </a:r>
          </a:p>
        </p:txBody>
      </p:sp>
      <p:sp>
        <p:nvSpPr>
          <p:cNvPr id="3" name="Footer Placeholder 2">
            <a:extLst>
              <a:ext uri="{FF2B5EF4-FFF2-40B4-BE49-F238E27FC236}">
                <a16:creationId xmlns:a16="http://schemas.microsoft.com/office/drawing/2014/main" id="{B84559C7-D3C1-C207-8697-C282EF1234FB}"/>
              </a:ext>
            </a:extLst>
          </p:cNvPr>
          <p:cNvSpPr>
            <a:spLocks noGrp="1"/>
          </p:cNvSpPr>
          <p:nvPr>
            <p:ph type="ftr" idx="11"/>
          </p:nvPr>
        </p:nvSpPr>
        <p:spPr/>
        <p:txBody>
          <a:bodyPr/>
          <a:lstStyle/>
          <a:p>
            <a:r>
              <a:rPr lang="en-US"/>
              <a:t>Stefan Tschimben, University of Colorado Boulder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bce49f5800_0_24"/>
          <p:cNvSpPr txBox="1">
            <a:spLocks noGrp="1"/>
          </p:cNvSpPr>
          <p:nvPr>
            <p:ph type="title"/>
          </p:nvPr>
        </p:nvSpPr>
        <p:spPr>
          <a:xfrm>
            <a:off x="914401" y="685801"/>
            <a:ext cx="10361100" cy="1065300"/>
          </a:xfrm>
          <a:prstGeom prst="rect">
            <a:avLst/>
          </a:prstGeom>
        </p:spPr>
        <p:txBody>
          <a:bodyPr spcFirstLastPara="1" wrap="square" lIns="92150" tIns="46075" rIns="92150" bIns="46075" anchor="ctr" anchorCtr="0">
            <a:noAutofit/>
          </a:bodyPr>
          <a:lstStyle/>
          <a:p>
            <a:pPr marL="0" lvl="0" indent="0" algn="ctr" rtl="0">
              <a:spcBef>
                <a:spcPts val="0"/>
              </a:spcBef>
              <a:spcAft>
                <a:spcPts val="0"/>
              </a:spcAft>
              <a:buNone/>
            </a:pPr>
            <a:endParaRPr/>
          </a:p>
        </p:txBody>
      </p:sp>
      <p:sp>
        <p:nvSpPr>
          <p:cNvPr id="216" name="Google Shape;216;g2bce49f5800_0_24"/>
          <p:cNvSpPr txBox="1">
            <a:spLocks noGrp="1"/>
          </p:cNvSpPr>
          <p:nvPr>
            <p:ph type="body" idx="1"/>
          </p:nvPr>
        </p:nvSpPr>
        <p:spPr>
          <a:xfrm>
            <a:off x="914401" y="1981201"/>
            <a:ext cx="10361100" cy="4113300"/>
          </a:xfrm>
          <a:prstGeom prst="rect">
            <a:avLst/>
          </a:prstGeom>
        </p:spPr>
        <p:txBody>
          <a:bodyPr spcFirstLastPara="1" wrap="square" lIns="92150" tIns="46075" rIns="92150" bIns="46075" anchor="t" anchorCtr="0">
            <a:noAutofit/>
          </a:bodyPr>
          <a:lstStyle/>
          <a:p>
            <a:pPr marL="0" lvl="0" indent="0" algn="l" rtl="0">
              <a:spcBef>
                <a:spcPts val="600"/>
              </a:spcBef>
              <a:spcAft>
                <a:spcPts val="0"/>
              </a:spcAft>
              <a:buNone/>
            </a:pPr>
            <a:endParaRPr/>
          </a:p>
        </p:txBody>
      </p:sp>
      <p:sp>
        <p:nvSpPr>
          <p:cNvPr id="217" name="Google Shape;217;g2bce49f5800_0_24"/>
          <p:cNvSpPr txBox="1">
            <a:spLocks noGrp="1"/>
          </p:cNvSpPr>
          <p:nvPr>
            <p:ph type="sldNum" idx="12"/>
          </p:nvPr>
        </p:nvSpPr>
        <p:spPr>
          <a:xfrm>
            <a:off x="5793318" y="6475414"/>
            <a:ext cx="704700" cy="3636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r>
              <a:rPr lang="en-US"/>
              <a:t>Slide </a:t>
            </a:r>
            <a:fld id="{00000000-1234-1234-1234-123412341234}" type="slidenum">
              <a:rPr lang="en-US"/>
              <a:t>22</a:t>
            </a:fld>
            <a:endParaRPr/>
          </a:p>
        </p:txBody>
      </p:sp>
      <p:pic>
        <p:nvPicPr>
          <p:cNvPr id="218" name="Google Shape;218;g2bce49f5800_0_24"/>
          <p:cNvPicPr preferRelativeResize="0"/>
          <p:nvPr/>
        </p:nvPicPr>
        <p:blipFill>
          <a:blip r:embed="rId3">
            <a:alphaModFix/>
          </a:blip>
          <a:stretch>
            <a:fillRect/>
          </a:stretch>
        </p:blipFill>
        <p:spPr>
          <a:xfrm>
            <a:off x="914401" y="685801"/>
            <a:ext cx="10361100" cy="5718421"/>
          </a:xfrm>
          <a:prstGeom prst="rect">
            <a:avLst/>
          </a:prstGeom>
          <a:noFill/>
          <a:ln>
            <a:noFill/>
          </a:ln>
        </p:spPr>
      </p:pic>
      <p:sp>
        <p:nvSpPr>
          <p:cNvPr id="2" name="Date Placeholder 1">
            <a:extLst>
              <a:ext uri="{FF2B5EF4-FFF2-40B4-BE49-F238E27FC236}">
                <a16:creationId xmlns:a16="http://schemas.microsoft.com/office/drawing/2014/main" id="{8F5579F1-8854-DD3D-3E01-10F5A1D484D0}"/>
              </a:ext>
            </a:extLst>
          </p:cNvPr>
          <p:cNvSpPr>
            <a:spLocks noGrp="1"/>
          </p:cNvSpPr>
          <p:nvPr>
            <p:ph type="dt" idx="10"/>
          </p:nvPr>
        </p:nvSpPr>
        <p:spPr/>
        <p:txBody>
          <a:bodyPr/>
          <a:lstStyle/>
          <a:p>
            <a:r>
              <a:rPr lang="en-US"/>
              <a:t>March 2024</a:t>
            </a:r>
          </a:p>
        </p:txBody>
      </p:sp>
      <p:sp>
        <p:nvSpPr>
          <p:cNvPr id="3" name="Footer Placeholder 2">
            <a:extLst>
              <a:ext uri="{FF2B5EF4-FFF2-40B4-BE49-F238E27FC236}">
                <a16:creationId xmlns:a16="http://schemas.microsoft.com/office/drawing/2014/main" id="{991F1B88-917C-56F6-1DBB-26A811FDF1C5}"/>
              </a:ext>
            </a:extLst>
          </p:cNvPr>
          <p:cNvSpPr>
            <a:spLocks noGrp="1"/>
          </p:cNvSpPr>
          <p:nvPr>
            <p:ph type="ftr" idx="11"/>
          </p:nvPr>
        </p:nvSpPr>
        <p:spPr/>
        <p:txBody>
          <a:bodyPr/>
          <a:lstStyle/>
          <a:p>
            <a:r>
              <a:rPr lang="en-US"/>
              <a:t>Stefan Tschimben, University of Colorado Boulder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bce49f5800_0_32"/>
          <p:cNvSpPr txBox="1">
            <a:spLocks noGrp="1"/>
          </p:cNvSpPr>
          <p:nvPr>
            <p:ph type="title"/>
          </p:nvPr>
        </p:nvSpPr>
        <p:spPr>
          <a:xfrm>
            <a:off x="914401" y="685801"/>
            <a:ext cx="10361100" cy="1065300"/>
          </a:xfrm>
          <a:prstGeom prst="rect">
            <a:avLst/>
          </a:prstGeom>
        </p:spPr>
        <p:txBody>
          <a:bodyPr spcFirstLastPara="1" wrap="square" lIns="92150" tIns="46075" rIns="92150" bIns="46075" anchor="ctr" anchorCtr="0">
            <a:noAutofit/>
          </a:bodyPr>
          <a:lstStyle/>
          <a:p>
            <a:pPr marL="0" lvl="0" indent="0" algn="ctr" rtl="0">
              <a:spcBef>
                <a:spcPts val="0"/>
              </a:spcBef>
              <a:spcAft>
                <a:spcPts val="0"/>
              </a:spcAft>
              <a:buNone/>
            </a:pPr>
            <a:r>
              <a:rPr lang="en-US"/>
              <a:t>Results</a:t>
            </a:r>
            <a:endParaRPr/>
          </a:p>
        </p:txBody>
      </p:sp>
      <p:sp>
        <p:nvSpPr>
          <p:cNvPr id="225" name="Google Shape;225;g2bce49f5800_0_32"/>
          <p:cNvSpPr txBox="1">
            <a:spLocks noGrp="1"/>
          </p:cNvSpPr>
          <p:nvPr>
            <p:ph type="body" idx="1"/>
          </p:nvPr>
        </p:nvSpPr>
        <p:spPr>
          <a:xfrm>
            <a:off x="914401" y="1981201"/>
            <a:ext cx="10361100" cy="4113300"/>
          </a:xfrm>
          <a:prstGeom prst="rect">
            <a:avLst/>
          </a:prstGeom>
        </p:spPr>
        <p:txBody>
          <a:bodyPr spcFirstLastPara="1" wrap="square" lIns="92150" tIns="46075" rIns="92150" bIns="46075" anchor="t" anchorCtr="0">
            <a:noAutofit/>
          </a:bodyPr>
          <a:lstStyle/>
          <a:p>
            <a:pPr marL="457200" lvl="0" indent="-317500" algn="l" rtl="0">
              <a:spcBef>
                <a:spcPts val="600"/>
              </a:spcBef>
              <a:spcAft>
                <a:spcPts val="0"/>
              </a:spcAft>
              <a:buSzPts val="1400"/>
              <a:buChar char="●"/>
            </a:pPr>
            <a:r>
              <a:rPr lang="en-US" dirty="0"/>
              <a:t>Assuming: </a:t>
            </a:r>
            <a:endParaRPr dirty="0"/>
          </a:p>
          <a:p>
            <a:pPr marL="914400" lvl="1" indent="-317500" algn="l" rtl="0">
              <a:spcBef>
                <a:spcPts val="0"/>
              </a:spcBef>
              <a:spcAft>
                <a:spcPts val="0"/>
              </a:spcAft>
              <a:buSzPts val="1400"/>
              <a:buChar char="○"/>
            </a:pPr>
            <a:r>
              <a:rPr lang="en-US" dirty="0"/>
              <a:t>Commercial electricity rate:				$0.0916</a:t>
            </a:r>
            <a:endParaRPr dirty="0"/>
          </a:p>
          <a:p>
            <a:pPr marL="914400" lvl="1" indent="-317500" algn="l" rtl="0">
              <a:spcBef>
                <a:spcPts val="0"/>
              </a:spcBef>
              <a:spcAft>
                <a:spcPts val="0"/>
              </a:spcAft>
              <a:buSzPts val="1400"/>
              <a:buChar char="○"/>
            </a:pPr>
            <a:r>
              <a:rPr lang="en-US" dirty="0"/>
              <a:t>Residential electricity rate:					$0.1105	</a:t>
            </a:r>
            <a:endParaRPr dirty="0"/>
          </a:p>
          <a:p>
            <a:pPr marL="914400" lvl="1" indent="-317500" algn="l" rtl="0">
              <a:spcBef>
                <a:spcPts val="0"/>
              </a:spcBef>
              <a:spcAft>
                <a:spcPts val="0"/>
              </a:spcAft>
              <a:buSzPts val="1400"/>
              <a:buChar char="○"/>
            </a:pPr>
            <a:r>
              <a:rPr lang="en-US" dirty="0"/>
              <a:t>Average router power consumption:			10 </a:t>
            </a:r>
            <a:r>
              <a:rPr lang="en-US" dirty="0" err="1"/>
              <a:t>Wh</a:t>
            </a:r>
            <a:endParaRPr dirty="0"/>
          </a:p>
          <a:p>
            <a:pPr marL="914400" lvl="1" indent="-317500" algn="l" rtl="0">
              <a:spcBef>
                <a:spcPts val="0"/>
              </a:spcBef>
              <a:spcAft>
                <a:spcPts val="0"/>
              </a:spcAft>
              <a:buSzPts val="1400"/>
              <a:buChar char="○"/>
            </a:pPr>
            <a:r>
              <a:rPr lang="en-US" dirty="0"/>
              <a:t>Extrapolated from 17 weeks of data to the entire year</a:t>
            </a:r>
            <a:endParaRPr dirty="0"/>
          </a:p>
          <a:p>
            <a:pPr marL="914400" lvl="1" indent="-317500" algn="l" rtl="0">
              <a:spcBef>
                <a:spcPts val="0"/>
              </a:spcBef>
              <a:spcAft>
                <a:spcPts val="0"/>
              </a:spcAft>
              <a:buSzPts val="1400"/>
              <a:buChar char="○"/>
            </a:pPr>
            <a:r>
              <a:rPr lang="en-US" dirty="0"/>
              <a:t>Extrapolated from a single building to the campus data we have access to</a:t>
            </a:r>
            <a:endParaRPr dirty="0"/>
          </a:p>
          <a:p>
            <a:pPr marL="0" lvl="0" indent="0" algn="l" rtl="0">
              <a:spcBef>
                <a:spcPts val="600"/>
              </a:spcBef>
              <a:spcAft>
                <a:spcPts val="0"/>
              </a:spcAft>
              <a:buNone/>
            </a:pPr>
            <a:endParaRPr dirty="0"/>
          </a:p>
          <a:p>
            <a:pPr marL="914400" lvl="0" indent="0" algn="l" rtl="0">
              <a:spcBef>
                <a:spcPts val="600"/>
              </a:spcBef>
              <a:spcAft>
                <a:spcPts val="0"/>
              </a:spcAft>
              <a:buNone/>
            </a:pPr>
            <a:r>
              <a:rPr lang="en-US" dirty="0"/>
              <a:t>= ~ $25,771/year (commercial)</a:t>
            </a:r>
            <a:endParaRPr dirty="0"/>
          </a:p>
          <a:p>
            <a:pPr marL="914400" lvl="0" indent="0" algn="l" rtl="0">
              <a:spcBef>
                <a:spcPts val="600"/>
              </a:spcBef>
              <a:spcAft>
                <a:spcPts val="0"/>
              </a:spcAft>
              <a:buNone/>
            </a:pPr>
            <a:r>
              <a:rPr lang="en-US" dirty="0"/>
              <a:t>= ~ $31,087/year (residential)</a:t>
            </a:r>
            <a:endParaRPr dirty="0"/>
          </a:p>
        </p:txBody>
      </p:sp>
      <p:sp>
        <p:nvSpPr>
          <p:cNvPr id="226" name="Google Shape;226;g2bce49f5800_0_32"/>
          <p:cNvSpPr txBox="1">
            <a:spLocks noGrp="1"/>
          </p:cNvSpPr>
          <p:nvPr>
            <p:ph type="sldNum" idx="12"/>
          </p:nvPr>
        </p:nvSpPr>
        <p:spPr>
          <a:xfrm>
            <a:off x="5793318" y="6475414"/>
            <a:ext cx="704700" cy="3636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r>
              <a:rPr lang="en-US"/>
              <a:t>Slide </a:t>
            </a:r>
            <a:fld id="{00000000-1234-1234-1234-123412341234}" type="slidenum">
              <a:rPr lang="en-US"/>
              <a:t>23</a:t>
            </a:fld>
            <a:endParaRPr/>
          </a:p>
        </p:txBody>
      </p:sp>
      <p:sp>
        <p:nvSpPr>
          <p:cNvPr id="2" name="Date Placeholder 1">
            <a:extLst>
              <a:ext uri="{FF2B5EF4-FFF2-40B4-BE49-F238E27FC236}">
                <a16:creationId xmlns:a16="http://schemas.microsoft.com/office/drawing/2014/main" id="{DFCAFCF8-B2E8-27A5-2777-2A9F7281C24C}"/>
              </a:ext>
            </a:extLst>
          </p:cNvPr>
          <p:cNvSpPr>
            <a:spLocks noGrp="1"/>
          </p:cNvSpPr>
          <p:nvPr>
            <p:ph type="dt" idx="10"/>
          </p:nvPr>
        </p:nvSpPr>
        <p:spPr/>
        <p:txBody>
          <a:bodyPr/>
          <a:lstStyle/>
          <a:p>
            <a:r>
              <a:rPr lang="en-US"/>
              <a:t>March 2024</a:t>
            </a:r>
          </a:p>
        </p:txBody>
      </p:sp>
      <p:sp>
        <p:nvSpPr>
          <p:cNvPr id="3" name="Footer Placeholder 2">
            <a:extLst>
              <a:ext uri="{FF2B5EF4-FFF2-40B4-BE49-F238E27FC236}">
                <a16:creationId xmlns:a16="http://schemas.microsoft.com/office/drawing/2014/main" id="{410BA37C-FB14-592E-9D55-FAC32112F9FA}"/>
              </a:ext>
            </a:extLst>
          </p:cNvPr>
          <p:cNvSpPr>
            <a:spLocks noGrp="1"/>
          </p:cNvSpPr>
          <p:nvPr>
            <p:ph type="ftr" idx="11"/>
          </p:nvPr>
        </p:nvSpPr>
        <p:spPr/>
        <p:txBody>
          <a:bodyPr/>
          <a:lstStyle/>
          <a:p>
            <a:r>
              <a:rPr lang="en-US"/>
              <a:t>Stefan Tschimben, University of Colorado Boulder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994C-2A41-0904-5FEA-8D89ADB001D1}"/>
              </a:ext>
            </a:extLst>
          </p:cNvPr>
          <p:cNvSpPr>
            <a:spLocks noGrp="1"/>
          </p:cNvSpPr>
          <p:nvPr>
            <p:ph type="title"/>
          </p:nvPr>
        </p:nvSpPr>
        <p:spPr/>
        <p:txBody>
          <a:bodyPr/>
          <a:lstStyle/>
          <a:p>
            <a:r>
              <a:rPr lang="en-US" dirty="0"/>
              <a:t>Alternative Visualizations</a:t>
            </a:r>
          </a:p>
        </p:txBody>
      </p:sp>
      <p:sp>
        <p:nvSpPr>
          <p:cNvPr id="3" name="Text Placeholder 2">
            <a:extLst>
              <a:ext uri="{FF2B5EF4-FFF2-40B4-BE49-F238E27FC236}">
                <a16:creationId xmlns:a16="http://schemas.microsoft.com/office/drawing/2014/main" id="{3B0B6419-F776-9A0C-85B1-DD00157C5D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0E0EF7-9089-F458-5F47-1FF6ED17FCB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a:p>
        </p:txBody>
      </p:sp>
      <p:sp>
        <p:nvSpPr>
          <p:cNvPr id="5" name="Footer Placeholder 4">
            <a:extLst>
              <a:ext uri="{FF2B5EF4-FFF2-40B4-BE49-F238E27FC236}">
                <a16:creationId xmlns:a16="http://schemas.microsoft.com/office/drawing/2014/main" id="{A42AAE4F-31BC-D469-BCAE-852BB3F0D639}"/>
              </a:ext>
            </a:extLst>
          </p:cNvPr>
          <p:cNvSpPr>
            <a:spLocks noGrp="1"/>
          </p:cNvSpPr>
          <p:nvPr>
            <p:ph type="ftr" idx="11"/>
          </p:nvPr>
        </p:nvSpPr>
        <p:spPr/>
        <p:txBody>
          <a:bodyPr/>
          <a:lstStyle/>
          <a:p>
            <a:r>
              <a:rPr lang="en-US"/>
              <a:t>Stefan Tschimben, University of Colorado Boulder</a:t>
            </a:r>
          </a:p>
        </p:txBody>
      </p:sp>
      <p:sp>
        <p:nvSpPr>
          <p:cNvPr id="6" name="Date Placeholder 5">
            <a:extLst>
              <a:ext uri="{FF2B5EF4-FFF2-40B4-BE49-F238E27FC236}">
                <a16:creationId xmlns:a16="http://schemas.microsoft.com/office/drawing/2014/main" id="{83BB2FC2-9A6A-695D-DEA8-6023121C97DE}"/>
              </a:ext>
            </a:extLst>
          </p:cNvPr>
          <p:cNvSpPr>
            <a:spLocks noGrp="1"/>
          </p:cNvSpPr>
          <p:nvPr>
            <p:ph type="dt" idx="10"/>
          </p:nvPr>
        </p:nvSpPr>
        <p:spPr/>
        <p:txBody>
          <a:bodyPr/>
          <a:lstStyle/>
          <a:p>
            <a:r>
              <a:rPr lang="en-US"/>
              <a:t>March 2024</a:t>
            </a:r>
          </a:p>
        </p:txBody>
      </p:sp>
      <p:pic>
        <p:nvPicPr>
          <p:cNvPr id="8" name="Picture 7" descr="A close-up of several different colored bars&#10;&#10;Description automatically generated">
            <a:extLst>
              <a:ext uri="{FF2B5EF4-FFF2-40B4-BE49-F238E27FC236}">
                <a16:creationId xmlns:a16="http://schemas.microsoft.com/office/drawing/2014/main" id="{B330D7E4-C6E8-4146-D0C2-B6717D8F1F49}"/>
              </a:ext>
            </a:extLst>
          </p:cNvPr>
          <p:cNvPicPr>
            <a:picLocks noChangeAspect="1"/>
          </p:cNvPicPr>
          <p:nvPr/>
        </p:nvPicPr>
        <p:blipFill>
          <a:blip r:embed="rId2"/>
          <a:stretch>
            <a:fillRect/>
          </a:stretch>
        </p:blipFill>
        <p:spPr>
          <a:xfrm>
            <a:off x="1642685" y="1861686"/>
            <a:ext cx="9006114" cy="4503057"/>
          </a:xfrm>
          <a:prstGeom prst="rect">
            <a:avLst/>
          </a:prstGeom>
        </p:spPr>
      </p:pic>
    </p:spTree>
    <p:extLst>
      <p:ext uri="{BB962C8B-B14F-4D97-AF65-F5344CB8AC3E}">
        <p14:creationId xmlns:p14="http://schemas.microsoft.com/office/powerpoint/2010/main" val="3879683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8C07-8B3B-3E03-1505-FEEAFE70D148}"/>
              </a:ext>
            </a:extLst>
          </p:cNvPr>
          <p:cNvSpPr>
            <a:spLocks noGrp="1"/>
          </p:cNvSpPr>
          <p:nvPr>
            <p:ph type="title"/>
          </p:nvPr>
        </p:nvSpPr>
        <p:spPr/>
        <p:txBody>
          <a:bodyPr/>
          <a:lstStyle/>
          <a:p>
            <a:r>
              <a:rPr lang="en-US" dirty="0"/>
              <a:t>Alternative Visualizations</a:t>
            </a:r>
          </a:p>
        </p:txBody>
      </p:sp>
      <p:sp>
        <p:nvSpPr>
          <p:cNvPr id="3" name="Text Placeholder 2">
            <a:extLst>
              <a:ext uri="{FF2B5EF4-FFF2-40B4-BE49-F238E27FC236}">
                <a16:creationId xmlns:a16="http://schemas.microsoft.com/office/drawing/2014/main" id="{26F8BFB3-343A-6BC2-9BFA-4DF0FCA1A4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3CA73E-54F9-6A0C-74DF-DCD06668D6D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a:p>
        </p:txBody>
      </p:sp>
      <p:sp>
        <p:nvSpPr>
          <p:cNvPr id="5" name="Footer Placeholder 4">
            <a:extLst>
              <a:ext uri="{FF2B5EF4-FFF2-40B4-BE49-F238E27FC236}">
                <a16:creationId xmlns:a16="http://schemas.microsoft.com/office/drawing/2014/main" id="{AC4CBFE7-8004-FA47-D4D8-05B39C5AD2A9}"/>
              </a:ext>
            </a:extLst>
          </p:cNvPr>
          <p:cNvSpPr>
            <a:spLocks noGrp="1"/>
          </p:cNvSpPr>
          <p:nvPr>
            <p:ph type="ftr" idx="11"/>
          </p:nvPr>
        </p:nvSpPr>
        <p:spPr/>
        <p:txBody>
          <a:bodyPr/>
          <a:lstStyle/>
          <a:p>
            <a:r>
              <a:rPr lang="en-US"/>
              <a:t>Stefan Tschimben, University of Colorado Boulder</a:t>
            </a:r>
          </a:p>
        </p:txBody>
      </p:sp>
      <p:sp>
        <p:nvSpPr>
          <p:cNvPr id="6" name="Date Placeholder 5">
            <a:extLst>
              <a:ext uri="{FF2B5EF4-FFF2-40B4-BE49-F238E27FC236}">
                <a16:creationId xmlns:a16="http://schemas.microsoft.com/office/drawing/2014/main" id="{489DDD83-D921-F382-59E7-7825BDCC921B}"/>
              </a:ext>
            </a:extLst>
          </p:cNvPr>
          <p:cNvSpPr>
            <a:spLocks noGrp="1"/>
          </p:cNvSpPr>
          <p:nvPr>
            <p:ph type="dt" idx="10"/>
          </p:nvPr>
        </p:nvSpPr>
        <p:spPr/>
        <p:txBody>
          <a:bodyPr/>
          <a:lstStyle/>
          <a:p>
            <a:r>
              <a:rPr lang="en-US"/>
              <a:t>March 2024</a:t>
            </a:r>
          </a:p>
        </p:txBody>
      </p:sp>
      <p:pic>
        <p:nvPicPr>
          <p:cNvPr id="8" name="Picture 7" descr="A screenshot of a black screen&#10;&#10;Description automatically generated">
            <a:extLst>
              <a:ext uri="{FF2B5EF4-FFF2-40B4-BE49-F238E27FC236}">
                <a16:creationId xmlns:a16="http://schemas.microsoft.com/office/drawing/2014/main" id="{7ECA57E6-12BF-A1AF-90FF-0E0ADC6A380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16489" y="1888806"/>
            <a:ext cx="4658506" cy="4298002"/>
          </a:xfrm>
          <a:prstGeom prst="rect">
            <a:avLst/>
          </a:prstGeom>
        </p:spPr>
      </p:pic>
    </p:spTree>
    <p:extLst>
      <p:ext uri="{BB962C8B-B14F-4D97-AF65-F5344CB8AC3E}">
        <p14:creationId xmlns:p14="http://schemas.microsoft.com/office/powerpoint/2010/main" val="662839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bce49f5800_0_42"/>
          <p:cNvSpPr txBox="1">
            <a:spLocks noGrp="1"/>
          </p:cNvSpPr>
          <p:nvPr>
            <p:ph type="title"/>
          </p:nvPr>
        </p:nvSpPr>
        <p:spPr>
          <a:xfrm>
            <a:off x="914401" y="685801"/>
            <a:ext cx="10361100" cy="1065300"/>
          </a:xfrm>
          <a:prstGeom prst="rect">
            <a:avLst/>
          </a:prstGeom>
        </p:spPr>
        <p:txBody>
          <a:bodyPr spcFirstLastPara="1" wrap="square" lIns="92150" tIns="46075" rIns="92150" bIns="46075" anchor="ctr" anchorCtr="0">
            <a:noAutofit/>
          </a:bodyPr>
          <a:lstStyle/>
          <a:p>
            <a:pPr marL="0" lvl="0" indent="0" algn="ctr" rtl="0">
              <a:spcBef>
                <a:spcPts val="0"/>
              </a:spcBef>
              <a:spcAft>
                <a:spcPts val="0"/>
              </a:spcAft>
              <a:buNone/>
            </a:pPr>
            <a:r>
              <a:rPr lang="en-US"/>
              <a:t>Future Work</a:t>
            </a:r>
            <a:endParaRPr/>
          </a:p>
        </p:txBody>
      </p:sp>
      <p:sp>
        <p:nvSpPr>
          <p:cNvPr id="233" name="Google Shape;233;g2bce49f5800_0_42"/>
          <p:cNvSpPr txBox="1">
            <a:spLocks noGrp="1"/>
          </p:cNvSpPr>
          <p:nvPr>
            <p:ph type="body" idx="1"/>
          </p:nvPr>
        </p:nvSpPr>
        <p:spPr>
          <a:xfrm>
            <a:off x="914401" y="1981201"/>
            <a:ext cx="10361100" cy="4113300"/>
          </a:xfrm>
          <a:prstGeom prst="rect">
            <a:avLst/>
          </a:prstGeom>
        </p:spPr>
        <p:txBody>
          <a:bodyPr spcFirstLastPara="1" wrap="square" lIns="92150" tIns="46075" rIns="92150" bIns="46075" anchor="t" anchorCtr="0">
            <a:noAutofit/>
          </a:bodyPr>
          <a:lstStyle/>
          <a:p>
            <a:pPr marL="457200" lvl="0" indent="-317500" algn="l" rtl="0">
              <a:spcBef>
                <a:spcPts val="600"/>
              </a:spcBef>
              <a:spcAft>
                <a:spcPts val="0"/>
              </a:spcAft>
              <a:buSzPts val="1400"/>
              <a:buChar char="●"/>
            </a:pPr>
            <a:r>
              <a:rPr lang="en-US" dirty="0"/>
              <a:t>Automated Event Detection using Wi-Fi client count changes</a:t>
            </a:r>
            <a:endParaRPr dirty="0"/>
          </a:p>
          <a:p>
            <a:pPr marL="914400" lvl="1" indent="-317500" algn="l" rtl="0">
              <a:spcBef>
                <a:spcPts val="0"/>
              </a:spcBef>
              <a:spcAft>
                <a:spcPts val="0"/>
              </a:spcAft>
              <a:buSzPts val="1400"/>
              <a:buChar char="○"/>
            </a:pPr>
            <a:r>
              <a:rPr lang="en-US" dirty="0"/>
              <a:t>Multiple categories of campus events</a:t>
            </a:r>
          </a:p>
          <a:p>
            <a:pPr marL="914400" lvl="1" indent="-317500" algn="l" rtl="0">
              <a:spcBef>
                <a:spcPts val="0"/>
              </a:spcBef>
              <a:spcAft>
                <a:spcPts val="0"/>
              </a:spcAft>
              <a:buSzPts val="1400"/>
              <a:buChar char="○"/>
            </a:pPr>
            <a:r>
              <a:rPr lang="en-US" dirty="0"/>
              <a:t>Sliding multi-window (current and future) to detect change in:</a:t>
            </a:r>
            <a:endParaRPr dirty="0"/>
          </a:p>
          <a:p>
            <a:pPr marL="1371600" lvl="2" indent="-317500" algn="l" rtl="0">
              <a:spcBef>
                <a:spcPts val="0"/>
              </a:spcBef>
              <a:spcAft>
                <a:spcPts val="0"/>
              </a:spcAft>
              <a:buSzPts val="1400"/>
              <a:buChar char="■"/>
            </a:pPr>
            <a:r>
              <a:rPr lang="en-US" dirty="0"/>
              <a:t>mean</a:t>
            </a:r>
            <a:endParaRPr dirty="0"/>
          </a:p>
          <a:p>
            <a:pPr marL="1371600" lvl="2" indent="-317500" algn="l" rtl="0">
              <a:spcBef>
                <a:spcPts val="0"/>
              </a:spcBef>
              <a:spcAft>
                <a:spcPts val="0"/>
              </a:spcAft>
              <a:buSzPts val="1400"/>
              <a:buChar char="■"/>
            </a:pPr>
            <a:r>
              <a:rPr lang="en-US" dirty="0"/>
              <a:t>variance</a:t>
            </a:r>
            <a:endParaRPr dirty="0"/>
          </a:p>
          <a:p>
            <a:pPr marL="1371600" lvl="2" indent="-317500" algn="l" rtl="0">
              <a:spcBef>
                <a:spcPts val="0"/>
              </a:spcBef>
              <a:spcAft>
                <a:spcPts val="0"/>
              </a:spcAft>
              <a:buSzPts val="1400"/>
              <a:buChar char="■"/>
            </a:pPr>
            <a:r>
              <a:rPr lang="en-US" dirty="0"/>
              <a:t>periodicity</a:t>
            </a:r>
            <a:endParaRPr dirty="0"/>
          </a:p>
          <a:p>
            <a:pPr marL="1371600" lvl="2" indent="-317500" algn="l" rtl="0">
              <a:spcBef>
                <a:spcPts val="0"/>
              </a:spcBef>
              <a:spcAft>
                <a:spcPts val="0"/>
              </a:spcAft>
              <a:buSzPts val="1400"/>
              <a:buChar char="■"/>
            </a:pPr>
            <a:r>
              <a:rPr lang="en-US" dirty="0"/>
              <a:t>pattern</a:t>
            </a:r>
            <a:endParaRPr dirty="0"/>
          </a:p>
        </p:txBody>
      </p:sp>
      <p:sp>
        <p:nvSpPr>
          <p:cNvPr id="234" name="Google Shape;234;g2bce49f5800_0_42"/>
          <p:cNvSpPr txBox="1">
            <a:spLocks noGrp="1"/>
          </p:cNvSpPr>
          <p:nvPr>
            <p:ph type="sldNum" idx="12"/>
          </p:nvPr>
        </p:nvSpPr>
        <p:spPr>
          <a:xfrm>
            <a:off x="5793318" y="6475414"/>
            <a:ext cx="704700" cy="3636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r>
              <a:rPr lang="en-US"/>
              <a:t>Slide </a:t>
            </a:r>
            <a:fld id="{00000000-1234-1234-1234-123412341234}" type="slidenum">
              <a:rPr lang="en-US"/>
              <a:t>26</a:t>
            </a:fld>
            <a:endParaRPr/>
          </a:p>
        </p:txBody>
      </p:sp>
      <p:pic>
        <p:nvPicPr>
          <p:cNvPr id="235" name="Google Shape;235;g2bce49f5800_0_42"/>
          <p:cNvPicPr preferRelativeResize="0"/>
          <p:nvPr/>
        </p:nvPicPr>
        <p:blipFill>
          <a:blip r:embed="rId3">
            <a:alphaModFix/>
          </a:blip>
          <a:stretch>
            <a:fillRect/>
          </a:stretch>
        </p:blipFill>
        <p:spPr>
          <a:xfrm>
            <a:off x="1399126" y="4430625"/>
            <a:ext cx="9391650" cy="1800225"/>
          </a:xfrm>
          <a:prstGeom prst="rect">
            <a:avLst/>
          </a:prstGeom>
          <a:noFill/>
          <a:ln>
            <a:noFill/>
          </a:ln>
        </p:spPr>
      </p:pic>
      <p:sp>
        <p:nvSpPr>
          <p:cNvPr id="2" name="Date Placeholder 1">
            <a:extLst>
              <a:ext uri="{FF2B5EF4-FFF2-40B4-BE49-F238E27FC236}">
                <a16:creationId xmlns:a16="http://schemas.microsoft.com/office/drawing/2014/main" id="{7ACB9906-452A-65FE-A1CF-5C37DD68E6B5}"/>
              </a:ext>
            </a:extLst>
          </p:cNvPr>
          <p:cNvSpPr>
            <a:spLocks noGrp="1"/>
          </p:cNvSpPr>
          <p:nvPr>
            <p:ph type="dt" idx="10"/>
          </p:nvPr>
        </p:nvSpPr>
        <p:spPr/>
        <p:txBody>
          <a:bodyPr/>
          <a:lstStyle/>
          <a:p>
            <a:r>
              <a:rPr lang="en-US"/>
              <a:t>March 2024</a:t>
            </a:r>
          </a:p>
        </p:txBody>
      </p:sp>
      <p:sp>
        <p:nvSpPr>
          <p:cNvPr id="3" name="Footer Placeholder 2">
            <a:extLst>
              <a:ext uri="{FF2B5EF4-FFF2-40B4-BE49-F238E27FC236}">
                <a16:creationId xmlns:a16="http://schemas.microsoft.com/office/drawing/2014/main" id="{E4068DC5-3242-FEF1-16FC-E3C086FB170B}"/>
              </a:ext>
            </a:extLst>
          </p:cNvPr>
          <p:cNvSpPr>
            <a:spLocks noGrp="1"/>
          </p:cNvSpPr>
          <p:nvPr>
            <p:ph type="ftr" idx="11"/>
          </p:nvPr>
        </p:nvSpPr>
        <p:spPr/>
        <p:txBody>
          <a:bodyPr/>
          <a:lstStyle/>
          <a:p>
            <a:r>
              <a:rPr lang="en-US"/>
              <a:t>Stefan Tschimben, University of Colorado Boulder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69c5cb8f97_0_125"/>
          <p:cNvSpPr txBox="1">
            <a:spLocks noGrp="1"/>
          </p:cNvSpPr>
          <p:nvPr>
            <p:ph type="title"/>
          </p:nvPr>
        </p:nvSpPr>
        <p:spPr>
          <a:xfrm>
            <a:off x="914401" y="685801"/>
            <a:ext cx="10361100" cy="1065300"/>
          </a:xfrm>
          <a:prstGeom prst="rect">
            <a:avLst/>
          </a:prstGeom>
        </p:spPr>
        <p:txBody>
          <a:bodyPr spcFirstLastPara="1" wrap="square" lIns="92150" tIns="46075" rIns="92150" bIns="46075" anchor="ctr" anchorCtr="0">
            <a:noAutofit/>
          </a:bodyPr>
          <a:lstStyle/>
          <a:p>
            <a:pPr marL="0" lvl="0" indent="0" algn="ctr" rtl="0">
              <a:spcBef>
                <a:spcPts val="0"/>
              </a:spcBef>
              <a:spcAft>
                <a:spcPts val="0"/>
              </a:spcAft>
              <a:buNone/>
            </a:pPr>
            <a:r>
              <a:rPr lang="en-US"/>
              <a:t>Conclusion</a:t>
            </a:r>
            <a:endParaRPr/>
          </a:p>
        </p:txBody>
      </p:sp>
      <p:sp>
        <p:nvSpPr>
          <p:cNvPr id="263" name="Google Shape;263;g269c5cb8f97_0_125"/>
          <p:cNvSpPr txBox="1">
            <a:spLocks noGrp="1"/>
          </p:cNvSpPr>
          <p:nvPr>
            <p:ph type="body" idx="1"/>
          </p:nvPr>
        </p:nvSpPr>
        <p:spPr>
          <a:xfrm>
            <a:off x="914401" y="1981201"/>
            <a:ext cx="10361100" cy="4113300"/>
          </a:xfrm>
          <a:prstGeom prst="rect">
            <a:avLst/>
          </a:prstGeom>
        </p:spPr>
        <p:txBody>
          <a:bodyPr spcFirstLastPara="1" wrap="square" lIns="92150" tIns="46075" rIns="92150" bIns="46075" anchor="t" anchorCtr="0">
            <a:noAutofit/>
          </a:bodyPr>
          <a:lstStyle/>
          <a:p>
            <a:pPr marL="457200" lvl="0" indent="-317500" algn="l" rtl="0">
              <a:spcBef>
                <a:spcPts val="600"/>
              </a:spcBef>
              <a:spcAft>
                <a:spcPts val="0"/>
              </a:spcAft>
              <a:buSzPts val="1400"/>
              <a:buChar char="●"/>
            </a:pPr>
            <a:r>
              <a:rPr lang="en-US" dirty="0"/>
              <a:t>Understanding and adapting to changing patterns of life</a:t>
            </a:r>
            <a:endParaRPr dirty="0"/>
          </a:p>
          <a:p>
            <a:pPr marL="457200" lvl="0" indent="-317500" algn="l" rtl="0">
              <a:spcBef>
                <a:spcPts val="0"/>
              </a:spcBef>
              <a:spcAft>
                <a:spcPts val="0"/>
              </a:spcAft>
              <a:buSzPts val="1400"/>
              <a:buChar char="●"/>
            </a:pPr>
            <a:r>
              <a:rPr lang="en-US" dirty="0"/>
              <a:t>Monitor geospatial and temporal dynamics</a:t>
            </a:r>
            <a:endParaRPr dirty="0"/>
          </a:p>
          <a:p>
            <a:pPr marL="457200" lvl="0" indent="-317500" algn="l" rtl="0">
              <a:spcBef>
                <a:spcPts val="0"/>
              </a:spcBef>
              <a:spcAft>
                <a:spcPts val="0"/>
              </a:spcAft>
              <a:buSzPts val="1400"/>
              <a:buChar char="●"/>
            </a:pPr>
            <a:r>
              <a:rPr lang="en-US" dirty="0"/>
              <a:t>Use NMF or PCA decomposition to detect and alter patterns</a:t>
            </a:r>
            <a:endParaRPr dirty="0"/>
          </a:p>
          <a:p>
            <a:pPr marL="457200" lvl="0" indent="-317500" algn="l" rtl="0">
              <a:spcBef>
                <a:spcPts val="0"/>
              </a:spcBef>
              <a:spcAft>
                <a:spcPts val="0"/>
              </a:spcAft>
              <a:buSzPts val="1400"/>
              <a:buChar char="●"/>
            </a:pPr>
            <a:r>
              <a:rPr lang="en-US" dirty="0"/>
              <a:t>For Wi-Fi:</a:t>
            </a:r>
            <a:endParaRPr dirty="0"/>
          </a:p>
          <a:p>
            <a:pPr marL="914400" lvl="1" indent="-317500" algn="l" rtl="0">
              <a:spcBef>
                <a:spcPts val="0"/>
              </a:spcBef>
              <a:spcAft>
                <a:spcPts val="0"/>
              </a:spcAft>
              <a:buSzPts val="1400"/>
              <a:buChar char="○"/>
            </a:pPr>
            <a:r>
              <a:rPr lang="en-US" dirty="0"/>
              <a:t>A single device can be used to appear as multiple devices</a:t>
            </a:r>
            <a:endParaRPr dirty="0"/>
          </a:p>
          <a:p>
            <a:pPr marL="914400" lvl="1" indent="-317500" algn="l" rtl="0">
              <a:spcBef>
                <a:spcPts val="0"/>
              </a:spcBef>
              <a:spcAft>
                <a:spcPts val="0"/>
              </a:spcAft>
              <a:buSzPts val="1400"/>
              <a:buChar char="○"/>
            </a:pPr>
            <a:r>
              <a:rPr lang="en-US" dirty="0"/>
              <a:t>Can be used to replicate patterns detected by NMF</a:t>
            </a:r>
            <a:endParaRPr dirty="0"/>
          </a:p>
          <a:p>
            <a:pPr marL="457200" lvl="0" indent="-317500" algn="l" rtl="0">
              <a:spcBef>
                <a:spcPts val="0"/>
              </a:spcBef>
              <a:spcAft>
                <a:spcPts val="0"/>
              </a:spcAft>
              <a:buSzPts val="1400"/>
              <a:buChar char="●"/>
            </a:pPr>
            <a:r>
              <a:rPr lang="en-US" dirty="0"/>
              <a:t>Future Work</a:t>
            </a:r>
            <a:endParaRPr dirty="0"/>
          </a:p>
          <a:p>
            <a:pPr marL="914400" lvl="1" indent="-317500" algn="l" rtl="0">
              <a:spcBef>
                <a:spcPts val="0"/>
              </a:spcBef>
              <a:spcAft>
                <a:spcPts val="0"/>
              </a:spcAft>
              <a:buSzPts val="1400"/>
              <a:buChar char="○"/>
            </a:pPr>
            <a:r>
              <a:rPr lang="en-US" dirty="0"/>
              <a:t>Develop a library of parameterized NMF models</a:t>
            </a:r>
            <a:endParaRPr dirty="0"/>
          </a:p>
          <a:p>
            <a:pPr marL="914400" lvl="1" indent="-317500" algn="l" rtl="0">
              <a:spcBef>
                <a:spcPts val="0"/>
              </a:spcBef>
              <a:spcAft>
                <a:spcPts val="0"/>
              </a:spcAft>
              <a:buSzPts val="1400"/>
              <a:buChar char="○"/>
            </a:pPr>
            <a:r>
              <a:rPr lang="en-US" dirty="0"/>
              <a:t>Model anomalous events and automatically identify</a:t>
            </a:r>
            <a:endParaRPr dirty="0"/>
          </a:p>
          <a:p>
            <a:pPr marL="914400" lvl="1" indent="-317500" algn="l" rtl="0">
              <a:spcBef>
                <a:spcPts val="0"/>
              </a:spcBef>
              <a:spcAft>
                <a:spcPts val="0"/>
              </a:spcAft>
              <a:buSzPts val="1400"/>
              <a:buChar char="○"/>
            </a:pPr>
            <a:r>
              <a:rPr lang="en-US" dirty="0"/>
              <a:t>Combine device multiplication with traffic generation</a:t>
            </a:r>
            <a:endParaRPr dirty="0"/>
          </a:p>
        </p:txBody>
      </p:sp>
      <p:sp>
        <p:nvSpPr>
          <p:cNvPr id="264" name="Google Shape;264;g269c5cb8f97_0_125"/>
          <p:cNvSpPr txBox="1">
            <a:spLocks noGrp="1"/>
          </p:cNvSpPr>
          <p:nvPr>
            <p:ph type="sldNum" idx="12"/>
          </p:nvPr>
        </p:nvSpPr>
        <p:spPr>
          <a:xfrm>
            <a:off x="5793318" y="6475414"/>
            <a:ext cx="704700" cy="3636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r>
              <a:rPr lang="en-US"/>
              <a:t>Slide </a:t>
            </a:r>
            <a:fld id="{00000000-1234-1234-1234-123412341234}" type="slidenum">
              <a:rPr lang="en-US"/>
              <a:t>27</a:t>
            </a:fld>
            <a:endParaRPr/>
          </a:p>
        </p:txBody>
      </p:sp>
      <p:sp>
        <p:nvSpPr>
          <p:cNvPr id="2" name="Date Placeholder 1">
            <a:extLst>
              <a:ext uri="{FF2B5EF4-FFF2-40B4-BE49-F238E27FC236}">
                <a16:creationId xmlns:a16="http://schemas.microsoft.com/office/drawing/2014/main" id="{C2F3F4B9-C49F-4B5F-D3A4-ED29038A917A}"/>
              </a:ext>
            </a:extLst>
          </p:cNvPr>
          <p:cNvSpPr>
            <a:spLocks noGrp="1"/>
          </p:cNvSpPr>
          <p:nvPr>
            <p:ph type="dt" idx="10"/>
          </p:nvPr>
        </p:nvSpPr>
        <p:spPr/>
        <p:txBody>
          <a:bodyPr/>
          <a:lstStyle/>
          <a:p>
            <a:r>
              <a:rPr lang="en-US"/>
              <a:t>March 2024</a:t>
            </a:r>
          </a:p>
        </p:txBody>
      </p:sp>
      <p:sp>
        <p:nvSpPr>
          <p:cNvPr id="3" name="Footer Placeholder 2">
            <a:extLst>
              <a:ext uri="{FF2B5EF4-FFF2-40B4-BE49-F238E27FC236}">
                <a16:creationId xmlns:a16="http://schemas.microsoft.com/office/drawing/2014/main" id="{E8679B2E-25D6-2D4E-F598-9ECF74444C3C}"/>
              </a:ext>
            </a:extLst>
          </p:cNvPr>
          <p:cNvSpPr>
            <a:spLocks noGrp="1"/>
          </p:cNvSpPr>
          <p:nvPr>
            <p:ph type="ftr" idx="11"/>
          </p:nvPr>
        </p:nvSpPr>
        <p:spPr/>
        <p:txBody>
          <a:bodyPr/>
          <a:lstStyle/>
          <a:p>
            <a:r>
              <a:rPr lang="en-US"/>
              <a:t>Stefan Tschimben, University of Colorado Boulder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7"/>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spcBef>
                <a:spcPts val="0"/>
              </a:spcBef>
              <a:spcAft>
                <a:spcPts val="0"/>
              </a:spcAft>
              <a:buNone/>
            </a:pPr>
            <a:r>
              <a:rPr lang="en-US"/>
              <a:t>References</a:t>
            </a:r>
            <a:endParaRPr/>
          </a:p>
        </p:txBody>
      </p:sp>
      <p:sp>
        <p:nvSpPr>
          <p:cNvPr id="302" name="Google Shape;302;p7"/>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342900" lvl="0" indent="-342900" algn="l" rtl="0">
              <a:spcBef>
                <a:spcPts val="0"/>
              </a:spcBef>
              <a:spcAft>
                <a:spcPts val="0"/>
              </a:spcAft>
              <a:buFont typeface="Arial" panose="020B0604020202020204" pitchFamily="34" charset="0"/>
              <a:buChar char="•"/>
            </a:pPr>
            <a:r>
              <a:rPr lang="en-US" sz="1200" dirty="0"/>
              <a:t>P. Taylor. (2022) Volume of data/information created, captured, copied, and consumed worldwide from 2010 to 2020, with forecasts from 2021 to 2025. Online; accessed 05-May-2023.</a:t>
            </a:r>
          </a:p>
          <a:p>
            <a:pPr marL="342900" lvl="0" indent="-342900" algn="l" rtl="0">
              <a:spcBef>
                <a:spcPts val="0"/>
              </a:spcBef>
              <a:spcAft>
                <a:spcPts val="0"/>
              </a:spcAft>
              <a:buFont typeface="Arial" panose="020B0604020202020204" pitchFamily="34" charset="0"/>
              <a:buChar char="•"/>
            </a:pPr>
            <a:r>
              <a:rPr lang="en-US" sz="1200" dirty="0"/>
              <a:t>T. Bianchi. (2023) Mobile internet traffic as percentage of total web traffic in </a:t>
            </a:r>
            <a:r>
              <a:rPr lang="en-US" sz="1200" dirty="0" err="1"/>
              <a:t>january</a:t>
            </a:r>
            <a:r>
              <a:rPr lang="en-US" sz="1200" dirty="0"/>
              <a:t> 2023, by region. Online; accessed 05-May-2023.</a:t>
            </a:r>
          </a:p>
          <a:p>
            <a:pPr marL="342900" lvl="0" indent="-342900" algn="l" rtl="0">
              <a:spcBef>
                <a:spcPts val="0"/>
              </a:spcBef>
              <a:spcAft>
                <a:spcPts val="0"/>
              </a:spcAft>
              <a:buFont typeface="Arial" panose="020B0604020202020204" pitchFamily="34" charset="0"/>
              <a:buChar char="•"/>
            </a:pPr>
            <a:r>
              <a:rPr lang="en-US" sz="1200" dirty="0"/>
              <a:t>J. </a:t>
            </a:r>
            <a:r>
              <a:rPr lang="en-US" sz="1200" dirty="0" err="1"/>
              <a:t>Mcgrath</a:t>
            </a:r>
            <a:r>
              <a:rPr lang="en-US" sz="1200" dirty="0"/>
              <a:t>, A. Davis, J. Curry, O. Gartner, G. Rodrigues, S. Spielman, and D. Massey, “Weather of the dorm </a:t>
            </a:r>
            <a:r>
              <a:rPr lang="en-US" sz="1200" dirty="0" err="1"/>
              <a:t>wifi</a:t>
            </a:r>
            <a:r>
              <a:rPr lang="en-US" sz="1200" dirty="0"/>
              <a:t> ecosystem at the university of </a:t>
            </a:r>
            <a:r>
              <a:rPr lang="en-US" sz="1200" dirty="0" err="1"/>
              <a:t>colorado</a:t>
            </a:r>
            <a:r>
              <a:rPr lang="en-US" sz="1200" dirty="0"/>
              <a:t> boulder for fall semester 2019 to spring semester 2020 a case study of </a:t>
            </a:r>
            <a:r>
              <a:rPr lang="en-US" sz="1200" dirty="0" err="1"/>
              <a:t>wifi</a:t>
            </a:r>
            <a:r>
              <a:rPr lang="en-US" sz="1200" dirty="0"/>
              <a:t> and a campus response to the covid-19 perturbation,” 2021.</a:t>
            </a:r>
          </a:p>
          <a:p>
            <a:pPr marL="342900" lvl="0" indent="-342900" algn="l" rtl="0">
              <a:spcBef>
                <a:spcPts val="0"/>
              </a:spcBef>
              <a:spcAft>
                <a:spcPts val="0"/>
              </a:spcAft>
              <a:buFont typeface="Arial" panose="020B0604020202020204" pitchFamily="34" charset="0"/>
              <a:buChar char="•"/>
            </a:pPr>
            <a:r>
              <a:rPr lang="en-US" sz="1200" dirty="0"/>
              <a:t>J. </a:t>
            </a:r>
            <a:r>
              <a:rPr lang="en-US" sz="1200" dirty="0" err="1"/>
              <a:t>Schogol</a:t>
            </a:r>
            <a:r>
              <a:rPr lang="en-US" sz="1200" dirty="0"/>
              <a:t>. (2022) Russian troops are proving that cell phones in war zones are a very bad idea. Online; accessed 05-May-2023.</a:t>
            </a:r>
          </a:p>
          <a:p>
            <a:pPr marL="342900" lvl="0" indent="-342900" algn="l" rtl="0">
              <a:spcBef>
                <a:spcPts val="0"/>
              </a:spcBef>
              <a:spcAft>
                <a:spcPts val="0"/>
              </a:spcAft>
              <a:buFont typeface="Arial" panose="020B0604020202020204" pitchFamily="34" charset="0"/>
              <a:buChar char="•"/>
            </a:pPr>
            <a:r>
              <a:rPr lang="en-US" sz="1200" dirty="0"/>
              <a:t>M. Huffman, A. Davis, J. Park, and J. Curry, “Identifying population movements with non-negative matrix factorization from wi-fi user counts in smart and connected cities,” 2021</a:t>
            </a:r>
          </a:p>
          <a:p>
            <a:pPr marL="342900" lvl="0" indent="-342900" algn="l" rtl="0">
              <a:spcBef>
                <a:spcPts val="0"/>
              </a:spcBef>
              <a:spcAft>
                <a:spcPts val="0"/>
              </a:spcAft>
              <a:buFont typeface="Arial" panose="020B0604020202020204" pitchFamily="34" charset="0"/>
              <a:buChar char="•"/>
            </a:pPr>
            <a:r>
              <a:rPr lang="en-US" sz="1200" dirty="0"/>
              <a:t>R. Craddock, D. Watson, and W. Saunders, “Generic pattern of life and </a:t>
            </a:r>
            <a:r>
              <a:rPr lang="en-US" sz="1200" dirty="0" err="1"/>
              <a:t>behaviour</a:t>
            </a:r>
            <a:r>
              <a:rPr lang="en-US" sz="1200" dirty="0"/>
              <a:t> analysis,” in 2016 IEEE International Multi-Disciplinary Conference on Cognitive Methods in Situation Awareness and Decision Support (</a:t>
            </a:r>
            <a:r>
              <a:rPr lang="en-US" sz="1200" dirty="0" err="1"/>
              <a:t>CogSIMA</a:t>
            </a:r>
            <a:r>
              <a:rPr lang="en-US" sz="1200" dirty="0"/>
              <a:t>), 2016, pp. 152–158.</a:t>
            </a:r>
          </a:p>
          <a:p>
            <a:pPr marL="342900" lvl="0" indent="-342900" algn="l" rtl="0">
              <a:spcBef>
                <a:spcPts val="0"/>
              </a:spcBef>
              <a:spcAft>
                <a:spcPts val="0"/>
              </a:spcAft>
              <a:buFont typeface="Arial" panose="020B0604020202020204" pitchFamily="34" charset="0"/>
              <a:buChar char="•"/>
            </a:pPr>
            <a:r>
              <a:rPr lang="en-US" sz="1200" dirty="0"/>
              <a:t>Y. Peng, T. Feng, C. Yang, C. </a:t>
            </a:r>
            <a:r>
              <a:rPr lang="en-US" sz="1200" dirty="0" err="1"/>
              <a:t>Leng</a:t>
            </a:r>
            <a:r>
              <a:rPr lang="en-US" sz="1200" dirty="0"/>
              <a:t>, L. Jiao, X. Zhu, L. Cao, and R. Li, “Hmm-</a:t>
            </a:r>
            <a:r>
              <a:rPr lang="en-US" sz="1200" dirty="0" err="1"/>
              <a:t>lstm</a:t>
            </a:r>
            <a:r>
              <a:rPr lang="en-US" sz="1200" dirty="0"/>
              <a:t> for proactive traffic prediction in 6g wireless networks,” in 2021 IEEE 21st International Conference on Communication Technology (ICCT), 2021, pp. 544–548.</a:t>
            </a:r>
          </a:p>
          <a:p>
            <a:pPr marL="342900" lvl="0" indent="-342900" algn="l" rtl="0">
              <a:spcBef>
                <a:spcPts val="0"/>
              </a:spcBef>
              <a:spcAft>
                <a:spcPts val="0"/>
              </a:spcAft>
              <a:buFont typeface="Arial" panose="020B0604020202020204" pitchFamily="34" charset="0"/>
              <a:buChar char="•"/>
            </a:pPr>
            <a:r>
              <a:rPr lang="en-US" sz="1200" dirty="0"/>
              <a:t>S. Li, J. Song, L. Xu, Y. Hu, W. Luo, and X. Zhou, “Network traffic prediction based on the feature of newly-generated network flows,” in 2022 IFIP Networking Conference (IFIP Networking), 2022, pp. 1–8.</a:t>
            </a:r>
          </a:p>
          <a:p>
            <a:pPr marL="342900" lvl="0" indent="-342900" algn="l" rtl="0">
              <a:spcBef>
                <a:spcPts val="0"/>
              </a:spcBef>
              <a:spcAft>
                <a:spcPts val="0"/>
              </a:spcAft>
              <a:buFont typeface="Arial" panose="020B0604020202020204" pitchFamily="34" charset="0"/>
              <a:buChar char="•"/>
            </a:pPr>
            <a:r>
              <a:rPr lang="en-US" sz="1200" dirty="0"/>
              <a:t>N. Gillis, Nonnegative Matrix Factorization. Society for Industrial and Applied Mathematics, 2021.</a:t>
            </a:r>
          </a:p>
          <a:p>
            <a:pPr marL="342900" lvl="0" indent="-342900" algn="l" rtl="0">
              <a:spcBef>
                <a:spcPts val="0"/>
              </a:spcBef>
              <a:spcAft>
                <a:spcPts val="0"/>
              </a:spcAft>
              <a:buFont typeface="Arial" panose="020B0604020202020204" pitchFamily="34" charset="0"/>
              <a:buChar char="•"/>
            </a:pPr>
            <a:r>
              <a:rPr lang="en-US" sz="1200" dirty="0"/>
              <a:t>P. </a:t>
            </a:r>
            <a:r>
              <a:rPr lang="en-US" sz="1200" dirty="0" err="1"/>
              <a:t>Paatero</a:t>
            </a:r>
            <a:r>
              <a:rPr lang="en-US" sz="1200" dirty="0"/>
              <a:t> and U. Tapper, “Positive matrix factorization: a non-negative factor model with optimal utilization of error estimates of data values,” in Fourth International Conference on Statistical Methods for the Environmental Sciences ”</a:t>
            </a:r>
            <a:r>
              <a:rPr lang="en-US" sz="1200" dirty="0" err="1"/>
              <a:t>Environmetrics</a:t>
            </a:r>
            <a:r>
              <a:rPr lang="en-US" sz="1200" dirty="0"/>
              <a:t>”, 1994.</a:t>
            </a:r>
          </a:p>
          <a:p>
            <a:pPr marL="342900" lvl="0" indent="-342900" algn="l" rtl="0">
              <a:spcBef>
                <a:spcPts val="0"/>
              </a:spcBef>
              <a:spcAft>
                <a:spcPts val="0"/>
              </a:spcAft>
              <a:buFont typeface="Arial" panose="020B0604020202020204" pitchFamily="34" charset="0"/>
              <a:buChar char="•"/>
            </a:pPr>
            <a:r>
              <a:rPr lang="en-US" sz="1200" dirty="0"/>
              <a:t>D. Lee and H. Seung, “Learning the parts of objects by non-negative matrix factorization,” Nature, no. 401, pp. 788–791, 1999. </a:t>
            </a:r>
          </a:p>
          <a:p>
            <a:pPr marL="342900" lvl="0" indent="-342900" algn="l" rtl="0">
              <a:spcBef>
                <a:spcPts val="0"/>
              </a:spcBef>
              <a:spcAft>
                <a:spcPts val="0"/>
              </a:spcAft>
              <a:buFont typeface="Arial" panose="020B0604020202020204" pitchFamily="34" charset="0"/>
              <a:buChar char="•"/>
            </a:pPr>
            <a:r>
              <a:rPr lang="en-US" sz="1200" dirty="0"/>
              <a:t>M. W. Berry, M. Browne, A. N. </a:t>
            </a:r>
            <a:r>
              <a:rPr lang="en-US" sz="1200" dirty="0" err="1"/>
              <a:t>Langville</a:t>
            </a:r>
            <a:r>
              <a:rPr lang="en-US" sz="1200" dirty="0"/>
              <a:t>, V. P. </a:t>
            </a:r>
            <a:r>
              <a:rPr lang="en-US" sz="1200" dirty="0" err="1"/>
              <a:t>Pauca</a:t>
            </a:r>
            <a:r>
              <a:rPr lang="en-US" sz="1200" dirty="0"/>
              <a:t>, and R. J. </a:t>
            </a:r>
            <a:r>
              <a:rPr lang="en-US" sz="1200" dirty="0" err="1"/>
              <a:t>Plemmons</a:t>
            </a:r>
            <a:r>
              <a:rPr lang="en-US" sz="1200" dirty="0"/>
              <a:t>, “Algorithms and applications for approximate nonnegative matrix factorization,” Computational Statistics &amp; Data Analysis, vol. 52, no. 1, pp. 155–173, 2007. </a:t>
            </a:r>
          </a:p>
          <a:p>
            <a:pPr marL="342900" lvl="0" indent="-342900" algn="l" rtl="0">
              <a:spcBef>
                <a:spcPts val="0"/>
              </a:spcBef>
              <a:spcAft>
                <a:spcPts val="0"/>
              </a:spcAft>
              <a:buFont typeface="Arial" panose="020B0604020202020204" pitchFamily="34" charset="0"/>
              <a:buChar char="•"/>
            </a:pPr>
            <a:r>
              <a:rPr lang="en-US" sz="1200" dirty="0"/>
              <a:t>N. Gillis, “The why and how of nonnegative matrix factorization,” 2014.</a:t>
            </a:r>
          </a:p>
        </p:txBody>
      </p:sp>
      <p:sp>
        <p:nvSpPr>
          <p:cNvPr id="303" name="Google Shape;303;p7"/>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a:t>Slide </a:t>
            </a:r>
            <a:fld id="{00000000-1234-1234-1234-123412341234}" type="slidenum">
              <a:rPr lang="en-US"/>
              <a:t>28</a:t>
            </a:fld>
            <a:endParaRPr/>
          </a:p>
        </p:txBody>
      </p:sp>
      <p:sp>
        <p:nvSpPr>
          <p:cNvPr id="304" name="Google Shape;304;p7"/>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Stefan Tschimben, University of Colorado Boulder</a:t>
            </a:r>
            <a:endParaRPr/>
          </a:p>
        </p:txBody>
      </p:sp>
      <p:sp>
        <p:nvSpPr>
          <p:cNvPr id="305" name="Google Shape;305;p7"/>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March 2024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69c5cb8f97_0_42"/>
          <p:cNvSpPr txBox="1">
            <a:spLocks noGrp="1"/>
          </p:cNvSpPr>
          <p:nvPr>
            <p:ph type="title"/>
          </p:nvPr>
        </p:nvSpPr>
        <p:spPr>
          <a:xfrm>
            <a:off x="914401" y="685801"/>
            <a:ext cx="10361100" cy="1065300"/>
          </a:xfrm>
          <a:prstGeom prst="rect">
            <a:avLst/>
          </a:prstGeom>
        </p:spPr>
        <p:txBody>
          <a:bodyPr spcFirstLastPara="1" wrap="square" lIns="92150" tIns="46075" rIns="92150" bIns="46075" anchor="ctr" anchorCtr="0">
            <a:noAutofit/>
          </a:bodyPr>
          <a:lstStyle/>
          <a:p>
            <a:pPr marL="457200" lvl="0" indent="0" algn="ctr" rtl="0">
              <a:spcBef>
                <a:spcPts val="0"/>
              </a:spcBef>
              <a:spcAft>
                <a:spcPts val="0"/>
              </a:spcAft>
              <a:buNone/>
            </a:pPr>
            <a:r>
              <a:rPr lang="en-US"/>
              <a:t>Overview</a:t>
            </a:r>
            <a:endParaRPr/>
          </a:p>
        </p:txBody>
      </p:sp>
      <p:sp>
        <p:nvSpPr>
          <p:cNvPr id="115" name="Google Shape;115;g269c5cb8f97_0_42"/>
          <p:cNvSpPr txBox="1">
            <a:spLocks noGrp="1"/>
          </p:cNvSpPr>
          <p:nvPr>
            <p:ph type="body" idx="1"/>
          </p:nvPr>
        </p:nvSpPr>
        <p:spPr>
          <a:xfrm>
            <a:off x="914401" y="1981201"/>
            <a:ext cx="10361100" cy="4113300"/>
          </a:xfrm>
          <a:prstGeom prst="rect">
            <a:avLst/>
          </a:prstGeom>
        </p:spPr>
        <p:txBody>
          <a:bodyPr spcFirstLastPara="1" wrap="square" lIns="92150" tIns="46075" rIns="92150" bIns="46075" anchor="t" anchorCtr="0">
            <a:noAutofit/>
          </a:bodyPr>
          <a:lstStyle/>
          <a:p>
            <a:pPr marL="457200" lvl="0" indent="-317500" algn="l" rtl="0">
              <a:spcBef>
                <a:spcPts val="600"/>
              </a:spcBef>
              <a:spcAft>
                <a:spcPts val="0"/>
              </a:spcAft>
              <a:buSzPts val="1400"/>
              <a:buChar char="●"/>
            </a:pPr>
            <a:r>
              <a:rPr lang="en-US" dirty="0"/>
              <a:t>Cell phone internet traffic:</a:t>
            </a:r>
            <a:endParaRPr dirty="0"/>
          </a:p>
          <a:p>
            <a:pPr marL="914400" lvl="1" indent="-317500" algn="l" rtl="0">
              <a:spcBef>
                <a:spcPts val="0"/>
              </a:spcBef>
              <a:spcAft>
                <a:spcPts val="0"/>
              </a:spcAft>
              <a:buSzPts val="1400"/>
              <a:buChar char="○"/>
            </a:pPr>
            <a:r>
              <a:rPr lang="en-US" dirty="0"/>
              <a:t>Risen worldwide from 0.7% in 2009 to over 50% of all traffic by 2023</a:t>
            </a:r>
            <a:endParaRPr dirty="0"/>
          </a:p>
          <a:p>
            <a:pPr marL="914400" lvl="1" indent="-317500" algn="l" rtl="0">
              <a:spcBef>
                <a:spcPts val="0"/>
              </a:spcBef>
              <a:spcAft>
                <a:spcPts val="0"/>
              </a:spcAft>
              <a:buSzPts val="1400"/>
              <a:buChar char="○"/>
            </a:pPr>
            <a:r>
              <a:rPr lang="en-US" dirty="0"/>
              <a:t>Further accelerated by 5G</a:t>
            </a:r>
            <a:endParaRPr dirty="0"/>
          </a:p>
          <a:p>
            <a:pPr marL="914400" lvl="1" indent="-317500" algn="l" rtl="0">
              <a:spcBef>
                <a:spcPts val="0"/>
              </a:spcBef>
              <a:spcAft>
                <a:spcPts val="0"/>
              </a:spcAft>
              <a:buSzPts val="1400"/>
              <a:buChar char="○"/>
            </a:pPr>
            <a:r>
              <a:rPr lang="en-US" dirty="0"/>
              <a:t>Even larger share in Africa: 70%</a:t>
            </a:r>
            <a:endParaRPr dirty="0"/>
          </a:p>
          <a:p>
            <a:pPr marL="457200" lvl="0" indent="-317500" algn="l" rtl="0">
              <a:spcBef>
                <a:spcPts val="0"/>
              </a:spcBef>
              <a:spcAft>
                <a:spcPts val="0"/>
              </a:spcAft>
              <a:buSzPts val="1400"/>
              <a:buChar char="●"/>
            </a:pPr>
            <a:r>
              <a:rPr lang="en-US" dirty="0"/>
              <a:t>Opportunity for Smart and Connected Systems</a:t>
            </a:r>
            <a:endParaRPr dirty="0"/>
          </a:p>
          <a:p>
            <a:pPr marL="914400" lvl="1" indent="-317500" algn="l" rtl="0">
              <a:spcBef>
                <a:spcPts val="0"/>
              </a:spcBef>
              <a:spcAft>
                <a:spcPts val="0"/>
              </a:spcAft>
              <a:buSzPts val="1400"/>
              <a:buChar char="○"/>
            </a:pPr>
            <a:r>
              <a:rPr lang="en-US" dirty="0"/>
              <a:t>Use monitored activity to adapt to patterns</a:t>
            </a:r>
            <a:endParaRPr dirty="0"/>
          </a:p>
          <a:p>
            <a:pPr marL="457200" lvl="0" indent="-317500" algn="l" rtl="0">
              <a:spcBef>
                <a:spcPts val="0"/>
              </a:spcBef>
              <a:spcAft>
                <a:spcPts val="0"/>
              </a:spcAft>
              <a:buSzPts val="1400"/>
              <a:buChar char="●"/>
            </a:pPr>
            <a:r>
              <a:rPr lang="en-US" dirty="0"/>
              <a:t>University of Colorado Boulder</a:t>
            </a:r>
            <a:endParaRPr dirty="0"/>
          </a:p>
          <a:p>
            <a:pPr marL="914400" lvl="1" indent="-317500" algn="l" rtl="0">
              <a:spcBef>
                <a:spcPts val="0"/>
              </a:spcBef>
              <a:spcAft>
                <a:spcPts val="0"/>
              </a:spcAft>
              <a:buSzPts val="1400"/>
              <a:buChar char="○"/>
            </a:pPr>
            <a:r>
              <a:rPr lang="en-US" dirty="0"/>
              <a:t>One large connected system</a:t>
            </a:r>
            <a:endParaRPr dirty="0"/>
          </a:p>
          <a:p>
            <a:pPr marL="457200" lvl="0" indent="-317500" algn="l" rtl="0">
              <a:spcBef>
                <a:spcPts val="0"/>
              </a:spcBef>
              <a:spcAft>
                <a:spcPts val="0"/>
              </a:spcAft>
              <a:buSzPts val="1400"/>
              <a:buChar char="●"/>
            </a:pPr>
            <a:r>
              <a:rPr lang="en-US" dirty="0"/>
              <a:t>NSF Convergence Accelerator - Track G</a:t>
            </a:r>
            <a:endParaRPr dirty="0"/>
          </a:p>
          <a:p>
            <a:pPr marL="914400" lvl="1" indent="-317500" algn="l" rtl="0">
              <a:spcBef>
                <a:spcPts val="0"/>
              </a:spcBef>
              <a:spcAft>
                <a:spcPts val="0"/>
              </a:spcAft>
              <a:buSzPts val="1400"/>
              <a:buChar char="○"/>
            </a:pPr>
            <a:r>
              <a:rPr lang="en-US" dirty="0"/>
              <a:t>GHOST - 5G Hidden Operations through Securing Traffic</a:t>
            </a:r>
            <a:endParaRPr dirty="0"/>
          </a:p>
        </p:txBody>
      </p:sp>
      <p:sp>
        <p:nvSpPr>
          <p:cNvPr id="116" name="Google Shape;116;g269c5cb8f97_0_42"/>
          <p:cNvSpPr txBox="1">
            <a:spLocks noGrp="1"/>
          </p:cNvSpPr>
          <p:nvPr>
            <p:ph type="sldNum" idx="12"/>
          </p:nvPr>
        </p:nvSpPr>
        <p:spPr>
          <a:xfrm>
            <a:off x="5793318" y="6475414"/>
            <a:ext cx="704700" cy="3636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r>
              <a:rPr lang="en-US"/>
              <a:t>Slide </a:t>
            </a:r>
            <a:fld id="{00000000-1234-1234-1234-123412341234}" type="slidenum">
              <a:rPr lang="en-US"/>
              <a:t>3</a:t>
            </a:fld>
            <a:endParaRPr/>
          </a:p>
        </p:txBody>
      </p:sp>
      <p:pic>
        <p:nvPicPr>
          <p:cNvPr id="117" name="Google Shape;117;g269c5cb8f97_0_42"/>
          <p:cNvPicPr preferRelativeResize="0"/>
          <p:nvPr/>
        </p:nvPicPr>
        <p:blipFill rotWithShape="1">
          <a:blip r:embed="rId3">
            <a:alphaModFix/>
          </a:blip>
          <a:srcRect/>
          <a:stretch/>
        </p:blipFill>
        <p:spPr>
          <a:xfrm>
            <a:off x="8067601" y="3088137"/>
            <a:ext cx="3207900" cy="1899425"/>
          </a:xfrm>
          <a:prstGeom prst="rect">
            <a:avLst/>
          </a:prstGeom>
          <a:noFill/>
          <a:ln>
            <a:noFill/>
          </a:ln>
        </p:spPr>
      </p:pic>
      <p:sp>
        <p:nvSpPr>
          <p:cNvPr id="2" name="Date Placeholder 1">
            <a:extLst>
              <a:ext uri="{FF2B5EF4-FFF2-40B4-BE49-F238E27FC236}">
                <a16:creationId xmlns:a16="http://schemas.microsoft.com/office/drawing/2014/main" id="{26385C19-B778-FE9F-98F0-A43D36DE0199}"/>
              </a:ext>
            </a:extLst>
          </p:cNvPr>
          <p:cNvSpPr>
            <a:spLocks noGrp="1"/>
          </p:cNvSpPr>
          <p:nvPr>
            <p:ph type="dt" idx="10"/>
          </p:nvPr>
        </p:nvSpPr>
        <p:spPr/>
        <p:txBody>
          <a:bodyPr/>
          <a:lstStyle/>
          <a:p>
            <a:r>
              <a:rPr lang="en-US"/>
              <a:t>March 2024</a:t>
            </a:r>
          </a:p>
        </p:txBody>
      </p:sp>
      <p:sp>
        <p:nvSpPr>
          <p:cNvPr id="3" name="Footer Placeholder 2">
            <a:extLst>
              <a:ext uri="{FF2B5EF4-FFF2-40B4-BE49-F238E27FC236}">
                <a16:creationId xmlns:a16="http://schemas.microsoft.com/office/drawing/2014/main" id="{99631030-F387-AF4D-C4E3-1601376D629F}"/>
              </a:ext>
            </a:extLst>
          </p:cNvPr>
          <p:cNvSpPr>
            <a:spLocks noGrp="1"/>
          </p:cNvSpPr>
          <p:nvPr>
            <p:ph type="ftr" idx="11"/>
          </p:nvPr>
        </p:nvSpPr>
        <p:spPr/>
        <p:txBody>
          <a:bodyPr/>
          <a:lstStyle/>
          <a:p>
            <a:r>
              <a:rPr lang="en-US"/>
              <a:t>Stefan Tschimben, University of Colorado Boulder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69c5cb8f97_0_51"/>
          <p:cNvSpPr txBox="1">
            <a:spLocks noGrp="1"/>
          </p:cNvSpPr>
          <p:nvPr>
            <p:ph type="title"/>
          </p:nvPr>
        </p:nvSpPr>
        <p:spPr>
          <a:xfrm>
            <a:off x="914401" y="685801"/>
            <a:ext cx="10361100" cy="1065300"/>
          </a:xfrm>
          <a:prstGeom prst="rect">
            <a:avLst/>
          </a:prstGeom>
        </p:spPr>
        <p:txBody>
          <a:bodyPr spcFirstLastPara="1" wrap="square" lIns="92150" tIns="46075" rIns="92150" bIns="46075" anchor="ctr" anchorCtr="0">
            <a:noAutofit/>
          </a:bodyPr>
          <a:lstStyle/>
          <a:p>
            <a:pPr marL="0" lvl="0" indent="0" algn="ctr" rtl="0">
              <a:spcBef>
                <a:spcPts val="0"/>
              </a:spcBef>
              <a:spcAft>
                <a:spcPts val="0"/>
              </a:spcAft>
              <a:buNone/>
            </a:pPr>
            <a:r>
              <a:rPr lang="en-US"/>
              <a:t>Motivation</a:t>
            </a:r>
            <a:endParaRPr/>
          </a:p>
        </p:txBody>
      </p:sp>
      <p:sp>
        <p:nvSpPr>
          <p:cNvPr id="124" name="Google Shape;124;g269c5cb8f97_0_51"/>
          <p:cNvSpPr txBox="1">
            <a:spLocks noGrp="1"/>
          </p:cNvSpPr>
          <p:nvPr>
            <p:ph type="body" idx="1"/>
          </p:nvPr>
        </p:nvSpPr>
        <p:spPr>
          <a:xfrm>
            <a:off x="914401" y="1981201"/>
            <a:ext cx="10361100" cy="4113300"/>
          </a:xfrm>
          <a:prstGeom prst="rect">
            <a:avLst/>
          </a:prstGeom>
        </p:spPr>
        <p:txBody>
          <a:bodyPr spcFirstLastPara="1" wrap="square" lIns="92150" tIns="46075" rIns="92150" bIns="46075" anchor="t" anchorCtr="0">
            <a:noAutofit/>
          </a:bodyPr>
          <a:lstStyle/>
          <a:p>
            <a:pPr marL="457200" lvl="0" indent="-317500" algn="l" rtl="0">
              <a:spcBef>
                <a:spcPts val="600"/>
              </a:spcBef>
              <a:spcAft>
                <a:spcPts val="0"/>
              </a:spcAft>
              <a:buSzPts val="1400"/>
              <a:buChar char="●"/>
            </a:pPr>
            <a:r>
              <a:rPr lang="en-US" dirty="0"/>
              <a:t>Increasingly challenging for network operators to detect anomalies and ensure sufficient network capacity</a:t>
            </a:r>
            <a:endParaRPr dirty="0"/>
          </a:p>
          <a:p>
            <a:pPr marL="457200" lvl="0" indent="-317500" algn="l" rtl="0">
              <a:spcBef>
                <a:spcPts val="0"/>
              </a:spcBef>
              <a:spcAft>
                <a:spcPts val="0"/>
              </a:spcAft>
              <a:buSzPts val="1400"/>
              <a:buChar char="●"/>
            </a:pPr>
            <a:r>
              <a:rPr lang="en-US" dirty="0"/>
              <a:t>Tracking network activity can reveal the behavior of users, populations, and organizations</a:t>
            </a:r>
            <a:endParaRPr dirty="0"/>
          </a:p>
          <a:p>
            <a:pPr marL="457200" lvl="0" indent="-317500" algn="l" rtl="0">
              <a:spcBef>
                <a:spcPts val="0"/>
              </a:spcBef>
              <a:spcAft>
                <a:spcPts val="0"/>
              </a:spcAft>
              <a:buSzPts val="1400"/>
              <a:buChar char="●"/>
            </a:pPr>
            <a:r>
              <a:rPr lang="en-US" dirty="0"/>
              <a:t>Create patterns of life that predict regular behavior and detect changes and inject programmed activity into a live wireless network</a:t>
            </a:r>
            <a:endParaRPr dirty="0"/>
          </a:p>
        </p:txBody>
      </p:sp>
      <p:sp>
        <p:nvSpPr>
          <p:cNvPr id="125" name="Google Shape;125;g269c5cb8f97_0_51"/>
          <p:cNvSpPr txBox="1">
            <a:spLocks noGrp="1"/>
          </p:cNvSpPr>
          <p:nvPr>
            <p:ph type="sldNum" idx="12"/>
          </p:nvPr>
        </p:nvSpPr>
        <p:spPr>
          <a:xfrm>
            <a:off x="5793318" y="6475414"/>
            <a:ext cx="704700" cy="3636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r>
              <a:rPr lang="en-US"/>
              <a:t>Slide </a:t>
            </a:r>
            <a:fld id="{00000000-1234-1234-1234-123412341234}" type="slidenum">
              <a:rPr lang="en-US"/>
              <a:t>4</a:t>
            </a:fld>
            <a:endParaRPr/>
          </a:p>
        </p:txBody>
      </p:sp>
      <p:grpSp>
        <p:nvGrpSpPr>
          <p:cNvPr id="126" name="Google Shape;126;g269c5cb8f97_0_51"/>
          <p:cNvGrpSpPr/>
          <p:nvPr/>
        </p:nvGrpSpPr>
        <p:grpSpPr>
          <a:xfrm>
            <a:off x="2832358" y="4279973"/>
            <a:ext cx="6969961" cy="2195449"/>
            <a:chOff x="2701968" y="7050015"/>
            <a:chExt cx="18868331" cy="5579285"/>
          </a:xfrm>
        </p:grpSpPr>
        <p:sp>
          <p:nvSpPr>
            <p:cNvPr id="127" name="Google Shape;127;g269c5cb8f97_0_51"/>
            <p:cNvSpPr/>
            <p:nvPr/>
          </p:nvSpPr>
          <p:spPr>
            <a:xfrm>
              <a:off x="11181800" y="9495367"/>
              <a:ext cx="1418100" cy="688200"/>
            </a:xfrm>
            <a:prstGeom prst="rightArrow">
              <a:avLst>
                <a:gd name="adj1" fmla="val 50000"/>
                <a:gd name="adj2" fmla="val 50000"/>
              </a:avLst>
            </a:prstGeom>
            <a:solidFill>
              <a:srgbClr val="FFAB40"/>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8" name="Google Shape;128;g269c5cb8f97_0_51"/>
            <p:cNvSpPr txBox="1"/>
            <p:nvPr/>
          </p:nvSpPr>
          <p:spPr>
            <a:xfrm>
              <a:off x="2701968" y="11807900"/>
              <a:ext cx="7905300" cy="821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500" b="1" i="1" u="none" strike="noStrike" cap="none">
                  <a:solidFill>
                    <a:schemeClr val="dk1"/>
                  </a:solidFill>
                  <a:latin typeface="Times New Roman"/>
                  <a:ea typeface="Times New Roman"/>
                  <a:cs typeface="Times New Roman"/>
                  <a:sym typeface="Times New Roman"/>
                </a:rPr>
                <a:t>Network device count at 6:58 am</a:t>
              </a:r>
              <a:endParaRPr sz="1500" b="1" i="1" u="none" strike="noStrike" cap="none">
                <a:solidFill>
                  <a:schemeClr val="dk1"/>
                </a:solidFill>
                <a:latin typeface="Times New Roman"/>
                <a:ea typeface="Times New Roman"/>
                <a:cs typeface="Times New Roman"/>
                <a:sym typeface="Times New Roman"/>
              </a:endParaRPr>
            </a:p>
          </p:txBody>
        </p:sp>
        <p:pic>
          <p:nvPicPr>
            <p:cNvPr id="129" name="Google Shape;129;g269c5cb8f97_0_51"/>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061965" y="7117749"/>
              <a:ext cx="7684695" cy="4690150"/>
            </a:xfrm>
            <a:prstGeom prst="rect">
              <a:avLst/>
            </a:prstGeom>
            <a:noFill/>
            <a:ln>
              <a:noFill/>
            </a:ln>
          </p:spPr>
        </p:pic>
        <p:pic>
          <p:nvPicPr>
            <p:cNvPr id="130" name="Google Shape;130;g269c5cb8f97_0_51"/>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3034862" y="7050015"/>
              <a:ext cx="7905300" cy="4757885"/>
            </a:xfrm>
            <a:prstGeom prst="rect">
              <a:avLst/>
            </a:prstGeom>
            <a:noFill/>
            <a:ln>
              <a:noFill/>
            </a:ln>
          </p:spPr>
        </p:pic>
        <p:sp>
          <p:nvSpPr>
            <p:cNvPr id="131" name="Google Shape;131;g269c5cb8f97_0_51"/>
            <p:cNvSpPr txBox="1"/>
            <p:nvPr/>
          </p:nvSpPr>
          <p:spPr>
            <a:xfrm>
              <a:off x="12798599" y="11807900"/>
              <a:ext cx="8771700" cy="821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500" b="1" i="1" u="none" strike="noStrike" cap="none">
                  <a:solidFill>
                    <a:schemeClr val="dk1"/>
                  </a:solidFill>
                  <a:latin typeface="Times New Roman"/>
                  <a:ea typeface="Times New Roman"/>
                  <a:cs typeface="Times New Roman"/>
                  <a:sym typeface="Times New Roman"/>
                </a:rPr>
                <a:t>Network device count at 12:40 pm</a:t>
              </a:r>
              <a:endParaRPr sz="1500" b="1" i="1" u="none" strike="noStrike" cap="none">
                <a:solidFill>
                  <a:schemeClr val="dk1"/>
                </a:solidFill>
                <a:latin typeface="Times New Roman"/>
                <a:ea typeface="Times New Roman"/>
                <a:cs typeface="Times New Roman"/>
                <a:sym typeface="Times New Roman"/>
              </a:endParaRPr>
            </a:p>
          </p:txBody>
        </p:sp>
      </p:grpSp>
      <p:sp>
        <p:nvSpPr>
          <p:cNvPr id="2" name="Date Placeholder 1">
            <a:extLst>
              <a:ext uri="{FF2B5EF4-FFF2-40B4-BE49-F238E27FC236}">
                <a16:creationId xmlns:a16="http://schemas.microsoft.com/office/drawing/2014/main" id="{900AE337-9A79-2677-0762-27A4067F3ABF}"/>
              </a:ext>
            </a:extLst>
          </p:cNvPr>
          <p:cNvSpPr>
            <a:spLocks noGrp="1"/>
          </p:cNvSpPr>
          <p:nvPr>
            <p:ph type="dt" idx="10"/>
          </p:nvPr>
        </p:nvSpPr>
        <p:spPr/>
        <p:txBody>
          <a:bodyPr/>
          <a:lstStyle/>
          <a:p>
            <a:r>
              <a:rPr lang="en-US"/>
              <a:t>March 2024</a:t>
            </a:r>
          </a:p>
        </p:txBody>
      </p:sp>
      <p:sp>
        <p:nvSpPr>
          <p:cNvPr id="3" name="Footer Placeholder 2">
            <a:extLst>
              <a:ext uri="{FF2B5EF4-FFF2-40B4-BE49-F238E27FC236}">
                <a16:creationId xmlns:a16="http://schemas.microsoft.com/office/drawing/2014/main" id="{33BD39D7-F4FC-322A-D6E8-813B00E2C45D}"/>
              </a:ext>
            </a:extLst>
          </p:cNvPr>
          <p:cNvSpPr>
            <a:spLocks noGrp="1"/>
          </p:cNvSpPr>
          <p:nvPr>
            <p:ph type="ftr" idx="11"/>
          </p:nvPr>
        </p:nvSpPr>
        <p:spPr/>
        <p:txBody>
          <a:bodyPr/>
          <a:lstStyle/>
          <a:p>
            <a:r>
              <a:rPr lang="en-US"/>
              <a:t>Stefan Tschimben, University of Colorado Boulder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69c5cb8f97_0_65"/>
          <p:cNvSpPr txBox="1">
            <a:spLocks noGrp="1"/>
          </p:cNvSpPr>
          <p:nvPr>
            <p:ph type="title"/>
          </p:nvPr>
        </p:nvSpPr>
        <p:spPr>
          <a:xfrm>
            <a:off x="914401" y="685801"/>
            <a:ext cx="10361100" cy="1065300"/>
          </a:xfrm>
          <a:prstGeom prst="rect">
            <a:avLst/>
          </a:prstGeom>
        </p:spPr>
        <p:txBody>
          <a:bodyPr spcFirstLastPara="1" wrap="square" lIns="92150" tIns="46075" rIns="92150" bIns="46075" anchor="ctr" anchorCtr="0">
            <a:noAutofit/>
          </a:bodyPr>
          <a:lstStyle/>
          <a:p>
            <a:pPr marL="0" lvl="0" indent="0" algn="ctr" rtl="0">
              <a:spcBef>
                <a:spcPts val="0"/>
              </a:spcBef>
              <a:spcAft>
                <a:spcPts val="0"/>
              </a:spcAft>
              <a:buNone/>
            </a:pPr>
            <a:r>
              <a:rPr lang="en-US"/>
              <a:t>Non-Negative Matrix Factorization</a:t>
            </a:r>
            <a:endParaRPr/>
          </a:p>
        </p:txBody>
      </p:sp>
      <p:sp>
        <p:nvSpPr>
          <p:cNvPr id="138" name="Google Shape;138;g269c5cb8f97_0_65"/>
          <p:cNvSpPr txBox="1">
            <a:spLocks noGrp="1"/>
          </p:cNvSpPr>
          <p:nvPr>
            <p:ph type="body" idx="1"/>
          </p:nvPr>
        </p:nvSpPr>
        <p:spPr>
          <a:xfrm>
            <a:off x="914401" y="1981201"/>
            <a:ext cx="10361100" cy="4113300"/>
          </a:xfrm>
          <a:prstGeom prst="rect">
            <a:avLst/>
          </a:prstGeom>
        </p:spPr>
        <p:txBody>
          <a:bodyPr spcFirstLastPara="1" wrap="square" lIns="92150" tIns="46075" rIns="92150" bIns="46075" anchor="t" anchorCtr="0">
            <a:noAutofit/>
          </a:bodyPr>
          <a:lstStyle/>
          <a:p>
            <a:pPr marL="457200" lvl="0" indent="-317500" algn="l" rtl="0">
              <a:spcBef>
                <a:spcPts val="600"/>
              </a:spcBef>
              <a:spcAft>
                <a:spcPts val="0"/>
              </a:spcAft>
              <a:buSzPts val="1400"/>
              <a:buChar char="●"/>
            </a:pPr>
            <a:r>
              <a:rPr lang="en-US"/>
              <a:t>Non-Negative Matrix Factorization (NMF)</a:t>
            </a:r>
            <a:endParaRPr/>
          </a:p>
          <a:p>
            <a:pPr marL="914400" lvl="1" indent="-317500" algn="l" rtl="0">
              <a:spcBef>
                <a:spcPts val="0"/>
              </a:spcBef>
              <a:spcAft>
                <a:spcPts val="0"/>
              </a:spcAft>
              <a:buSzPts val="1400"/>
              <a:buChar char="○"/>
            </a:pPr>
            <a:r>
              <a:rPr lang="en-US"/>
              <a:t>NMF factors a non-negative matrix Dm x n into two lower rank matrices, W and H</a:t>
            </a:r>
            <a:endParaRPr/>
          </a:p>
          <a:p>
            <a:pPr marL="914400" lvl="1" indent="-317500" algn="l" rtl="0">
              <a:spcBef>
                <a:spcPts val="0"/>
              </a:spcBef>
              <a:spcAft>
                <a:spcPts val="0"/>
              </a:spcAft>
              <a:buSzPts val="1400"/>
              <a:buChar char="○"/>
            </a:pPr>
            <a:r>
              <a:rPr lang="en-US"/>
              <a:t>D ≈ W · H</a:t>
            </a:r>
            <a:endParaRPr/>
          </a:p>
          <a:p>
            <a:pPr marL="914400" lvl="1" indent="-317500" algn="l" rtl="0">
              <a:spcBef>
                <a:spcPts val="0"/>
              </a:spcBef>
              <a:spcAft>
                <a:spcPts val="0"/>
              </a:spcAft>
              <a:buSzPts val="1400"/>
              <a:buChar char="○"/>
            </a:pPr>
            <a:r>
              <a:rPr lang="en-US"/>
              <a:t>Pattern matrix Wm x k</a:t>
            </a:r>
            <a:endParaRPr/>
          </a:p>
          <a:p>
            <a:pPr marL="914400" lvl="1" indent="-317500" algn="l" rtl="0">
              <a:spcBef>
                <a:spcPts val="0"/>
              </a:spcBef>
              <a:spcAft>
                <a:spcPts val="0"/>
              </a:spcAft>
              <a:buSzPts val="1400"/>
              <a:buChar char="○"/>
            </a:pPr>
            <a:r>
              <a:rPr lang="en-US"/>
              <a:t>Weighted matrix Hk x n</a:t>
            </a:r>
            <a:endParaRPr/>
          </a:p>
          <a:p>
            <a:pPr marL="914400" lvl="1" indent="-317500" algn="l" rtl="0">
              <a:spcBef>
                <a:spcPts val="0"/>
              </a:spcBef>
              <a:spcAft>
                <a:spcPts val="0"/>
              </a:spcAft>
              <a:buSzPts val="1400"/>
              <a:buChar char="○"/>
            </a:pPr>
            <a:r>
              <a:rPr lang="en-US"/>
              <a:t>Inner dimension k</a:t>
            </a:r>
            <a:endParaRPr/>
          </a:p>
          <a:p>
            <a:pPr marL="0" lvl="0" indent="0" algn="l" rtl="0">
              <a:spcBef>
                <a:spcPts val="600"/>
              </a:spcBef>
              <a:spcAft>
                <a:spcPts val="0"/>
              </a:spcAft>
              <a:buNone/>
            </a:pPr>
            <a:endParaRPr/>
          </a:p>
          <a:p>
            <a:pPr marL="457200" lvl="0" indent="-317500" algn="l" rtl="0">
              <a:spcBef>
                <a:spcPts val="600"/>
              </a:spcBef>
              <a:spcAft>
                <a:spcPts val="0"/>
              </a:spcAft>
              <a:buSzPts val="1400"/>
              <a:buChar char="●"/>
            </a:pPr>
            <a:r>
              <a:rPr lang="en-US"/>
              <a:t>Some limitations to NMF</a:t>
            </a:r>
            <a:endParaRPr/>
          </a:p>
          <a:p>
            <a:pPr marL="457200" lvl="0" indent="-317500" algn="l" rtl="0">
              <a:spcBef>
                <a:spcPts val="0"/>
              </a:spcBef>
              <a:spcAft>
                <a:spcPts val="0"/>
              </a:spcAft>
              <a:buSzPts val="1400"/>
              <a:buChar char="●"/>
            </a:pPr>
            <a:r>
              <a:rPr lang="en-US"/>
              <a:t>Application of NMF</a:t>
            </a:r>
            <a:endParaRPr/>
          </a:p>
          <a:p>
            <a:pPr marL="914400" lvl="1" indent="-317500" algn="l" rtl="0">
              <a:spcBef>
                <a:spcPts val="0"/>
              </a:spcBef>
              <a:spcAft>
                <a:spcPts val="0"/>
              </a:spcAft>
              <a:buSzPts val="1400"/>
              <a:buChar char="○"/>
            </a:pPr>
            <a:r>
              <a:rPr lang="en-US"/>
              <a:t>More intuitive</a:t>
            </a:r>
            <a:endParaRPr/>
          </a:p>
          <a:p>
            <a:pPr marL="914400" lvl="1" indent="-317500" algn="l" rtl="0">
              <a:spcBef>
                <a:spcPts val="0"/>
              </a:spcBef>
              <a:spcAft>
                <a:spcPts val="0"/>
              </a:spcAft>
              <a:buSzPts val="1400"/>
              <a:buChar char="○"/>
            </a:pPr>
            <a:r>
              <a:rPr lang="en-US"/>
              <a:t>Modeling patterns and trends</a:t>
            </a:r>
            <a:endParaRPr/>
          </a:p>
        </p:txBody>
      </p:sp>
      <p:sp>
        <p:nvSpPr>
          <p:cNvPr id="139" name="Google Shape;139;g269c5cb8f97_0_65"/>
          <p:cNvSpPr txBox="1">
            <a:spLocks noGrp="1"/>
          </p:cNvSpPr>
          <p:nvPr>
            <p:ph type="sldNum" idx="12"/>
          </p:nvPr>
        </p:nvSpPr>
        <p:spPr>
          <a:xfrm>
            <a:off x="5793318" y="6475414"/>
            <a:ext cx="704700" cy="3636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r>
              <a:rPr lang="en-US"/>
              <a:t>Slide </a:t>
            </a:r>
            <a:fld id="{00000000-1234-1234-1234-123412341234}" type="slidenum">
              <a:rPr lang="en-US"/>
              <a:t>5</a:t>
            </a:fld>
            <a:endParaRPr/>
          </a:p>
        </p:txBody>
      </p:sp>
      <p:grpSp>
        <p:nvGrpSpPr>
          <p:cNvPr id="140" name="Google Shape;140;g269c5cb8f97_0_65"/>
          <p:cNvGrpSpPr/>
          <p:nvPr/>
        </p:nvGrpSpPr>
        <p:grpSpPr>
          <a:xfrm>
            <a:off x="5435413" y="3251937"/>
            <a:ext cx="5840089" cy="2842563"/>
            <a:chOff x="11827375" y="4966650"/>
            <a:chExt cx="11772000" cy="6533125"/>
          </a:xfrm>
        </p:grpSpPr>
        <p:pic>
          <p:nvPicPr>
            <p:cNvPr id="141" name="Google Shape;141;g269c5cb8f97_0_65"/>
            <p:cNvPicPr preferRelativeResize="0"/>
            <p:nvPr/>
          </p:nvPicPr>
          <p:blipFill rotWithShape="1">
            <a:blip r:embed="rId3">
              <a:alphaModFix/>
            </a:blip>
            <a:srcRect/>
            <a:stretch/>
          </p:blipFill>
          <p:spPr>
            <a:xfrm>
              <a:off x="11827381" y="4966650"/>
              <a:ext cx="10482049" cy="5494227"/>
            </a:xfrm>
            <a:prstGeom prst="rect">
              <a:avLst/>
            </a:prstGeom>
            <a:noFill/>
            <a:ln>
              <a:noFill/>
            </a:ln>
          </p:spPr>
        </p:pic>
        <p:sp>
          <p:nvSpPr>
            <p:cNvPr id="142" name="Google Shape;142;g269c5cb8f97_0_65"/>
            <p:cNvSpPr txBox="1"/>
            <p:nvPr/>
          </p:nvSpPr>
          <p:spPr>
            <a:xfrm>
              <a:off x="11827375" y="10460875"/>
              <a:ext cx="11772000" cy="1038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rgbClr val="000000"/>
                </a:buClr>
                <a:buSzPts val="2900"/>
                <a:buFont typeface="Arial"/>
                <a:buNone/>
              </a:pPr>
              <a:r>
                <a:rPr lang="en-US" sz="1500" i="0" u="none" strike="noStrike" cap="none">
                  <a:solidFill>
                    <a:schemeClr val="dk1"/>
                  </a:solidFill>
                  <a:latin typeface="Times New Roman"/>
                  <a:ea typeface="Times New Roman"/>
                  <a:cs typeface="Times New Roman"/>
                  <a:sym typeface="Times New Roman"/>
                </a:rPr>
                <a:t>“Learning the parts of objects by non-negative matrix factorization” , </a:t>
              </a:r>
              <a:r>
                <a:rPr lang="en-US" sz="1500" i="0" u="none" strike="noStrike" cap="none">
                  <a:solidFill>
                    <a:schemeClr val="dk1"/>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Daniel D. Lee</a:t>
              </a:r>
              <a:r>
                <a:rPr lang="en-US" sz="1500" i="0" u="none" strike="noStrike" cap="none">
                  <a:solidFill>
                    <a:schemeClr val="dk1"/>
                  </a:solidFill>
                  <a:latin typeface="Times New Roman"/>
                  <a:ea typeface="Times New Roman"/>
                  <a:cs typeface="Times New Roman"/>
                  <a:sym typeface="Times New Roman"/>
                </a:rPr>
                <a:t> &amp; </a:t>
              </a:r>
              <a:r>
                <a:rPr lang="en-US" sz="1500" i="0" u="none" strike="noStrike" cap="none">
                  <a:solidFill>
                    <a:schemeClr val="dk1"/>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 Sebastian Seung</a:t>
              </a:r>
              <a:endParaRPr sz="1500" i="0" u="none" strike="noStrike" cap="none">
                <a:solidFill>
                  <a:schemeClr val="dk1"/>
                </a:solidFill>
                <a:latin typeface="Times New Roman"/>
                <a:ea typeface="Times New Roman"/>
                <a:cs typeface="Times New Roman"/>
                <a:sym typeface="Times New Roman"/>
              </a:endParaRPr>
            </a:p>
          </p:txBody>
        </p:sp>
      </p:grpSp>
      <p:sp>
        <p:nvSpPr>
          <p:cNvPr id="2" name="Date Placeholder 1">
            <a:extLst>
              <a:ext uri="{FF2B5EF4-FFF2-40B4-BE49-F238E27FC236}">
                <a16:creationId xmlns:a16="http://schemas.microsoft.com/office/drawing/2014/main" id="{655ED797-A0E4-1309-F9C9-75C2D81F87F0}"/>
              </a:ext>
            </a:extLst>
          </p:cNvPr>
          <p:cNvSpPr>
            <a:spLocks noGrp="1"/>
          </p:cNvSpPr>
          <p:nvPr>
            <p:ph type="dt" idx="10"/>
          </p:nvPr>
        </p:nvSpPr>
        <p:spPr/>
        <p:txBody>
          <a:bodyPr/>
          <a:lstStyle/>
          <a:p>
            <a:r>
              <a:rPr lang="en-US"/>
              <a:t>March 2024</a:t>
            </a:r>
          </a:p>
        </p:txBody>
      </p:sp>
      <p:sp>
        <p:nvSpPr>
          <p:cNvPr id="3" name="Footer Placeholder 2">
            <a:extLst>
              <a:ext uri="{FF2B5EF4-FFF2-40B4-BE49-F238E27FC236}">
                <a16:creationId xmlns:a16="http://schemas.microsoft.com/office/drawing/2014/main" id="{A3B1AC16-BD84-A9F9-DEBC-571F8BA8F223}"/>
              </a:ext>
            </a:extLst>
          </p:cNvPr>
          <p:cNvSpPr>
            <a:spLocks noGrp="1"/>
          </p:cNvSpPr>
          <p:nvPr>
            <p:ph type="ftr" idx="11"/>
          </p:nvPr>
        </p:nvSpPr>
        <p:spPr/>
        <p:txBody>
          <a:bodyPr/>
          <a:lstStyle/>
          <a:p>
            <a:r>
              <a:rPr lang="en-US"/>
              <a:t>Stefan Tschimben, University of Colorado Boulder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69c5cb8f97_0_76"/>
          <p:cNvSpPr txBox="1">
            <a:spLocks noGrp="1"/>
          </p:cNvSpPr>
          <p:nvPr>
            <p:ph type="title"/>
          </p:nvPr>
        </p:nvSpPr>
        <p:spPr>
          <a:xfrm>
            <a:off x="914401" y="685801"/>
            <a:ext cx="10361100" cy="1065300"/>
          </a:xfrm>
          <a:prstGeom prst="rect">
            <a:avLst/>
          </a:prstGeom>
        </p:spPr>
        <p:txBody>
          <a:bodyPr spcFirstLastPara="1" wrap="square" lIns="92150" tIns="46075" rIns="92150" bIns="46075" anchor="ctr" anchorCtr="0">
            <a:noAutofit/>
          </a:bodyPr>
          <a:lstStyle/>
          <a:p>
            <a:pPr marL="0" lvl="0" indent="0" algn="ctr" rtl="0">
              <a:spcBef>
                <a:spcPts val="0"/>
              </a:spcBef>
              <a:spcAft>
                <a:spcPts val="0"/>
              </a:spcAft>
              <a:buNone/>
            </a:pPr>
            <a:r>
              <a:rPr lang="en-US" dirty="0"/>
              <a:t>Dataset</a:t>
            </a:r>
            <a:endParaRPr dirty="0"/>
          </a:p>
        </p:txBody>
      </p:sp>
      <p:sp>
        <p:nvSpPr>
          <p:cNvPr id="149" name="Google Shape;149;g269c5cb8f97_0_76"/>
          <p:cNvSpPr txBox="1">
            <a:spLocks noGrp="1"/>
          </p:cNvSpPr>
          <p:nvPr>
            <p:ph type="body" idx="1"/>
          </p:nvPr>
        </p:nvSpPr>
        <p:spPr>
          <a:xfrm>
            <a:off x="914401" y="1981200"/>
            <a:ext cx="5181600" cy="4113300"/>
          </a:xfrm>
          <a:prstGeom prst="rect">
            <a:avLst/>
          </a:prstGeom>
        </p:spPr>
        <p:txBody>
          <a:bodyPr spcFirstLastPara="1" wrap="square" lIns="92150" tIns="46075" rIns="92150" bIns="46075" anchor="t" anchorCtr="0">
            <a:noAutofit/>
          </a:bodyPr>
          <a:lstStyle/>
          <a:p>
            <a:pPr marL="457200" lvl="0" indent="-317500" algn="l" rtl="0">
              <a:spcBef>
                <a:spcPts val="600"/>
              </a:spcBef>
              <a:spcAft>
                <a:spcPts val="0"/>
              </a:spcAft>
              <a:buSzPts val="1400"/>
              <a:buChar char="●"/>
            </a:pPr>
            <a:r>
              <a:rPr lang="en-US"/>
              <a:t>Dataset provided by UCB Office of Information Technologies (OIT)</a:t>
            </a:r>
            <a:endParaRPr/>
          </a:p>
          <a:p>
            <a:pPr marL="914400" lvl="1" indent="-317500" algn="l" rtl="0">
              <a:spcBef>
                <a:spcPts val="0"/>
              </a:spcBef>
              <a:spcAft>
                <a:spcPts val="0"/>
              </a:spcAft>
              <a:buSzPts val="1400"/>
              <a:buChar char="○"/>
            </a:pPr>
            <a:r>
              <a:rPr lang="en-US"/>
              <a:t>Data anonymity and irregularities</a:t>
            </a:r>
            <a:endParaRPr/>
          </a:p>
          <a:p>
            <a:pPr marL="457200" lvl="0" indent="-317500" algn="l" rtl="0">
              <a:spcBef>
                <a:spcPts val="0"/>
              </a:spcBef>
              <a:spcAft>
                <a:spcPts val="0"/>
              </a:spcAft>
              <a:buSzPts val="1400"/>
              <a:buChar char="●"/>
            </a:pPr>
            <a:r>
              <a:rPr lang="en-US"/>
              <a:t>NMF Interpretation</a:t>
            </a:r>
            <a:endParaRPr/>
          </a:p>
          <a:p>
            <a:pPr marL="914400" lvl="1" indent="-317500" algn="l" rtl="0">
              <a:spcBef>
                <a:spcPts val="0"/>
              </a:spcBef>
              <a:spcAft>
                <a:spcPts val="0"/>
              </a:spcAft>
              <a:buSzPts val="1400"/>
              <a:buChar char="○"/>
            </a:pPr>
            <a:r>
              <a:rPr lang="en-US"/>
              <a:t>W represents activity patterns</a:t>
            </a:r>
            <a:endParaRPr/>
          </a:p>
          <a:p>
            <a:pPr marL="914400" lvl="1" indent="-317500" algn="l" rtl="0">
              <a:spcBef>
                <a:spcPts val="0"/>
              </a:spcBef>
              <a:spcAft>
                <a:spcPts val="0"/>
              </a:spcAft>
              <a:buSzPts val="1400"/>
              <a:buChar char="○"/>
            </a:pPr>
            <a:r>
              <a:rPr lang="en-US"/>
              <a:t>H represents pattern importance in the original data</a:t>
            </a:r>
            <a:endParaRPr/>
          </a:p>
          <a:p>
            <a:pPr marL="457200" lvl="0" indent="-317500" algn="l" rtl="0">
              <a:spcBef>
                <a:spcPts val="0"/>
              </a:spcBef>
              <a:spcAft>
                <a:spcPts val="0"/>
              </a:spcAft>
              <a:buSzPts val="1400"/>
              <a:buChar char="●"/>
            </a:pPr>
            <a:r>
              <a:rPr lang="en-US"/>
              <a:t>NMF model simulates user counts at specific locations to mimic real user behavior</a:t>
            </a:r>
            <a:endParaRPr/>
          </a:p>
        </p:txBody>
      </p:sp>
      <p:sp>
        <p:nvSpPr>
          <p:cNvPr id="150" name="Google Shape;150;g269c5cb8f97_0_76"/>
          <p:cNvSpPr txBox="1">
            <a:spLocks noGrp="1"/>
          </p:cNvSpPr>
          <p:nvPr>
            <p:ph type="sldNum" idx="12"/>
          </p:nvPr>
        </p:nvSpPr>
        <p:spPr>
          <a:xfrm>
            <a:off x="5793318" y="6475414"/>
            <a:ext cx="704700" cy="3636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r>
              <a:rPr lang="en-US"/>
              <a:t>Slide </a:t>
            </a:r>
            <a:fld id="{00000000-1234-1234-1234-123412341234}" type="slidenum">
              <a:rPr lang="en-US"/>
              <a:t>6</a:t>
            </a:fld>
            <a:endParaRPr/>
          </a:p>
        </p:txBody>
      </p:sp>
      <p:pic>
        <p:nvPicPr>
          <p:cNvPr id="151" name="Google Shape;151;g269c5cb8f97_0_76"/>
          <p:cNvPicPr preferRelativeResize="0"/>
          <p:nvPr/>
        </p:nvPicPr>
        <p:blipFill rotWithShape="1">
          <a:blip r:embed="rId3">
            <a:alphaModFix/>
          </a:blip>
          <a:srcRect/>
          <a:stretch/>
        </p:blipFill>
        <p:spPr>
          <a:xfrm>
            <a:off x="6246300" y="2679638"/>
            <a:ext cx="5029201" cy="2716424"/>
          </a:xfrm>
          <a:prstGeom prst="rect">
            <a:avLst/>
          </a:prstGeom>
          <a:noFill/>
          <a:ln>
            <a:noFill/>
          </a:ln>
        </p:spPr>
      </p:pic>
      <p:sp>
        <p:nvSpPr>
          <p:cNvPr id="2" name="Date Placeholder 1">
            <a:extLst>
              <a:ext uri="{FF2B5EF4-FFF2-40B4-BE49-F238E27FC236}">
                <a16:creationId xmlns:a16="http://schemas.microsoft.com/office/drawing/2014/main" id="{B5C699E1-7F7B-8B6E-66AD-D758B32A1C00}"/>
              </a:ext>
            </a:extLst>
          </p:cNvPr>
          <p:cNvSpPr>
            <a:spLocks noGrp="1"/>
          </p:cNvSpPr>
          <p:nvPr>
            <p:ph type="dt" idx="10"/>
          </p:nvPr>
        </p:nvSpPr>
        <p:spPr/>
        <p:txBody>
          <a:bodyPr/>
          <a:lstStyle/>
          <a:p>
            <a:r>
              <a:rPr lang="en-US"/>
              <a:t>March 2024</a:t>
            </a:r>
          </a:p>
        </p:txBody>
      </p:sp>
      <p:sp>
        <p:nvSpPr>
          <p:cNvPr id="3" name="Footer Placeholder 2">
            <a:extLst>
              <a:ext uri="{FF2B5EF4-FFF2-40B4-BE49-F238E27FC236}">
                <a16:creationId xmlns:a16="http://schemas.microsoft.com/office/drawing/2014/main" id="{6AFA12CB-EB05-748D-58B2-3529D4538036}"/>
              </a:ext>
            </a:extLst>
          </p:cNvPr>
          <p:cNvSpPr>
            <a:spLocks noGrp="1"/>
          </p:cNvSpPr>
          <p:nvPr>
            <p:ph type="ftr" idx="11"/>
          </p:nvPr>
        </p:nvSpPr>
        <p:spPr/>
        <p:txBody>
          <a:bodyPr/>
          <a:lstStyle/>
          <a:p>
            <a:r>
              <a:rPr lang="en-US"/>
              <a:t>Stefan Tschimben, University of Colorado Boulder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69c5cb8f97_0_85"/>
          <p:cNvSpPr txBox="1">
            <a:spLocks noGrp="1"/>
          </p:cNvSpPr>
          <p:nvPr>
            <p:ph type="title"/>
          </p:nvPr>
        </p:nvSpPr>
        <p:spPr>
          <a:xfrm>
            <a:off x="914401" y="685801"/>
            <a:ext cx="10361100" cy="1065300"/>
          </a:xfrm>
          <a:prstGeom prst="rect">
            <a:avLst/>
          </a:prstGeom>
        </p:spPr>
        <p:txBody>
          <a:bodyPr spcFirstLastPara="1" wrap="square" lIns="92150" tIns="46075" rIns="92150" bIns="46075" anchor="ctr" anchorCtr="0">
            <a:noAutofit/>
          </a:bodyPr>
          <a:lstStyle/>
          <a:p>
            <a:pPr marL="0" lvl="0" indent="0" algn="ctr" rtl="0">
              <a:spcBef>
                <a:spcPts val="0"/>
              </a:spcBef>
              <a:spcAft>
                <a:spcPts val="0"/>
              </a:spcAft>
              <a:buNone/>
            </a:pPr>
            <a:r>
              <a:rPr lang="en-US"/>
              <a:t>NMF Decomposition</a:t>
            </a:r>
            <a:endParaRPr/>
          </a:p>
        </p:txBody>
      </p:sp>
      <p:sp>
        <p:nvSpPr>
          <p:cNvPr id="158" name="Google Shape;158;g269c5cb8f97_0_85"/>
          <p:cNvSpPr txBox="1">
            <a:spLocks noGrp="1"/>
          </p:cNvSpPr>
          <p:nvPr>
            <p:ph type="body" idx="1"/>
          </p:nvPr>
        </p:nvSpPr>
        <p:spPr>
          <a:xfrm>
            <a:off x="914401" y="1981201"/>
            <a:ext cx="10361100" cy="4113300"/>
          </a:xfrm>
          <a:prstGeom prst="rect">
            <a:avLst/>
          </a:prstGeom>
        </p:spPr>
        <p:txBody>
          <a:bodyPr spcFirstLastPara="1" wrap="square" lIns="92150" tIns="46075" rIns="92150" bIns="46075" anchor="t" anchorCtr="0">
            <a:noAutofit/>
          </a:bodyPr>
          <a:lstStyle/>
          <a:p>
            <a:pPr marL="457200" lvl="0" indent="-317500" algn="l" rtl="0">
              <a:spcBef>
                <a:spcPts val="600"/>
              </a:spcBef>
              <a:spcAft>
                <a:spcPts val="0"/>
              </a:spcAft>
              <a:buSzPts val="1400"/>
              <a:buChar char="●"/>
            </a:pPr>
            <a:r>
              <a:rPr lang="en-US" dirty="0"/>
              <a:t>NMF decomposition can be used to generate scalable patterns of network activity</a:t>
            </a:r>
            <a:endParaRPr dirty="0"/>
          </a:p>
          <a:p>
            <a:pPr marL="914400" lvl="1" indent="-317500" algn="l" rtl="0">
              <a:spcBef>
                <a:spcPts val="0"/>
              </a:spcBef>
              <a:spcAft>
                <a:spcPts val="0"/>
              </a:spcAft>
              <a:buSzPts val="1400"/>
              <a:buChar char="○"/>
            </a:pPr>
            <a:r>
              <a:rPr lang="en-US" dirty="0"/>
              <a:t>"GHOST activity" can be injected into existing patterns to alter their appearance</a:t>
            </a:r>
            <a:endParaRPr dirty="0"/>
          </a:p>
          <a:p>
            <a:pPr marL="457200" lvl="0" indent="-317500" algn="l" rtl="0">
              <a:spcBef>
                <a:spcPts val="0"/>
              </a:spcBef>
              <a:spcAft>
                <a:spcPts val="0"/>
              </a:spcAft>
              <a:buSzPts val="1400"/>
              <a:buChar char="●"/>
            </a:pPr>
            <a:r>
              <a:rPr lang="en-US" dirty="0"/>
              <a:t>However: How to inject GHOST traffic into a live wireless network?</a:t>
            </a:r>
            <a:endParaRPr dirty="0"/>
          </a:p>
        </p:txBody>
      </p:sp>
      <p:sp>
        <p:nvSpPr>
          <p:cNvPr id="159" name="Google Shape;159;g269c5cb8f97_0_85"/>
          <p:cNvSpPr txBox="1">
            <a:spLocks noGrp="1"/>
          </p:cNvSpPr>
          <p:nvPr>
            <p:ph type="sldNum" idx="12"/>
          </p:nvPr>
        </p:nvSpPr>
        <p:spPr>
          <a:xfrm>
            <a:off x="5793318" y="6475414"/>
            <a:ext cx="704700" cy="3636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r>
              <a:rPr lang="en-US"/>
              <a:t>Slide </a:t>
            </a:r>
            <a:fld id="{00000000-1234-1234-1234-123412341234}" type="slidenum">
              <a:rPr lang="en-US"/>
              <a:t>7</a:t>
            </a:fld>
            <a:endParaRPr/>
          </a:p>
        </p:txBody>
      </p:sp>
      <p:pic>
        <p:nvPicPr>
          <p:cNvPr id="160" name="Google Shape;160;g269c5cb8f97_0_85" descr="A graph showing a line of blue and red&#10;&#10;Description automatically generated"/>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14401" y="3625201"/>
            <a:ext cx="5082998" cy="2394699"/>
          </a:xfrm>
          <a:prstGeom prst="rect">
            <a:avLst/>
          </a:prstGeom>
          <a:noFill/>
          <a:ln>
            <a:noFill/>
          </a:ln>
        </p:spPr>
      </p:pic>
      <p:pic>
        <p:nvPicPr>
          <p:cNvPr id="161" name="Google Shape;161;g269c5cb8f97_0_85" descr="A graph showing a number of people&#10;&#10;Description automatically generated"/>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916777" y="3969893"/>
            <a:ext cx="5358724" cy="1705314"/>
          </a:xfrm>
          <a:prstGeom prst="rect">
            <a:avLst/>
          </a:prstGeom>
          <a:noFill/>
          <a:ln>
            <a:noFill/>
          </a:ln>
        </p:spPr>
      </p:pic>
      <p:sp>
        <p:nvSpPr>
          <p:cNvPr id="162" name="Google Shape;162;g269c5cb8f97_0_85"/>
          <p:cNvSpPr txBox="1"/>
          <p:nvPr/>
        </p:nvSpPr>
        <p:spPr>
          <a:xfrm>
            <a:off x="914450" y="5823700"/>
            <a:ext cx="5082900" cy="3924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2000"/>
              </a:spcBef>
              <a:spcAft>
                <a:spcPts val="0"/>
              </a:spcAft>
              <a:buClr>
                <a:srgbClr val="000000"/>
              </a:buClr>
              <a:buSzPts val="4600"/>
              <a:buFont typeface="Arial"/>
              <a:buNone/>
            </a:pPr>
            <a:r>
              <a:rPr lang="en-US" sz="1500" b="1" i="1" u="none" strike="noStrike" cap="none">
                <a:solidFill>
                  <a:schemeClr val="dk1"/>
                </a:solidFill>
                <a:latin typeface="Times New Roman"/>
                <a:ea typeface="Times New Roman"/>
                <a:cs typeface="Times New Roman"/>
                <a:sym typeface="Times New Roman"/>
              </a:rPr>
              <a:t>Fig 1. Make Weekend Look Like a Weekday</a:t>
            </a:r>
            <a:r>
              <a:rPr lang="en-US" sz="1500" i="0" u="none" strike="noStrike" cap="none">
                <a:solidFill>
                  <a:schemeClr val="dk1"/>
                </a:solidFill>
                <a:latin typeface="Times New Roman"/>
                <a:ea typeface="Times New Roman"/>
                <a:cs typeface="Times New Roman"/>
                <a:sym typeface="Times New Roman"/>
              </a:rPr>
              <a:t> </a:t>
            </a:r>
            <a:endParaRPr sz="1500" i="0" u="none" strike="noStrike" cap="none">
              <a:solidFill>
                <a:schemeClr val="dk1"/>
              </a:solidFill>
              <a:latin typeface="Times New Roman"/>
              <a:ea typeface="Times New Roman"/>
              <a:cs typeface="Times New Roman"/>
              <a:sym typeface="Times New Roman"/>
            </a:endParaRPr>
          </a:p>
        </p:txBody>
      </p:sp>
      <p:sp>
        <p:nvSpPr>
          <p:cNvPr id="163" name="Google Shape;163;g269c5cb8f97_0_85"/>
          <p:cNvSpPr txBox="1"/>
          <p:nvPr/>
        </p:nvSpPr>
        <p:spPr>
          <a:xfrm>
            <a:off x="5997401" y="5823700"/>
            <a:ext cx="5358600" cy="3924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2000"/>
              </a:spcBef>
              <a:spcAft>
                <a:spcPts val="0"/>
              </a:spcAft>
              <a:buClr>
                <a:srgbClr val="000000"/>
              </a:buClr>
              <a:buSzPts val="4600"/>
              <a:buFont typeface="Arial"/>
              <a:buNone/>
            </a:pPr>
            <a:r>
              <a:rPr lang="en-US" sz="1500" b="1" i="1" u="none" strike="noStrike" cap="none">
                <a:solidFill>
                  <a:schemeClr val="dk1"/>
                </a:solidFill>
                <a:latin typeface="Times New Roman"/>
                <a:ea typeface="Times New Roman"/>
                <a:cs typeface="Times New Roman"/>
                <a:sym typeface="Times New Roman"/>
              </a:rPr>
              <a:t>Fig 2. Injecting a Saturday with GHOST traffic</a:t>
            </a:r>
            <a:endParaRPr sz="1500" b="1" i="1" u="none" strike="noStrike" cap="none">
              <a:solidFill>
                <a:schemeClr val="dk1"/>
              </a:solidFill>
              <a:latin typeface="Times New Roman"/>
              <a:ea typeface="Times New Roman"/>
              <a:cs typeface="Times New Roman"/>
              <a:sym typeface="Times New Roman"/>
            </a:endParaRPr>
          </a:p>
        </p:txBody>
      </p:sp>
      <p:sp>
        <p:nvSpPr>
          <p:cNvPr id="2" name="Date Placeholder 1">
            <a:extLst>
              <a:ext uri="{FF2B5EF4-FFF2-40B4-BE49-F238E27FC236}">
                <a16:creationId xmlns:a16="http://schemas.microsoft.com/office/drawing/2014/main" id="{454D68C9-C37D-FC03-0524-322395FB6A78}"/>
              </a:ext>
            </a:extLst>
          </p:cNvPr>
          <p:cNvSpPr>
            <a:spLocks noGrp="1"/>
          </p:cNvSpPr>
          <p:nvPr>
            <p:ph type="dt" idx="10"/>
          </p:nvPr>
        </p:nvSpPr>
        <p:spPr/>
        <p:txBody>
          <a:bodyPr/>
          <a:lstStyle/>
          <a:p>
            <a:r>
              <a:rPr lang="en-US"/>
              <a:t>March 2024</a:t>
            </a:r>
          </a:p>
        </p:txBody>
      </p:sp>
      <p:sp>
        <p:nvSpPr>
          <p:cNvPr id="3" name="Footer Placeholder 2">
            <a:extLst>
              <a:ext uri="{FF2B5EF4-FFF2-40B4-BE49-F238E27FC236}">
                <a16:creationId xmlns:a16="http://schemas.microsoft.com/office/drawing/2014/main" id="{42AECBED-11EA-B07C-6C50-3F7FE6E918F4}"/>
              </a:ext>
            </a:extLst>
          </p:cNvPr>
          <p:cNvSpPr>
            <a:spLocks noGrp="1"/>
          </p:cNvSpPr>
          <p:nvPr>
            <p:ph type="ftr" idx="11"/>
          </p:nvPr>
        </p:nvSpPr>
        <p:spPr/>
        <p:txBody>
          <a:bodyPr/>
          <a:lstStyle/>
          <a:p>
            <a:r>
              <a:rPr lang="en-US"/>
              <a:t>Stefan Tschimben, University of Colorado Boulder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69c5cb8f97_0_102"/>
          <p:cNvSpPr txBox="1">
            <a:spLocks noGrp="1"/>
          </p:cNvSpPr>
          <p:nvPr>
            <p:ph type="title"/>
          </p:nvPr>
        </p:nvSpPr>
        <p:spPr>
          <a:xfrm>
            <a:off x="914401" y="685801"/>
            <a:ext cx="10361100" cy="1065300"/>
          </a:xfrm>
          <a:prstGeom prst="rect">
            <a:avLst/>
          </a:prstGeom>
        </p:spPr>
        <p:txBody>
          <a:bodyPr spcFirstLastPara="1" wrap="square" lIns="92150" tIns="46075" rIns="92150" bIns="46075" anchor="ctr" anchorCtr="0">
            <a:noAutofit/>
          </a:bodyPr>
          <a:lstStyle/>
          <a:p>
            <a:pPr marL="0" lvl="0" indent="0" algn="ctr" rtl="0">
              <a:spcBef>
                <a:spcPts val="0"/>
              </a:spcBef>
              <a:spcAft>
                <a:spcPts val="0"/>
              </a:spcAft>
              <a:buNone/>
            </a:pPr>
            <a:r>
              <a:rPr lang="en-US" dirty="0"/>
              <a:t>Model Implementation</a:t>
            </a:r>
            <a:endParaRPr dirty="0"/>
          </a:p>
        </p:txBody>
      </p:sp>
      <p:sp>
        <p:nvSpPr>
          <p:cNvPr id="170" name="Google Shape;170;g269c5cb8f97_0_102"/>
          <p:cNvSpPr txBox="1">
            <a:spLocks noGrp="1"/>
          </p:cNvSpPr>
          <p:nvPr>
            <p:ph type="body" idx="1"/>
          </p:nvPr>
        </p:nvSpPr>
        <p:spPr>
          <a:xfrm>
            <a:off x="914400" y="1981200"/>
            <a:ext cx="7377600" cy="4113300"/>
          </a:xfrm>
          <a:prstGeom prst="rect">
            <a:avLst/>
          </a:prstGeom>
        </p:spPr>
        <p:txBody>
          <a:bodyPr spcFirstLastPara="1" wrap="square" lIns="92150" tIns="46075" rIns="92150" bIns="46075" anchor="t" anchorCtr="0">
            <a:noAutofit/>
          </a:bodyPr>
          <a:lstStyle/>
          <a:p>
            <a:pPr marL="0" lvl="0" indent="0" algn="l" rtl="0">
              <a:spcBef>
                <a:spcPts val="600"/>
              </a:spcBef>
              <a:spcAft>
                <a:spcPts val="0"/>
              </a:spcAft>
              <a:buClr>
                <a:schemeClr val="dk1"/>
              </a:buClr>
              <a:buSzPts val="1100"/>
              <a:buFont typeface="Arial"/>
              <a:buNone/>
            </a:pPr>
            <a:r>
              <a:rPr lang="en-US" dirty="0"/>
              <a:t>Wi-Fi Device Simulation:</a:t>
            </a:r>
            <a:endParaRPr dirty="0"/>
          </a:p>
          <a:p>
            <a:pPr marL="457200" lvl="0" indent="-317500" algn="l" rtl="0">
              <a:spcBef>
                <a:spcPts val="600"/>
              </a:spcBef>
              <a:spcAft>
                <a:spcPts val="0"/>
              </a:spcAft>
              <a:buSzPts val="1400"/>
              <a:buChar char="●"/>
            </a:pPr>
            <a:r>
              <a:rPr lang="en-US" dirty="0"/>
              <a:t>Use a single Raspberry Pi, USB Wi-Fi adapter, and </a:t>
            </a:r>
            <a:r>
              <a:rPr lang="en-US" dirty="0" err="1"/>
              <a:t>Scapy</a:t>
            </a:r>
            <a:r>
              <a:rPr lang="en-US" dirty="0"/>
              <a:t> to recreate authentication process</a:t>
            </a:r>
            <a:endParaRPr dirty="0"/>
          </a:p>
          <a:p>
            <a:pPr marL="914400" lvl="1" indent="-317500" algn="l" rtl="0">
              <a:spcBef>
                <a:spcPts val="0"/>
              </a:spcBef>
              <a:spcAft>
                <a:spcPts val="0"/>
              </a:spcAft>
              <a:buSzPts val="1400"/>
              <a:buChar char="○"/>
            </a:pPr>
            <a:r>
              <a:rPr lang="en-US" dirty="0"/>
              <a:t>Authentication</a:t>
            </a:r>
            <a:endParaRPr dirty="0"/>
          </a:p>
          <a:p>
            <a:pPr marL="914400" lvl="1" indent="-317500" algn="l" rtl="0">
              <a:spcBef>
                <a:spcPts val="0"/>
              </a:spcBef>
              <a:spcAft>
                <a:spcPts val="0"/>
              </a:spcAft>
              <a:buSzPts val="1400"/>
              <a:buChar char="○"/>
            </a:pPr>
            <a:r>
              <a:rPr lang="en-US" dirty="0"/>
              <a:t>Association</a:t>
            </a:r>
            <a:endParaRPr dirty="0"/>
          </a:p>
          <a:p>
            <a:pPr marL="914400" lvl="1" indent="-317500" algn="l" rtl="0">
              <a:spcBef>
                <a:spcPts val="0"/>
              </a:spcBef>
              <a:spcAft>
                <a:spcPts val="0"/>
              </a:spcAft>
              <a:buSzPts val="1400"/>
              <a:buChar char="○"/>
            </a:pPr>
            <a:r>
              <a:rPr lang="en-US" dirty="0"/>
              <a:t>DHCP</a:t>
            </a:r>
            <a:endParaRPr dirty="0"/>
          </a:p>
          <a:p>
            <a:pPr marL="914400" lvl="1" indent="-317500" algn="l" rtl="0">
              <a:spcBef>
                <a:spcPts val="0"/>
              </a:spcBef>
              <a:spcAft>
                <a:spcPts val="0"/>
              </a:spcAft>
              <a:buSzPts val="1400"/>
              <a:buChar char="○"/>
            </a:pPr>
            <a:r>
              <a:rPr lang="en-US" dirty="0"/>
              <a:t>Web Access</a:t>
            </a:r>
            <a:endParaRPr dirty="0"/>
          </a:p>
          <a:p>
            <a:pPr marL="457200" lvl="0" indent="-317500" algn="l" rtl="0">
              <a:spcBef>
                <a:spcPts val="0"/>
              </a:spcBef>
              <a:spcAft>
                <a:spcPts val="0"/>
              </a:spcAft>
              <a:buSzPts val="1400"/>
              <a:buChar char="●"/>
            </a:pPr>
            <a:r>
              <a:rPr lang="en-US" dirty="0"/>
              <a:t>Repeat the process for a list of valid MAC addresses</a:t>
            </a:r>
            <a:endParaRPr dirty="0"/>
          </a:p>
          <a:p>
            <a:pPr marL="914400" lvl="1" indent="-317500" algn="l" rtl="0">
              <a:spcBef>
                <a:spcPts val="0"/>
              </a:spcBef>
              <a:spcAft>
                <a:spcPts val="0"/>
              </a:spcAft>
              <a:buSzPts val="1400"/>
              <a:buChar char="○"/>
            </a:pPr>
            <a:r>
              <a:rPr lang="en-US" dirty="0"/>
              <a:t>Each MAC address is now associated with an IP address provided by the network</a:t>
            </a:r>
            <a:endParaRPr dirty="0"/>
          </a:p>
          <a:p>
            <a:pPr marL="914400" lvl="1" indent="-317500" algn="l" rtl="0">
              <a:spcBef>
                <a:spcPts val="0"/>
              </a:spcBef>
              <a:spcAft>
                <a:spcPts val="0"/>
              </a:spcAft>
              <a:buSzPts val="1400"/>
              <a:buChar char="○"/>
            </a:pPr>
            <a:r>
              <a:rPr lang="en-US" dirty="0"/>
              <a:t>Can be done quickly (seconds)</a:t>
            </a:r>
            <a:endParaRPr dirty="0"/>
          </a:p>
        </p:txBody>
      </p:sp>
      <p:sp>
        <p:nvSpPr>
          <p:cNvPr id="171" name="Google Shape;171;g269c5cb8f97_0_102"/>
          <p:cNvSpPr txBox="1">
            <a:spLocks noGrp="1"/>
          </p:cNvSpPr>
          <p:nvPr>
            <p:ph type="sldNum" idx="12"/>
          </p:nvPr>
        </p:nvSpPr>
        <p:spPr>
          <a:xfrm>
            <a:off x="5793318" y="6475414"/>
            <a:ext cx="704700" cy="3636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r>
              <a:rPr lang="en-US"/>
              <a:t>Slide </a:t>
            </a:r>
            <a:fld id="{00000000-1234-1234-1234-123412341234}" type="slidenum">
              <a:rPr lang="en-US"/>
              <a:t>8</a:t>
            </a:fld>
            <a:endParaRPr/>
          </a:p>
        </p:txBody>
      </p:sp>
      <p:pic>
        <p:nvPicPr>
          <p:cNvPr id="172" name="Google Shape;172;g269c5cb8f97_0_102"/>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990400" y="3675225"/>
            <a:ext cx="2285096" cy="1852950"/>
          </a:xfrm>
          <a:prstGeom prst="rect">
            <a:avLst/>
          </a:prstGeom>
          <a:noFill/>
          <a:ln>
            <a:noFill/>
          </a:ln>
        </p:spPr>
      </p:pic>
      <p:pic>
        <p:nvPicPr>
          <p:cNvPr id="173" name="Google Shape;173;g269c5cb8f97_0_102"/>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8291999" y="3675225"/>
            <a:ext cx="651924" cy="1852951"/>
          </a:xfrm>
          <a:prstGeom prst="rect">
            <a:avLst/>
          </a:prstGeom>
          <a:noFill/>
          <a:ln>
            <a:noFill/>
          </a:ln>
        </p:spPr>
      </p:pic>
      <p:sp>
        <p:nvSpPr>
          <p:cNvPr id="2" name="Date Placeholder 1">
            <a:extLst>
              <a:ext uri="{FF2B5EF4-FFF2-40B4-BE49-F238E27FC236}">
                <a16:creationId xmlns:a16="http://schemas.microsoft.com/office/drawing/2014/main" id="{0FAD79A8-1524-D623-B135-1CB238757977}"/>
              </a:ext>
            </a:extLst>
          </p:cNvPr>
          <p:cNvSpPr>
            <a:spLocks noGrp="1"/>
          </p:cNvSpPr>
          <p:nvPr>
            <p:ph type="dt" idx="10"/>
          </p:nvPr>
        </p:nvSpPr>
        <p:spPr/>
        <p:txBody>
          <a:bodyPr/>
          <a:lstStyle/>
          <a:p>
            <a:r>
              <a:rPr lang="en-US"/>
              <a:t>March 2024</a:t>
            </a:r>
          </a:p>
        </p:txBody>
      </p:sp>
      <p:sp>
        <p:nvSpPr>
          <p:cNvPr id="3" name="Footer Placeholder 2">
            <a:extLst>
              <a:ext uri="{FF2B5EF4-FFF2-40B4-BE49-F238E27FC236}">
                <a16:creationId xmlns:a16="http://schemas.microsoft.com/office/drawing/2014/main" id="{AC8E1F37-3E98-59AA-3F4F-95D0F9C1A575}"/>
              </a:ext>
            </a:extLst>
          </p:cNvPr>
          <p:cNvSpPr>
            <a:spLocks noGrp="1"/>
          </p:cNvSpPr>
          <p:nvPr>
            <p:ph type="ftr" idx="11"/>
          </p:nvPr>
        </p:nvSpPr>
        <p:spPr/>
        <p:txBody>
          <a:bodyPr/>
          <a:lstStyle/>
          <a:p>
            <a:r>
              <a:rPr lang="en-US"/>
              <a:t>Stefan Tschimben, University of Colorado Boulder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69c5cb8f97_0_113"/>
          <p:cNvSpPr txBox="1">
            <a:spLocks noGrp="1"/>
          </p:cNvSpPr>
          <p:nvPr>
            <p:ph type="title"/>
          </p:nvPr>
        </p:nvSpPr>
        <p:spPr>
          <a:xfrm>
            <a:off x="914401" y="685801"/>
            <a:ext cx="10361100" cy="1065300"/>
          </a:xfrm>
          <a:prstGeom prst="rect">
            <a:avLst/>
          </a:prstGeom>
        </p:spPr>
        <p:txBody>
          <a:bodyPr spcFirstLastPara="1" wrap="square" lIns="92150" tIns="46075" rIns="92150" bIns="46075" anchor="ctr" anchorCtr="0">
            <a:noAutofit/>
          </a:bodyPr>
          <a:lstStyle/>
          <a:p>
            <a:pPr marL="0" lvl="0" indent="0" algn="ctr" rtl="0">
              <a:spcBef>
                <a:spcPts val="0"/>
              </a:spcBef>
              <a:spcAft>
                <a:spcPts val="0"/>
              </a:spcAft>
              <a:buNone/>
            </a:pPr>
            <a:r>
              <a:rPr lang="en-US"/>
              <a:t>Results</a:t>
            </a:r>
            <a:endParaRPr/>
          </a:p>
        </p:txBody>
      </p:sp>
      <p:sp>
        <p:nvSpPr>
          <p:cNvPr id="180" name="Google Shape;180;g269c5cb8f97_0_113"/>
          <p:cNvSpPr txBox="1">
            <a:spLocks noGrp="1"/>
          </p:cNvSpPr>
          <p:nvPr>
            <p:ph type="body" idx="1"/>
          </p:nvPr>
        </p:nvSpPr>
        <p:spPr>
          <a:xfrm>
            <a:off x="914401" y="1981200"/>
            <a:ext cx="5181600" cy="4113300"/>
          </a:xfrm>
          <a:prstGeom prst="rect">
            <a:avLst/>
          </a:prstGeom>
        </p:spPr>
        <p:txBody>
          <a:bodyPr spcFirstLastPara="1" wrap="square" lIns="92150" tIns="46075" rIns="92150" bIns="46075" anchor="t" anchorCtr="0">
            <a:noAutofit/>
          </a:bodyPr>
          <a:lstStyle/>
          <a:p>
            <a:pPr marL="0" lvl="0" indent="0" algn="l" rtl="0">
              <a:spcBef>
                <a:spcPts val="600"/>
              </a:spcBef>
              <a:spcAft>
                <a:spcPts val="0"/>
              </a:spcAft>
              <a:buClr>
                <a:schemeClr val="dk1"/>
              </a:buClr>
              <a:buSzPts val="1100"/>
              <a:buFont typeface="Arial"/>
              <a:buNone/>
            </a:pPr>
            <a:r>
              <a:rPr lang="en-US"/>
              <a:t>Network operator view:</a:t>
            </a:r>
            <a:endParaRPr/>
          </a:p>
          <a:p>
            <a:pPr marL="457200" lvl="0" indent="-317500" algn="l" rtl="0">
              <a:spcBef>
                <a:spcPts val="600"/>
              </a:spcBef>
              <a:spcAft>
                <a:spcPts val="0"/>
              </a:spcAft>
              <a:buSzPts val="1400"/>
              <a:buChar char="●"/>
            </a:pPr>
            <a:r>
              <a:rPr lang="en-US"/>
              <a:t>Expected for a Thursday afternoon:</a:t>
            </a:r>
            <a:endParaRPr/>
          </a:p>
          <a:p>
            <a:pPr marL="914400" lvl="1" indent="-317500" algn="l" rtl="0">
              <a:spcBef>
                <a:spcPts val="0"/>
              </a:spcBef>
              <a:spcAft>
                <a:spcPts val="0"/>
              </a:spcAft>
              <a:buSzPts val="1400"/>
              <a:buChar char="○"/>
            </a:pPr>
            <a:r>
              <a:rPr lang="en-US"/>
              <a:t>Declining activity and traffic</a:t>
            </a:r>
            <a:endParaRPr/>
          </a:p>
          <a:p>
            <a:pPr marL="457200" lvl="0" indent="-317500" algn="l" rtl="0">
              <a:spcBef>
                <a:spcPts val="0"/>
              </a:spcBef>
              <a:spcAft>
                <a:spcPts val="0"/>
              </a:spcAft>
              <a:buSzPts val="1400"/>
              <a:buChar char="●"/>
            </a:pPr>
            <a:r>
              <a:rPr lang="en-US"/>
              <a:t>Instead:</a:t>
            </a:r>
            <a:endParaRPr/>
          </a:p>
          <a:p>
            <a:pPr marL="914400" lvl="1" indent="-317500" algn="l" rtl="0">
              <a:spcBef>
                <a:spcPts val="0"/>
              </a:spcBef>
              <a:spcAft>
                <a:spcPts val="0"/>
              </a:spcAft>
              <a:buSzPts val="1400"/>
              <a:buChar char="○"/>
            </a:pPr>
            <a:r>
              <a:rPr lang="en-US"/>
              <a:t>Increased activity, groups of users passing through the area</a:t>
            </a:r>
            <a:endParaRPr/>
          </a:p>
          <a:p>
            <a:pPr marL="914400" lvl="1" indent="-317500" algn="l" rtl="0">
              <a:spcBef>
                <a:spcPts val="0"/>
              </a:spcBef>
              <a:spcAft>
                <a:spcPts val="0"/>
              </a:spcAft>
              <a:buSzPts val="1400"/>
              <a:buChar char="○"/>
            </a:pPr>
            <a:r>
              <a:rPr lang="en-US"/>
              <a:t>Peaks of activity and calm periods</a:t>
            </a:r>
            <a:endParaRPr/>
          </a:p>
          <a:p>
            <a:pPr marL="457200" lvl="0" indent="-317500" algn="l" rtl="0">
              <a:spcBef>
                <a:spcPts val="0"/>
              </a:spcBef>
              <a:spcAft>
                <a:spcPts val="0"/>
              </a:spcAft>
              <a:buSzPts val="1400"/>
              <a:buChar char="●"/>
            </a:pPr>
            <a:r>
              <a:rPr lang="en-US"/>
              <a:t>Baseline:</a:t>
            </a:r>
            <a:endParaRPr/>
          </a:p>
          <a:p>
            <a:pPr marL="914400" lvl="1" indent="-317500" algn="l" rtl="0">
              <a:spcBef>
                <a:spcPts val="0"/>
              </a:spcBef>
              <a:spcAft>
                <a:spcPts val="0"/>
              </a:spcAft>
              <a:buSzPts val="1400"/>
              <a:buChar char="○"/>
            </a:pPr>
            <a:r>
              <a:rPr lang="en-US"/>
              <a:t>Often vending machines, printers, “always-on” devices, etc.</a:t>
            </a:r>
            <a:endParaRPr/>
          </a:p>
          <a:p>
            <a:pPr marL="0" lvl="0" indent="0" algn="l" rtl="0">
              <a:spcBef>
                <a:spcPts val="600"/>
              </a:spcBef>
              <a:spcAft>
                <a:spcPts val="0"/>
              </a:spcAft>
              <a:buNone/>
            </a:pPr>
            <a:endParaRPr/>
          </a:p>
        </p:txBody>
      </p:sp>
      <p:sp>
        <p:nvSpPr>
          <p:cNvPr id="181" name="Google Shape;181;g269c5cb8f97_0_113"/>
          <p:cNvSpPr txBox="1">
            <a:spLocks noGrp="1"/>
          </p:cNvSpPr>
          <p:nvPr>
            <p:ph type="sldNum" idx="12"/>
          </p:nvPr>
        </p:nvSpPr>
        <p:spPr>
          <a:xfrm>
            <a:off x="5793318" y="6475414"/>
            <a:ext cx="704700" cy="3636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r>
              <a:rPr lang="en-US"/>
              <a:t>Slide </a:t>
            </a:r>
            <a:fld id="{00000000-1234-1234-1234-123412341234}" type="slidenum">
              <a:rPr lang="en-US"/>
              <a:t>9</a:t>
            </a:fld>
            <a:endParaRPr/>
          </a:p>
        </p:txBody>
      </p:sp>
      <p:pic>
        <p:nvPicPr>
          <p:cNvPr id="182" name="Google Shape;182;g269c5cb8f97_0_113" descr="A graph showing a number of time&#10;&#10;Description automatically generated with medium confidence"/>
          <p:cNvPicPr preferRelativeResize="0"/>
          <p:nvPr/>
        </p:nvPicPr>
        <p:blipFill rotWithShape="1">
          <a:blip r:embed="rId3">
            <a:alphaModFix/>
          </a:blip>
          <a:srcRect/>
          <a:stretch/>
        </p:blipFill>
        <p:spPr>
          <a:xfrm>
            <a:off x="6096000" y="2520750"/>
            <a:ext cx="5179500" cy="3034200"/>
          </a:xfrm>
          <a:prstGeom prst="rect">
            <a:avLst/>
          </a:prstGeom>
          <a:noFill/>
          <a:ln>
            <a:noFill/>
          </a:ln>
        </p:spPr>
      </p:pic>
      <p:sp>
        <p:nvSpPr>
          <p:cNvPr id="2" name="Date Placeholder 1">
            <a:extLst>
              <a:ext uri="{FF2B5EF4-FFF2-40B4-BE49-F238E27FC236}">
                <a16:creationId xmlns:a16="http://schemas.microsoft.com/office/drawing/2014/main" id="{D1A2FB1C-B657-A79B-5EF1-EE97D37DF9FB}"/>
              </a:ext>
            </a:extLst>
          </p:cNvPr>
          <p:cNvSpPr>
            <a:spLocks noGrp="1"/>
          </p:cNvSpPr>
          <p:nvPr>
            <p:ph type="dt" idx="10"/>
          </p:nvPr>
        </p:nvSpPr>
        <p:spPr/>
        <p:txBody>
          <a:bodyPr/>
          <a:lstStyle/>
          <a:p>
            <a:r>
              <a:rPr lang="en-US"/>
              <a:t>March 2024</a:t>
            </a:r>
          </a:p>
        </p:txBody>
      </p:sp>
      <p:sp>
        <p:nvSpPr>
          <p:cNvPr id="3" name="Footer Placeholder 2">
            <a:extLst>
              <a:ext uri="{FF2B5EF4-FFF2-40B4-BE49-F238E27FC236}">
                <a16:creationId xmlns:a16="http://schemas.microsoft.com/office/drawing/2014/main" id="{90511E35-4274-0292-D6D6-A653FCECB82A}"/>
              </a:ext>
            </a:extLst>
          </p:cNvPr>
          <p:cNvSpPr>
            <a:spLocks noGrp="1"/>
          </p:cNvSpPr>
          <p:nvPr>
            <p:ph type="ftr" idx="11"/>
          </p:nvPr>
        </p:nvSpPr>
        <p:spPr/>
        <p:txBody>
          <a:bodyPr/>
          <a:lstStyle/>
          <a:p>
            <a:r>
              <a:rPr lang="en-US"/>
              <a:t>Stefan Tschimben, University of Colorado Boulder</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1833</Words>
  <Application>Microsoft Office PowerPoint</Application>
  <PresentationFormat>Widescreen</PresentationFormat>
  <Paragraphs>273</Paragraphs>
  <Slides>28</Slides>
  <Notes>19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2" baseType="lpstr">
      <vt:lpstr>Arial</vt:lpstr>
      <vt:lpstr>Times New Roman</vt:lpstr>
      <vt:lpstr>Office Theme</vt:lpstr>
      <vt:lpstr>Document</vt:lpstr>
      <vt:lpstr>Modeling and Generation of Realistic Network Activity</vt:lpstr>
      <vt:lpstr>Abstract</vt:lpstr>
      <vt:lpstr>Overview</vt:lpstr>
      <vt:lpstr>Motivation</vt:lpstr>
      <vt:lpstr>Non-Negative Matrix Factorization</vt:lpstr>
      <vt:lpstr>Dataset</vt:lpstr>
      <vt:lpstr>NMF Decomposition</vt:lpstr>
      <vt:lpstr>Model Implementation</vt:lpstr>
      <vt:lpstr>Results</vt:lpstr>
      <vt:lpstr>Results</vt:lpstr>
      <vt:lpstr>Results</vt:lpstr>
      <vt:lpstr>Current Work</vt:lpstr>
      <vt:lpstr>Data Exploration</vt:lpstr>
      <vt:lpstr>Data Exploration</vt:lpstr>
      <vt:lpstr>Clustering</vt:lpstr>
      <vt:lpstr>Clustering</vt:lpstr>
      <vt:lpstr>Clustering</vt:lpstr>
      <vt:lpstr>Capacity Planning &amp; Management</vt:lpstr>
      <vt:lpstr>PowerPoint Presentation</vt:lpstr>
      <vt:lpstr>PowerPoint Presentation</vt:lpstr>
      <vt:lpstr>PowerPoint Presentation</vt:lpstr>
      <vt:lpstr>PowerPoint Presentation</vt:lpstr>
      <vt:lpstr>Results</vt:lpstr>
      <vt:lpstr>Alternative Visualizations</vt:lpstr>
      <vt:lpstr>Alternative Visualizations</vt:lpstr>
      <vt:lpstr>Future Work</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and Generation of Realistic Network Activity</dc:title>
  <dc:creator>Stefan Tschimben</dc:creator>
  <cp:lastModifiedBy>Jim Lansford</cp:lastModifiedBy>
  <cp:revision>15</cp:revision>
  <dcterms:created xsi:type="dcterms:W3CDTF">2014-04-14T10:59:07Z</dcterms:created>
  <dcterms:modified xsi:type="dcterms:W3CDTF">2024-03-11T00:10:11Z</dcterms:modified>
</cp:coreProperties>
</file>