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743" r:id="rId3"/>
    <p:sldId id="754" r:id="rId4"/>
    <p:sldId id="765" r:id="rId5"/>
    <p:sldId id="767" r:id="rId6"/>
    <p:sldId id="766" r:id="rId7"/>
    <p:sldId id="769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9" d="100"/>
          <a:sy n="119" d="100"/>
        </p:scale>
        <p:origin x="5034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C81DB3E-3835-4DB7-97E0-A402926972FB}"/>
    <pc:docChg chg="undo custSel delSld modSld">
      <pc:chgData name="Alfred Asterjadhi" userId="39de57b9-85c0-4fd1-aaac-8ca2b6560ad0" providerId="ADAL" clId="{1C81DB3E-3835-4DB7-97E0-A402926972FB}" dt="2024-09-08T19:31:04.828" v="693" actId="20577"/>
      <pc:docMkLst>
        <pc:docMk/>
      </pc:docMkLst>
      <pc:sldChg chg="modSp mod">
        <pc:chgData name="Alfred Asterjadhi" userId="39de57b9-85c0-4fd1-aaac-8ca2b6560ad0" providerId="ADAL" clId="{1C81DB3E-3835-4DB7-97E0-A402926972FB}" dt="2024-09-08T19:23:00.402" v="105" actId="20577"/>
        <pc:sldMkLst>
          <pc:docMk/>
          <pc:sldMk cId="2969869617" sldId="754"/>
        </pc:sldMkLst>
        <pc:spChg chg="mod">
          <ac:chgData name="Alfred Asterjadhi" userId="39de57b9-85c0-4fd1-aaac-8ca2b6560ad0" providerId="ADAL" clId="{1C81DB3E-3835-4DB7-97E0-A402926972FB}" dt="2024-09-08T19:23:00.402" v="105" actId="20577"/>
          <ac:spMkLst>
            <pc:docMk/>
            <pc:sldMk cId="2969869617" sldId="754"/>
            <ac:spMk id="3" creationId="{FC1780DC-21BD-ECEA-BE79-930D35F72E18}"/>
          </ac:spMkLst>
        </pc:spChg>
      </pc:sldChg>
      <pc:sldChg chg="modSp mod">
        <pc:chgData name="Alfred Asterjadhi" userId="39de57b9-85c0-4fd1-aaac-8ca2b6560ad0" providerId="ADAL" clId="{1C81DB3E-3835-4DB7-97E0-A402926972FB}" dt="2024-09-08T19:24:33.326" v="119" actId="313"/>
        <pc:sldMkLst>
          <pc:docMk/>
          <pc:sldMk cId="3129101978" sldId="765"/>
        </pc:sldMkLst>
        <pc:spChg chg="mod">
          <ac:chgData name="Alfred Asterjadhi" userId="39de57b9-85c0-4fd1-aaac-8ca2b6560ad0" providerId="ADAL" clId="{1C81DB3E-3835-4DB7-97E0-A402926972FB}" dt="2024-09-08T19:24:33.326" v="119" actId="313"/>
          <ac:spMkLst>
            <pc:docMk/>
            <pc:sldMk cId="3129101978" sldId="765"/>
            <ac:spMk id="3" creationId="{FC1780DC-21BD-ECEA-BE79-930D35F72E18}"/>
          </ac:spMkLst>
        </pc:spChg>
      </pc:sldChg>
      <pc:sldChg chg="modSp mod">
        <pc:chgData name="Alfred Asterjadhi" userId="39de57b9-85c0-4fd1-aaac-8ca2b6560ad0" providerId="ADAL" clId="{1C81DB3E-3835-4DB7-97E0-A402926972FB}" dt="2024-09-08T19:30:19.775" v="672" actId="20577"/>
        <pc:sldMkLst>
          <pc:docMk/>
          <pc:sldMk cId="1208994890" sldId="766"/>
        </pc:sldMkLst>
        <pc:spChg chg="mod">
          <ac:chgData name="Alfred Asterjadhi" userId="39de57b9-85c0-4fd1-aaac-8ca2b6560ad0" providerId="ADAL" clId="{1C81DB3E-3835-4DB7-97E0-A402926972FB}" dt="2024-09-08T19:30:19.775" v="672" actId="20577"/>
          <ac:spMkLst>
            <pc:docMk/>
            <pc:sldMk cId="1208994890" sldId="766"/>
            <ac:spMk id="3" creationId="{FC1780DC-21BD-ECEA-BE79-930D35F72E18}"/>
          </ac:spMkLst>
        </pc:spChg>
      </pc:sldChg>
      <pc:sldChg chg="modSp mod">
        <pc:chgData name="Alfred Asterjadhi" userId="39de57b9-85c0-4fd1-aaac-8ca2b6560ad0" providerId="ADAL" clId="{1C81DB3E-3835-4DB7-97E0-A402926972FB}" dt="2024-09-08T19:27:10.640" v="294" actId="20577"/>
        <pc:sldMkLst>
          <pc:docMk/>
          <pc:sldMk cId="2781624558" sldId="767"/>
        </pc:sldMkLst>
        <pc:spChg chg="mod">
          <ac:chgData name="Alfred Asterjadhi" userId="39de57b9-85c0-4fd1-aaac-8ca2b6560ad0" providerId="ADAL" clId="{1C81DB3E-3835-4DB7-97E0-A402926972FB}" dt="2024-09-08T19:27:10.640" v="294" actId="20577"/>
          <ac:spMkLst>
            <pc:docMk/>
            <pc:sldMk cId="2781624558" sldId="767"/>
            <ac:spMk id="3" creationId="{FC1780DC-21BD-ECEA-BE79-930D35F72E18}"/>
          </ac:spMkLst>
        </pc:spChg>
      </pc:sldChg>
      <pc:sldChg chg="del">
        <pc:chgData name="Alfred Asterjadhi" userId="39de57b9-85c0-4fd1-aaac-8ca2b6560ad0" providerId="ADAL" clId="{1C81DB3E-3835-4DB7-97E0-A402926972FB}" dt="2024-09-08T19:27:40.176" v="295" actId="47"/>
        <pc:sldMkLst>
          <pc:docMk/>
          <pc:sldMk cId="2975868899" sldId="768"/>
        </pc:sldMkLst>
      </pc:sldChg>
      <pc:sldChg chg="modSp mod">
        <pc:chgData name="Alfred Asterjadhi" userId="39de57b9-85c0-4fd1-aaac-8ca2b6560ad0" providerId="ADAL" clId="{1C81DB3E-3835-4DB7-97E0-A402926972FB}" dt="2024-09-08T19:31:04.828" v="693" actId="20577"/>
        <pc:sldMkLst>
          <pc:docMk/>
          <pc:sldMk cId="673279311" sldId="769"/>
        </pc:sldMkLst>
        <pc:spChg chg="mod">
          <ac:chgData name="Alfred Asterjadhi" userId="39de57b9-85c0-4fd1-aaac-8ca2b6560ad0" providerId="ADAL" clId="{1C81DB3E-3835-4DB7-97E0-A402926972FB}" dt="2024-09-08T19:31:04.828" v="693" actId="20577"/>
          <ac:spMkLst>
            <pc:docMk/>
            <pc:sldMk cId="673279311" sldId="769"/>
            <ac:spMk id="3" creationId="{FC1780DC-21BD-ECEA-BE79-930D35F72E1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1" y="6475413"/>
            <a:ext cx="19236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802.11-24/0544r0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/>
              <a:t>Power Save Protocols for UHR – Follow 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2024-09-04</a:t>
            </a:r>
            <a:endParaRPr lang="en-US" sz="20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 dirty="0"/>
              <a:t>Power save is one important topic that is being addressed in UHR by introducing multiple protocols such as:</a:t>
            </a:r>
          </a:p>
          <a:p>
            <a:pPr lvl="1"/>
            <a:r>
              <a:rPr lang="en-US" dirty="0"/>
              <a:t>Short-term PS schemes:</a:t>
            </a:r>
          </a:p>
          <a:p>
            <a:pPr lvl="2"/>
            <a:r>
              <a:rPr lang="en-US" dirty="0"/>
              <a:t>Dynamic PS (DPS): A STA can switch back and forth between High Capability (HC) and Low Capability (LC) modes using control-level signaling to save power.</a:t>
            </a:r>
          </a:p>
          <a:p>
            <a:pPr lvl="2"/>
            <a:r>
              <a:rPr lang="en-US" dirty="0"/>
              <a:t>Cross-link PS: Giving an MLD STA the flexibility to enable/disable PS mode on different links while reporting its links PS status to its associated AP MLD using one active link.</a:t>
            </a:r>
          </a:p>
          <a:p>
            <a:pPr lvl="1"/>
            <a:r>
              <a:rPr lang="en-US" dirty="0"/>
              <a:t>Long-term PS schemes:</a:t>
            </a:r>
          </a:p>
          <a:p>
            <a:pPr lvl="2"/>
            <a:r>
              <a:rPr lang="en-US" dirty="0"/>
              <a:t>Scheduled PS: TWT-like scheme that let a STA go into doze mode and switch back to active mode at a scheduled/preannounced time.</a:t>
            </a:r>
          </a:p>
          <a:p>
            <a:r>
              <a:rPr lang="en-US" dirty="0"/>
              <a:t>In this contribution, we continue our discussion on DPS and make proposals for further details.</a:t>
            </a:r>
            <a:endParaRPr lang="en-US" dirty="0"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21003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DPS Protocol and Open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 DPS protocol can summarized as follows:</a:t>
            </a:r>
          </a:p>
          <a:p>
            <a:pPr lvl="1"/>
            <a:r>
              <a:rPr lang="en-US" sz="1400" dirty="0"/>
              <a:t>A STA can enable the DPS protocol using management-level signaling.</a:t>
            </a:r>
          </a:p>
          <a:p>
            <a:pPr lvl="1"/>
            <a:r>
              <a:rPr lang="en-US" sz="1400" dirty="0"/>
              <a:t>A STA with DPS mode enabled, is expected to operate in a LC mode.</a:t>
            </a:r>
          </a:p>
          <a:p>
            <a:pPr lvl="1"/>
            <a:r>
              <a:rPr lang="en-US" sz="1400" dirty="0"/>
              <a:t>The peer STA of the DPS STA needs to initiate frame exchanges/TXOPs with an ICF which requests the DPS STA to switch to HC mode.</a:t>
            </a:r>
          </a:p>
          <a:p>
            <a:pPr lvl="1"/>
            <a:r>
              <a:rPr lang="en-US" sz="1400" dirty="0"/>
              <a:t>The DPS STA responds with and ICR frame confirming HC operation.</a:t>
            </a:r>
            <a:endParaRPr lang="en-US" sz="1400" dirty="0">
              <a:cs typeface="Times New Roman"/>
            </a:endParaRPr>
          </a:p>
          <a:p>
            <a:pPr lvl="1"/>
            <a:r>
              <a:rPr lang="en-US" sz="1400" dirty="0"/>
              <a:t>The ICF frame may need to include padding to give enough time to the DPS STA for transition from LC to HC modes.</a:t>
            </a:r>
          </a:p>
          <a:p>
            <a:pPr lvl="1"/>
            <a:r>
              <a:rPr lang="en-US" sz="1400" dirty="0"/>
              <a:t>To successfully transition from LC to HC during padding period, the DPS STA needs to error check the frame first, hence the need for an intermediate FCS field prior to padding.</a:t>
            </a:r>
          </a:p>
          <a:p>
            <a:r>
              <a:rPr lang="en-US" sz="1600" dirty="0"/>
              <a:t>Open items we address in this contribution:</a:t>
            </a:r>
          </a:p>
          <a:p>
            <a:pPr lvl="1"/>
            <a:r>
              <a:rPr lang="en-US" sz="1400" dirty="0"/>
              <a:t>Intermediate FCS presence for DPS and location of intermediate FCS in ICF.</a:t>
            </a:r>
          </a:p>
          <a:p>
            <a:pPr lvl="1"/>
            <a:r>
              <a:rPr lang="en-US" sz="1400" dirty="0"/>
              <a:t>Padding details.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41027E-2927-775D-1EB6-4ECA756A7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189" y="4908867"/>
            <a:ext cx="5357821" cy="149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869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Intermediate FCS location within ICF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DPS operation, the fields required to be included in the ICF are:</a:t>
            </a:r>
          </a:p>
          <a:p>
            <a:pPr lvl="1"/>
            <a:r>
              <a:rPr lang="en-US" dirty="0"/>
              <a:t>Padding (long enough to fulfill the DPS STA request).</a:t>
            </a:r>
          </a:p>
          <a:p>
            <a:pPr lvl="1"/>
            <a:r>
              <a:rPr lang="en-US" dirty="0"/>
              <a:t>Intermediate FCS preceding the padding field.</a:t>
            </a:r>
          </a:p>
          <a:p>
            <a:r>
              <a:rPr lang="en-US" dirty="0"/>
              <a:t>In case a Trigger frame variant is used as an ICF, we discuss two methods on how to include the Intermediate FCS and Padding subfields in the Trigger frame.</a:t>
            </a:r>
          </a:p>
          <a:p>
            <a:r>
              <a:rPr lang="en-US" dirty="0"/>
              <a:t>Option 1:</a:t>
            </a:r>
          </a:p>
          <a:p>
            <a:pPr lvl="1"/>
            <a:r>
              <a:rPr lang="en-US" dirty="0"/>
              <a:t>Include the Intermediate FCS subfield in a “special” User Info field.</a:t>
            </a:r>
          </a:p>
          <a:p>
            <a:pPr lvl="1"/>
            <a:r>
              <a:rPr lang="en-US" dirty="0"/>
              <a:t>Use the Trigger frame padding to add sufficient padding duration for DPS.</a:t>
            </a:r>
          </a:p>
          <a:p>
            <a:pPr lvl="1"/>
            <a:endParaRPr lang="en-US" sz="16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F6CDD1-CA37-2347-8C19-1999013C8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471025"/>
              </p:ext>
            </p:extLst>
          </p:nvPr>
        </p:nvGraphicFramePr>
        <p:xfrm>
          <a:off x="1117600" y="4739640"/>
          <a:ext cx="7130815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256">
                  <a:extLst>
                    <a:ext uri="{9D8B030D-6E8A-4147-A177-3AD203B41FA5}">
                      <a16:colId xmlns:a16="http://schemas.microsoft.com/office/drawing/2014/main" val="1531197301"/>
                    </a:ext>
                  </a:extLst>
                </a:gridCol>
                <a:gridCol w="819126">
                  <a:extLst>
                    <a:ext uri="{9D8B030D-6E8A-4147-A177-3AD203B41FA5}">
                      <a16:colId xmlns:a16="http://schemas.microsoft.com/office/drawing/2014/main" val="4067686609"/>
                    </a:ext>
                  </a:extLst>
                </a:gridCol>
                <a:gridCol w="747795">
                  <a:extLst>
                    <a:ext uri="{9D8B030D-6E8A-4147-A177-3AD203B41FA5}">
                      <a16:colId xmlns:a16="http://schemas.microsoft.com/office/drawing/2014/main" val="3772163710"/>
                    </a:ext>
                  </a:extLst>
                </a:gridCol>
                <a:gridCol w="783349">
                  <a:extLst>
                    <a:ext uri="{9D8B030D-6E8A-4147-A177-3AD203B41FA5}">
                      <a16:colId xmlns:a16="http://schemas.microsoft.com/office/drawing/2014/main" val="56056168"/>
                    </a:ext>
                  </a:extLst>
                </a:gridCol>
                <a:gridCol w="1139335">
                  <a:extLst>
                    <a:ext uri="{9D8B030D-6E8A-4147-A177-3AD203B41FA5}">
                      <a16:colId xmlns:a16="http://schemas.microsoft.com/office/drawing/2014/main" val="3555593489"/>
                    </a:ext>
                  </a:extLst>
                </a:gridCol>
                <a:gridCol w="1120256">
                  <a:extLst>
                    <a:ext uri="{9D8B030D-6E8A-4147-A177-3AD203B41FA5}">
                      <a16:colId xmlns:a16="http://schemas.microsoft.com/office/drawing/2014/main" val="282001137"/>
                    </a:ext>
                  </a:extLst>
                </a:gridCol>
                <a:gridCol w="783349">
                  <a:extLst>
                    <a:ext uri="{9D8B030D-6E8A-4147-A177-3AD203B41FA5}">
                      <a16:colId xmlns:a16="http://schemas.microsoft.com/office/drawing/2014/main" val="3074675660"/>
                    </a:ext>
                  </a:extLst>
                </a:gridCol>
                <a:gridCol w="783349">
                  <a:extLst>
                    <a:ext uri="{9D8B030D-6E8A-4147-A177-3AD203B41FA5}">
                      <a16:colId xmlns:a16="http://schemas.microsoft.com/office/drawing/2014/main" val="3619269191"/>
                    </a:ext>
                  </a:extLst>
                </a:gridCol>
              </a:tblGrid>
              <a:tr h="494146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Frame 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Common Info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User Info List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Padding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215889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9162B5B-BEA2-A434-751E-1DD434737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428800"/>
              </p:ext>
            </p:extLst>
          </p:nvPr>
        </p:nvGraphicFramePr>
        <p:xfrm>
          <a:off x="2633517" y="5671358"/>
          <a:ext cx="4837544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0541">
                  <a:extLst>
                    <a:ext uri="{9D8B030D-6E8A-4147-A177-3AD203B41FA5}">
                      <a16:colId xmlns:a16="http://schemas.microsoft.com/office/drawing/2014/main" val="1531197301"/>
                    </a:ext>
                  </a:extLst>
                </a:gridCol>
                <a:gridCol w="1689489">
                  <a:extLst>
                    <a:ext uri="{9D8B030D-6E8A-4147-A177-3AD203B41FA5}">
                      <a16:colId xmlns:a16="http://schemas.microsoft.com/office/drawing/2014/main" val="2689468378"/>
                    </a:ext>
                  </a:extLst>
                </a:gridCol>
                <a:gridCol w="1537514">
                  <a:extLst>
                    <a:ext uri="{9D8B030D-6E8A-4147-A177-3AD203B41FA5}">
                      <a16:colId xmlns:a16="http://schemas.microsoft.com/office/drawing/2014/main" val="3135471246"/>
                    </a:ext>
                  </a:extLst>
                </a:gridCol>
              </a:tblGrid>
              <a:tr h="1819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AID12 (&gt; 2007)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Intermediate FCS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Padding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(variable length)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2158891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39E363E-21E2-D0AE-50F4-4AF12530251D}"/>
              </a:ext>
            </a:extLst>
          </p:cNvPr>
          <p:cNvCxnSpPr>
            <a:cxnSpLocks/>
          </p:cNvCxnSpPr>
          <p:nvPr/>
        </p:nvCxnSpPr>
        <p:spPr bwMode="auto">
          <a:xfrm flipV="1">
            <a:off x="2633517" y="5257800"/>
            <a:ext cx="2945247" cy="4135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7D31613-4F42-1FFD-A1DE-BF4FDAF7D37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684135" y="5241521"/>
            <a:ext cx="786926" cy="4298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12910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Intermediate FCS location within ICF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2:</a:t>
            </a:r>
          </a:p>
          <a:p>
            <a:pPr lvl="1"/>
            <a:r>
              <a:rPr lang="en-US" dirty="0"/>
              <a:t>Include the Intermediate FCS subfield within the Trigger frame Padding field and after the first 2 octets all set to 1’s.</a:t>
            </a:r>
          </a:p>
          <a:p>
            <a:pPr lvl="1"/>
            <a:r>
              <a:rPr lang="en-US" dirty="0"/>
              <a:t>The needed amount of padding can be included right after the intermediate FCS subfield</a:t>
            </a:r>
          </a:p>
          <a:p>
            <a:pPr lvl="1"/>
            <a:r>
              <a:rPr lang="en-US" dirty="0"/>
              <a:t>Beneficial to have an explicit indication of the inclusion of intermediate FCS in the ICF.</a:t>
            </a:r>
          </a:p>
          <a:p>
            <a:pPr lvl="2"/>
            <a:r>
              <a:rPr lang="en-US" dirty="0"/>
              <a:t>If no explicit indication, then it should be implicitly understood that the STA will expect an intermediate FCS in the IFC after it enters DPS mode.</a:t>
            </a:r>
          </a:p>
          <a:p>
            <a:pPr lvl="1"/>
            <a:endParaRPr lang="en-US" sz="16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F6CDD1-CA37-2347-8C19-1999013C8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41738"/>
              </p:ext>
            </p:extLst>
          </p:nvPr>
        </p:nvGraphicFramePr>
        <p:xfrm>
          <a:off x="1117600" y="4660630"/>
          <a:ext cx="7130815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256">
                  <a:extLst>
                    <a:ext uri="{9D8B030D-6E8A-4147-A177-3AD203B41FA5}">
                      <a16:colId xmlns:a16="http://schemas.microsoft.com/office/drawing/2014/main" val="1531197301"/>
                    </a:ext>
                  </a:extLst>
                </a:gridCol>
                <a:gridCol w="819126">
                  <a:extLst>
                    <a:ext uri="{9D8B030D-6E8A-4147-A177-3AD203B41FA5}">
                      <a16:colId xmlns:a16="http://schemas.microsoft.com/office/drawing/2014/main" val="4067686609"/>
                    </a:ext>
                  </a:extLst>
                </a:gridCol>
                <a:gridCol w="747795">
                  <a:extLst>
                    <a:ext uri="{9D8B030D-6E8A-4147-A177-3AD203B41FA5}">
                      <a16:colId xmlns:a16="http://schemas.microsoft.com/office/drawing/2014/main" val="3772163710"/>
                    </a:ext>
                  </a:extLst>
                </a:gridCol>
                <a:gridCol w="783349">
                  <a:extLst>
                    <a:ext uri="{9D8B030D-6E8A-4147-A177-3AD203B41FA5}">
                      <a16:colId xmlns:a16="http://schemas.microsoft.com/office/drawing/2014/main" val="56056168"/>
                    </a:ext>
                  </a:extLst>
                </a:gridCol>
                <a:gridCol w="1139335">
                  <a:extLst>
                    <a:ext uri="{9D8B030D-6E8A-4147-A177-3AD203B41FA5}">
                      <a16:colId xmlns:a16="http://schemas.microsoft.com/office/drawing/2014/main" val="3555593489"/>
                    </a:ext>
                  </a:extLst>
                </a:gridCol>
                <a:gridCol w="1120256">
                  <a:extLst>
                    <a:ext uri="{9D8B030D-6E8A-4147-A177-3AD203B41FA5}">
                      <a16:colId xmlns:a16="http://schemas.microsoft.com/office/drawing/2014/main" val="282001137"/>
                    </a:ext>
                  </a:extLst>
                </a:gridCol>
                <a:gridCol w="783349">
                  <a:extLst>
                    <a:ext uri="{9D8B030D-6E8A-4147-A177-3AD203B41FA5}">
                      <a16:colId xmlns:a16="http://schemas.microsoft.com/office/drawing/2014/main" val="3074675660"/>
                    </a:ext>
                  </a:extLst>
                </a:gridCol>
                <a:gridCol w="783349">
                  <a:extLst>
                    <a:ext uri="{9D8B030D-6E8A-4147-A177-3AD203B41FA5}">
                      <a16:colId xmlns:a16="http://schemas.microsoft.com/office/drawing/2014/main" val="3619269191"/>
                    </a:ext>
                  </a:extLst>
                </a:gridCol>
              </a:tblGrid>
              <a:tr h="494146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Frame 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Common Info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User Info List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Padding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215889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9162B5B-BEA2-A434-751E-1DD434737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52363"/>
              </p:ext>
            </p:extLst>
          </p:nvPr>
        </p:nvGraphicFramePr>
        <p:xfrm>
          <a:off x="3255745" y="5592348"/>
          <a:ext cx="4837544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0541">
                  <a:extLst>
                    <a:ext uri="{9D8B030D-6E8A-4147-A177-3AD203B41FA5}">
                      <a16:colId xmlns:a16="http://schemas.microsoft.com/office/drawing/2014/main" val="1531197301"/>
                    </a:ext>
                  </a:extLst>
                </a:gridCol>
                <a:gridCol w="1689489">
                  <a:extLst>
                    <a:ext uri="{9D8B030D-6E8A-4147-A177-3AD203B41FA5}">
                      <a16:colId xmlns:a16="http://schemas.microsoft.com/office/drawing/2014/main" val="2689468378"/>
                    </a:ext>
                  </a:extLst>
                </a:gridCol>
                <a:gridCol w="1537514">
                  <a:extLst>
                    <a:ext uri="{9D8B030D-6E8A-4147-A177-3AD203B41FA5}">
                      <a16:colId xmlns:a16="http://schemas.microsoft.com/office/drawing/2014/main" val="3135471246"/>
                    </a:ext>
                  </a:extLst>
                </a:gridCol>
              </a:tblGrid>
              <a:tr h="1819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1111111111111111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Intermediate FCS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Padding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(variable length)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2158891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39E363E-21E2-D0AE-50F4-4AF12530251D}"/>
              </a:ext>
            </a:extLst>
          </p:cNvPr>
          <p:cNvCxnSpPr>
            <a:cxnSpLocks/>
          </p:cNvCxnSpPr>
          <p:nvPr/>
        </p:nvCxnSpPr>
        <p:spPr bwMode="auto">
          <a:xfrm flipV="1">
            <a:off x="3255745" y="5178790"/>
            <a:ext cx="3415588" cy="4135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7D31613-4F42-1FFD-A1DE-BF4FDAF7D37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461288" y="5178790"/>
            <a:ext cx="632001" cy="4135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781624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Padding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required padding duration must be announced by the STA prior to switching to the DPS mode.</a:t>
            </a:r>
          </a:p>
          <a:p>
            <a:pPr lvl="1"/>
            <a:r>
              <a:rPr lang="en-US" dirty="0"/>
              <a:t>This way, its peer STA knows how long the padding should be.</a:t>
            </a:r>
            <a:endParaRPr lang="en-US" sz="1100" dirty="0"/>
          </a:p>
          <a:p>
            <a:r>
              <a:rPr lang="en-US" dirty="0"/>
              <a:t>The required padding duration can be announced in information elements (e.g., UHR Capabilities, UHR Operation IE) or in Action frames used for DPS mode enablement.</a:t>
            </a:r>
          </a:p>
          <a:p>
            <a:r>
              <a:rPr lang="en-US" dirty="0"/>
              <a:t>The proposed range of padding duration values is from 0 us to 256 us.</a:t>
            </a:r>
          </a:p>
          <a:p>
            <a:pPr lvl="1"/>
            <a:r>
              <a:rPr lang="en-US" dirty="0"/>
              <a:t>The maximum value 256 us is expected to cover all possible LC to HC transition delays.</a:t>
            </a:r>
          </a:p>
          <a:p>
            <a:pPr lvl="1"/>
            <a:r>
              <a:rPr lang="en-US" dirty="0"/>
              <a:t>Also, we propose to start the range from 0 us as an indication that a DPS STA can possibly ask for no padding.</a:t>
            </a:r>
          </a:p>
          <a:p>
            <a:pPr lvl="1"/>
            <a:r>
              <a:rPr lang="en-US" dirty="0"/>
              <a:t>In the case of no padding, it follows that no intermediate FCS is required in the ICF.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20899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covered some details related to ICF padding for DPS and the needed intermediate FCS.</a:t>
            </a:r>
          </a:p>
          <a:p>
            <a:r>
              <a:rPr lang="en-US" dirty="0"/>
              <a:t>Two options were discussed on how to include the Intermediate FCS and Padding subfields in a Trigger frame that acts as ICF.</a:t>
            </a:r>
          </a:p>
          <a:p>
            <a:r>
              <a:rPr lang="en-US" dirty="0"/>
              <a:t>For padding, we proposed that a DPS STA has to advertise its needed ICF padding duration </a:t>
            </a:r>
            <a:r>
              <a:rPr lang="en-US"/>
              <a:t>between 0 </a:t>
            </a:r>
            <a:r>
              <a:rPr lang="en-US" dirty="0"/>
              <a:t>us to 256 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F4F48B-CFB7-DEDB-1841-5F58871DAA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6732793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3681</TotalTime>
  <Words>853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Power Save Protocols for UHR – Follow Up</vt:lpstr>
      <vt:lpstr>Introduction</vt:lpstr>
      <vt:lpstr>DPS Protocol and Open Items</vt:lpstr>
      <vt:lpstr>Intermediate FCS location within ICF</vt:lpstr>
      <vt:lpstr>Intermediate FCS location within ICF</vt:lpstr>
      <vt:lpstr>Padding</vt:lpstr>
      <vt:lpstr>Conclusion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Alfred Asterjadhi</cp:lastModifiedBy>
  <cp:revision>2</cp:revision>
  <cp:lastPrinted>1998-02-10T13:28:06Z</cp:lastPrinted>
  <dcterms:created xsi:type="dcterms:W3CDTF">2007-05-21T21:00:37Z</dcterms:created>
  <dcterms:modified xsi:type="dcterms:W3CDTF">2024-09-08T19:31:05Z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