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147470758" r:id="rId3"/>
    <p:sldId id="396" r:id="rId4"/>
    <p:sldId id="2147470765" r:id="rId5"/>
    <p:sldId id="2147470751" r:id="rId6"/>
    <p:sldId id="397" r:id="rId7"/>
    <p:sldId id="2147470759" r:id="rId8"/>
    <p:sldId id="393" r:id="rId9"/>
    <p:sldId id="395" r:id="rId10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Main" id="{3489D3CE-4235-1147-A45F-3B7329AB2B5D}">
          <p14:sldIdLst>
            <p14:sldId id="269"/>
            <p14:sldId id="2147470758"/>
            <p14:sldId id="396"/>
            <p14:sldId id="2147470765"/>
            <p14:sldId id="2147470751"/>
            <p14:sldId id="397"/>
            <p14:sldId id="2147470759"/>
            <p14:sldId id="393"/>
            <p14:sldId id="395"/>
          </p14:sldIdLst>
        </p14:section>
        <p14:section name="Back-up" id="{94DCDABF-C419-0945-BC91-2EE39345D455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75C50AEC-177D-9BBF-40B1-F6F176CBBE52}" name="Pelin Salem (pmohamed)" initials="P(" userId="S::pmohamed@cisco.com::36294cef-03dd-46d8-8c4f-ed23a06b56e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CC"/>
    <a:srgbClr val="00FFFF"/>
    <a:srgbClr val="90D6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AE52EE-5C8E-01E1-8FA1-0190DC26454D}" v="58" dt="2024-04-03T21:41:07.467"/>
    <p1510:client id="{B2B98CD9-B26C-6047-9925-4BFE79E967C8}" v="230" dt="2024-04-04T03:33:18.4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02" autoAdjust="0"/>
    <p:restoredTop sz="96966" autoAdjust="0"/>
  </p:normalViewPr>
  <p:slideViewPr>
    <p:cSldViewPr>
      <p:cViewPr>
        <p:scale>
          <a:sx n="160" d="100"/>
          <a:sy n="160" d="100"/>
        </p:scale>
        <p:origin x="16" y="7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-91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960" y="-50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3753DC19-8812-4792-945A-0146567480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 dirty="0"/>
              <a:t>Submission</a:t>
            </a:r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864017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E0F2C28F-FB9A-4C03-A25C-86CE5AB16B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dirty="0"/>
              <a:t>Submission</a:t>
            </a: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836284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802.11-10/0903r0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68BAF402-F008-4966-9D92-CECD4570A3E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65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665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802.11-13/0099r0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E0F2C28F-FB9A-4C03-A25C-86CE5AB16B4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9816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802.11-13/0099r0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E0F2C28F-FB9A-4C03-A25C-86CE5AB16B4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962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Salem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86609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51054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Salem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465EDB8-F9E4-48B7-4AE2-5957BBF12781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172200" y="1981200"/>
            <a:ext cx="51054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56549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Salem </a:t>
            </a:r>
            <a:r>
              <a:rPr lang="da-DK" i="1" dirty="0"/>
              <a:t>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  <a:p>
            <a:pPr lvl="1"/>
            <a:endParaRPr lang="en-US" noProof="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1466" y="6475413"/>
            <a:ext cx="5706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27A80772-3626-4457-B273-75FCAA2B6C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8107688" y="364854"/>
            <a:ext cx="315297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latin typeface="Arial" pitchFamily="34" charset="0"/>
              </a:rPr>
              <a:t>doc.: IEEE 802.11-24/0534r0</a:t>
            </a:r>
          </a:p>
          <a:p>
            <a:pPr marL="457200" lvl="4" algn="r" eaLnBrk="0" hangingPunct="0"/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200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200" dirty="0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914401" y="380843"/>
            <a:ext cx="86562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Apr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 baseline="0"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219200"/>
          </a:xfrm>
        </p:spPr>
        <p:txBody>
          <a:bodyPr/>
          <a:lstStyle/>
          <a:p>
            <a:pPr algn="ctr"/>
            <a:r>
              <a:rPr lang="en-US" dirty="0"/>
              <a:t>LPI Static Preamble Puncturing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838200"/>
          </a:xfrm>
        </p:spPr>
        <p:txBody>
          <a:bodyPr/>
          <a:lstStyle/>
          <a:p>
            <a:pPr marL="0" indent="0" algn="ctr">
              <a:buNone/>
            </a:pPr>
            <a:r>
              <a:rPr lang="en-US"/>
              <a:t>Apr 2024</a:t>
            </a:r>
            <a:endParaRPr lang="en-US" dirty="0">
              <a:cs typeface="Arial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912762" y="6475413"/>
            <a:ext cx="468077" cy="184666"/>
          </a:xfrm>
        </p:spPr>
        <p:txBody>
          <a:bodyPr/>
          <a:lstStyle/>
          <a:p>
            <a:r>
              <a:rPr lang="en-US" dirty="0"/>
              <a:t>Slide </a:t>
            </a:r>
            <a:fld id="{C074D50F-3BCA-4A6B-9986-C459617B2FC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2057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6754866"/>
              </p:ext>
            </p:extLst>
          </p:nvPr>
        </p:nvGraphicFramePr>
        <p:xfrm>
          <a:off x="1981200" y="3404937"/>
          <a:ext cx="8229600" cy="259477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96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n-lt"/>
                        </a:rPr>
                        <a:t>Name</a:t>
                      </a:r>
                      <a:endParaRPr lang="en-AU" sz="1400" b="1" kern="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Affiliation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Phone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email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Pelin</a:t>
                      </a: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Salem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pmohamed@cisco.com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1827777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</a:rPr>
                        <a:t>Brian Hart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</a:rPr>
                        <a:t>brianh@cisco.com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Malcolm Smith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75771376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Juan Carlos Zuniga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71803078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Stephen Orr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20422799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Jerome Henry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651415"/>
                  </a:ext>
                </a:extLst>
              </a:tr>
            </a:tbl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7162801" y="6477001"/>
            <a:ext cx="2759015" cy="180975"/>
          </a:xfrm>
        </p:spPr>
        <p:txBody>
          <a:bodyPr/>
          <a:lstStyle/>
          <a:p>
            <a:r>
              <a:rPr lang="da-DK" dirty="0"/>
              <a:t>Salem </a:t>
            </a:r>
            <a:r>
              <a:rPr lang="da-DK" i="1" dirty="0"/>
              <a:t>et al</a:t>
            </a:r>
            <a:r>
              <a:rPr lang="da-DK" dirty="0"/>
              <a:t> (Cisco Systems)</a:t>
            </a:r>
            <a:endParaRPr lang="en-A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CB6DB-B64A-BFAC-E9F6-838E854D3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The Promise of Static Preamble Puncturing </a:t>
            </a:r>
            <a:endParaRPr lang="en-US" dirty="0">
              <a:cs typeface="Arial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C6CFE-6F71-6BFC-552A-EE1BBD6D33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4314792"/>
            <a:ext cx="10363200" cy="1781207"/>
          </a:xfrm>
        </p:spPr>
        <p:txBody>
          <a:bodyPr/>
          <a:lstStyle/>
          <a:p>
            <a:r>
              <a:rPr lang="en-US" sz="1800" dirty="0"/>
              <a:t>Static preamble puncturing was first introduced in 11ax and was enhanced in 11be </a:t>
            </a:r>
            <a:endParaRPr lang="en-US" sz="1800" dirty="0">
              <a:cs typeface="Arial"/>
            </a:endParaRPr>
          </a:p>
          <a:p>
            <a:pPr lvl="1"/>
            <a:r>
              <a:rPr lang="en-US" sz="1800" dirty="0"/>
              <a:t>Now possible with SU or OFDMA PPDUs, and for sounding</a:t>
            </a:r>
            <a:endParaRPr lang="en-US" sz="1800" dirty="0">
              <a:cs typeface="Arial"/>
            </a:endParaRPr>
          </a:p>
          <a:p>
            <a:r>
              <a:rPr lang="en-US" sz="1800" dirty="0"/>
              <a:t>The promise was: If an incumbent needed protection or there was persistent interference, which would prevent full bandwidth transmission, Static Preamble Puncturing would still permit full bandwidth transmission, albeit with the affected subchannels disabled.</a:t>
            </a:r>
            <a:endParaRPr lang="en-US" sz="1800" dirty="0">
              <a:cs typeface="Arial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0AEB9A-1417-924B-2B16-646DE12F69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513EAC-512D-8D04-B4D9-D9CD9C66AC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Salem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06FC9B5-C607-D271-691F-2D1FA0267B8F}"/>
              </a:ext>
            </a:extLst>
          </p:cNvPr>
          <p:cNvGrpSpPr/>
          <p:nvPr/>
        </p:nvGrpSpPr>
        <p:grpSpPr>
          <a:xfrm>
            <a:off x="419313" y="1587497"/>
            <a:ext cx="11239286" cy="2036836"/>
            <a:chOff x="381000" y="1293765"/>
            <a:chExt cx="11239286" cy="2036836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FD82D5F6-EB29-E599-A254-99F741F32121}"/>
                </a:ext>
              </a:extLst>
            </p:cNvPr>
            <p:cNvGrpSpPr/>
            <p:nvPr/>
          </p:nvGrpSpPr>
          <p:grpSpPr>
            <a:xfrm>
              <a:off x="381000" y="1295400"/>
              <a:ext cx="5547131" cy="2035201"/>
              <a:chOff x="467728" y="1927199"/>
              <a:chExt cx="4752253" cy="2035201"/>
            </a:xfrm>
          </p:grpSpPr>
          <p:cxnSp>
            <p:nvCxnSpPr>
              <p:cNvPr id="10" name="Straight Connector 57">
                <a:extLst>
                  <a:ext uri="{FF2B5EF4-FFF2-40B4-BE49-F238E27FC236}">
                    <a16:creationId xmlns:a16="http://schemas.microsoft.com/office/drawing/2014/main" id="{83D85658-B7F7-3496-52E5-E07B8C3A2438}"/>
                  </a:ext>
                </a:extLst>
              </p:cNvPr>
              <p:cNvCxnSpPr>
                <a:cxnSpLocks/>
                <a:endCxn id="20" idx="1"/>
              </p:cNvCxnSpPr>
              <p:nvPr/>
            </p:nvCxnSpPr>
            <p:spPr bwMode="auto">
              <a:xfrm>
                <a:off x="1143000" y="3429000"/>
                <a:ext cx="3058132" cy="0"/>
              </a:xfrm>
              <a:prstGeom prst="straightConnector1">
                <a:avLst/>
              </a:prstGeom>
              <a:ln w="57150"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Trapezoid 10">
                <a:extLst>
                  <a:ext uri="{FF2B5EF4-FFF2-40B4-BE49-F238E27FC236}">
                    <a16:creationId xmlns:a16="http://schemas.microsoft.com/office/drawing/2014/main" id="{10237C24-B672-850E-2FF0-998592A250F1}"/>
                  </a:ext>
                </a:extLst>
              </p:cNvPr>
              <p:cNvSpPr/>
              <p:nvPr/>
            </p:nvSpPr>
            <p:spPr bwMode="auto">
              <a:xfrm>
                <a:off x="1143000" y="2285999"/>
                <a:ext cx="762000" cy="457201"/>
              </a:xfrm>
              <a:prstGeom prst="trapezoid">
                <a:avLst/>
              </a:prstGeom>
              <a:solidFill>
                <a:srgbClr val="00FF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endParaRPr>
              </a:p>
            </p:txBody>
          </p:sp>
          <p:sp>
            <p:nvSpPr>
              <p:cNvPr id="12" name="Trapezoid 11">
                <a:extLst>
                  <a:ext uri="{FF2B5EF4-FFF2-40B4-BE49-F238E27FC236}">
                    <a16:creationId xmlns:a16="http://schemas.microsoft.com/office/drawing/2014/main" id="{F1D066AF-8F92-BC08-A360-6CE6A48E6412}"/>
                  </a:ext>
                </a:extLst>
              </p:cNvPr>
              <p:cNvSpPr/>
              <p:nvPr/>
            </p:nvSpPr>
            <p:spPr bwMode="auto">
              <a:xfrm>
                <a:off x="1905000" y="2280683"/>
                <a:ext cx="762000" cy="457201"/>
              </a:xfrm>
              <a:prstGeom prst="trapezoid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latin typeface="+mj-lt"/>
                  </a:rPr>
                  <a:t>X</a:t>
                </a:r>
                <a:endParaRPr kumimoji="0" lang="en-US" sz="16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endParaRP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BFAFF77-40B4-5BA3-619C-D255553B5974}"/>
                  </a:ext>
                </a:extLst>
              </p:cNvPr>
              <p:cNvSpPr txBox="1"/>
              <p:nvPr/>
            </p:nvSpPr>
            <p:spPr>
              <a:xfrm>
                <a:off x="1247748" y="1927199"/>
                <a:ext cx="5950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latin typeface="Arial" panose="020B0604020202020204" pitchFamily="34" charset="0"/>
                  </a:rPr>
                  <a:t>P20</a:t>
                </a: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48C612E-3B23-70F8-5CEE-C219BEE795AE}"/>
                  </a:ext>
                </a:extLst>
              </p:cNvPr>
              <p:cNvSpPr txBox="1"/>
              <p:nvPr/>
            </p:nvSpPr>
            <p:spPr>
              <a:xfrm>
                <a:off x="2023924" y="1927199"/>
                <a:ext cx="5950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latin typeface="Arial" panose="020B0604020202020204" pitchFamily="34" charset="0"/>
                  </a:rPr>
                  <a:t>S20</a:t>
                </a:r>
              </a:p>
            </p:txBody>
          </p:sp>
          <p:sp>
            <p:nvSpPr>
              <p:cNvPr id="15" name="Trapezoid 14">
                <a:extLst>
                  <a:ext uri="{FF2B5EF4-FFF2-40B4-BE49-F238E27FC236}">
                    <a16:creationId xmlns:a16="http://schemas.microsoft.com/office/drawing/2014/main" id="{D36FE0FE-7F7B-70A2-170E-74C4725E8ADD}"/>
                  </a:ext>
                </a:extLst>
              </p:cNvPr>
              <p:cNvSpPr/>
              <p:nvPr/>
            </p:nvSpPr>
            <p:spPr bwMode="auto">
              <a:xfrm>
                <a:off x="2667000" y="2280683"/>
                <a:ext cx="762000" cy="457201"/>
              </a:xfrm>
              <a:prstGeom prst="trapezoid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j-lt"/>
                  </a:rPr>
                  <a:t>X</a:t>
                </a:r>
              </a:p>
            </p:txBody>
          </p:sp>
          <p:sp>
            <p:nvSpPr>
              <p:cNvPr id="16" name="Trapezoid 15">
                <a:extLst>
                  <a:ext uri="{FF2B5EF4-FFF2-40B4-BE49-F238E27FC236}">
                    <a16:creationId xmlns:a16="http://schemas.microsoft.com/office/drawing/2014/main" id="{06DCE555-24AF-4E02-A9EF-775E1B5BF793}"/>
                  </a:ext>
                </a:extLst>
              </p:cNvPr>
              <p:cNvSpPr/>
              <p:nvPr/>
            </p:nvSpPr>
            <p:spPr bwMode="auto">
              <a:xfrm>
                <a:off x="3429000" y="2283694"/>
                <a:ext cx="762000" cy="457201"/>
              </a:xfrm>
              <a:prstGeom prst="trapezoid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j-lt"/>
                  </a:rPr>
                  <a:t>X</a:t>
                </a: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E784709-828F-A918-8D0F-AD8084A90F58}"/>
                  </a:ext>
                </a:extLst>
              </p:cNvPr>
              <p:cNvSpPr txBox="1"/>
              <p:nvPr/>
            </p:nvSpPr>
            <p:spPr>
              <a:xfrm>
                <a:off x="3155135" y="1933449"/>
                <a:ext cx="5950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latin typeface="Arial" panose="020B0604020202020204" pitchFamily="34" charset="0"/>
                  </a:rPr>
                  <a:t>S40</a:t>
                </a:r>
              </a:p>
            </p:txBody>
          </p:sp>
          <p:cxnSp>
            <p:nvCxnSpPr>
              <p:cNvPr id="18" name="Straight Arrow Connector 17">
                <a:extLst>
                  <a:ext uri="{FF2B5EF4-FFF2-40B4-BE49-F238E27FC236}">
                    <a16:creationId xmlns:a16="http://schemas.microsoft.com/office/drawing/2014/main" id="{57542B1D-7A66-FB23-DF62-6907AA59D20C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1143000" y="2737884"/>
                <a:ext cx="0" cy="1224516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cxnSp>
            <p:nvCxnSpPr>
              <p:cNvPr id="19" name="Straight Arrow Connector 18">
                <a:extLst>
                  <a:ext uri="{FF2B5EF4-FFF2-40B4-BE49-F238E27FC236}">
                    <a16:creationId xmlns:a16="http://schemas.microsoft.com/office/drawing/2014/main" id="{942FD23D-14B4-8FDA-CEB3-D1672AA2FFF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143000" y="3962400"/>
                <a:ext cx="3581400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D86B9B0-F757-49C6-E271-11D1CCA0D7C8}"/>
                  </a:ext>
                </a:extLst>
              </p:cNvPr>
              <p:cNvSpPr txBox="1"/>
              <p:nvPr/>
            </p:nvSpPr>
            <p:spPr>
              <a:xfrm>
                <a:off x="4201132" y="3290500"/>
                <a:ext cx="101884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Arial" panose="020B0604020202020204" pitchFamily="34" charset="0"/>
                  </a:rPr>
                  <a:t>CCA-</a:t>
                </a:r>
                <a:r>
                  <a:rPr lang="en-US" dirty="0" err="1">
                    <a:latin typeface="Arial" panose="020B0604020202020204" pitchFamily="34" charset="0"/>
                  </a:rPr>
                  <a:t>CatchAll</a:t>
                </a:r>
                <a:endParaRPr lang="en-US" dirty="0">
                  <a:latin typeface="Arial" panose="020B0604020202020204" pitchFamily="34" charset="0"/>
                </a:endParaRPr>
              </a:p>
            </p:txBody>
          </p: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E2EE159B-7FAF-9043-3CCB-8BBA8E78937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894480" y="2199944"/>
                <a:ext cx="0" cy="1762456"/>
              </a:xfrm>
              <a:prstGeom prst="line">
                <a:avLst/>
              </a:prstGeom>
              <a:noFill/>
              <a:ln w="9525" cap="flat" cmpd="sng" algn="ctr">
                <a:solidFill>
                  <a:srgbClr val="00BCEB">
                    <a:shade val="95000"/>
                    <a:satMod val="105000"/>
                  </a:srgbClr>
                </a:solidFill>
                <a:prstDash val="dash"/>
              </a:ln>
              <a:effectLst/>
            </p:spPr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2BCBC584-FBCA-8739-1564-0F0360F094D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67000" y="2176907"/>
                <a:ext cx="0" cy="1762456"/>
              </a:xfrm>
              <a:prstGeom prst="line">
                <a:avLst/>
              </a:prstGeom>
              <a:noFill/>
              <a:ln w="9525" cap="flat" cmpd="sng" algn="ctr">
                <a:solidFill>
                  <a:srgbClr val="00BCEB">
                    <a:shade val="95000"/>
                    <a:satMod val="105000"/>
                  </a:srgbClr>
                </a:solidFill>
                <a:prstDash val="dash"/>
              </a:ln>
              <a:effectLst/>
            </p:spPr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90F59CF8-87E9-7E8B-A4E4-B060995306A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29000" y="2199944"/>
                <a:ext cx="0" cy="1762456"/>
              </a:xfrm>
              <a:prstGeom prst="line">
                <a:avLst/>
              </a:prstGeom>
              <a:noFill/>
              <a:ln w="9525" cap="flat" cmpd="sng" algn="ctr">
                <a:solidFill>
                  <a:srgbClr val="00BCEB">
                    <a:shade val="95000"/>
                    <a:satMod val="105000"/>
                  </a:srgbClr>
                </a:solidFill>
                <a:prstDash val="dash"/>
              </a:ln>
              <a:effectLst/>
            </p:spPr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1979F6D1-4028-7AAA-7E32-61B3E6E0F18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191000" y="2199944"/>
                <a:ext cx="0" cy="1762456"/>
              </a:xfrm>
              <a:prstGeom prst="line">
                <a:avLst/>
              </a:prstGeom>
              <a:noFill/>
              <a:ln w="9525" cap="flat" cmpd="sng" algn="ctr">
                <a:solidFill>
                  <a:srgbClr val="00BCEB">
                    <a:shade val="95000"/>
                    <a:satMod val="105000"/>
                  </a:srgbClr>
                </a:solidFill>
                <a:prstDash val="dash"/>
              </a:ln>
              <a:effectLst/>
            </p:spPr>
          </p:cxn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EC0D1A9-669B-6DD8-6142-01DB11C6B3C4}"/>
                  </a:ext>
                </a:extLst>
              </p:cNvPr>
              <p:cNvSpPr txBox="1"/>
              <p:nvPr/>
            </p:nvSpPr>
            <p:spPr>
              <a:xfrm>
                <a:off x="467728" y="3290500"/>
                <a:ext cx="8276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Arial" panose="020B0604020202020204" pitchFamily="34" charset="0"/>
                  </a:rPr>
                  <a:t>-62 dBm</a:t>
                </a:r>
              </a:p>
            </p:txBody>
          </p:sp>
        </p:grpSp>
        <p:sp>
          <p:nvSpPr>
            <p:cNvPr id="8" name="Trapezoid 7">
              <a:extLst>
                <a:ext uri="{FF2B5EF4-FFF2-40B4-BE49-F238E27FC236}">
                  <a16:creationId xmlns:a16="http://schemas.microsoft.com/office/drawing/2014/main" id="{9AD24DC7-59FE-671B-FBFB-D9C927C69065}"/>
                </a:ext>
              </a:extLst>
            </p:cNvPr>
            <p:cNvSpPr/>
            <p:nvPr/>
          </p:nvSpPr>
          <p:spPr bwMode="auto">
            <a:xfrm>
              <a:off x="2209800" y="2500986"/>
              <a:ext cx="441516" cy="827980"/>
            </a:xfrm>
            <a:prstGeom prst="trapezoid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>
                  <a:latin typeface="+mj-lt"/>
                </a:rPr>
                <a:t>I</a:t>
              </a:r>
              <a:endParaRPr kumimoji="0" 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33968E72-90D1-ED6B-920E-227D74243A3C}"/>
                </a:ext>
              </a:extLst>
            </p:cNvPr>
            <p:cNvGrpSpPr/>
            <p:nvPr/>
          </p:nvGrpSpPr>
          <p:grpSpPr>
            <a:xfrm>
              <a:off x="6106022" y="1293765"/>
              <a:ext cx="5514264" cy="2035201"/>
              <a:chOff x="386597" y="1310850"/>
              <a:chExt cx="5514264" cy="2035201"/>
            </a:xfrm>
          </p:grpSpPr>
          <p:grpSp>
            <p:nvGrpSpPr>
              <p:cNvPr id="49" name="Group 48">
                <a:extLst>
                  <a:ext uri="{FF2B5EF4-FFF2-40B4-BE49-F238E27FC236}">
                    <a16:creationId xmlns:a16="http://schemas.microsoft.com/office/drawing/2014/main" id="{BFDF6C33-E758-4EF9-BE85-57EDF609EE8E}"/>
                  </a:ext>
                </a:extLst>
              </p:cNvPr>
              <p:cNvGrpSpPr/>
              <p:nvPr/>
            </p:nvGrpSpPr>
            <p:grpSpPr>
              <a:xfrm>
                <a:off x="386597" y="1310850"/>
                <a:ext cx="5514264" cy="2035201"/>
                <a:chOff x="467728" y="1927199"/>
                <a:chExt cx="4724096" cy="2035201"/>
              </a:xfrm>
            </p:grpSpPr>
            <p:cxnSp>
              <p:nvCxnSpPr>
                <p:cNvPr id="52" name="Straight Connector 57">
                  <a:extLst>
                    <a:ext uri="{FF2B5EF4-FFF2-40B4-BE49-F238E27FC236}">
                      <a16:creationId xmlns:a16="http://schemas.microsoft.com/office/drawing/2014/main" id="{73AF376D-7861-1127-CBDB-2ED9AEB16C47}"/>
                    </a:ext>
                  </a:extLst>
                </p:cNvPr>
                <p:cNvCxnSpPr>
                  <a:cxnSpLocks/>
                  <a:endCxn id="62" idx="1"/>
                </p:cNvCxnSpPr>
                <p:nvPr/>
              </p:nvCxnSpPr>
              <p:spPr bwMode="auto">
                <a:xfrm>
                  <a:off x="1143000" y="3429000"/>
                  <a:ext cx="3058133" cy="0"/>
                </a:xfrm>
                <a:prstGeom prst="straightConnector1">
                  <a:avLst/>
                </a:prstGeom>
                <a:ln w="57150">
                  <a:headEnd type="none" w="sm" len="sm"/>
                  <a:tailEnd type="non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" name="Trapezoid 52">
                  <a:extLst>
                    <a:ext uri="{FF2B5EF4-FFF2-40B4-BE49-F238E27FC236}">
                      <a16:creationId xmlns:a16="http://schemas.microsoft.com/office/drawing/2014/main" id="{19761004-AEA1-6C33-7236-E1513E0B291E}"/>
                    </a:ext>
                  </a:extLst>
                </p:cNvPr>
                <p:cNvSpPr/>
                <p:nvPr/>
              </p:nvSpPr>
              <p:spPr bwMode="auto">
                <a:xfrm>
                  <a:off x="1143000" y="2285999"/>
                  <a:ext cx="762000" cy="457201"/>
                </a:xfrm>
                <a:prstGeom prst="trapezoid">
                  <a:avLst/>
                </a:prstGeom>
                <a:solidFill>
                  <a:srgbClr val="00FFFF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60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j-lt"/>
                  </a:endParaRPr>
                </a:p>
              </p:txBody>
            </p:sp>
            <p:sp>
              <p:nvSpPr>
                <p:cNvPr id="54" name="Trapezoid 53">
                  <a:extLst>
                    <a:ext uri="{FF2B5EF4-FFF2-40B4-BE49-F238E27FC236}">
                      <a16:creationId xmlns:a16="http://schemas.microsoft.com/office/drawing/2014/main" id="{631F67E8-DE19-D180-B18D-8133A4CD8C91}"/>
                    </a:ext>
                  </a:extLst>
                </p:cNvPr>
                <p:cNvSpPr/>
                <p:nvPr/>
              </p:nvSpPr>
              <p:spPr bwMode="auto">
                <a:xfrm>
                  <a:off x="1905000" y="2280683"/>
                  <a:ext cx="762000" cy="457201"/>
                </a:xfrm>
                <a:prstGeom prst="trapezoid">
                  <a:avLst/>
                </a:prstGeom>
                <a:noFill/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60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+mj-lt"/>
                    </a:rPr>
                    <a:t>P</a:t>
                  </a:r>
                </a:p>
              </p:txBody>
            </p:sp>
            <p:sp>
              <p:nvSpPr>
                <p:cNvPr id="55" name="TextBox 54">
                  <a:extLst>
                    <a:ext uri="{FF2B5EF4-FFF2-40B4-BE49-F238E27FC236}">
                      <a16:creationId xmlns:a16="http://schemas.microsoft.com/office/drawing/2014/main" id="{1A325226-4CB4-BD3C-4908-A857D264673C}"/>
                    </a:ext>
                  </a:extLst>
                </p:cNvPr>
                <p:cNvSpPr txBox="1"/>
                <p:nvPr/>
              </p:nvSpPr>
              <p:spPr>
                <a:xfrm>
                  <a:off x="1247748" y="1927199"/>
                  <a:ext cx="59503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800" dirty="0">
                      <a:latin typeface="Arial" panose="020B0604020202020204" pitchFamily="34" charset="0"/>
                    </a:rPr>
                    <a:t>P20</a:t>
                  </a:r>
                </a:p>
              </p:txBody>
            </p:sp>
            <p:sp>
              <p:nvSpPr>
                <p:cNvPr id="56" name="TextBox 55">
                  <a:extLst>
                    <a:ext uri="{FF2B5EF4-FFF2-40B4-BE49-F238E27FC236}">
                      <a16:creationId xmlns:a16="http://schemas.microsoft.com/office/drawing/2014/main" id="{9FCAE0DD-151C-0EF1-A0D7-0EDBD4FEE748}"/>
                    </a:ext>
                  </a:extLst>
                </p:cNvPr>
                <p:cNvSpPr txBox="1"/>
                <p:nvPr/>
              </p:nvSpPr>
              <p:spPr>
                <a:xfrm>
                  <a:off x="2023924" y="1927199"/>
                  <a:ext cx="59503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800" dirty="0">
                      <a:latin typeface="Arial" panose="020B0604020202020204" pitchFamily="34" charset="0"/>
                    </a:rPr>
                    <a:t>S20</a:t>
                  </a:r>
                </a:p>
              </p:txBody>
            </p:sp>
            <p:sp>
              <p:nvSpPr>
                <p:cNvPr id="57" name="Trapezoid 56">
                  <a:extLst>
                    <a:ext uri="{FF2B5EF4-FFF2-40B4-BE49-F238E27FC236}">
                      <a16:creationId xmlns:a16="http://schemas.microsoft.com/office/drawing/2014/main" id="{CE5C94C3-EBB9-7CCB-3C47-13237303D885}"/>
                    </a:ext>
                  </a:extLst>
                </p:cNvPr>
                <p:cNvSpPr/>
                <p:nvPr/>
              </p:nvSpPr>
              <p:spPr bwMode="auto">
                <a:xfrm>
                  <a:off x="2667000" y="2280683"/>
                  <a:ext cx="762000" cy="457201"/>
                </a:xfrm>
                <a:prstGeom prst="trapezoid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j-lt"/>
                  </a:endParaRPr>
                </a:p>
              </p:txBody>
            </p:sp>
            <p:sp>
              <p:nvSpPr>
                <p:cNvPr id="58" name="Trapezoid 57">
                  <a:extLst>
                    <a:ext uri="{FF2B5EF4-FFF2-40B4-BE49-F238E27FC236}">
                      <a16:creationId xmlns:a16="http://schemas.microsoft.com/office/drawing/2014/main" id="{77C35F5A-5165-C45A-2F70-3D581F800838}"/>
                    </a:ext>
                  </a:extLst>
                </p:cNvPr>
                <p:cNvSpPr/>
                <p:nvPr/>
              </p:nvSpPr>
              <p:spPr bwMode="auto">
                <a:xfrm>
                  <a:off x="3429000" y="2283694"/>
                  <a:ext cx="762000" cy="457201"/>
                </a:xfrm>
                <a:prstGeom prst="trapezoid">
                  <a:avLst/>
                </a:prstGeom>
                <a:solidFill>
                  <a:srgbClr val="00FFFF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60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j-lt"/>
                  </a:endParaRPr>
                </a:p>
              </p:txBody>
            </p:sp>
            <p:sp>
              <p:nvSpPr>
                <p:cNvPr id="59" name="TextBox 58">
                  <a:extLst>
                    <a:ext uri="{FF2B5EF4-FFF2-40B4-BE49-F238E27FC236}">
                      <a16:creationId xmlns:a16="http://schemas.microsoft.com/office/drawing/2014/main" id="{615BE978-B27C-E419-543C-C129F15C5DE1}"/>
                    </a:ext>
                  </a:extLst>
                </p:cNvPr>
                <p:cNvSpPr txBox="1"/>
                <p:nvPr/>
              </p:nvSpPr>
              <p:spPr>
                <a:xfrm>
                  <a:off x="3155135" y="1933449"/>
                  <a:ext cx="59503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800" dirty="0">
                      <a:latin typeface="Arial" panose="020B0604020202020204" pitchFamily="34" charset="0"/>
                    </a:rPr>
                    <a:t>S40</a:t>
                  </a:r>
                </a:p>
              </p:txBody>
            </p:sp>
            <p:cxnSp>
              <p:nvCxnSpPr>
                <p:cNvPr id="60" name="Straight Arrow Connector 59">
                  <a:extLst>
                    <a:ext uri="{FF2B5EF4-FFF2-40B4-BE49-F238E27FC236}">
                      <a16:creationId xmlns:a16="http://schemas.microsoft.com/office/drawing/2014/main" id="{E9334C72-050A-18D7-5C54-97ACAB293BC3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1143000" y="2737884"/>
                  <a:ext cx="0" cy="1224516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cxnSp>
              <p:nvCxnSpPr>
                <p:cNvPr id="61" name="Straight Arrow Connector 60">
                  <a:extLst>
                    <a:ext uri="{FF2B5EF4-FFF2-40B4-BE49-F238E27FC236}">
                      <a16:creationId xmlns:a16="http://schemas.microsoft.com/office/drawing/2014/main" id="{EFF49B5A-C383-79D5-0D6F-CB68C3D587EA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1143000" y="3962400"/>
                  <a:ext cx="3581400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sp>
              <p:nvSpPr>
                <p:cNvPr id="62" name="TextBox 61">
                  <a:extLst>
                    <a:ext uri="{FF2B5EF4-FFF2-40B4-BE49-F238E27FC236}">
                      <a16:creationId xmlns:a16="http://schemas.microsoft.com/office/drawing/2014/main" id="{C7745ED0-2BA2-805E-D186-EB238F392E88}"/>
                    </a:ext>
                  </a:extLst>
                </p:cNvPr>
                <p:cNvSpPr txBox="1"/>
                <p:nvPr/>
              </p:nvSpPr>
              <p:spPr>
                <a:xfrm>
                  <a:off x="4201132" y="3290500"/>
                  <a:ext cx="990692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>
                      <a:latin typeface="Arial" panose="020B0604020202020204" pitchFamily="34" charset="0"/>
                    </a:rPr>
                    <a:t>CCA-</a:t>
                  </a:r>
                  <a:r>
                    <a:rPr lang="en-US" dirty="0" err="1">
                      <a:latin typeface="Arial" panose="020B0604020202020204" pitchFamily="34" charset="0"/>
                    </a:rPr>
                    <a:t>CatchAll</a:t>
                  </a:r>
                  <a:endParaRPr lang="en-US" dirty="0">
                    <a:latin typeface="Arial" panose="020B0604020202020204" pitchFamily="34" charset="0"/>
                  </a:endParaRPr>
                </a:p>
              </p:txBody>
            </p:sp>
            <p:cxnSp>
              <p:nvCxnSpPr>
                <p:cNvPr id="63" name="Straight Connector 62">
                  <a:extLst>
                    <a:ext uri="{FF2B5EF4-FFF2-40B4-BE49-F238E27FC236}">
                      <a16:creationId xmlns:a16="http://schemas.microsoft.com/office/drawing/2014/main" id="{71FA17DA-0822-2A2D-0204-A2FA0FE6DED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894480" y="2199944"/>
                  <a:ext cx="0" cy="1762456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BCEB">
                      <a:shade val="95000"/>
                      <a:satMod val="105000"/>
                    </a:srgbClr>
                  </a:solidFill>
                  <a:prstDash val="dash"/>
                </a:ln>
                <a:effectLst/>
              </p:spPr>
            </p:cxnSp>
            <p:cxnSp>
              <p:nvCxnSpPr>
                <p:cNvPr id="64" name="Straight Connector 63">
                  <a:extLst>
                    <a:ext uri="{FF2B5EF4-FFF2-40B4-BE49-F238E27FC236}">
                      <a16:creationId xmlns:a16="http://schemas.microsoft.com/office/drawing/2014/main" id="{9BD991C4-6587-16EA-69BE-D89D21FBF1F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667000" y="2176907"/>
                  <a:ext cx="0" cy="1762456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BCEB">
                      <a:shade val="95000"/>
                      <a:satMod val="105000"/>
                    </a:srgbClr>
                  </a:solidFill>
                  <a:prstDash val="dash"/>
                </a:ln>
                <a:effectLst/>
              </p:spPr>
            </p:cxnSp>
            <p:cxnSp>
              <p:nvCxnSpPr>
                <p:cNvPr id="65" name="Straight Connector 64">
                  <a:extLst>
                    <a:ext uri="{FF2B5EF4-FFF2-40B4-BE49-F238E27FC236}">
                      <a16:creationId xmlns:a16="http://schemas.microsoft.com/office/drawing/2014/main" id="{9ABAFCA6-667B-0865-6E71-CB7215647C9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429000" y="2199944"/>
                  <a:ext cx="0" cy="1762456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BCEB">
                      <a:shade val="95000"/>
                      <a:satMod val="105000"/>
                    </a:srgbClr>
                  </a:solidFill>
                  <a:prstDash val="dash"/>
                </a:ln>
                <a:effectLst/>
              </p:spPr>
            </p:cxnSp>
            <p:cxnSp>
              <p:nvCxnSpPr>
                <p:cNvPr id="66" name="Straight Connector 65">
                  <a:extLst>
                    <a:ext uri="{FF2B5EF4-FFF2-40B4-BE49-F238E27FC236}">
                      <a16:creationId xmlns:a16="http://schemas.microsoft.com/office/drawing/2014/main" id="{23FB8411-9AA5-54A8-67A9-5B66BD71BD8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191000" y="2199944"/>
                  <a:ext cx="0" cy="1762456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BCEB">
                      <a:shade val="95000"/>
                      <a:satMod val="105000"/>
                    </a:srgbClr>
                  </a:solidFill>
                  <a:prstDash val="dash"/>
                </a:ln>
                <a:effectLst/>
              </p:spPr>
            </p:cxnSp>
            <p:sp>
              <p:nvSpPr>
                <p:cNvPr id="67" name="TextBox 66">
                  <a:extLst>
                    <a:ext uri="{FF2B5EF4-FFF2-40B4-BE49-F238E27FC236}">
                      <a16:creationId xmlns:a16="http://schemas.microsoft.com/office/drawing/2014/main" id="{E9168F0B-90DF-CD93-BE48-2E56C4154BA7}"/>
                    </a:ext>
                  </a:extLst>
                </p:cNvPr>
                <p:cNvSpPr txBox="1"/>
                <p:nvPr/>
              </p:nvSpPr>
              <p:spPr>
                <a:xfrm>
                  <a:off x="467728" y="3290500"/>
                  <a:ext cx="827672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>
                      <a:latin typeface="Arial" panose="020B0604020202020204" pitchFamily="34" charset="0"/>
                    </a:rPr>
                    <a:t>-62 dBm</a:t>
                  </a:r>
                </a:p>
              </p:txBody>
            </p:sp>
          </p:grpSp>
          <p:sp>
            <p:nvSpPr>
              <p:cNvPr id="50" name="Trapezoid 49">
                <a:extLst>
                  <a:ext uri="{FF2B5EF4-FFF2-40B4-BE49-F238E27FC236}">
                    <a16:creationId xmlns:a16="http://schemas.microsoft.com/office/drawing/2014/main" id="{CC0B67E1-3E93-87DE-92BF-2D8D1AF4389E}"/>
                  </a:ext>
                </a:extLst>
              </p:cNvPr>
              <p:cNvSpPr/>
              <p:nvPr/>
            </p:nvSpPr>
            <p:spPr bwMode="auto">
              <a:xfrm>
                <a:off x="2297259" y="2212906"/>
                <a:ext cx="441516" cy="1131510"/>
              </a:xfrm>
              <a:prstGeom prst="trapezoid">
                <a:avLst/>
              </a:prstGeom>
              <a:solidFill>
                <a:schemeClr val="bg1">
                  <a:lumMod val="75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800" dirty="0">
                    <a:latin typeface="+mj-lt"/>
                  </a:rPr>
                  <a:t>I</a:t>
                </a:r>
                <a:endParaRPr kumimoji="0" lang="en-US" sz="18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endParaRPr>
              </a:p>
            </p:txBody>
          </p:sp>
        </p:grpSp>
        <p:sp>
          <p:nvSpPr>
            <p:cNvPr id="68" name="Arrow: Right 67">
              <a:extLst>
                <a:ext uri="{FF2B5EF4-FFF2-40B4-BE49-F238E27FC236}">
                  <a16:creationId xmlns:a16="http://schemas.microsoft.com/office/drawing/2014/main" id="{5FB1C53E-58E8-64F3-9308-40A60CC8147B}"/>
                </a:ext>
              </a:extLst>
            </p:cNvPr>
            <p:cNvSpPr/>
            <p:nvPr/>
          </p:nvSpPr>
          <p:spPr bwMode="auto">
            <a:xfrm>
              <a:off x="5349658" y="1981200"/>
              <a:ext cx="1082475" cy="562008"/>
            </a:xfrm>
            <a:prstGeom prst="rightArrow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i="0" u="none" strike="noStrike" cap="none" normalizeH="0" baseline="0" dirty="0">
                <a:ln>
                  <a:noFill/>
                </a:ln>
                <a:effectLst/>
                <a:latin typeface="+mj-lt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97BCD59D-D492-9624-B9A8-EF317EF556A8}"/>
              </a:ext>
            </a:extLst>
          </p:cNvPr>
          <p:cNvSpPr txBox="1"/>
          <p:nvPr/>
        </p:nvSpPr>
        <p:spPr>
          <a:xfrm>
            <a:off x="8054998" y="3821043"/>
            <a:ext cx="3507524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en-US" b="1" dirty="0">
                <a:latin typeface="+mn-lt"/>
                <a:cs typeface="Arial"/>
              </a:rPr>
              <a:t>Key</a:t>
            </a:r>
            <a:r>
              <a:rPr lang="en-US" dirty="0">
                <a:latin typeface="+mn-lt"/>
                <a:cs typeface="Arial"/>
              </a:rPr>
              <a:t>: I = interference, P = Punctured subchannel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77125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1DF41-D98B-F3FA-970C-745104C2E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609600"/>
          </a:xfrm>
        </p:spPr>
        <p:txBody>
          <a:bodyPr/>
          <a:lstStyle/>
          <a:p>
            <a:pPr algn="ctr"/>
            <a:r>
              <a:rPr lang="en-AU" dirty="0"/>
              <a:t>Current FCC Regulations for Preamble Puncturing in 6GHz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43B78-5203-4CC0-D2F1-3126C09486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67647-E5B5-0C1F-C8BB-3A45F0B875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Salem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  <p:pic>
        <p:nvPicPr>
          <p:cNvPr id="11" name="Picture 10" descr="A close-up of a document&#10;&#10;Description automatically generated">
            <a:extLst>
              <a:ext uri="{FF2B5EF4-FFF2-40B4-BE49-F238E27FC236}">
                <a16:creationId xmlns:a16="http://schemas.microsoft.com/office/drawing/2014/main" id="{B19DDC4F-BB7C-170D-37B2-4B8CEB834C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737" y="3217037"/>
            <a:ext cx="5505958" cy="202603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32375A8-B0B8-C4D7-3923-A6E3FAB6F30E}"/>
              </a:ext>
            </a:extLst>
          </p:cNvPr>
          <p:cNvSpPr txBox="1"/>
          <p:nvPr/>
        </p:nvSpPr>
        <p:spPr>
          <a:xfrm>
            <a:off x="589738" y="2552427"/>
            <a:ext cx="51943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</a:rPr>
              <a:t>789033 D02 General UNII Test Procedures New Rules v02r01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FB1C11F-323A-E288-9E2E-7A4A72C5657D}"/>
              </a:ext>
            </a:extLst>
          </p:cNvPr>
          <p:cNvSpPr txBox="1"/>
          <p:nvPr/>
        </p:nvSpPr>
        <p:spPr>
          <a:xfrm>
            <a:off x="6388300" y="2553294"/>
            <a:ext cx="548066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</a:rPr>
              <a:t>987594 D02 U-NII 6 GHz EMC Measurement v02r01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5631C31-D235-C31E-EAD4-D98804F28738}"/>
              </a:ext>
            </a:extLst>
          </p:cNvPr>
          <p:cNvSpPr txBox="1"/>
          <p:nvPr/>
        </p:nvSpPr>
        <p:spPr>
          <a:xfrm>
            <a:off x="589737" y="1337842"/>
            <a:ext cx="112635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</a:rPr>
              <a:t>Note the Preamble Puncturing is not allowed with LPI BSSs (clause 2 at bottom right)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</a:rPr>
              <a:t>Subsequent communications provide only partial relaxation here (see next slide)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5E2CF61-0DAF-73FE-1928-787CEE895B99}"/>
              </a:ext>
            </a:extLst>
          </p:cNvPr>
          <p:cNvSpPr txBox="1"/>
          <p:nvPr/>
        </p:nvSpPr>
        <p:spPr>
          <a:xfrm>
            <a:off x="481327" y="5692169"/>
            <a:ext cx="31774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</a:rPr>
              <a:t>FCC: Federal Communications Commission</a:t>
            </a:r>
          </a:p>
          <a:p>
            <a:r>
              <a:rPr lang="en-US" dirty="0">
                <a:latin typeface="Arial" panose="020B0604020202020204" pitchFamily="34" charset="0"/>
              </a:rPr>
              <a:t>DFS: Dynamic Frequency Selection</a:t>
            </a:r>
          </a:p>
          <a:p>
            <a:r>
              <a:rPr lang="en-US" dirty="0">
                <a:latin typeface="Arial" panose="020B0604020202020204" pitchFamily="34" charset="0"/>
              </a:rPr>
              <a:t>EMC: Electromagnetic Compatibility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11FF06D-CEDE-7EB1-01FD-CA13D5EB2F3A}"/>
              </a:ext>
            </a:extLst>
          </p:cNvPr>
          <p:cNvSpPr txBox="1"/>
          <p:nvPr/>
        </p:nvSpPr>
        <p:spPr>
          <a:xfrm>
            <a:off x="3712568" y="5862935"/>
            <a:ext cx="25582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</a:rPr>
              <a:t>AFC: Automatic Frequency Control</a:t>
            </a:r>
          </a:p>
          <a:p>
            <a:r>
              <a:rPr lang="en-US" dirty="0">
                <a:latin typeface="Arial" panose="020B0604020202020204" pitchFamily="34" charset="0"/>
              </a:rPr>
              <a:t>LPI: Low Power Indoor</a:t>
            </a:r>
          </a:p>
        </p:txBody>
      </p:sp>
      <p:pic>
        <p:nvPicPr>
          <p:cNvPr id="3" name="Picture 2" descr="A white text with black text&#10;&#10;Description automatically generated">
            <a:extLst>
              <a:ext uri="{FF2B5EF4-FFF2-40B4-BE49-F238E27FC236}">
                <a16:creationId xmlns:a16="http://schemas.microsoft.com/office/drawing/2014/main" id="{2E3A64A7-FF82-DAAD-0724-7AA1185A446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-501" r="275" b="-370"/>
          <a:stretch/>
        </p:blipFill>
        <p:spPr>
          <a:xfrm>
            <a:off x="6432383" y="3261632"/>
            <a:ext cx="5421393" cy="2926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894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43B78-5203-4CC0-D2F1-3126C09486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67647-E5B5-0C1F-C8BB-3A45F0B875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Salem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A7C3024F-CDF3-13FC-14D7-40A4B8996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533400"/>
          </a:xfrm>
        </p:spPr>
        <p:txBody>
          <a:bodyPr/>
          <a:lstStyle/>
          <a:p>
            <a:r>
              <a:rPr lang="en-US" dirty="0"/>
              <a:t>IEEE </a:t>
            </a:r>
            <a:r>
              <a:rPr lang="en-US"/>
              <a:t>Transmit Spectral Masks and FCC Requirement</a:t>
            </a:r>
            <a:endParaRPr lang="en-US" dirty="0"/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F1372952-632F-3251-0E1F-4360E8990AAC}"/>
              </a:ext>
            </a:extLst>
          </p:cNvPr>
          <p:cNvSpPr txBox="1"/>
          <p:nvPr/>
        </p:nvSpPr>
        <p:spPr>
          <a:xfrm>
            <a:off x="525517" y="6223551"/>
            <a:ext cx="586740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 (Transmit Spectral Mask drawings – Source: IEEE P802.11be/D5.0, November 2023)</a:t>
            </a:r>
            <a:endParaRPr lang="en-US" sz="2000" dirty="0"/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6D6D430F-FB3D-5309-F373-92DC9949E568}"/>
              </a:ext>
            </a:extLst>
          </p:cNvPr>
          <p:cNvSpPr txBox="1"/>
          <p:nvPr/>
        </p:nvSpPr>
        <p:spPr>
          <a:xfrm>
            <a:off x="525517" y="4775901"/>
            <a:ext cx="1128937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>
                <a:latin typeface="Arial" panose="020B0604020202020204" pitchFamily="34" charset="0"/>
              </a:rPr>
              <a:t>IEEE Transmit spectral masks for various EHT PPDUs with different punctured subchannels fit </a:t>
            </a:r>
          </a:p>
          <a:p>
            <a:pPr>
              <a:defRPr/>
            </a:pPr>
            <a:r>
              <a:rPr lang="en-US" sz="2000" dirty="0">
                <a:latin typeface="Arial" panose="020B0604020202020204" pitchFamily="34" charset="0"/>
              </a:rPr>
              <a:t>the FCC requirement of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</a:rPr>
              <a:t>99% occupied bandwidth fitting outside the punctured </a:t>
            </a:r>
            <a:r>
              <a:rPr lang="en-US" sz="2000" dirty="0">
                <a:latin typeface="Arial" panose="020B0604020202020204" pitchFamily="34" charset="0"/>
              </a:rPr>
              <a:t>channel </a:t>
            </a:r>
          </a:p>
          <a:p>
            <a:pPr>
              <a:defRPr/>
            </a:pPr>
            <a:r>
              <a:rPr lang="en-US" sz="2000" dirty="0">
                <a:latin typeface="Arial" panose="020B0604020202020204" pitchFamily="34" charset="0"/>
              </a:rPr>
              <a:t>(i.e., ±0.5 𝑀𝐻𝑧 ≅1%).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endParaRPr 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pSp>
        <p:nvGrpSpPr>
          <p:cNvPr id="200" name="Group 199">
            <a:extLst>
              <a:ext uri="{FF2B5EF4-FFF2-40B4-BE49-F238E27FC236}">
                <a16:creationId xmlns:a16="http://schemas.microsoft.com/office/drawing/2014/main" id="{26E0576A-4B94-1868-9F3A-B10164FD3313}"/>
              </a:ext>
            </a:extLst>
          </p:cNvPr>
          <p:cNvGrpSpPr/>
          <p:nvPr/>
        </p:nvGrpSpPr>
        <p:grpSpPr>
          <a:xfrm>
            <a:off x="186392" y="1355863"/>
            <a:ext cx="11819215" cy="3078202"/>
            <a:chOff x="228600" y="1341398"/>
            <a:chExt cx="11819215" cy="3078202"/>
          </a:xfrm>
        </p:grpSpPr>
        <p:grpSp>
          <p:nvGrpSpPr>
            <p:cNvPr id="153" name="Group 152">
              <a:extLst>
                <a:ext uri="{FF2B5EF4-FFF2-40B4-BE49-F238E27FC236}">
                  <a16:creationId xmlns:a16="http://schemas.microsoft.com/office/drawing/2014/main" id="{77E6155E-4747-BEBB-22AE-07D2E0655976}"/>
                </a:ext>
              </a:extLst>
            </p:cNvPr>
            <p:cNvGrpSpPr/>
            <p:nvPr/>
          </p:nvGrpSpPr>
          <p:grpSpPr>
            <a:xfrm>
              <a:off x="228600" y="1509387"/>
              <a:ext cx="11819215" cy="2910213"/>
              <a:chOff x="228600" y="1306187"/>
              <a:chExt cx="11819215" cy="2910213"/>
            </a:xfrm>
          </p:grpSpPr>
          <p:grpSp>
            <p:nvGrpSpPr>
              <p:cNvPr id="144" name="Group 143">
                <a:extLst>
                  <a:ext uri="{FF2B5EF4-FFF2-40B4-BE49-F238E27FC236}">
                    <a16:creationId xmlns:a16="http://schemas.microsoft.com/office/drawing/2014/main" id="{234F7B10-33D4-3C79-6A4C-F82115341758}"/>
                  </a:ext>
                </a:extLst>
              </p:cNvPr>
              <p:cNvGrpSpPr/>
              <p:nvPr/>
            </p:nvGrpSpPr>
            <p:grpSpPr>
              <a:xfrm>
                <a:off x="7946000" y="1372101"/>
                <a:ext cx="4101815" cy="2844299"/>
                <a:chOff x="745511" y="3081796"/>
                <a:chExt cx="4101815" cy="2844299"/>
              </a:xfrm>
            </p:grpSpPr>
            <p:pic>
              <p:nvPicPr>
                <p:cNvPr id="18" name="Picture 17" descr="A diagram of a graph&#10;&#10;Description automatically generated">
                  <a:extLst>
                    <a:ext uri="{FF2B5EF4-FFF2-40B4-BE49-F238E27FC236}">
                      <a16:creationId xmlns:a16="http://schemas.microsoft.com/office/drawing/2014/main" id="{5A9B8D28-B3DC-735F-6F27-0FA300659EA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4002" t="1518" r="9397" b="1518"/>
                <a:stretch/>
              </p:blipFill>
              <p:spPr>
                <a:xfrm>
                  <a:off x="808725" y="3081796"/>
                  <a:ext cx="4038601" cy="2154505"/>
                </a:xfrm>
                <a:prstGeom prst="rect">
                  <a:avLst/>
                </a:prstGeom>
              </p:spPr>
            </p:pic>
            <p:sp>
              <p:nvSpPr>
                <p:cNvPr id="138" name="TextBox 137">
                  <a:extLst>
                    <a:ext uri="{FF2B5EF4-FFF2-40B4-BE49-F238E27FC236}">
                      <a16:creationId xmlns:a16="http://schemas.microsoft.com/office/drawing/2014/main" id="{925C89BB-0424-9DD1-721D-AADC7FD071DD}"/>
                    </a:ext>
                  </a:extLst>
                </p:cNvPr>
                <p:cNvSpPr txBox="1"/>
                <p:nvPr/>
              </p:nvSpPr>
              <p:spPr>
                <a:xfrm>
                  <a:off x="745511" y="5587541"/>
                  <a:ext cx="3552839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800" dirty="0">
                      <a:latin typeface="+mn-lt"/>
                    </a:rPr>
                    <a:t>Case 3: </a:t>
                  </a:r>
                  <a:r>
                    <a:rPr lang="en-US" sz="800" b="1" dirty="0">
                      <a:latin typeface="Arial" panose="020B0604020202020204" pitchFamily="34" charset="0"/>
                    </a:rPr>
                    <a:t>80 MHz </a:t>
                  </a:r>
                  <a:r>
                    <a:rPr lang="en-US" sz="800" dirty="0">
                      <a:latin typeface="Arial" panose="020B0604020202020204" pitchFamily="34" charset="0"/>
                    </a:rPr>
                    <a:t>EHT PPDU with the lowest </a:t>
                  </a:r>
                  <a:r>
                    <a:rPr lang="en-US" sz="800" b="1" dirty="0">
                      <a:latin typeface="Arial" panose="020B0604020202020204" pitchFamily="34" charset="0"/>
                    </a:rPr>
                    <a:t>20 MHz </a:t>
                  </a:r>
                  <a:r>
                    <a:rPr lang="en-US" sz="800" dirty="0">
                      <a:latin typeface="Arial" panose="020B0604020202020204" pitchFamily="34" charset="0"/>
                    </a:rPr>
                    <a:t>subchannel </a:t>
                  </a:r>
                  <a:r>
                    <a:rPr lang="en-US" sz="800" b="1" dirty="0">
                      <a:latin typeface="Arial" panose="020B0604020202020204" pitchFamily="34" charset="0"/>
                    </a:rPr>
                    <a:t>punctured</a:t>
                  </a:r>
                  <a:r>
                    <a:rPr lang="en-US" sz="800" dirty="0">
                      <a:latin typeface="Arial" panose="020B0604020202020204" pitchFamily="34" charset="0"/>
                    </a:rPr>
                    <a:t> (U-P-U-U)</a:t>
                  </a:r>
                  <a:endParaRPr lang="en-US" sz="800" dirty="0">
                    <a:latin typeface="+mn-lt"/>
                  </a:endParaRPr>
                </a:p>
              </p:txBody>
            </p:sp>
          </p:grpSp>
          <p:grpSp>
            <p:nvGrpSpPr>
              <p:cNvPr id="143" name="Group 142">
                <a:extLst>
                  <a:ext uri="{FF2B5EF4-FFF2-40B4-BE49-F238E27FC236}">
                    <a16:creationId xmlns:a16="http://schemas.microsoft.com/office/drawing/2014/main" id="{1294F87B-EEBA-5847-DCAD-909F39C7A7B4}"/>
                  </a:ext>
                </a:extLst>
              </p:cNvPr>
              <p:cNvGrpSpPr/>
              <p:nvPr/>
            </p:nvGrpSpPr>
            <p:grpSpPr>
              <a:xfrm>
                <a:off x="228600" y="1491064"/>
                <a:ext cx="3841375" cy="2582190"/>
                <a:chOff x="6064625" y="3322962"/>
                <a:chExt cx="3841375" cy="2299959"/>
              </a:xfrm>
            </p:grpSpPr>
            <p:pic>
              <p:nvPicPr>
                <p:cNvPr id="15" name="Picture 14" descr="A diagram of a curve&#10;&#10;Description automatically generated">
                  <a:extLst>
                    <a:ext uri="{FF2B5EF4-FFF2-40B4-BE49-F238E27FC236}">
                      <a16:creationId xmlns:a16="http://schemas.microsoft.com/office/drawing/2014/main" id="{CDF747A8-CD0C-B4B2-F625-487E804A8E9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3114" r="9365"/>
                <a:stretch/>
              </p:blipFill>
              <p:spPr>
                <a:xfrm>
                  <a:off x="6064625" y="3322962"/>
                  <a:ext cx="3841375" cy="1889573"/>
                </a:xfrm>
                <a:prstGeom prst="rect">
                  <a:avLst/>
                </a:prstGeom>
              </p:spPr>
            </p:pic>
            <p:sp>
              <p:nvSpPr>
                <p:cNvPr id="142" name="TextBox 141">
                  <a:extLst>
                    <a:ext uri="{FF2B5EF4-FFF2-40B4-BE49-F238E27FC236}">
                      <a16:creationId xmlns:a16="http://schemas.microsoft.com/office/drawing/2014/main" id="{A203AB39-7C81-112E-BC88-2B761191309B}"/>
                    </a:ext>
                  </a:extLst>
                </p:cNvPr>
                <p:cNvSpPr txBox="1"/>
                <p:nvPr/>
              </p:nvSpPr>
              <p:spPr>
                <a:xfrm>
                  <a:off x="6171640" y="5321371"/>
                  <a:ext cx="3277160" cy="301550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800" dirty="0">
                      <a:latin typeface="Arial" panose="020B0604020202020204" pitchFamily="34" charset="0"/>
                    </a:rPr>
                    <a:t>Case 1: </a:t>
                  </a:r>
                  <a:r>
                    <a:rPr lang="en-US" sz="800" b="1" dirty="0">
                      <a:latin typeface="Arial" panose="020B0604020202020204" pitchFamily="34" charset="0"/>
                    </a:rPr>
                    <a:t>80 MHz</a:t>
                  </a:r>
                  <a:r>
                    <a:rPr lang="en-US" sz="800" dirty="0">
                      <a:latin typeface="Arial" panose="020B0604020202020204" pitchFamily="34" charset="0"/>
                    </a:rPr>
                    <a:t> EHT PPDU with the lowest </a:t>
                  </a:r>
                  <a:r>
                    <a:rPr lang="en-US" sz="800" b="1" dirty="0">
                      <a:latin typeface="Arial" panose="020B0604020202020204" pitchFamily="34" charset="0"/>
                    </a:rPr>
                    <a:t>20 MHz</a:t>
                  </a:r>
                  <a:r>
                    <a:rPr lang="en-US" sz="800" dirty="0">
                      <a:latin typeface="Arial" panose="020B0604020202020204" pitchFamily="34" charset="0"/>
                    </a:rPr>
                    <a:t> subchannel </a:t>
                  </a:r>
                  <a:r>
                    <a:rPr lang="en-US" sz="800" b="1" dirty="0">
                      <a:latin typeface="Arial" panose="020B0604020202020204" pitchFamily="34" charset="0"/>
                    </a:rPr>
                    <a:t>punctured</a:t>
                  </a:r>
                  <a:r>
                    <a:rPr lang="en-US" sz="800" dirty="0">
                      <a:latin typeface="Arial" panose="020B0604020202020204" pitchFamily="34" charset="0"/>
                    </a:rPr>
                    <a:t> (P-U-U-U)</a:t>
                  </a:r>
                </a:p>
              </p:txBody>
            </p:sp>
          </p:grpSp>
          <p:grpSp>
            <p:nvGrpSpPr>
              <p:cNvPr id="148" name="Group 147">
                <a:extLst>
                  <a:ext uri="{FF2B5EF4-FFF2-40B4-BE49-F238E27FC236}">
                    <a16:creationId xmlns:a16="http://schemas.microsoft.com/office/drawing/2014/main" id="{604A10BC-7DDF-D3FC-ED0E-44D5B2F6AD4F}"/>
                  </a:ext>
                </a:extLst>
              </p:cNvPr>
              <p:cNvGrpSpPr/>
              <p:nvPr/>
            </p:nvGrpSpPr>
            <p:grpSpPr>
              <a:xfrm>
                <a:off x="4140807" y="1306187"/>
                <a:ext cx="3603873" cy="2910213"/>
                <a:chOff x="4749566" y="1134533"/>
                <a:chExt cx="3603873" cy="2668370"/>
              </a:xfrm>
            </p:grpSpPr>
            <p:pic>
              <p:nvPicPr>
                <p:cNvPr id="146" name="Picture 145" descr="A diagram of a chimney&#10;&#10;Description automatically generated">
                  <a:extLst>
                    <a:ext uri="{FF2B5EF4-FFF2-40B4-BE49-F238E27FC236}">
                      <a16:creationId xmlns:a16="http://schemas.microsoft.com/office/drawing/2014/main" id="{2C0C10FD-AB74-A88F-3791-5C37BCCC1A2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00600" y="1134533"/>
                  <a:ext cx="3552839" cy="2067355"/>
                </a:xfrm>
                <a:prstGeom prst="rect">
                  <a:avLst/>
                </a:prstGeom>
              </p:spPr>
            </p:pic>
            <p:sp>
              <p:nvSpPr>
                <p:cNvPr id="147" name="TextBox 146">
                  <a:extLst>
                    <a:ext uri="{FF2B5EF4-FFF2-40B4-BE49-F238E27FC236}">
                      <a16:creationId xmlns:a16="http://schemas.microsoft.com/office/drawing/2014/main" id="{F785C192-A830-05EA-120C-63600C27867C}"/>
                    </a:ext>
                  </a:extLst>
                </p:cNvPr>
                <p:cNvSpPr txBox="1"/>
                <p:nvPr/>
              </p:nvSpPr>
              <p:spPr>
                <a:xfrm>
                  <a:off x="4749566" y="3492483"/>
                  <a:ext cx="3277160" cy="310420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800" dirty="0">
                      <a:latin typeface="Arial" panose="020B0604020202020204" pitchFamily="34" charset="0"/>
                    </a:rPr>
                    <a:t>Case 2: </a:t>
                  </a:r>
                  <a:r>
                    <a:rPr lang="en-US" sz="800" b="1" dirty="0">
                      <a:latin typeface="Arial" panose="020B0604020202020204" pitchFamily="34" charset="0"/>
                    </a:rPr>
                    <a:t>160 MHz </a:t>
                  </a:r>
                  <a:r>
                    <a:rPr lang="en-US" sz="800" dirty="0">
                      <a:latin typeface="Arial" panose="020B0604020202020204" pitchFamily="34" charset="0"/>
                    </a:rPr>
                    <a:t>EHT PPDU with the second lowest </a:t>
                  </a:r>
                  <a:r>
                    <a:rPr lang="en-US" sz="800" b="1" dirty="0">
                      <a:latin typeface="Arial" panose="020B0604020202020204" pitchFamily="34" charset="0"/>
                    </a:rPr>
                    <a:t>40 MHz </a:t>
                  </a:r>
                  <a:r>
                    <a:rPr lang="en-US" sz="800" dirty="0">
                      <a:latin typeface="Arial" panose="020B0604020202020204" pitchFamily="34" charset="0"/>
                    </a:rPr>
                    <a:t>subchannel </a:t>
                  </a:r>
                  <a:r>
                    <a:rPr lang="en-US" sz="800" b="1" dirty="0">
                      <a:latin typeface="Arial" panose="020B0604020202020204" pitchFamily="34" charset="0"/>
                    </a:rPr>
                    <a:t>punctured</a:t>
                  </a:r>
                  <a:r>
                    <a:rPr lang="en-US" sz="800" dirty="0">
                      <a:latin typeface="Arial" panose="020B0604020202020204" pitchFamily="34" charset="0"/>
                    </a:rPr>
                    <a:t> (U-P-U-U)</a:t>
                  </a:r>
                </a:p>
              </p:txBody>
            </p:sp>
          </p:grpSp>
          <p:sp>
            <p:nvSpPr>
              <p:cNvPr id="150" name="Rounded Rectangle 149">
                <a:extLst>
                  <a:ext uri="{FF2B5EF4-FFF2-40B4-BE49-F238E27FC236}">
                    <a16:creationId xmlns:a16="http://schemas.microsoft.com/office/drawing/2014/main" id="{8A0D8DAB-48A3-D2C8-9499-21902988F8C6}"/>
                  </a:ext>
                </a:extLst>
              </p:cNvPr>
              <p:cNvSpPr/>
              <p:nvPr/>
            </p:nvSpPr>
            <p:spPr bwMode="auto">
              <a:xfrm>
                <a:off x="1176698" y="1718416"/>
                <a:ext cx="457200" cy="1894094"/>
              </a:xfrm>
              <a:prstGeom prst="roundRect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ys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accent2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endParaRPr>
              </a:p>
            </p:txBody>
          </p:sp>
          <p:sp>
            <p:nvSpPr>
              <p:cNvPr id="151" name="Rounded Rectangle 150">
                <a:extLst>
                  <a:ext uri="{FF2B5EF4-FFF2-40B4-BE49-F238E27FC236}">
                    <a16:creationId xmlns:a16="http://schemas.microsoft.com/office/drawing/2014/main" id="{B61E0526-310A-42E6-29FB-B1866A97F9B5}"/>
                  </a:ext>
                </a:extLst>
              </p:cNvPr>
              <p:cNvSpPr/>
              <p:nvPr/>
            </p:nvSpPr>
            <p:spPr bwMode="auto">
              <a:xfrm>
                <a:off x="5443898" y="1642216"/>
                <a:ext cx="298866" cy="1894094"/>
              </a:xfrm>
              <a:prstGeom prst="roundRect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ys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accent2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endParaRPr>
              </a:p>
            </p:txBody>
          </p:sp>
          <p:sp>
            <p:nvSpPr>
              <p:cNvPr id="152" name="Rounded Rectangle 151">
                <a:extLst>
                  <a:ext uri="{FF2B5EF4-FFF2-40B4-BE49-F238E27FC236}">
                    <a16:creationId xmlns:a16="http://schemas.microsoft.com/office/drawing/2014/main" id="{32B6B1A2-AF0E-31DB-7D48-27EAD8BE0BD9}"/>
                  </a:ext>
                </a:extLst>
              </p:cNvPr>
              <p:cNvSpPr/>
              <p:nvPr/>
            </p:nvSpPr>
            <p:spPr bwMode="auto">
              <a:xfrm>
                <a:off x="9363626" y="1660505"/>
                <a:ext cx="329184" cy="1892807"/>
              </a:xfrm>
              <a:prstGeom prst="roundRect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ys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accent2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endParaRPr>
              </a:p>
            </p:txBody>
          </p:sp>
        </p:grpSp>
        <p:cxnSp>
          <p:nvCxnSpPr>
            <p:cNvPr id="156" name="Straight Arrow Connector 155">
              <a:extLst>
                <a:ext uri="{FF2B5EF4-FFF2-40B4-BE49-F238E27FC236}">
                  <a16:creationId xmlns:a16="http://schemas.microsoft.com/office/drawing/2014/main" id="{7E3A760F-C941-CC7F-85EC-C3AEECA03EE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581912" y="1676400"/>
              <a:ext cx="713232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8" name="TextBox 157">
              <a:extLst>
                <a:ext uri="{FF2B5EF4-FFF2-40B4-BE49-F238E27FC236}">
                  <a16:creationId xmlns:a16="http://schemas.microsoft.com/office/drawing/2014/main" id="{F0169D04-4A66-423D-63B6-A5E60E463F4E}"/>
                </a:ext>
              </a:extLst>
            </p:cNvPr>
            <p:cNvSpPr txBox="1"/>
            <p:nvPr/>
          </p:nvSpPr>
          <p:spPr>
            <a:xfrm>
              <a:off x="1603785" y="1519346"/>
              <a:ext cx="665567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accent1"/>
                  </a:solidFill>
                  <a:latin typeface="Arial" panose="020B0604020202020204" pitchFamily="34" charset="0"/>
                </a:rPr>
                <a:t>99% OBW</a:t>
              </a:r>
            </a:p>
          </p:txBody>
        </p:sp>
        <p:cxnSp>
          <p:nvCxnSpPr>
            <p:cNvPr id="160" name="Straight Connector 159">
              <a:extLst>
                <a:ext uri="{FF2B5EF4-FFF2-40B4-BE49-F238E27FC236}">
                  <a16:creationId xmlns:a16="http://schemas.microsoft.com/office/drawing/2014/main" id="{C33B766B-3B61-37E9-E881-8E089312B18D}"/>
                </a:ext>
              </a:extLst>
            </p:cNvPr>
            <p:cNvCxnSpPr/>
            <p:nvPr/>
          </p:nvCxnSpPr>
          <p:spPr bwMode="auto">
            <a:xfrm flipV="1">
              <a:off x="1581912" y="1600200"/>
              <a:ext cx="0" cy="2240280"/>
            </a:xfrm>
            <a:prstGeom prst="line">
              <a:avLst/>
            </a:prstGeom>
            <a:ln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>
              <a:extLst>
                <a:ext uri="{FF2B5EF4-FFF2-40B4-BE49-F238E27FC236}">
                  <a16:creationId xmlns:a16="http://schemas.microsoft.com/office/drawing/2014/main" id="{65BD6744-8344-EDB2-14CA-46BE84AF4BB5}"/>
                </a:ext>
              </a:extLst>
            </p:cNvPr>
            <p:cNvCxnSpPr/>
            <p:nvPr/>
          </p:nvCxnSpPr>
          <p:spPr bwMode="auto">
            <a:xfrm flipV="1">
              <a:off x="2291225" y="1600200"/>
              <a:ext cx="0" cy="2240280"/>
            </a:xfrm>
            <a:prstGeom prst="line">
              <a:avLst/>
            </a:prstGeom>
            <a:ln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5" name="TextBox 164">
              <a:extLst>
                <a:ext uri="{FF2B5EF4-FFF2-40B4-BE49-F238E27FC236}">
                  <a16:creationId xmlns:a16="http://schemas.microsoft.com/office/drawing/2014/main" id="{97FE168A-C172-238B-3CF7-DBD1C145F60F}"/>
                </a:ext>
              </a:extLst>
            </p:cNvPr>
            <p:cNvSpPr txBox="1"/>
            <p:nvPr/>
          </p:nvSpPr>
          <p:spPr>
            <a:xfrm>
              <a:off x="1027141" y="1523371"/>
              <a:ext cx="627095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>
                  <a:solidFill>
                    <a:schemeClr val="accent1"/>
                  </a:solidFill>
                  <a:latin typeface="Arial" panose="020B0604020202020204" pitchFamily="34" charset="0"/>
                </a:rPr>
                <a:t>-19.679 MHz</a:t>
              </a:r>
            </a:p>
          </p:txBody>
        </p:sp>
        <p:sp>
          <p:nvSpPr>
            <p:cNvPr id="166" name="TextBox 165">
              <a:extLst>
                <a:ext uri="{FF2B5EF4-FFF2-40B4-BE49-F238E27FC236}">
                  <a16:creationId xmlns:a16="http://schemas.microsoft.com/office/drawing/2014/main" id="{BD2FC678-69EF-91FA-3DFC-DD8A0467B443}"/>
                </a:ext>
              </a:extLst>
            </p:cNvPr>
            <p:cNvSpPr txBox="1"/>
            <p:nvPr/>
          </p:nvSpPr>
          <p:spPr>
            <a:xfrm>
              <a:off x="2226602" y="1505076"/>
              <a:ext cx="646331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>
                  <a:solidFill>
                    <a:schemeClr val="accent1"/>
                  </a:solidFill>
                  <a:latin typeface="Arial" panose="020B0604020202020204" pitchFamily="34" charset="0"/>
                </a:rPr>
                <a:t>+39.679 MHz</a:t>
              </a:r>
            </a:p>
          </p:txBody>
        </p:sp>
        <p:sp>
          <p:nvSpPr>
            <p:cNvPr id="167" name="TextBox 166">
              <a:extLst>
                <a:ext uri="{FF2B5EF4-FFF2-40B4-BE49-F238E27FC236}">
                  <a16:creationId xmlns:a16="http://schemas.microsoft.com/office/drawing/2014/main" id="{FA80C37F-C7C2-A135-F316-36B2F7F032A5}"/>
                </a:ext>
              </a:extLst>
            </p:cNvPr>
            <p:cNvSpPr txBox="1"/>
            <p:nvPr/>
          </p:nvSpPr>
          <p:spPr>
            <a:xfrm>
              <a:off x="5664013" y="1341398"/>
              <a:ext cx="543739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>
                  <a:solidFill>
                    <a:schemeClr val="accent1"/>
                  </a:solidFill>
                  <a:latin typeface="Arial" panose="020B0604020202020204" pitchFamily="34" charset="0"/>
                </a:rPr>
                <a:t>99% OBW</a:t>
              </a:r>
            </a:p>
          </p:txBody>
        </p:sp>
        <p:cxnSp>
          <p:nvCxnSpPr>
            <p:cNvPr id="168" name="Straight Connector 167">
              <a:extLst>
                <a:ext uri="{FF2B5EF4-FFF2-40B4-BE49-F238E27FC236}">
                  <a16:creationId xmlns:a16="http://schemas.microsoft.com/office/drawing/2014/main" id="{2F62FFFE-E999-2B6E-78D3-A8275B81F7BE}"/>
                </a:ext>
              </a:extLst>
            </p:cNvPr>
            <p:cNvCxnSpPr/>
            <p:nvPr/>
          </p:nvCxnSpPr>
          <p:spPr bwMode="auto">
            <a:xfrm flipV="1">
              <a:off x="5733288" y="1536192"/>
              <a:ext cx="0" cy="2240280"/>
            </a:xfrm>
            <a:prstGeom prst="line">
              <a:avLst/>
            </a:prstGeom>
            <a:ln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>
              <a:extLst>
                <a:ext uri="{FF2B5EF4-FFF2-40B4-BE49-F238E27FC236}">
                  <a16:creationId xmlns:a16="http://schemas.microsoft.com/office/drawing/2014/main" id="{25497BE7-A564-26BF-34E1-A5AFF3773E58}"/>
                </a:ext>
              </a:extLst>
            </p:cNvPr>
            <p:cNvCxnSpPr/>
            <p:nvPr/>
          </p:nvCxnSpPr>
          <p:spPr bwMode="auto">
            <a:xfrm flipV="1">
              <a:off x="6146800" y="1532413"/>
              <a:ext cx="0" cy="2240280"/>
            </a:xfrm>
            <a:prstGeom prst="line">
              <a:avLst/>
            </a:prstGeom>
            <a:ln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0" name="TextBox 169">
              <a:extLst>
                <a:ext uri="{FF2B5EF4-FFF2-40B4-BE49-F238E27FC236}">
                  <a16:creationId xmlns:a16="http://schemas.microsoft.com/office/drawing/2014/main" id="{74950A78-043C-F6D6-5AD5-A4F17F3FBECC}"/>
                </a:ext>
              </a:extLst>
            </p:cNvPr>
            <p:cNvSpPr txBox="1"/>
            <p:nvPr/>
          </p:nvSpPr>
          <p:spPr>
            <a:xfrm>
              <a:off x="5273049" y="1418574"/>
              <a:ext cx="558166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>
                  <a:solidFill>
                    <a:schemeClr val="accent1"/>
                  </a:solidFill>
                  <a:latin typeface="Arial" panose="020B0604020202020204" pitchFamily="34" charset="0"/>
                </a:rPr>
                <a:t>0.477 MHz</a:t>
              </a:r>
            </a:p>
          </p:txBody>
        </p:sp>
        <p:sp>
          <p:nvSpPr>
            <p:cNvPr id="171" name="TextBox 170">
              <a:extLst>
                <a:ext uri="{FF2B5EF4-FFF2-40B4-BE49-F238E27FC236}">
                  <a16:creationId xmlns:a16="http://schemas.microsoft.com/office/drawing/2014/main" id="{F79616C7-84A8-3485-4827-4CD982239770}"/>
                </a:ext>
              </a:extLst>
            </p:cNvPr>
            <p:cNvSpPr txBox="1"/>
            <p:nvPr/>
          </p:nvSpPr>
          <p:spPr>
            <a:xfrm>
              <a:off x="6079133" y="1441627"/>
              <a:ext cx="646331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>
                  <a:solidFill>
                    <a:schemeClr val="accent1"/>
                  </a:solidFill>
                  <a:latin typeface="Arial" panose="020B0604020202020204" pitchFamily="34" charset="0"/>
                </a:rPr>
                <a:t>+79.523 MHz</a:t>
              </a:r>
            </a:p>
          </p:txBody>
        </p:sp>
        <p:cxnSp>
          <p:nvCxnSpPr>
            <p:cNvPr id="173" name="Straight Arrow Connector 172">
              <a:extLst>
                <a:ext uri="{FF2B5EF4-FFF2-40B4-BE49-F238E27FC236}">
                  <a16:creationId xmlns:a16="http://schemas.microsoft.com/office/drawing/2014/main" id="{05B6C5FC-BFC8-46B7-51D7-499582C9DEE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742764" y="1524000"/>
              <a:ext cx="389170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8" name="TextBox 177">
              <a:extLst>
                <a:ext uri="{FF2B5EF4-FFF2-40B4-BE49-F238E27FC236}">
                  <a16:creationId xmlns:a16="http://schemas.microsoft.com/office/drawing/2014/main" id="{983954A8-4163-B689-6CA1-AC9F741A368B}"/>
                </a:ext>
              </a:extLst>
            </p:cNvPr>
            <p:cNvSpPr txBox="1"/>
            <p:nvPr/>
          </p:nvSpPr>
          <p:spPr>
            <a:xfrm>
              <a:off x="5132135" y="3854926"/>
              <a:ext cx="543739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>
                  <a:solidFill>
                    <a:schemeClr val="accent1"/>
                  </a:solidFill>
                  <a:latin typeface="Arial" panose="020B0604020202020204" pitchFamily="34" charset="0"/>
                </a:rPr>
                <a:t>99% OBW</a:t>
              </a:r>
            </a:p>
          </p:txBody>
        </p:sp>
        <p:cxnSp>
          <p:nvCxnSpPr>
            <p:cNvPr id="179" name="Straight Connector 178">
              <a:extLst>
                <a:ext uri="{FF2B5EF4-FFF2-40B4-BE49-F238E27FC236}">
                  <a16:creationId xmlns:a16="http://schemas.microsoft.com/office/drawing/2014/main" id="{1DB86A15-B22A-2652-F678-51953E31F1BF}"/>
                </a:ext>
              </a:extLst>
            </p:cNvPr>
            <p:cNvCxnSpPr/>
            <p:nvPr/>
          </p:nvCxnSpPr>
          <p:spPr bwMode="auto">
            <a:xfrm flipV="1">
              <a:off x="5294376" y="1600200"/>
              <a:ext cx="0" cy="2286000"/>
            </a:xfrm>
            <a:prstGeom prst="line">
              <a:avLst/>
            </a:prstGeom>
            <a:ln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>
              <a:extLst>
                <a:ext uri="{FF2B5EF4-FFF2-40B4-BE49-F238E27FC236}">
                  <a16:creationId xmlns:a16="http://schemas.microsoft.com/office/drawing/2014/main" id="{74BAE9B9-D511-A8D4-104E-3AB89587A2C0}"/>
                </a:ext>
              </a:extLst>
            </p:cNvPr>
            <p:cNvCxnSpPr/>
            <p:nvPr/>
          </p:nvCxnSpPr>
          <p:spPr bwMode="auto">
            <a:xfrm flipV="1">
              <a:off x="5508800" y="1600200"/>
              <a:ext cx="0" cy="2286000"/>
            </a:xfrm>
            <a:prstGeom prst="line">
              <a:avLst/>
            </a:prstGeom>
            <a:ln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1" name="TextBox 180">
              <a:extLst>
                <a:ext uri="{FF2B5EF4-FFF2-40B4-BE49-F238E27FC236}">
                  <a16:creationId xmlns:a16="http://schemas.microsoft.com/office/drawing/2014/main" id="{F0EAC573-93A0-FAE4-DAAE-72DECDD18112}"/>
                </a:ext>
              </a:extLst>
            </p:cNvPr>
            <p:cNvSpPr txBox="1"/>
            <p:nvPr/>
          </p:nvSpPr>
          <p:spPr>
            <a:xfrm>
              <a:off x="4742535" y="3762593"/>
              <a:ext cx="627095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>
                  <a:solidFill>
                    <a:schemeClr val="accent1"/>
                  </a:solidFill>
                  <a:latin typeface="Arial" panose="020B0604020202020204" pitchFamily="34" charset="0"/>
                </a:rPr>
                <a:t>-79.672 MHz</a:t>
              </a:r>
            </a:p>
          </p:txBody>
        </p:sp>
        <p:sp>
          <p:nvSpPr>
            <p:cNvPr id="182" name="TextBox 181">
              <a:extLst>
                <a:ext uri="{FF2B5EF4-FFF2-40B4-BE49-F238E27FC236}">
                  <a16:creationId xmlns:a16="http://schemas.microsoft.com/office/drawing/2014/main" id="{C4CB20AE-B825-4491-CE72-F8052BF20E66}"/>
                </a:ext>
              </a:extLst>
            </p:cNvPr>
            <p:cNvSpPr txBox="1"/>
            <p:nvPr/>
          </p:nvSpPr>
          <p:spPr>
            <a:xfrm>
              <a:off x="5433081" y="3771721"/>
              <a:ext cx="627095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>
                  <a:solidFill>
                    <a:schemeClr val="accent1"/>
                  </a:solidFill>
                  <a:latin typeface="Arial" panose="020B0604020202020204" pitchFamily="34" charset="0"/>
                </a:rPr>
                <a:t>-40.328 MHz</a:t>
              </a:r>
            </a:p>
          </p:txBody>
        </p:sp>
        <p:cxnSp>
          <p:nvCxnSpPr>
            <p:cNvPr id="183" name="Straight Arrow Connector 182">
              <a:extLst>
                <a:ext uri="{FF2B5EF4-FFF2-40B4-BE49-F238E27FC236}">
                  <a16:creationId xmlns:a16="http://schemas.microsoft.com/office/drawing/2014/main" id="{4A004D8F-808E-8D69-248C-5A2702CB13D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285035" y="3870407"/>
              <a:ext cx="237941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7" name="TextBox 186">
              <a:extLst>
                <a:ext uri="{FF2B5EF4-FFF2-40B4-BE49-F238E27FC236}">
                  <a16:creationId xmlns:a16="http://schemas.microsoft.com/office/drawing/2014/main" id="{D3D1A98A-486A-2DCD-E317-7F2391D5048E}"/>
                </a:ext>
              </a:extLst>
            </p:cNvPr>
            <p:cNvSpPr txBox="1"/>
            <p:nvPr/>
          </p:nvSpPr>
          <p:spPr>
            <a:xfrm>
              <a:off x="9590861" y="1447800"/>
              <a:ext cx="543739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>
                  <a:solidFill>
                    <a:schemeClr val="accent1"/>
                  </a:solidFill>
                  <a:latin typeface="Arial" panose="020B0604020202020204" pitchFamily="34" charset="0"/>
                </a:rPr>
                <a:t>99% OBW</a:t>
              </a:r>
            </a:p>
          </p:txBody>
        </p:sp>
        <p:cxnSp>
          <p:nvCxnSpPr>
            <p:cNvPr id="188" name="Straight Connector 187">
              <a:extLst>
                <a:ext uri="{FF2B5EF4-FFF2-40B4-BE49-F238E27FC236}">
                  <a16:creationId xmlns:a16="http://schemas.microsoft.com/office/drawing/2014/main" id="{25A572DC-646A-B34C-5CE1-CEB0F982E697}"/>
                </a:ext>
              </a:extLst>
            </p:cNvPr>
            <p:cNvCxnSpPr/>
            <p:nvPr/>
          </p:nvCxnSpPr>
          <p:spPr bwMode="auto">
            <a:xfrm flipV="1">
              <a:off x="9660136" y="1600200"/>
              <a:ext cx="0" cy="2240280"/>
            </a:xfrm>
            <a:prstGeom prst="line">
              <a:avLst/>
            </a:prstGeom>
            <a:ln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>
              <a:extLst>
                <a:ext uri="{FF2B5EF4-FFF2-40B4-BE49-F238E27FC236}">
                  <a16:creationId xmlns:a16="http://schemas.microsoft.com/office/drawing/2014/main" id="{56968FD8-4569-97D0-32C8-51E92D625C85}"/>
                </a:ext>
              </a:extLst>
            </p:cNvPr>
            <p:cNvCxnSpPr/>
            <p:nvPr/>
          </p:nvCxnSpPr>
          <p:spPr bwMode="auto">
            <a:xfrm flipV="1">
              <a:off x="10073648" y="1600200"/>
              <a:ext cx="0" cy="2240280"/>
            </a:xfrm>
            <a:prstGeom prst="line">
              <a:avLst/>
            </a:prstGeom>
            <a:ln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0" name="TextBox 189">
              <a:extLst>
                <a:ext uri="{FF2B5EF4-FFF2-40B4-BE49-F238E27FC236}">
                  <a16:creationId xmlns:a16="http://schemas.microsoft.com/office/drawing/2014/main" id="{7A994506-88CD-75FD-955F-C2628373AD9E}"/>
                </a:ext>
              </a:extLst>
            </p:cNvPr>
            <p:cNvSpPr txBox="1"/>
            <p:nvPr/>
          </p:nvSpPr>
          <p:spPr>
            <a:xfrm>
              <a:off x="9096470" y="1531165"/>
              <a:ext cx="603050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>
                  <a:solidFill>
                    <a:schemeClr val="accent1"/>
                  </a:solidFill>
                  <a:latin typeface="Arial" panose="020B0604020202020204" pitchFamily="34" charset="0"/>
                </a:rPr>
                <a:t>+0.328 MHz</a:t>
              </a:r>
            </a:p>
          </p:txBody>
        </p:sp>
        <p:cxnSp>
          <p:nvCxnSpPr>
            <p:cNvPr id="191" name="Straight Arrow Connector 190">
              <a:extLst>
                <a:ext uri="{FF2B5EF4-FFF2-40B4-BE49-F238E27FC236}">
                  <a16:creationId xmlns:a16="http://schemas.microsoft.com/office/drawing/2014/main" id="{E2C0D529-F501-8B4A-314B-52DE184ADE6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669612" y="1630402"/>
              <a:ext cx="389170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>
              <a:extLst>
                <a:ext uri="{FF2B5EF4-FFF2-40B4-BE49-F238E27FC236}">
                  <a16:creationId xmlns:a16="http://schemas.microsoft.com/office/drawing/2014/main" id="{B94D9D87-B014-E1DD-619E-1397305713C9}"/>
                </a:ext>
              </a:extLst>
            </p:cNvPr>
            <p:cNvCxnSpPr/>
            <p:nvPr/>
          </p:nvCxnSpPr>
          <p:spPr bwMode="auto">
            <a:xfrm flipV="1">
              <a:off x="9171432" y="1752600"/>
              <a:ext cx="0" cy="2286000"/>
            </a:xfrm>
            <a:prstGeom prst="line">
              <a:avLst/>
            </a:prstGeom>
            <a:ln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3" name="TextBox 192">
              <a:extLst>
                <a:ext uri="{FF2B5EF4-FFF2-40B4-BE49-F238E27FC236}">
                  <a16:creationId xmlns:a16="http://schemas.microsoft.com/office/drawing/2014/main" id="{A28E30D1-7C43-9CAB-3D6A-45CFB5C24E83}"/>
                </a:ext>
              </a:extLst>
            </p:cNvPr>
            <p:cNvSpPr txBox="1"/>
            <p:nvPr/>
          </p:nvSpPr>
          <p:spPr>
            <a:xfrm>
              <a:off x="8616069" y="3908768"/>
              <a:ext cx="627095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>
                  <a:solidFill>
                    <a:schemeClr val="accent1"/>
                  </a:solidFill>
                  <a:latin typeface="Arial" panose="020B0604020202020204" pitchFamily="34" charset="0"/>
                </a:rPr>
                <a:t>-39.938 MHz</a:t>
              </a:r>
            </a:p>
          </p:txBody>
        </p:sp>
        <p:sp>
          <p:nvSpPr>
            <p:cNvPr id="194" name="TextBox 193">
              <a:extLst>
                <a:ext uri="{FF2B5EF4-FFF2-40B4-BE49-F238E27FC236}">
                  <a16:creationId xmlns:a16="http://schemas.microsoft.com/office/drawing/2014/main" id="{DD3D87F7-44B7-57FE-4DD7-E26988171B6E}"/>
                </a:ext>
              </a:extLst>
            </p:cNvPr>
            <p:cNvSpPr txBox="1"/>
            <p:nvPr/>
          </p:nvSpPr>
          <p:spPr>
            <a:xfrm>
              <a:off x="9349540" y="3913682"/>
              <a:ext cx="627095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>
                  <a:solidFill>
                    <a:schemeClr val="accent1"/>
                  </a:solidFill>
                  <a:latin typeface="Arial" panose="020B0604020202020204" pitchFamily="34" charset="0"/>
                </a:rPr>
                <a:t>-20.062 MHz</a:t>
              </a:r>
            </a:p>
          </p:txBody>
        </p:sp>
        <p:sp>
          <p:nvSpPr>
            <p:cNvPr id="195" name="TextBox 194">
              <a:extLst>
                <a:ext uri="{FF2B5EF4-FFF2-40B4-BE49-F238E27FC236}">
                  <a16:creationId xmlns:a16="http://schemas.microsoft.com/office/drawing/2014/main" id="{3681D59A-AC20-81A1-A2E8-B8E5E95BB31F}"/>
                </a:ext>
              </a:extLst>
            </p:cNvPr>
            <p:cNvSpPr txBox="1"/>
            <p:nvPr/>
          </p:nvSpPr>
          <p:spPr>
            <a:xfrm>
              <a:off x="10088515" y="1536412"/>
              <a:ext cx="666627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600" dirty="0">
                  <a:solidFill>
                    <a:schemeClr val="accent1"/>
                  </a:solidFill>
                  <a:latin typeface="Arial" panose="020B0604020202020204" pitchFamily="34" charset="0"/>
                </a:rPr>
                <a:t>+39.672 MHz</a:t>
              </a:r>
            </a:p>
            <a:p>
              <a:endParaRPr lang="en-US" sz="600" dirty="0">
                <a:solidFill>
                  <a:schemeClr val="accent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96" name="TextBox 195">
              <a:extLst>
                <a:ext uri="{FF2B5EF4-FFF2-40B4-BE49-F238E27FC236}">
                  <a16:creationId xmlns:a16="http://schemas.microsoft.com/office/drawing/2014/main" id="{82F21BC7-6CD4-7B56-95AF-3BACEFEC5A4B}"/>
                </a:ext>
              </a:extLst>
            </p:cNvPr>
            <p:cNvSpPr txBox="1"/>
            <p:nvPr/>
          </p:nvSpPr>
          <p:spPr>
            <a:xfrm>
              <a:off x="9057461" y="4007326"/>
              <a:ext cx="543739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>
                  <a:solidFill>
                    <a:schemeClr val="accent1"/>
                  </a:solidFill>
                  <a:latin typeface="Arial" panose="020B0604020202020204" pitchFamily="34" charset="0"/>
                </a:rPr>
                <a:t>99% OBW</a:t>
              </a:r>
            </a:p>
          </p:txBody>
        </p:sp>
        <p:cxnSp>
          <p:nvCxnSpPr>
            <p:cNvPr id="197" name="Straight Connector 196">
              <a:extLst>
                <a:ext uri="{FF2B5EF4-FFF2-40B4-BE49-F238E27FC236}">
                  <a16:creationId xmlns:a16="http://schemas.microsoft.com/office/drawing/2014/main" id="{6BD18928-40F4-6915-B820-F625C471D654}"/>
                </a:ext>
              </a:extLst>
            </p:cNvPr>
            <p:cNvCxnSpPr/>
            <p:nvPr/>
          </p:nvCxnSpPr>
          <p:spPr bwMode="auto">
            <a:xfrm flipV="1">
              <a:off x="9418320" y="1752600"/>
              <a:ext cx="0" cy="2286000"/>
            </a:xfrm>
            <a:prstGeom prst="line">
              <a:avLst/>
            </a:prstGeom>
            <a:ln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Straight Arrow Connector 197">
              <a:extLst>
                <a:ext uri="{FF2B5EF4-FFF2-40B4-BE49-F238E27FC236}">
                  <a16:creationId xmlns:a16="http://schemas.microsoft.com/office/drawing/2014/main" id="{DAF8F87B-AEA6-8ABC-4778-69464F9224E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171432" y="4022807"/>
              <a:ext cx="237941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9" name="TextBox 198">
              <a:extLst>
                <a:ext uri="{FF2B5EF4-FFF2-40B4-BE49-F238E27FC236}">
                  <a16:creationId xmlns:a16="http://schemas.microsoft.com/office/drawing/2014/main" id="{33BC13D1-04DA-E65E-3C8C-AC37CA183B8F}"/>
                </a:ext>
              </a:extLst>
            </p:cNvPr>
            <p:cNvSpPr txBox="1"/>
            <p:nvPr/>
          </p:nvSpPr>
          <p:spPr>
            <a:xfrm>
              <a:off x="8751357" y="1462939"/>
              <a:ext cx="351378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600" dirty="0">
                  <a:solidFill>
                    <a:schemeClr val="accent1"/>
                  </a:solidFill>
                  <a:latin typeface="Arial" panose="020B0604020202020204" pitchFamily="34" charset="0"/>
                </a:rPr>
                <a:t>        </a:t>
              </a:r>
            </a:p>
            <a:p>
              <a:endParaRPr lang="en-US" sz="600" dirty="0">
                <a:solidFill>
                  <a:schemeClr val="accent1"/>
                </a:solidFill>
                <a:latin typeface="Arial" panose="020B0604020202020204" pitchFamily="34" charset="0"/>
              </a:endParaRPr>
            </a:p>
            <a:p>
              <a:endParaRPr lang="en-US" sz="600" dirty="0">
                <a:solidFill>
                  <a:schemeClr val="accent1"/>
                </a:solidFill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43635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lide Number Placeholder 3">
            <a:extLst>
              <a:ext uri="{FF2B5EF4-FFF2-40B4-BE49-F238E27FC236}">
                <a16:creationId xmlns:a16="http://schemas.microsoft.com/office/drawing/2014/main" id="{1CA8FC79-4507-07D6-44C7-44C1695F37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12760" y="6477000"/>
            <a:ext cx="468078" cy="184666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Slide </a:t>
            </a:r>
            <a:fld id="{F6767D18-6D98-4A5E-947F-970B8694D7C8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5</a:t>
            </a:fld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Footer Placeholder 4">
            <a:extLst>
              <a:ext uri="{FF2B5EF4-FFF2-40B4-BE49-F238E27FC236}">
                <a16:creationId xmlns:a16="http://schemas.microsoft.com/office/drawing/2014/main" id="{8CC8CD3B-FF41-BFD2-EFF8-A52E80D567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18398" y="6477000"/>
            <a:ext cx="3860800" cy="180975"/>
          </a:xfrm>
        </p:spPr>
        <p:txBody>
          <a:bodyPr/>
          <a:lstStyle/>
          <a:p>
            <a:r>
              <a:rPr lang="da-DK" dirty="0">
                <a:latin typeface="Arial" panose="020B0604020202020204" pitchFamily="34" charset="0"/>
              </a:rPr>
              <a:t>Salem</a:t>
            </a:r>
            <a:r>
              <a:rPr lang="da-DK" i="1" dirty="0">
                <a:latin typeface="Arial" panose="020B0604020202020204" pitchFamily="34" charset="0"/>
              </a:rPr>
              <a:t> et al</a:t>
            </a:r>
            <a:r>
              <a:rPr lang="da-DK" dirty="0">
                <a:latin typeface="Arial" panose="020B0604020202020204" pitchFamily="34" charset="0"/>
              </a:rPr>
              <a:t> (Cisco Systems)</a:t>
            </a:r>
            <a:endParaRPr lang="en-AU" dirty="0">
              <a:latin typeface="Arial" panose="020B0604020202020204" pitchFamily="34" charset="0"/>
            </a:endParaRPr>
          </a:p>
        </p:txBody>
      </p:sp>
      <p:sp>
        <p:nvSpPr>
          <p:cNvPr id="84" name="Title 1">
            <a:extLst>
              <a:ext uri="{FF2B5EF4-FFF2-40B4-BE49-F238E27FC236}">
                <a16:creationId xmlns:a16="http://schemas.microsoft.com/office/drawing/2014/main" id="{C237E37E-99FC-2340-629A-3BC452023D3F}"/>
              </a:ext>
            </a:extLst>
          </p:cNvPr>
          <p:cNvSpPr txBox="1">
            <a:spLocks/>
          </p:cNvSpPr>
          <p:nvPr/>
        </p:nvSpPr>
        <p:spPr>
          <a:xfrm>
            <a:off x="827414" y="1219200"/>
            <a:ext cx="10972800" cy="871107"/>
          </a:xfrm>
          <a:prstGeom prst="rect">
            <a:avLst/>
          </a:prstGeom>
        </p:spPr>
        <p:txBody>
          <a:bodyPr vert="horz" lIns="45720" tIns="45720" rIns="45720" bIns="45720" rtlCol="0" anchor="ctr">
            <a:noAutofit/>
          </a:bodyPr>
          <a:lstStyle>
            <a:lvl1pPr algn="l" defTabSz="912276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lang="en-US" sz="3600" b="0" i="0" u="none" kern="1200" dirty="0">
                <a:solidFill>
                  <a:schemeClr val="bg1"/>
                </a:solidFill>
                <a:latin typeface="+mj-lt"/>
                <a:ea typeface="CiscoSansTT Thin" charset="0"/>
                <a:cs typeface="CiscoSansTT Thin" charset="0"/>
              </a:defRPr>
            </a:lvl1pPr>
            <a:lvl2pPr algn="l" defTabSz="912276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267">
                <a:solidFill>
                  <a:srgbClr val="676767"/>
                </a:solidFill>
                <a:latin typeface="Arial" charset="0"/>
                <a:ea typeface="ＭＳ Ｐゴシック" charset="0"/>
              </a:defRPr>
            </a:lvl2pPr>
            <a:lvl3pPr algn="l" defTabSz="912276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267">
                <a:solidFill>
                  <a:srgbClr val="676767"/>
                </a:solidFill>
                <a:latin typeface="Arial" charset="0"/>
                <a:ea typeface="ＭＳ Ｐゴシック" charset="0"/>
              </a:defRPr>
            </a:lvl3pPr>
            <a:lvl4pPr algn="l" defTabSz="912276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267">
                <a:solidFill>
                  <a:srgbClr val="676767"/>
                </a:solidFill>
                <a:latin typeface="Arial" charset="0"/>
                <a:ea typeface="ＭＳ Ｐゴシック" charset="0"/>
              </a:defRPr>
            </a:lvl4pPr>
            <a:lvl5pPr algn="l" defTabSz="912276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267">
                <a:solidFill>
                  <a:srgbClr val="676767"/>
                </a:solidFill>
                <a:latin typeface="Arial" charset="0"/>
                <a:ea typeface="ＭＳ Ｐゴシック" charset="0"/>
              </a:defRPr>
            </a:lvl5pPr>
            <a:lvl6pPr marL="609595" algn="l" defTabSz="912276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267">
                <a:solidFill>
                  <a:srgbClr val="676767"/>
                </a:solidFill>
                <a:latin typeface="Arial" charset="0"/>
                <a:ea typeface="ＭＳ Ｐゴシック" charset="0"/>
              </a:defRPr>
            </a:lvl6pPr>
            <a:lvl7pPr marL="1219190" algn="l" defTabSz="912276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267">
                <a:solidFill>
                  <a:srgbClr val="676767"/>
                </a:solidFill>
                <a:latin typeface="Arial" charset="0"/>
                <a:ea typeface="ＭＳ Ｐゴシック" charset="0"/>
              </a:defRPr>
            </a:lvl7pPr>
            <a:lvl8pPr marL="1828785" algn="l" defTabSz="912276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267">
                <a:solidFill>
                  <a:srgbClr val="676767"/>
                </a:solidFill>
                <a:latin typeface="Arial" charset="0"/>
                <a:ea typeface="ＭＳ Ｐゴシック" charset="0"/>
              </a:defRPr>
            </a:lvl8pPr>
            <a:lvl9pPr marL="2438379" algn="l" defTabSz="912276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267">
                <a:solidFill>
                  <a:srgbClr val="676767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cs typeface="Arial"/>
              </a:rPr>
              <a:t>For </a:t>
            </a:r>
            <a:r>
              <a:rPr kumimoji="0" lang="en-US" sz="160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cs typeface="Arial"/>
              </a:rPr>
              <a:t>EIRP PSD</a:t>
            </a:r>
            <a:r>
              <a:rPr kumimoji="0" lang="en-US" sz="1600" i="0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cs typeface="Arial"/>
              </a:rPr>
              <a:t>in an 80 MHz BSS:</a:t>
            </a:r>
            <a:r>
              <a:rPr lang="en-US" sz="1600" dirty="0">
                <a:solidFill>
                  <a:schemeClr val="tx1"/>
                </a:solidFill>
                <a:latin typeface="Arial"/>
                <a:cs typeface="Arial"/>
              </a:rPr>
              <a:t> 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2276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cs typeface="Arial"/>
              </a:rPr>
              <a:t>AP calculates max TX PSD for clients per 20 MHz channels from the AFC frequency response minus 6 dB, then signals these values in the EIRP PSD </a:t>
            </a:r>
            <a:r>
              <a:rPr lang="en-US" sz="1600" dirty="0">
                <a:solidFill>
                  <a:schemeClr val="tx1"/>
                </a:solidFill>
                <a:latin typeface="Arial"/>
                <a:cs typeface="Arial"/>
              </a:rPr>
              <a:t>fields in the Transmit Power Envelope element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cs typeface="Arial"/>
              </a:rPr>
              <a:t>.</a:t>
            </a:r>
            <a:r>
              <a:rPr lang="en-US" sz="1600" b="1" dirty="0">
                <a:solidFill>
                  <a:schemeClr val="tx1"/>
                </a:solidFill>
                <a:latin typeface="Arial"/>
                <a:cs typeface="Arial"/>
              </a:rPr>
              <a:t> 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99FCF74D-593E-FBBB-BD72-EE7EE7612D98}"/>
              </a:ext>
            </a:extLst>
          </p:cNvPr>
          <p:cNvSpPr/>
          <p:nvPr/>
        </p:nvSpPr>
        <p:spPr>
          <a:xfrm>
            <a:off x="1384298" y="5574548"/>
            <a:ext cx="9525001" cy="887526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45720" rIns="45720" rtlCol="0" anchor="ctr"/>
          <a:lstStyle/>
          <a:p>
            <a:pPr marL="0" marR="0" lvl="0" indent="0" algn="ctr" defTabSz="60955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u="sng" dirty="0">
                <a:latin typeface="Arial" panose="020B0604020202020204" pitchFamily="34" charset="0"/>
                <a:ea typeface="CiscoSansTT Thin" charset="0"/>
              </a:rPr>
              <a:t>Basic algorithm:</a:t>
            </a:r>
            <a:r>
              <a:rPr lang="en-US" sz="1600" b="1" dirty="0">
                <a:latin typeface="Arial" panose="020B0604020202020204" pitchFamily="34" charset="0"/>
                <a:ea typeface="CiscoSansTT Thin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ea typeface="CiscoSansTT Thin" charset="0"/>
              </a:rPr>
              <a:t>Populate each EIRP PSD value with the integration of each black line over its 20 MHz: </a:t>
            </a:r>
          </a:p>
          <a:p>
            <a:pPr marL="0" marR="0" lvl="0" indent="0" algn="ctr" defTabSz="60955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dirty="0">
              <a:latin typeface="Arial" panose="020B0604020202020204" pitchFamily="34" charset="0"/>
              <a:ea typeface="CiscoSansTT Thin" charset="0"/>
            </a:endParaRPr>
          </a:p>
          <a:p>
            <a:pPr marL="0" marR="0" lvl="0" indent="0" algn="ctr" defTabSz="60955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latin typeface="Arial" panose="020B0604020202020204" pitchFamily="34" charset="0"/>
                <a:ea typeface="CiscoSansTT Thin" charset="0"/>
              </a:rPr>
              <a:t>EIRP PSD = </a:t>
            </a:r>
            <a:r>
              <a:rPr lang="en-US" sz="1600" b="1" dirty="0">
                <a:latin typeface="Arial" panose="020B0604020202020204" pitchFamily="34" charset="0"/>
                <a:ea typeface="CiscoSansTT Thin" charset="0"/>
              </a:rPr>
              <a:t>black line </a:t>
            </a:r>
            <a:r>
              <a:rPr lang="en-US" sz="1600" dirty="0">
                <a:latin typeface="Arial" panose="020B0604020202020204" pitchFamily="34" charset="0"/>
                <a:ea typeface="CiscoSansTT Thin" charset="0"/>
              </a:rPr>
              <a:t>+ 10*log</a:t>
            </a:r>
            <a:r>
              <a:rPr lang="en-US" sz="1600" baseline="-25000" dirty="0">
                <a:latin typeface="Arial" panose="020B0604020202020204" pitchFamily="34" charset="0"/>
                <a:ea typeface="CiscoSansTT Thin" charset="0"/>
              </a:rPr>
              <a:t>10</a:t>
            </a:r>
            <a:r>
              <a:rPr lang="en-US" sz="1600" dirty="0">
                <a:latin typeface="Arial" panose="020B0604020202020204" pitchFamily="34" charset="0"/>
                <a:ea typeface="CiscoSansTT Thin" charset="0"/>
              </a:rPr>
              <a:t>(20</a:t>
            </a:r>
            <a:r>
              <a:rPr lang="en-US" sz="1600" i="1" dirty="0">
                <a:latin typeface="Arial" panose="020B0604020202020204" pitchFamily="34" charset="0"/>
                <a:ea typeface="CiscoSansTT Thin" charset="0"/>
              </a:rPr>
              <a:t>MHz</a:t>
            </a:r>
            <a:r>
              <a:rPr lang="en-US" sz="1600" dirty="0">
                <a:latin typeface="Arial" panose="020B0604020202020204" pitchFamily="34" charset="0"/>
                <a:ea typeface="CiscoSansTT Thin" charset="0"/>
              </a:rPr>
              <a:t>/1</a:t>
            </a:r>
            <a:r>
              <a:rPr lang="en-US" sz="1600" i="1" dirty="0">
                <a:latin typeface="Arial" panose="020B0604020202020204" pitchFamily="34" charset="0"/>
                <a:ea typeface="CiscoSansTT Thin" charset="0"/>
              </a:rPr>
              <a:t>MHz</a:t>
            </a:r>
            <a:r>
              <a:rPr lang="en-US" sz="1600" dirty="0">
                <a:latin typeface="Arial" panose="020B0604020202020204" pitchFamily="34" charset="0"/>
                <a:ea typeface="CiscoSansTT Thin" charset="0"/>
              </a:rPr>
              <a:t>)</a:t>
            </a:r>
          </a:p>
        </p:txBody>
      </p:sp>
      <p:sp>
        <p:nvSpPr>
          <p:cNvPr id="104" name="Title 1">
            <a:extLst>
              <a:ext uri="{FF2B5EF4-FFF2-40B4-BE49-F238E27FC236}">
                <a16:creationId xmlns:a16="http://schemas.microsoft.com/office/drawing/2014/main" id="{68A08F9D-7820-A87C-4D7A-A6C6129F1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609600"/>
          </a:xfrm>
        </p:spPr>
        <p:txBody>
          <a:bodyPr/>
          <a:lstStyle/>
          <a:p>
            <a:pPr algn="ctr"/>
            <a:r>
              <a:rPr lang="en-AU" dirty="0"/>
              <a:t>Simple Representation of Static Preamble Puncturing </a:t>
            </a:r>
            <a:endParaRPr lang="en-US" dirty="0"/>
          </a:p>
        </p:txBody>
      </p: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BD7BC78A-9D1D-BD2C-2E71-3DBE3CEF3B95}"/>
              </a:ext>
            </a:extLst>
          </p:cNvPr>
          <p:cNvGrpSpPr/>
          <p:nvPr/>
        </p:nvGrpSpPr>
        <p:grpSpPr>
          <a:xfrm>
            <a:off x="152400" y="2116631"/>
            <a:ext cx="9601200" cy="3343956"/>
            <a:chOff x="152400" y="2116631"/>
            <a:chExt cx="9601200" cy="3343956"/>
          </a:xfrm>
        </p:grpSpPr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0B7979C8-65D2-2DEE-151F-C13C1999ECB4}"/>
                </a:ext>
              </a:extLst>
            </p:cNvPr>
            <p:cNvGrpSpPr/>
            <p:nvPr/>
          </p:nvGrpSpPr>
          <p:grpSpPr>
            <a:xfrm>
              <a:off x="152400" y="2116631"/>
              <a:ext cx="8258877" cy="2607769"/>
              <a:chOff x="-58714" y="1316255"/>
              <a:chExt cx="8658887" cy="2682214"/>
            </a:xfrm>
          </p:grpSpPr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24223590-8243-418F-B102-576F3D8AC603}"/>
                  </a:ext>
                </a:extLst>
              </p:cNvPr>
              <p:cNvSpPr/>
              <p:nvPr/>
            </p:nvSpPr>
            <p:spPr>
              <a:xfrm>
                <a:off x="-58714" y="2039086"/>
                <a:ext cx="2725718" cy="296412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45720" rIns="45720" rtlCol="0" anchor="ctr"/>
              <a:lstStyle/>
              <a:p>
                <a:pPr marL="0" marR="0" lvl="0" indent="0" algn="ctr" defTabSz="609559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414244"/>
                    </a:solidFill>
                    <a:effectLst/>
                    <a:uLnTx/>
                    <a:uFillTx/>
                    <a:latin typeface="Arial" panose="020B0604020202020204" pitchFamily="34" charset="0"/>
                  </a:rPr>
                  <a:t>A = AFC frequency response - 6 dB</a:t>
                </a:r>
              </a:p>
            </p:txBody>
          </p:sp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id="{7CEC22DA-0C3A-3857-4E35-F43A238F5984}"/>
                  </a:ext>
                </a:extLst>
              </p:cNvPr>
              <p:cNvSpPr/>
              <p:nvPr/>
            </p:nvSpPr>
            <p:spPr>
              <a:xfrm>
                <a:off x="2945331" y="1316255"/>
                <a:ext cx="1405288" cy="685800"/>
              </a:xfrm>
              <a:prstGeom prst="rect">
                <a:avLst/>
              </a:prstGeom>
              <a:solidFill>
                <a:srgbClr val="00BCEB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lIns="45720" rIns="45720" rtlCol="0" anchor="ctr"/>
              <a:lstStyle/>
              <a:p>
                <a:pPr marL="0" marR="0" lvl="0" indent="0" algn="ctr" defTabSz="609559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414244"/>
                    </a:solidFill>
                    <a:effectLst/>
                    <a:uLnTx/>
                    <a:uFillTx/>
                    <a:latin typeface="Arial" panose="020B0604020202020204" pitchFamily="34" charset="0"/>
                  </a:rPr>
                  <a:t>P20</a:t>
                </a:r>
              </a:p>
            </p:txBody>
          </p:sp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58F7534D-38BE-DA2C-B897-D6E3F5BB96EF}"/>
                  </a:ext>
                </a:extLst>
              </p:cNvPr>
              <p:cNvSpPr/>
              <p:nvPr/>
            </p:nvSpPr>
            <p:spPr>
              <a:xfrm>
                <a:off x="4361849" y="1316255"/>
                <a:ext cx="1405288" cy="685800"/>
              </a:xfrm>
              <a:prstGeom prst="rect">
                <a:avLst/>
              </a:prstGeom>
              <a:solidFill>
                <a:srgbClr val="00BCEB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lIns="45720" rIns="45720" rtlCol="0" anchor="ctr"/>
              <a:lstStyle/>
              <a:p>
                <a:pPr marL="0" marR="0" lvl="0" indent="0" algn="ctr" defTabSz="609559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414244"/>
                    </a:solidFill>
                    <a:effectLst/>
                    <a:uLnTx/>
                    <a:uFillTx/>
                    <a:latin typeface="Arial" panose="020B0604020202020204" pitchFamily="34" charset="0"/>
                  </a:rPr>
                  <a:t>S20</a:t>
                </a:r>
              </a:p>
            </p:txBody>
          </p:sp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72C96D8F-E896-9CC5-0518-8EAC57496175}"/>
                  </a:ext>
                </a:extLst>
              </p:cNvPr>
              <p:cNvSpPr/>
              <p:nvPr/>
            </p:nvSpPr>
            <p:spPr>
              <a:xfrm>
                <a:off x="5778367" y="1316255"/>
                <a:ext cx="1405288" cy="685800"/>
              </a:xfrm>
              <a:prstGeom prst="rect">
                <a:avLst/>
              </a:prstGeom>
              <a:solidFill>
                <a:srgbClr val="00BCEB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lIns="45720" rIns="45720" rtlCol="0" anchor="ctr"/>
              <a:lstStyle/>
              <a:p>
                <a:pPr marL="0" marR="0" lvl="0" indent="0" algn="ctr" defTabSz="609559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414244"/>
                    </a:solidFill>
                    <a:effectLst/>
                    <a:uLnTx/>
                    <a:uFillTx/>
                    <a:latin typeface="Arial" panose="020B0604020202020204" pitchFamily="34" charset="0"/>
                  </a:rPr>
                  <a:t>20 of S40</a:t>
                </a:r>
              </a:p>
              <a:p>
                <a:pPr marL="0" marR="0" lvl="0" indent="0" algn="ctr" defTabSz="609559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414244"/>
                    </a:solidFill>
                    <a:effectLst/>
                    <a:uLnTx/>
                    <a:uFillTx/>
                    <a:latin typeface="Arial" panose="020B0604020202020204" pitchFamily="34" charset="0"/>
                  </a:rPr>
                  <a:t>(S40-lo)</a:t>
                </a:r>
              </a:p>
            </p:txBody>
          </p:sp>
          <p:sp>
            <p:nvSpPr>
              <p:cNvPr id="91" name="Rectangle 90">
                <a:extLst>
                  <a:ext uri="{FF2B5EF4-FFF2-40B4-BE49-F238E27FC236}">
                    <a16:creationId xmlns:a16="http://schemas.microsoft.com/office/drawing/2014/main" id="{B4A8FD93-A09D-8B6E-7B32-935E8F904B9E}"/>
                  </a:ext>
                </a:extLst>
              </p:cNvPr>
              <p:cNvSpPr/>
              <p:nvPr/>
            </p:nvSpPr>
            <p:spPr>
              <a:xfrm>
                <a:off x="7194885" y="1316255"/>
                <a:ext cx="1405288" cy="685800"/>
              </a:xfrm>
              <a:prstGeom prst="rect">
                <a:avLst/>
              </a:prstGeom>
              <a:solidFill>
                <a:srgbClr val="00BCEB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lIns="45720" rIns="45720" rtlCol="0" anchor="ctr"/>
              <a:lstStyle/>
              <a:p>
                <a:pPr marL="0" marR="0" lvl="0" indent="0" algn="ctr" defTabSz="609559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414244"/>
                    </a:solidFill>
                    <a:effectLst/>
                    <a:uLnTx/>
                    <a:uFillTx/>
                    <a:latin typeface="Arial" panose="020B0604020202020204" pitchFamily="34" charset="0"/>
                  </a:rPr>
                  <a:t>20 of S40</a:t>
                </a:r>
                <a:b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414244"/>
                    </a:solidFill>
                    <a:effectLst/>
                    <a:uLnTx/>
                    <a:uFillTx/>
                    <a:latin typeface="Arial" panose="020B0604020202020204" pitchFamily="34" charset="0"/>
                  </a:rPr>
                </a:b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414244"/>
                    </a:solidFill>
                    <a:effectLst/>
                    <a:uLnTx/>
                    <a:uFillTx/>
                    <a:latin typeface="Arial" panose="020B0604020202020204" pitchFamily="34" charset="0"/>
                  </a:rPr>
                  <a:t>(S40-hi)</a:t>
                </a:r>
              </a:p>
            </p:txBody>
          </p:sp>
          <p:cxnSp>
            <p:nvCxnSpPr>
              <p:cNvPr id="92" name="Straight Connector 91">
                <a:extLst>
                  <a:ext uri="{FF2B5EF4-FFF2-40B4-BE49-F238E27FC236}">
                    <a16:creationId xmlns:a16="http://schemas.microsoft.com/office/drawing/2014/main" id="{8D7D5014-F911-DB3D-2CFF-66734FEE019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45331" y="2274212"/>
                <a:ext cx="1405288" cy="0"/>
              </a:xfrm>
              <a:prstGeom prst="line">
                <a:avLst/>
              </a:prstGeom>
              <a:noFill/>
              <a:ln w="57150" cap="flat" cmpd="sng" algn="ctr">
                <a:solidFill>
                  <a:srgbClr val="0D274D"/>
                </a:solidFill>
                <a:prstDash val="solid"/>
              </a:ln>
              <a:effectLst/>
            </p:spPr>
          </p:cxnSp>
          <p:cxnSp>
            <p:nvCxnSpPr>
              <p:cNvPr id="93" name="Straight Connector 92">
                <a:extLst>
                  <a:ext uri="{FF2B5EF4-FFF2-40B4-BE49-F238E27FC236}">
                    <a16:creationId xmlns:a16="http://schemas.microsoft.com/office/drawing/2014/main" id="{50974A80-4B6C-3B8B-E4E1-F1363F5A6A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343643" y="3841719"/>
                <a:ext cx="1434724" cy="0"/>
              </a:xfrm>
              <a:prstGeom prst="line">
                <a:avLst/>
              </a:prstGeom>
              <a:noFill/>
              <a:ln w="57150" cap="flat" cmpd="sng" algn="ctr">
                <a:solidFill>
                  <a:srgbClr val="0D274D"/>
                </a:solidFill>
                <a:prstDash val="solid"/>
              </a:ln>
              <a:effectLst/>
            </p:spPr>
          </p:cxnSp>
          <p:cxnSp>
            <p:nvCxnSpPr>
              <p:cNvPr id="94" name="Straight Connector 93">
                <a:extLst>
                  <a:ext uri="{FF2B5EF4-FFF2-40B4-BE49-F238E27FC236}">
                    <a16:creationId xmlns:a16="http://schemas.microsoft.com/office/drawing/2014/main" id="{B78C5A40-BD55-9329-7320-2F0C3A4B8C9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778367" y="2274212"/>
                <a:ext cx="1405288" cy="1947"/>
              </a:xfrm>
              <a:prstGeom prst="line">
                <a:avLst/>
              </a:prstGeom>
              <a:noFill/>
              <a:ln w="57150" cap="flat" cmpd="sng" algn="ctr">
                <a:solidFill>
                  <a:srgbClr val="0D274D"/>
                </a:solidFill>
                <a:prstDash val="solid"/>
              </a:ln>
              <a:effectLst/>
            </p:spPr>
          </p:cxnSp>
          <p:cxnSp>
            <p:nvCxnSpPr>
              <p:cNvPr id="95" name="Straight Connector 94">
                <a:extLst>
                  <a:ext uri="{FF2B5EF4-FFF2-40B4-BE49-F238E27FC236}">
                    <a16:creationId xmlns:a16="http://schemas.microsoft.com/office/drawing/2014/main" id="{FF18341F-854B-F312-8AC8-3E9325E74E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194885" y="2274212"/>
                <a:ext cx="1405288" cy="1947"/>
              </a:xfrm>
              <a:prstGeom prst="line">
                <a:avLst/>
              </a:prstGeom>
              <a:noFill/>
              <a:ln w="57150" cap="flat" cmpd="sng" algn="ctr">
                <a:solidFill>
                  <a:srgbClr val="0D274D"/>
                </a:solidFill>
                <a:prstDash val="solid"/>
              </a:ln>
              <a:effectLst/>
            </p:spPr>
          </p:cxnSp>
          <p:cxnSp>
            <p:nvCxnSpPr>
              <p:cNvPr id="96" name="Straight Arrow Connector 95">
                <a:extLst>
                  <a:ext uri="{FF2B5EF4-FFF2-40B4-BE49-F238E27FC236}">
                    <a16:creationId xmlns:a16="http://schemas.microsoft.com/office/drawing/2014/main" id="{5D4CE4AB-046B-B19E-2FEA-E589EDBE16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70958" y="2352588"/>
                <a:ext cx="0" cy="1303975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BCEB">
                    <a:shade val="95000"/>
                    <a:satMod val="105000"/>
                  </a:srgbClr>
                </a:solidFill>
                <a:prstDash val="solid"/>
                <a:headEnd type="triangle"/>
                <a:tailEnd type="triangle"/>
              </a:ln>
              <a:effectLst/>
            </p:spPr>
          </p:cxnSp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BBA76F76-8E3A-7B0F-768D-46BB1A6D806C}"/>
                  </a:ext>
                </a:extLst>
              </p:cNvPr>
              <p:cNvSpPr txBox="1"/>
              <p:nvPr/>
            </p:nvSpPr>
            <p:spPr>
              <a:xfrm>
                <a:off x="4447468" y="3051079"/>
                <a:ext cx="28725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414244"/>
                    </a:solidFill>
                    <a:effectLst/>
                    <a:uLnTx/>
                    <a:uFillTx/>
                    <a:latin typeface="Arial" panose="020B0604020202020204" pitchFamily="34" charset="0"/>
                  </a:rPr>
                  <a:t>X</a:t>
                </a:r>
              </a:p>
            </p:txBody>
          </p:sp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C3E198DA-1DE9-EEC3-94E0-CBB4469F286E}"/>
                  </a:ext>
                </a:extLst>
              </p:cNvPr>
              <p:cNvSpPr txBox="1"/>
              <p:nvPr/>
            </p:nvSpPr>
            <p:spPr>
              <a:xfrm>
                <a:off x="3591832" y="3721470"/>
                <a:ext cx="88674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414244"/>
                    </a:solidFill>
                    <a:effectLst/>
                    <a:uLnTx/>
                    <a:uFillTx/>
                    <a:latin typeface="Arial" panose="020B0604020202020204" pitchFamily="34" charset="0"/>
                  </a:rPr>
                  <a:t>B = A - X</a:t>
                </a:r>
              </a:p>
            </p:txBody>
          </p: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115DDACF-70B8-829D-A2D7-0C14A6BB972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45331" y="2002055"/>
                <a:ext cx="0" cy="1762456"/>
              </a:xfrm>
              <a:prstGeom prst="line">
                <a:avLst/>
              </a:prstGeom>
              <a:noFill/>
              <a:ln w="9525" cap="flat" cmpd="sng" algn="ctr">
                <a:solidFill>
                  <a:srgbClr val="00BCEB">
                    <a:shade val="95000"/>
                    <a:satMod val="105000"/>
                  </a:srgbClr>
                </a:solidFill>
                <a:prstDash val="dash"/>
              </a:ln>
              <a:effectLst/>
            </p:spPr>
          </p:cxnSp>
          <p:cxnSp>
            <p:nvCxnSpPr>
              <p:cNvPr id="100" name="Straight Connector 99">
                <a:extLst>
                  <a:ext uri="{FF2B5EF4-FFF2-40B4-BE49-F238E27FC236}">
                    <a16:creationId xmlns:a16="http://schemas.microsoft.com/office/drawing/2014/main" id="{3AB5AA04-5B25-3EF7-B2CC-AE2A19C50F7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343643" y="2002055"/>
                <a:ext cx="0" cy="1762456"/>
              </a:xfrm>
              <a:prstGeom prst="line">
                <a:avLst/>
              </a:prstGeom>
              <a:noFill/>
              <a:ln w="9525" cap="flat" cmpd="sng" algn="ctr">
                <a:solidFill>
                  <a:srgbClr val="00BCEB">
                    <a:shade val="95000"/>
                    <a:satMod val="105000"/>
                  </a:srgbClr>
                </a:solidFill>
                <a:prstDash val="dash"/>
              </a:ln>
              <a:effectLst/>
            </p:spPr>
          </p:cxnSp>
          <p:cxnSp>
            <p:nvCxnSpPr>
              <p:cNvPr id="101" name="Straight Connector 100">
                <a:extLst>
                  <a:ext uri="{FF2B5EF4-FFF2-40B4-BE49-F238E27FC236}">
                    <a16:creationId xmlns:a16="http://schemas.microsoft.com/office/drawing/2014/main" id="{BA5CEBAE-9014-117E-C46C-33C00DFDE5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767137" y="2002055"/>
                <a:ext cx="0" cy="1762456"/>
              </a:xfrm>
              <a:prstGeom prst="line">
                <a:avLst/>
              </a:prstGeom>
              <a:noFill/>
              <a:ln w="9525" cap="flat" cmpd="sng" algn="ctr">
                <a:solidFill>
                  <a:srgbClr val="00BCEB">
                    <a:shade val="95000"/>
                    <a:satMod val="105000"/>
                  </a:srgbClr>
                </a:solidFill>
                <a:prstDash val="dash"/>
              </a:ln>
              <a:effectLst/>
            </p:spPr>
          </p:cxnSp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350F33FC-5277-787E-8305-8B8C75413B1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194885" y="2002055"/>
                <a:ext cx="0" cy="1762456"/>
              </a:xfrm>
              <a:prstGeom prst="line">
                <a:avLst/>
              </a:prstGeom>
              <a:noFill/>
              <a:ln w="9525" cap="flat" cmpd="sng" algn="ctr">
                <a:solidFill>
                  <a:srgbClr val="00BCEB">
                    <a:shade val="95000"/>
                    <a:satMod val="105000"/>
                  </a:srgbClr>
                </a:solidFill>
                <a:prstDash val="dash"/>
              </a:ln>
              <a:effectLst/>
            </p:spPr>
          </p:cxnSp>
          <p:cxnSp>
            <p:nvCxnSpPr>
              <p:cNvPr id="103" name="Straight Connector 102">
                <a:extLst>
                  <a:ext uri="{FF2B5EF4-FFF2-40B4-BE49-F238E27FC236}">
                    <a16:creationId xmlns:a16="http://schemas.microsoft.com/office/drawing/2014/main" id="{E093B2A8-C87B-2836-EB1A-8CFD9BAF89C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00173" y="2002055"/>
                <a:ext cx="0" cy="1762456"/>
              </a:xfrm>
              <a:prstGeom prst="line">
                <a:avLst/>
              </a:prstGeom>
              <a:noFill/>
              <a:ln w="9525" cap="flat" cmpd="sng" algn="ctr">
                <a:solidFill>
                  <a:srgbClr val="00BCEB">
                    <a:shade val="95000"/>
                    <a:satMod val="105000"/>
                  </a:srgbClr>
                </a:solidFill>
                <a:prstDash val="dash"/>
              </a:ln>
              <a:effectLst/>
            </p:spPr>
          </p:cxnSp>
        </p:grpSp>
        <p:grpSp>
          <p:nvGrpSpPr>
            <p:cNvPr id="105" name="Group 104">
              <a:extLst>
                <a:ext uri="{FF2B5EF4-FFF2-40B4-BE49-F238E27FC236}">
                  <a16:creationId xmlns:a16="http://schemas.microsoft.com/office/drawing/2014/main" id="{4C31A456-50B3-2A89-1E82-D3C6A6D0B336}"/>
                </a:ext>
              </a:extLst>
            </p:cNvPr>
            <p:cNvGrpSpPr/>
            <p:nvPr/>
          </p:nvGrpSpPr>
          <p:grpSpPr>
            <a:xfrm>
              <a:off x="1666590" y="3106719"/>
              <a:ext cx="8087010" cy="2353868"/>
              <a:chOff x="1668120" y="3084615"/>
              <a:chExt cx="8087010" cy="2353868"/>
            </a:xfrm>
          </p:grpSpPr>
          <p:cxnSp>
            <p:nvCxnSpPr>
              <p:cNvPr id="106" name="Straight Connector 105">
                <a:extLst>
                  <a:ext uri="{FF2B5EF4-FFF2-40B4-BE49-F238E27FC236}">
                    <a16:creationId xmlns:a16="http://schemas.microsoft.com/office/drawing/2014/main" id="{BDD2C477-44F7-15EE-CDC0-7A4752AEAE9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668120" y="3094757"/>
                <a:ext cx="2691448" cy="0"/>
              </a:xfrm>
              <a:prstGeom prst="line">
                <a:avLst/>
              </a:prstGeom>
              <a:ln>
                <a:solidFill>
                  <a:srgbClr val="FF0000"/>
                </a:solidFill>
                <a:headEnd type="none" w="sm" len="sm"/>
                <a:tailEnd type="none" w="sm" len="sm"/>
              </a:ln>
            </p:spPr>
            <p:style>
              <a:lnRef idx="2">
                <a:schemeClr val="accent6"/>
              </a:lnRef>
              <a:fillRef idx="0">
                <a:schemeClr val="accent6"/>
              </a:fillRef>
              <a:effectRef idx="1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>
                <a:extLst>
                  <a:ext uri="{FF2B5EF4-FFF2-40B4-BE49-F238E27FC236}">
                    <a16:creationId xmlns:a16="http://schemas.microsoft.com/office/drawing/2014/main" id="{8A4491C7-7100-4769-80B8-BC3683FA5D9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710647" y="3091446"/>
                <a:ext cx="3191085" cy="0"/>
              </a:xfrm>
              <a:prstGeom prst="line">
                <a:avLst/>
              </a:prstGeom>
              <a:ln>
                <a:solidFill>
                  <a:srgbClr val="FF0000"/>
                </a:solidFill>
                <a:headEnd type="none" w="sm" len="sm"/>
                <a:tailEnd type="none" w="sm" len="sm"/>
              </a:ln>
            </p:spPr>
            <p:style>
              <a:lnRef idx="2">
                <a:schemeClr val="accent6"/>
              </a:lnRef>
              <a:fillRef idx="0">
                <a:schemeClr val="accent6"/>
              </a:fillRef>
              <a:effectRef idx="1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>
                <a:extLst>
                  <a:ext uri="{FF2B5EF4-FFF2-40B4-BE49-F238E27FC236}">
                    <a16:creationId xmlns:a16="http://schemas.microsoft.com/office/drawing/2014/main" id="{8D9EB1E9-A82D-5F6D-1178-D80554AAB11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344930" y="3094757"/>
                <a:ext cx="73152" cy="1387252"/>
              </a:xfrm>
              <a:prstGeom prst="line">
                <a:avLst/>
              </a:prstGeom>
              <a:ln>
                <a:solidFill>
                  <a:srgbClr val="FF0000"/>
                </a:solidFill>
                <a:headEnd type="none" w="sm" len="sm"/>
                <a:tailEnd type="none" w="sm" len="sm"/>
              </a:ln>
            </p:spPr>
            <p:style>
              <a:lnRef idx="2">
                <a:schemeClr val="accent6"/>
              </a:lnRef>
              <a:fillRef idx="0">
                <a:schemeClr val="accent6"/>
              </a:fillRef>
              <a:effectRef idx="1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>
                <a:extLst>
                  <a:ext uri="{FF2B5EF4-FFF2-40B4-BE49-F238E27FC236}">
                    <a16:creationId xmlns:a16="http://schemas.microsoft.com/office/drawing/2014/main" id="{EB566379-E146-4711-73AB-2655E80E7DCC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5643378" y="3102096"/>
                <a:ext cx="73152" cy="1387252"/>
              </a:xfrm>
              <a:prstGeom prst="line">
                <a:avLst/>
              </a:prstGeom>
              <a:ln>
                <a:solidFill>
                  <a:srgbClr val="FF0000"/>
                </a:solidFill>
                <a:headEnd type="none" w="sm" len="sm"/>
                <a:tailEnd type="none" w="sm" len="sm"/>
              </a:ln>
            </p:spPr>
            <p:style>
              <a:lnRef idx="2">
                <a:schemeClr val="accent6"/>
              </a:lnRef>
              <a:fillRef idx="0">
                <a:schemeClr val="accent6"/>
              </a:fillRef>
              <a:effectRef idx="1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>
                <a:extLst>
                  <a:ext uri="{FF2B5EF4-FFF2-40B4-BE49-F238E27FC236}">
                    <a16:creationId xmlns:a16="http://schemas.microsoft.com/office/drawing/2014/main" id="{A4162B5A-6419-7BAF-4C0F-988D87E144EC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8901732" y="3084615"/>
                <a:ext cx="73152" cy="2353868"/>
              </a:xfrm>
              <a:prstGeom prst="line">
                <a:avLst/>
              </a:prstGeom>
              <a:ln>
                <a:solidFill>
                  <a:srgbClr val="FF0000"/>
                </a:solidFill>
                <a:headEnd type="none" w="sm" len="sm"/>
                <a:tailEnd type="none" w="sm" len="sm"/>
              </a:ln>
            </p:spPr>
            <p:style>
              <a:lnRef idx="2">
                <a:schemeClr val="accent6"/>
              </a:lnRef>
              <a:fillRef idx="0">
                <a:schemeClr val="accent6"/>
              </a:fillRef>
              <a:effectRef idx="1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>
                <a:extLst>
                  <a:ext uri="{FF2B5EF4-FFF2-40B4-BE49-F238E27FC236}">
                    <a16:creationId xmlns:a16="http://schemas.microsoft.com/office/drawing/2014/main" id="{62F995E7-6060-37B7-E447-AF9F622440C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421130" y="4474831"/>
                <a:ext cx="1222248" cy="0"/>
              </a:xfrm>
              <a:prstGeom prst="line">
                <a:avLst/>
              </a:prstGeom>
              <a:ln>
                <a:solidFill>
                  <a:srgbClr val="FF0000"/>
                </a:solidFill>
                <a:headEnd type="none" w="sm" len="sm"/>
                <a:tailEnd type="none" w="sm" len="sm"/>
              </a:ln>
            </p:spPr>
            <p:style>
              <a:lnRef idx="2">
                <a:schemeClr val="accent6"/>
              </a:lnRef>
              <a:fillRef idx="0">
                <a:schemeClr val="accent6"/>
              </a:fillRef>
              <a:effectRef idx="1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>
                <a:extLst>
                  <a:ext uri="{FF2B5EF4-FFF2-40B4-BE49-F238E27FC236}">
                    <a16:creationId xmlns:a16="http://schemas.microsoft.com/office/drawing/2014/main" id="{D8382393-B1B2-888D-1EFC-7B11C3C8DB7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8974884" y="5431764"/>
                <a:ext cx="780246" cy="6719"/>
              </a:xfrm>
              <a:prstGeom prst="line">
                <a:avLst/>
              </a:prstGeom>
              <a:ln>
                <a:solidFill>
                  <a:srgbClr val="FF0000"/>
                </a:solidFill>
                <a:headEnd type="none" w="sm" len="sm"/>
                <a:tailEnd type="none" w="sm" len="sm"/>
              </a:ln>
            </p:spPr>
            <p:style>
              <a:lnRef idx="2">
                <a:schemeClr val="accent6"/>
              </a:lnRef>
              <a:fillRef idx="0">
                <a:schemeClr val="accent6"/>
              </a:fillRef>
              <a:effectRef idx="1">
                <a:schemeClr val="accent6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965674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1DF41-D98B-F3FA-970C-745104C2E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116" y="687255"/>
            <a:ext cx="10363200" cy="860762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AU" dirty="0"/>
              <a:t>Summary of Static Preamble Puncturing FCC Rules</a:t>
            </a:r>
            <a:br>
              <a:rPr lang="en-AU" dirty="0"/>
            </a:br>
            <a:r>
              <a:rPr lang="en-AU" sz="1600" dirty="0"/>
              <a:t>Incorporating additional communications</a:t>
            </a:r>
            <a:r>
              <a:rPr lang="en-AU" dirty="0"/>
              <a:t>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2FEEF-E3C7-CDA6-8DC1-7672FDBFA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467134"/>
            <a:ext cx="10363200" cy="4724400"/>
          </a:xfrm>
        </p:spPr>
        <p:txBody>
          <a:bodyPr/>
          <a:lstStyle/>
          <a:p>
            <a:pPr marR="0" lvl="0"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endParaRPr lang="en-US" sz="2000" kern="0" dirty="0">
              <a:solidFill>
                <a:srgbClr val="21212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sz="2000" kern="0" dirty="0">
                <a:solidFill>
                  <a:srgbClr val="21212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Standard Power (SP):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sz="2000" b="0" kern="0" dirty="0">
                <a:solidFill>
                  <a:srgbClr val="21212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Puncturing is allowed; devices protect incumbents by keeping their emissions below the limits provided by AFC system.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endParaRPr lang="en-US" sz="2000" kern="100" dirty="0">
              <a:solidFill>
                <a:srgbClr val="212121"/>
              </a:solidFill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sz="2000" kern="0" dirty="0">
                <a:solidFill>
                  <a:srgbClr val="21212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Low Power Indoors (LPI):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SzPts val="1000"/>
              <a:buChar char="•"/>
              <a:tabLst>
                <a:tab pos="457200" algn="l"/>
              </a:tabLst>
            </a:pPr>
            <a:r>
              <a:rPr lang="en-US" sz="2000" kern="0" dirty="0">
                <a:solidFill>
                  <a:srgbClr val="212121"/>
                </a:solidFill>
                <a:effectLst/>
                <a:latin typeface="Arial"/>
                <a:ea typeface="Times New Roman" panose="02020603050405020304" pitchFamily="18" charset="0"/>
                <a:cs typeface="Arial"/>
              </a:rPr>
              <a:t>Puncturing is allowed for network optimization purposes: e.g., persistent interference in some part of the channel like another 20 MHz-only BSS.</a:t>
            </a:r>
            <a:endParaRPr lang="en-US" sz="2000" kern="100" dirty="0">
              <a:solidFill>
                <a:srgbClr val="212121"/>
              </a:solidFill>
              <a:effectLst/>
              <a:latin typeface="Arial"/>
              <a:ea typeface="Aptos" panose="020B0004020202020204" pitchFamily="34" charset="0"/>
              <a:cs typeface="Arial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SzPts val="1000"/>
              <a:buChar char="•"/>
              <a:tabLst>
                <a:tab pos="457200" algn="l"/>
              </a:tabLst>
            </a:pPr>
            <a:r>
              <a:rPr lang="en-US" sz="2000" kern="0" dirty="0">
                <a:solidFill>
                  <a:srgbClr val="212121"/>
                </a:solidFill>
                <a:effectLst/>
                <a:latin typeface="Arial"/>
                <a:ea typeface="Times New Roman" panose="02020603050405020304" pitchFamily="18" charset="0"/>
                <a:cs typeface="Arial"/>
              </a:rPr>
              <a:t>Puncturing is NOT allowed in the case of contention protocol testing. This means that a BSS needs to completely vacate a subchannel once incumbents are detected there (e.g., by lowering the BSS bandwidth)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SzPts val="1000"/>
              <a:buChar char="•"/>
              <a:tabLst>
                <a:tab pos="457200" algn="l"/>
              </a:tabLst>
            </a:pPr>
            <a:endParaRPr lang="en-US" sz="2000" kern="100" dirty="0">
              <a:solidFill>
                <a:srgbClr val="212121"/>
              </a:solidFill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sz="2000" kern="0" dirty="0">
                <a:solidFill>
                  <a:srgbClr val="21212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Dynamic Frequency Selection (DFS):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SzPts val="1000"/>
              <a:buChar char="•"/>
              <a:tabLst>
                <a:tab pos="457200" algn="l"/>
              </a:tabLst>
            </a:pPr>
            <a:r>
              <a:rPr lang="en-US" sz="2000" b="0" kern="0" dirty="0">
                <a:solidFill>
                  <a:srgbClr val="212121"/>
                </a:solidFill>
                <a:effectLst/>
                <a:latin typeface="Arial"/>
                <a:ea typeface="Times New Roman" panose="02020603050405020304" pitchFamily="18" charset="0"/>
                <a:cs typeface="Arial"/>
              </a:rPr>
              <a:t>Puncturing is allowed; need to ensure 99% BW.</a:t>
            </a:r>
            <a:r>
              <a:rPr lang="en-US" sz="2000" dirty="0">
                <a:solidFill>
                  <a:srgbClr val="212121"/>
                </a:solidFill>
                <a:latin typeface="Arial"/>
                <a:ea typeface="Times New Roman" panose="02020603050405020304" pitchFamily="18" charset="0"/>
                <a:cs typeface="Arial"/>
              </a:rPr>
              <a:t> However, </a:t>
            </a:r>
            <a:r>
              <a:rPr lang="en-US" sz="2000" dirty="0">
                <a:solidFill>
                  <a:srgbClr val="212121"/>
                </a:solidFill>
                <a:ea typeface="+mn-lt"/>
                <a:cs typeface="+mn-lt"/>
              </a:rPr>
              <a:t>the 99% BW of 802.11 PPDUs excludes channels where DFS-triggering signals are found.</a:t>
            </a:r>
            <a:endParaRPr lang="en-US" sz="2000" b="0" kern="100" dirty="0">
              <a:solidFill>
                <a:srgbClr val="212121"/>
              </a:solidFill>
              <a:effectLst/>
              <a:ea typeface="+mn-lt"/>
              <a:cs typeface="+mn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43B78-5203-4CC0-D2F1-3126C09486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67647-E5B5-0C1F-C8BB-3A45F0B875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Salem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21826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1B839-10BA-D9F6-98DB-35CD7A75E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405319"/>
          </a:xfrm>
        </p:spPr>
        <p:txBody>
          <a:bodyPr wrap="square" anchor="t">
            <a:normAutofit fontScale="90000"/>
          </a:bodyPr>
          <a:lstStyle/>
          <a:p>
            <a:r>
              <a:rPr lang="en-AU" dirty="0"/>
              <a:t>Modified CCA/CS can be a solution for puncturing in LPI </a:t>
            </a:r>
            <a:endParaRPr lang="en-US" dirty="0"/>
          </a:p>
        </p:txBody>
      </p:sp>
      <p:sp>
        <p:nvSpPr>
          <p:cNvPr id="1031" name="Slide Number Placeholder 3">
            <a:extLst>
              <a:ext uri="{FF2B5EF4-FFF2-40B4-BE49-F238E27FC236}">
                <a16:creationId xmlns:a16="http://schemas.microsoft.com/office/drawing/2014/main" id="{D18156D5-9C46-B662-5BF4-2CC0D8519C6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861466" y="6475413"/>
            <a:ext cx="570669" cy="184666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/>
              <a:t>Slide </a:t>
            </a:r>
            <a:fld id="{F6767D18-6D98-4A5E-947F-970B8694D7C8}" type="slidenum">
              <a:rPr lang="en-US"/>
              <a:pPr>
                <a:spcAft>
                  <a:spcPts val="600"/>
                </a:spcAft>
                <a:defRPr/>
              </a:pPr>
              <a:t>7</a:t>
            </a:fld>
            <a:endParaRPr lang="en-US"/>
          </a:p>
        </p:txBody>
      </p:sp>
      <p:sp>
        <p:nvSpPr>
          <p:cNvPr id="1033" name="Footer Placeholder 4">
            <a:extLst>
              <a:ext uri="{FF2B5EF4-FFF2-40B4-BE49-F238E27FC236}">
                <a16:creationId xmlns:a16="http://schemas.microsoft.com/office/drawing/2014/main" id="{C77172DE-73A0-B32F-2518-FBC1D67847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da-DK"/>
              <a:t>Salem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/>
          </a:p>
        </p:txBody>
      </p: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C5D385FF-D9A0-4134-0533-CECAEC2A2B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7" y="5893137"/>
            <a:ext cx="11974874" cy="660063"/>
          </a:xfrm>
        </p:spPr>
        <p:txBody>
          <a:bodyPr/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2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Traditional physical carrier sense is backstopped by detection of </a:t>
            </a:r>
            <a:r>
              <a:rPr lang="en-US" sz="1200" i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any </a:t>
            </a:r>
            <a:r>
              <a:rPr lang="en-US" sz="12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signal above a fixed threshold, -62 dBm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2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The CCA-</a:t>
            </a:r>
            <a:r>
              <a:rPr lang="en-US" sz="1200" kern="100" dirty="0" err="1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CatchAll</a:t>
            </a:r>
            <a:r>
              <a:rPr lang="en-US" sz="12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threshold can be modified per subchannel, and a raised/relaxed threshold for punctured channels provides balanced collision protection.</a:t>
            </a:r>
          </a:p>
          <a:p>
            <a:pPr marL="0" algn="just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latin typeface="Arial" panose="020B0604020202020204" pitchFamily="34" charset="0"/>
              </a:rPr>
              <a:t>Specifically, the CCA-</a:t>
            </a:r>
            <a:r>
              <a:rPr lang="en-US" sz="1200" b="1" dirty="0" err="1">
                <a:latin typeface="Arial" panose="020B0604020202020204" pitchFamily="34" charset="0"/>
              </a:rPr>
              <a:t>CatchAll</a:t>
            </a:r>
            <a:r>
              <a:rPr lang="en-US" sz="1200" b="1" dirty="0">
                <a:latin typeface="Arial" panose="020B0604020202020204" pitchFamily="34" charset="0"/>
              </a:rPr>
              <a:t> threshold can be raised by a fixed amount such as 20 dB as shown above (or by the same amount as the STA’s puncture depth). </a:t>
            </a:r>
            <a:endParaRPr lang="en-US" sz="1200" b="1" dirty="0"/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12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B9008889-1318-6FF0-D5A3-43AEFAEBEED8}"/>
              </a:ext>
            </a:extLst>
          </p:cNvPr>
          <p:cNvGrpSpPr/>
          <p:nvPr/>
        </p:nvGrpSpPr>
        <p:grpSpPr>
          <a:xfrm>
            <a:off x="386597" y="1495156"/>
            <a:ext cx="5494288" cy="2035201"/>
            <a:chOff x="386597" y="1310850"/>
            <a:chExt cx="5494288" cy="2035201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AD80AE42-6ABF-7FD0-3F64-CE1C9195F12E}"/>
                </a:ext>
              </a:extLst>
            </p:cNvPr>
            <p:cNvGrpSpPr/>
            <p:nvPr/>
          </p:nvGrpSpPr>
          <p:grpSpPr>
            <a:xfrm>
              <a:off x="386597" y="1310850"/>
              <a:ext cx="5494288" cy="2035201"/>
              <a:chOff x="467728" y="1927199"/>
              <a:chExt cx="4706981" cy="2035201"/>
            </a:xfrm>
          </p:grpSpPr>
          <p:cxnSp>
            <p:nvCxnSpPr>
              <p:cNvPr id="25" name="Straight Connector 57">
                <a:extLst>
                  <a:ext uri="{FF2B5EF4-FFF2-40B4-BE49-F238E27FC236}">
                    <a16:creationId xmlns:a16="http://schemas.microsoft.com/office/drawing/2014/main" id="{5C694AA9-CEAD-8B60-306F-42DB0B4C5E56}"/>
                  </a:ext>
                </a:extLst>
              </p:cNvPr>
              <p:cNvCxnSpPr>
                <a:cxnSpLocks/>
                <a:endCxn id="36" idx="1"/>
              </p:cNvCxnSpPr>
              <p:nvPr/>
            </p:nvCxnSpPr>
            <p:spPr bwMode="auto">
              <a:xfrm>
                <a:off x="1143000" y="3429000"/>
                <a:ext cx="3058132" cy="0"/>
              </a:xfrm>
              <a:prstGeom prst="straightConnector1">
                <a:avLst/>
              </a:prstGeom>
              <a:ln w="57150"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Trapezoid 25">
                <a:extLst>
                  <a:ext uri="{FF2B5EF4-FFF2-40B4-BE49-F238E27FC236}">
                    <a16:creationId xmlns:a16="http://schemas.microsoft.com/office/drawing/2014/main" id="{8904BE4A-2BEF-8BE4-153F-065F7E5BB2F5}"/>
                  </a:ext>
                </a:extLst>
              </p:cNvPr>
              <p:cNvSpPr/>
              <p:nvPr/>
            </p:nvSpPr>
            <p:spPr bwMode="auto">
              <a:xfrm>
                <a:off x="1143000" y="2285999"/>
                <a:ext cx="762000" cy="457201"/>
              </a:xfrm>
              <a:prstGeom prst="trapezoid">
                <a:avLst/>
              </a:prstGeom>
              <a:solidFill>
                <a:srgbClr val="00FF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endParaRPr>
              </a:p>
            </p:txBody>
          </p:sp>
          <p:sp>
            <p:nvSpPr>
              <p:cNvPr id="27" name="Trapezoid 26">
                <a:extLst>
                  <a:ext uri="{FF2B5EF4-FFF2-40B4-BE49-F238E27FC236}">
                    <a16:creationId xmlns:a16="http://schemas.microsoft.com/office/drawing/2014/main" id="{36CE6D9C-AA67-A5CB-BAE6-864C511CC702}"/>
                  </a:ext>
                </a:extLst>
              </p:cNvPr>
              <p:cNvSpPr/>
              <p:nvPr/>
            </p:nvSpPr>
            <p:spPr bwMode="auto">
              <a:xfrm>
                <a:off x="1905000" y="2280683"/>
                <a:ext cx="762000" cy="457201"/>
              </a:xfrm>
              <a:prstGeom prst="trapezoid">
                <a:avLst/>
              </a:prstGeom>
              <a:solidFill>
                <a:srgbClr val="00FF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endParaRP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5DF12824-9C71-F223-F049-8EF8B9710F09}"/>
                  </a:ext>
                </a:extLst>
              </p:cNvPr>
              <p:cNvSpPr txBox="1"/>
              <p:nvPr/>
            </p:nvSpPr>
            <p:spPr>
              <a:xfrm>
                <a:off x="1247748" y="1927199"/>
                <a:ext cx="5950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latin typeface="Arial" panose="020B0604020202020204" pitchFamily="34" charset="0"/>
                  </a:rPr>
                  <a:t>P20</a:t>
                </a: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F4D16228-A7D0-EF4C-600D-91048D618F1F}"/>
                  </a:ext>
                </a:extLst>
              </p:cNvPr>
              <p:cNvSpPr txBox="1"/>
              <p:nvPr/>
            </p:nvSpPr>
            <p:spPr>
              <a:xfrm>
                <a:off x="2023924" y="1927199"/>
                <a:ext cx="5950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latin typeface="Arial" panose="020B0604020202020204" pitchFamily="34" charset="0"/>
                  </a:rPr>
                  <a:t>S20</a:t>
                </a:r>
              </a:p>
            </p:txBody>
          </p:sp>
          <p:sp>
            <p:nvSpPr>
              <p:cNvPr id="30" name="Trapezoid 29">
                <a:extLst>
                  <a:ext uri="{FF2B5EF4-FFF2-40B4-BE49-F238E27FC236}">
                    <a16:creationId xmlns:a16="http://schemas.microsoft.com/office/drawing/2014/main" id="{A9C7A0CA-507A-158F-134F-C6FDA770D830}"/>
                  </a:ext>
                </a:extLst>
              </p:cNvPr>
              <p:cNvSpPr/>
              <p:nvPr/>
            </p:nvSpPr>
            <p:spPr bwMode="auto">
              <a:xfrm>
                <a:off x="2667000" y="2280683"/>
                <a:ext cx="762000" cy="457201"/>
              </a:xfrm>
              <a:prstGeom prst="trapezoid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endParaRPr>
              </a:p>
            </p:txBody>
          </p:sp>
          <p:sp>
            <p:nvSpPr>
              <p:cNvPr id="31" name="Trapezoid 30">
                <a:extLst>
                  <a:ext uri="{FF2B5EF4-FFF2-40B4-BE49-F238E27FC236}">
                    <a16:creationId xmlns:a16="http://schemas.microsoft.com/office/drawing/2014/main" id="{E98FE2B4-3E01-57CD-BD6A-06C3EDEEEE59}"/>
                  </a:ext>
                </a:extLst>
              </p:cNvPr>
              <p:cNvSpPr/>
              <p:nvPr/>
            </p:nvSpPr>
            <p:spPr bwMode="auto">
              <a:xfrm>
                <a:off x="3429000" y="2283694"/>
                <a:ext cx="762000" cy="457201"/>
              </a:xfrm>
              <a:prstGeom prst="trapezoid">
                <a:avLst/>
              </a:prstGeom>
              <a:solidFill>
                <a:srgbClr val="00FF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endParaRP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8C2DB97E-92A0-94ED-9E0A-D06524C5E812}"/>
                  </a:ext>
                </a:extLst>
              </p:cNvPr>
              <p:cNvSpPr txBox="1"/>
              <p:nvPr/>
            </p:nvSpPr>
            <p:spPr>
              <a:xfrm>
                <a:off x="3155135" y="1933449"/>
                <a:ext cx="5950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latin typeface="Arial" panose="020B0604020202020204" pitchFamily="34" charset="0"/>
                  </a:rPr>
                  <a:t>S40</a:t>
                </a:r>
              </a:p>
            </p:txBody>
          </p:sp>
          <p:cxnSp>
            <p:nvCxnSpPr>
              <p:cNvPr id="34" name="Straight Arrow Connector 33">
                <a:extLst>
                  <a:ext uri="{FF2B5EF4-FFF2-40B4-BE49-F238E27FC236}">
                    <a16:creationId xmlns:a16="http://schemas.microsoft.com/office/drawing/2014/main" id="{0597CCD5-6896-FC77-9649-D41B78FF6A8E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1143000" y="2737884"/>
                <a:ext cx="0" cy="1224516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cxnSp>
            <p:nvCxnSpPr>
              <p:cNvPr id="35" name="Straight Arrow Connector 34">
                <a:extLst>
                  <a:ext uri="{FF2B5EF4-FFF2-40B4-BE49-F238E27FC236}">
                    <a16:creationId xmlns:a16="http://schemas.microsoft.com/office/drawing/2014/main" id="{211C6CEE-BAAB-0958-6CC8-EB13C5DF986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143000" y="3962400"/>
                <a:ext cx="3581400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64945D0C-6051-4F56-CBB3-3F376869618A}"/>
                  </a:ext>
                </a:extLst>
              </p:cNvPr>
              <p:cNvSpPr txBox="1"/>
              <p:nvPr/>
            </p:nvSpPr>
            <p:spPr>
              <a:xfrm>
                <a:off x="4201132" y="3290500"/>
                <a:ext cx="97357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Arial" panose="020B0604020202020204" pitchFamily="34" charset="0"/>
                  </a:rPr>
                  <a:t>CCA-</a:t>
                </a:r>
                <a:r>
                  <a:rPr lang="en-US" dirty="0" err="1">
                    <a:latin typeface="Arial" panose="020B0604020202020204" pitchFamily="34" charset="0"/>
                  </a:rPr>
                  <a:t>CatchAll</a:t>
                </a:r>
                <a:endParaRPr lang="en-US" dirty="0">
                  <a:latin typeface="Arial" panose="020B0604020202020204" pitchFamily="34" charset="0"/>
                </a:endParaRPr>
              </a:p>
            </p:txBody>
          </p: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C9603AF8-E5F6-8244-47E2-607402C7E32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894480" y="2199944"/>
                <a:ext cx="0" cy="1762456"/>
              </a:xfrm>
              <a:prstGeom prst="line">
                <a:avLst/>
              </a:prstGeom>
              <a:noFill/>
              <a:ln w="9525" cap="flat" cmpd="sng" algn="ctr">
                <a:solidFill>
                  <a:srgbClr val="00BCEB">
                    <a:shade val="95000"/>
                    <a:satMod val="105000"/>
                  </a:srgbClr>
                </a:solidFill>
                <a:prstDash val="dash"/>
              </a:ln>
              <a:effectLst/>
            </p:spPr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B767B4FC-2CBF-CFAF-C639-FE2879A086F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67000" y="2176907"/>
                <a:ext cx="0" cy="1762456"/>
              </a:xfrm>
              <a:prstGeom prst="line">
                <a:avLst/>
              </a:prstGeom>
              <a:noFill/>
              <a:ln w="9525" cap="flat" cmpd="sng" algn="ctr">
                <a:solidFill>
                  <a:srgbClr val="00BCEB">
                    <a:shade val="95000"/>
                    <a:satMod val="105000"/>
                  </a:srgbClr>
                </a:solidFill>
                <a:prstDash val="dash"/>
              </a:ln>
              <a:effectLst/>
            </p:spPr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306D512E-D947-65A3-3FEC-83AFF07BF9A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29000" y="2199944"/>
                <a:ext cx="0" cy="1762456"/>
              </a:xfrm>
              <a:prstGeom prst="line">
                <a:avLst/>
              </a:prstGeom>
              <a:noFill/>
              <a:ln w="9525" cap="flat" cmpd="sng" algn="ctr">
                <a:solidFill>
                  <a:srgbClr val="00BCEB">
                    <a:shade val="95000"/>
                    <a:satMod val="105000"/>
                  </a:srgbClr>
                </a:solidFill>
                <a:prstDash val="dash"/>
              </a:ln>
              <a:effectLst/>
            </p:spPr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679468D4-39AE-B627-96F5-F3900C2D709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191000" y="2199944"/>
                <a:ext cx="0" cy="1762456"/>
              </a:xfrm>
              <a:prstGeom prst="line">
                <a:avLst/>
              </a:prstGeom>
              <a:noFill/>
              <a:ln w="9525" cap="flat" cmpd="sng" algn="ctr">
                <a:solidFill>
                  <a:srgbClr val="00BCEB">
                    <a:shade val="95000"/>
                    <a:satMod val="105000"/>
                  </a:srgbClr>
                </a:solidFill>
                <a:prstDash val="dash"/>
              </a:ln>
              <a:effectLst/>
            </p:spPr>
          </p:cxn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6C6E68A0-0A92-767F-6303-BEF47725E8A6}"/>
                  </a:ext>
                </a:extLst>
              </p:cNvPr>
              <p:cNvSpPr txBox="1"/>
              <p:nvPr/>
            </p:nvSpPr>
            <p:spPr>
              <a:xfrm>
                <a:off x="467728" y="3290500"/>
                <a:ext cx="8276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Arial" panose="020B0604020202020204" pitchFamily="34" charset="0"/>
                  </a:rPr>
                  <a:t>-62 dBm</a:t>
                </a:r>
              </a:p>
            </p:txBody>
          </p:sp>
        </p:grpSp>
        <p:sp>
          <p:nvSpPr>
            <p:cNvPr id="44" name="Trapezoid 43">
              <a:extLst>
                <a:ext uri="{FF2B5EF4-FFF2-40B4-BE49-F238E27FC236}">
                  <a16:creationId xmlns:a16="http://schemas.microsoft.com/office/drawing/2014/main" id="{9236056C-EBDA-4257-17BD-CD7CF8510198}"/>
                </a:ext>
              </a:extLst>
            </p:cNvPr>
            <p:cNvSpPr/>
            <p:nvPr/>
          </p:nvSpPr>
          <p:spPr bwMode="auto">
            <a:xfrm>
              <a:off x="3200400" y="2915487"/>
              <a:ext cx="416355" cy="430563"/>
            </a:xfrm>
            <a:prstGeom prst="trapezoid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>
                  <a:latin typeface="+mj-lt"/>
                </a:rPr>
                <a:t>I</a:t>
              </a:r>
              <a:endParaRPr kumimoji="0" 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857F210-2393-ABC5-F7D2-C630969B4758}"/>
              </a:ext>
            </a:extLst>
          </p:cNvPr>
          <p:cNvGrpSpPr/>
          <p:nvPr/>
        </p:nvGrpSpPr>
        <p:grpSpPr>
          <a:xfrm>
            <a:off x="5953731" y="1499655"/>
            <a:ext cx="5509010" cy="2035201"/>
            <a:chOff x="5953731" y="1315349"/>
            <a:chExt cx="5509010" cy="2035201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F797C90F-8AC5-CEC9-8E84-E627BE9ABD07}"/>
                </a:ext>
              </a:extLst>
            </p:cNvPr>
            <p:cNvGrpSpPr/>
            <p:nvPr/>
          </p:nvGrpSpPr>
          <p:grpSpPr>
            <a:xfrm>
              <a:off x="5953731" y="1315349"/>
              <a:ext cx="5509010" cy="2035201"/>
              <a:chOff x="5873988" y="1902390"/>
              <a:chExt cx="5509010" cy="2035201"/>
            </a:xfrm>
          </p:grpSpPr>
          <p:grpSp>
            <p:nvGrpSpPr>
              <p:cNvPr id="4" name="Group 3">
                <a:extLst>
                  <a:ext uri="{FF2B5EF4-FFF2-40B4-BE49-F238E27FC236}">
                    <a16:creationId xmlns:a16="http://schemas.microsoft.com/office/drawing/2014/main" id="{C1B6A137-33C0-B94D-EF98-61996E358CE1}"/>
                  </a:ext>
                </a:extLst>
              </p:cNvPr>
              <p:cNvGrpSpPr/>
              <p:nvPr/>
            </p:nvGrpSpPr>
            <p:grpSpPr>
              <a:xfrm>
                <a:off x="5877423" y="1902390"/>
                <a:ext cx="5505575" cy="2035201"/>
                <a:chOff x="467728" y="1927199"/>
                <a:chExt cx="4716651" cy="2035201"/>
              </a:xfrm>
            </p:grpSpPr>
            <p:cxnSp>
              <p:nvCxnSpPr>
                <p:cNvPr id="8" name="Straight Connector 57">
                  <a:extLst>
                    <a:ext uri="{FF2B5EF4-FFF2-40B4-BE49-F238E27FC236}">
                      <a16:creationId xmlns:a16="http://schemas.microsoft.com/office/drawing/2014/main" id="{848A717D-316B-CF7E-7B04-2F6F50F73BF2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1143000" y="3058135"/>
                  <a:ext cx="2286000" cy="370865"/>
                </a:xfrm>
                <a:prstGeom prst="bentConnector3">
                  <a:avLst>
                    <a:gd name="adj1" fmla="val 66279"/>
                  </a:avLst>
                </a:prstGeom>
                <a:ln w="57150">
                  <a:headEnd type="none" w="sm" len="sm"/>
                  <a:tailEnd type="non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" name="Trapezoid 8">
                  <a:extLst>
                    <a:ext uri="{FF2B5EF4-FFF2-40B4-BE49-F238E27FC236}">
                      <a16:creationId xmlns:a16="http://schemas.microsoft.com/office/drawing/2014/main" id="{6DE06B12-8436-9446-30D3-B6C64D1811BE}"/>
                    </a:ext>
                  </a:extLst>
                </p:cNvPr>
                <p:cNvSpPr/>
                <p:nvPr/>
              </p:nvSpPr>
              <p:spPr bwMode="auto">
                <a:xfrm>
                  <a:off x="1143000" y="2285999"/>
                  <a:ext cx="762000" cy="457201"/>
                </a:xfrm>
                <a:prstGeom prst="trapezoid">
                  <a:avLst/>
                </a:prstGeom>
                <a:solidFill>
                  <a:srgbClr val="00FFFF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60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j-lt"/>
                  </a:endParaRPr>
                </a:p>
              </p:txBody>
            </p:sp>
            <p:sp>
              <p:nvSpPr>
                <p:cNvPr id="10" name="Trapezoid 9">
                  <a:extLst>
                    <a:ext uri="{FF2B5EF4-FFF2-40B4-BE49-F238E27FC236}">
                      <a16:creationId xmlns:a16="http://schemas.microsoft.com/office/drawing/2014/main" id="{9F6E4AA5-0743-14F2-F33A-66048F55FB7E}"/>
                    </a:ext>
                  </a:extLst>
                </p:cNvPr>
                <p:cNvSpPr/>
                <p:nvPr/>
              </p:nvSpPr>
              <p:spPr bwMode="auto">
                <a:xfrm>
                  <a:off x="1905000" y="2280683"/>
                  <a:ext cx="762000" cy="457201"/>
                </a:xfrm>
                <a:prstGeom prst="trapezoid">
                  <a:avLst/>
                </a:prstGeom>
                <a:solidFill>
                  <a:srgbClr val="00FFFF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60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j-lt"/>
                  </a:endParaRPr>
                </a:p>
              </p:txBody>
            </p:sp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8BF5FE5C-CAB4-8211-DAD5-DAFDD8034392}"/>
                    </a:ext>
                  </a:extLst>
                </p:cNvPr>
                <p:cNvSpPr txBox="1"/>
                <p:nvPr/>
              </p:nvSpPr>
              <p:spPr>
                <a:xfrm>
                  <a:off x="1247748" y="1927199"/>
                  <a:ext cx="59503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800" dirty="0">
                      <a:latin typeface="Arial" panose="020B0604020202020204" pitchFamily="34" charset="0"/>
                    </a:rPr>
                    <a:t>P20</a:t>
                  </a:r>
                </a:p>
              </p:txBody>
            </p:sp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A8A5A2DA-1FAE-C277-DA2A-44CA68F3ECA8}"/>
                    </a:ext>
                  </a:extLst>
                </p:cNvPr>
                <p:cNvSpPr txBox="1"/>
                <p:nvPr/>
              </p:nvSpPr>
              <p:spPr>
                <a:xfrm>
                  <a:off x="2023924" y="1927199"/>
                  <a:ext cx="59503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800" dirty="0">
                      <a:latin typeface="Arial" panose="020B0604020202020204" pitchFamily="34" charset="0"/>
                    </a:rPr>
                    <a:t>S20</a:t>
                  </a:r>
                </a:p>
              </p:txBody>
            </p:sp>
            <p:sp>
              <p:nvSpPr>
                <p:cNvPr id="13" name="Trapezoid 12">
                  <a:extLst>
                    <a:ext uri="{FF2B5EF4-FFF2-40B4-BE49-F238E27FC236}">
                      <a16:creationId xmlns:a16="http://schemas.microsoft.com/office/drawing/2014/main" id="{950DA45C-2E61-838C-2D5A-6F5D166F5F5D}"/>
                    </a:ext>
                  </a:extLst>
                </p:cNvPr>
                <p:cNvSpPr/>
                <p:nvPr/>
              </p:nvSpPr>
              <p:spPr bwMode="auto">
                <a:xfrm>
                  <a:off x="2667000" y="2280683"/>
                  <a:ext cx="762000" cy="457201"/>
                </a:xfrm>
                <a:prstGeom prst="trapezoid">
                  <a:avLst/>
                </a:prstGeom>
                <a:solidFill>
                  <a:srgbClr val="FFFFCC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60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+mj-lt"/>
                    </a:rPr>
                    <a:t>P</a:t>
                  </a:r>
                </a:p>
              </p:txBody>
            </p:sp>
            <p:sp>
              <p:nvSpPr>
                <p:cNvPr id="14" name="Trapezoid 13">
                  <a:extLst>
                    <a:ext uri="{FF2B5EF4-FFF2-40B4-BE49-F238E27FC236}">
                      <a16:creationId xmlns:a16="http://schemas.microsoft.com/office/drawing/2014/main" id="{74372F4D-3604-2C9A-5AE5-BC5AEE4C49E3}"/>
                    </a:ext>
                  </a:extLst>
                </p:cNvPr>
                <p:cNvSpPr/>
                <p:nvPr/>
              </p:nvSpPr>
              <p:spPr bwMode="auto">
                <a:xfrm>
                  <a:off x="3429000" y="2283694"/>
                  <a:ext cx="762000" cy="457201"/>
                </a:xfrm>
                <a:prstGeom prst="trapezoid">
                  <a:avLst/>
                </a:prstGeom>
                <a:solidFill>
                  <a:srgbClr val="00FFFF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60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j-lt"/>
                  </a:endParaRPr>
                </a:p>
              </p:txBody>
            </p:sp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05E5AC40-B97F-9DB8-4426-3978280A1264}"/>
                    </a:ext>
                  </a:extLst>
                </p:cNvPr>
                <p:cNvSpPr txBox="1"/>
                <p:nvPr/>
              </p:nvSpPr>
              <p:spPr>
                <a:xfrm>
                  <a:off x="3155135" y="1933449"/>
                  <a:ext cx="59503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800" dirty="0">
                      <a:latin typeface="Arial" panose="020B0604020202020204" pitchFamily="34" charset="0"/>
                    </a:rPr>
                    <a:t>S40</a:t>
                  </a:r>
                </a:p>
              </p:txBody>
            </p:sp>
            <p:cxnSp>
              <p:nvCxnSpPr>
                <p:cNvPr id="16" name="Straight Arrow Connector 15">
                  <a:extLst>
                    <a:ext uri="{FF2B5EF4-FFF2-40B4-BE49-F238E27FC236}">
                      <a16:creationId xmlns:a16="http://schemas.microsoft.com/office/drawing/2014/main" id="{757E797C-F732-FF67-8BE2-52FD663C2F59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1143000" y="2737884"/>
                  <a:ext cx="0" cy="1224516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cxnSp>
              <p:nvCxnSpPr>
                <p:cNvPr id="17" name="Straight Arrow Connector 16">
                  <a:extLst>
                    <a:ext uri="{FF2B5EF4-FFF2-40B4-BE49-F238E27FC236}">
                      <a16:creationId xmlns:a16="http://schemas.microsoft.com/office/drawing/2014/main" id="{CC57552A-1F0D-E973-BA4A-EBE2AE33F947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1143000" y="3962400"/>
                  <a:ext cx="3581400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156873F2-8936-BF8E-1E9F-A651BEFA5D63}"/>
                    </a:ext>
                  </a:extLst>
                </p:cNvPr>
                <p:cNvSpPr txBox="1"/>
                <p:nvPr/>
              </p:nvSpPr>
              <p:spPr>
                <a:xfrm>
                  <a:off x="4201132" y="3290500"/>
                  <a:ext cx="983247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>
                      <a:latin typeface="Arial" panose="020B0604020202020204" pitchFamily="34" charset="0"/>
                    </a:rPr>
                    <a:t>CCA-</a:t>
                  </a:r>
                  <a:r>
                    <a:rPr lang="en-US" dirty="0" err="1">
                      <a:latin typeface="Arial" panose="020B0604020202020204" pitchFamily="34" charset="0"/>
                    </a:rPr>
                    <a:t>CatchAll</a:t>
                  </a:r>
                  <a:endParaRPr lang="en-US" dirty="0">
                    <a:latin typeface="Arial" panose="020B0604020202020204" pitchFamily="34" charset="0"/>
                  </a:endParaRPr>
                </a:p>
              </p:txBody>
            </p:sp>
            <p:cxnSp>
              <p:nvCxnSpPr>
                <p:cNvPr id="19" name="Straight Connector 18">
                  <a:extLst>
                    <a:ext uri="{FF2B5EF4-FFF2-40B4-BE49-F238E27FC236}">
                      <a16:creationId xmlns:a16="http://schemas.microsoft.com/office/drawing/2014/main" id="{605259F6-3711-280A-F3DE-C44F8697DCA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894480" y="2199944"/>
                  <a:ext cx="0" cy="1762456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BCEB">
                      <a:shade val="95000"/>
                      <a:satMod val="105000"/>
                    </a:srgbClr>
                  </a:solidFill>
                  <a:prstDash val="dash"/>
                </a:ln>
                <a:effectLst/>
              </p:spPr>
            </p:cxnSp>
            <p:cxnSp>
              <p:nvCxnSpPr>
                <p:cNvPr id="20" name="Straight Connector 19">
                  <a:extLst>
                    <a:ext uri="{FF2B5EF4-FFF2-40B4-BE49-F238E27FC236}">
                      <a16:creationId xmlns:a16="http://schemas.microsoft.com/office/drawing/2014/main" id="{F7D9E674-B71B-0822-3048-9630A43DE7E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667000" y="2176907"/>
                  <a:ext cx="0" cy="1762456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BCEB">
                      <a:shade val="95000"/>
                      <a:satMod val="105000"/>
                    </a:srgbClr>
                  </a:solidFill>
                  <a:prstDash val="dash"/>
                </a:ln>
                <a:effectLst/>
              </p:spPr>
            </p:cxnSp>
            <p:cxnSp>
              <p:nvCxnSpPr>
                <p:cNvPr id="21" name="Straight Connector 20">
                  <a:extLst>
                    <a:ext uri="{FF2B5EF4-FFF2-40B4-BE49-F238E27FC236}">
                      <a16:creationId xmlns:a16="http://schemas.microsoft.com/office/drawing/2014/main" id="{40E93CC7-FA66-9849-CA3E-C662027A9F2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429000" y="2199944"/>
                  <a:ext cx="0" cy="1762456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BCEB">
                      <a:shade val="95000"/>
                      <a:satMod val="105000"/>
                    </a:srgbClr>
                  </a:solidFill>
                  <a:prstDash val="dash"/>
                </a:ln>
                <a:effectLst/>
              </p:spPr>
            </p:cxnSp>
            <p:cxnSp>
              <p:nvCxnSpPr>
                <p:cNvPr id="22" name="Straight Connector 21">
                  <a:extLst>
                    <a:ext uri="{FF2B5EF4-FFF2-40B4-BE49-F238E27FC236}">
                      <a16:creationId xmlns:a16="http://schemas.microsoft.com/office/drawing/2014/main" id="{9FCC6BD4-03F4-9A69-EB55-C6DA3DEE9BA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191000" y="2199944"/>
                  <a:ext cx="0" cy="1762456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BCEB">
                      <a:shade val="95000"/>
                      <a:satMod val="105000"/>
                    </a:srgbClr>
                  </a:solidFill>
                  <a:prstDash val="dash"/>
                </a:ln>
                <a:effectLst/>
              </p:spPr>
            </p:cxnSp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049101A8-6E01-66DF-0E8E-2BF769AA1562}"/>
                    </a:ext>
                  </a:extLst>
                </p:cNvPr>
                <p:cNvSpPr txBox="1"/>
                <p:nvPr/>
              </p:nvSpPr>
              <p:spPr>
                <a:xfrm>
                  <a:off x="467728" y="3290500"/>
                  <a:ext cx="827672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>
                      <a:latin typeface="Arial" panose="020B0604020202020204" pitchFamily="34" charset="0"/>
                    </a:rPr>
                    <a:t>-62 dBm</a:t>
                  </a:r>
                </a:p>
              </p:txBody>
            </p:sp>
          </p:grpSp>
          <p:cxnSp>
            <p:nvCxnSpPr>
              <p:cNvPr id="5" name="Straight Connector 57">
                <a:extLst>
                  <a:ext uri="{FF2B5EF4-FFF2-40B4-BE49-F238E27FC236}">
                    <a16:creationId xmlns:a16="http://schemas.microsoft.com/office/drawing/2014/main" id="{DC2C0702-C8A3-1551-B518-6224518144EE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0800000">
                <a:off x="9296401" y="3033331"/>
                <a:ext cx="983138" cy="370861"/>
              </a:xfrm>
              <a:prstGeom prst="bentConnector3">
                <a:avLst>
                  <a:gd name="adj1" fmla="val 95423"/>
                </a:avLst>
              </a:prstGeom>
              <a:ln w="57150"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1D3AA80-C8CA-1D75-A9D7-97D53AEAC934}"/>
                  </a:ext>
                </a:extLst>
              </p:cNvPr>
              <p:cNvSpPr txBox="1"/>
              <p:nvPr/>
            </p:nvSpPr>
            <p:spPr>
              <a:xfrm>
                <a:off x="5873988" y="2895600"/>
                <a:ext cx="8276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Arial" panose="020B0604020202020204" pitchFamily="34" charset="0"/>
                  </a:rPr>
                  <a:t>-42 dBm</a:t>
                </a:r>
              </a:p>
            </p:txBody>
          </p: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77CB3829-469A-B3A9-9484-432EF288E41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552694" y="3033326"/>
                <a:ext cx="3670769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accent3">
                    <a:lumMod val="75000"/>
                  </a:schemeClr>
                </a:solidFill>
                <a:prstDash val="sysDot"/>
              </a:ln>
              <a:effectLst/>
            </p:spPr>
          </p:cxnSp>
        </p:grpSp>
        <p:sp>
          <p:nvSpPr>
            <p:cNvPr id="46" name="Trapezoid 45">
              <a:extLst>
                <a:ext uri="{FF2B5EF4-FFF2-40B4-BE49-F238E27FC236}">
                  <a16:creationId xmlns:a16="http://schemas.microsoft.com/office/drawing/2014/main" id="{AC059E69-D094-13CF-4D26-3F9422427508}"/>
                </a:ext>
              </a:extLst>
            </p:cNvPr>
            <p:cNvSpPr/>
            <p:nvPr/>
          </p:nvSpPr>
          <p:spPr bwMode="auto">
            <a:xfrm>
              <a:off x="8575245" y="2932926"/>
              <a:ext cx="416355" cy="413125"/>
            </a:xfrm>
            <a:prstGeom prst="trapezoid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>
                  <a:latin typeface="+mj-lt"/>
                </a:rPr>
                <a:t>I</a:t>
              </a:r>
              <a:endParaRPr kumimoji="0" 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1057" name="Trapezoid 1056">
              <a:extLst>
                <a:ext uri="{FF2B5EF4-FFF2-40B4-BE49-F238E27FC236}">
                  <a16:creationId xmlns:a16="http://schemas.microsoft.com/office/drawing/2014/main" id="{E94F3869-0CA9-216F-0D40-A0D0F6CA3BD7}"/>
                </a:ext>
              </a:extLst>
            </p:cNvPr>
            <p:cNvSpPr/>
            <p:nvPr/>
          </p:nvSpPr>
          <p:spPr bwMode="auto">
            <a:xfrm>
              <a:off x="8992298" y="2563590"/>
              <a:ext cx="416355" cy="786355"/>
            </a:xfrm>
            <a:prstGeom prst="trapezoid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>
                  <a:latin typeface="+mj-lt"/>
                </a:rPr>
                <a:t>I</a:t>
              </a:r>
              <a:endParaRPr kumimoji="0" 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</p:grpSp>
      <p:sp>
        <p:nvSpPr>
          <p:cNvPr id="51" name="Content Placeholder 2">
            <a:extLst>
              <a:ext uri="{FF2B5EF4-FFF2-40B4-BE49-F238E27FC236}">
                <a16:creationId xmlns:a16="http://schemas.microsoft.com/office/drawing/2014/main" id="{DDC97FAB-0E3E-7F9A-9742-249D385119A5}"/>
              </a:ext>
            </a:extLst>
          </p:cNvPr>
          <p:cNvSpPr txBox="1">
            <a:spLocks/>
          </p:cNvSpPr>
          <p:nvPr/>
        </p:nvSpPr>
        <p:spPr bwMode="auto">
          <a:xfrm>
            <a:off x="1174816" y="1114156"/>
            <a:ext cx="4844983" cy="284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800" kern="0" dirty="0"/>
              <a:t>Traditional CCA:</a:t>
            </a:r>
          </a:p>
        </p:txBody>
      </p:sp>
      <p:sp>
        <p:nvSpPr>
          <p:cNvPr id="52" name="Content Placeholder 5">
            <a:extLst>
              <a:ext uri="{FF2B5EF4-FFF2-40B4-BE49-F238E27FC236}">
                <a16:creationId xmlns:a16="http://schemas.microsoft.com/office/drawing/2014/main" id="{3CFDFF37-E576-CDA6-3BEF-588821761501}"/>
              </a:ext>
            </a:extLst>
          </p:cNvPr>
          <p:cNvSpPr txBox="1">
            <a:spLocks/>
          </p:cNvSpPr>
          <p:nvPr/>
        </p:nvSpPr>
        <p:spPr>
          <a:xfrm>
            <a:off x="6745386" y="1066800"/>
            <a:ext cx="4717356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kern="0" dirty="0"/>
              <a:t>Modified CCA: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5616227-F71B-68B2-240D-B1383FA70A79}"/>
              </a:ext>
            </a:extLst>
          </p:cNvPr>
          <p:cNvSpPr txBox="1"/>
          <p:nvPr/>
        </p:nvSpPr>
        <p:spPr>
          <a:xfrm>
            <a:off x="10377260" y="838578"/>
            <a:ext cx="1905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+mn-lt"/>
                <a:cs typeface="+mn-cs"/>
              </a:rPr>
              <a:t>Key</a:t>
            </a:r>
            <a:r>
              <a:rPr lang="en-US" sz="1400" dirty="0">
                <a:latin typeface="+mn-lt"/>
                <a:cs typeface="+mn-cs"/>
              </a:rPr>
              <a:t>:</a:t>
            </a:r>
          </a:p>
          <a:p>
            <a:r>
              <a:rPr lang="en-US" sz="1400" dirty="0">
                <a:latin typeface="+mn-lt"/>
                <a:cs typeface="+mn-cs"/>
              </a:rPr>
              <a:t>P: Punctured channel</a:t>
            </a:r>
          </a:p>
          <a:p>
            <a:r>
              <a:rPr lang="en-US" sz="1400" dirty="0">
                <a:latin typeface="+mn-lt"/>
                <a:cs typeface="+mn-cs"/>
              </a:rPr>
              <a:t>I: Interference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C2ACC896-05EB-6515-75F1-D0AF86EC7D36}"/>
              </a:ext>
            </a:extLst>
          </p:cNvPr>
          <p:cNvGrpSpPr/>
          <p:nvPr/>
        </p:nvGrpSpPr>
        <p:grpSpPr>
          <a:xfrm>
            <a:off x="404575" y="3735312"/>
            <a:ext cx="5509344" cy="2041034"/>
            <a:chOff x="386597" y="1310850"/>
            <a:chExt cx="5509344" cy="2041034"/>
          </a:xfrm>
        </p:grpSpPr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6E927257-8211-C0D4-BA9C-DB5500B8B2C4}"/>
                </a:ext>
              </a:extLst>
            </p:cNvPr>
            <p:cNvGrpSpPr/>
            <p:nvPr/>
          </p:nvGrpSpPr>
          <p:grpSpPr>
            <a:xfrm>
              <a:off x="386597" y="1310850"/>
              <a:ext cx="5509344" cy="2035201"/>
              <a:chOff x="467728" y="1927199"/>
              <a:chExt cx="4719880" cy="2035201"/>
            </a:xfrm>
          </p:grpSpPr>
          <p:cxnSp>
            <p:nvCxnSpPr>
              <p:cNvPr id="55" name="Straight Connector 57">
                <a:extLst>
                  <a:ext uri="{FF2B5EF4-FFF2-40B4-BE49-F238E27FC236}">
                    <a16:creationId xmlns:a16="http://schemas.microsoft.com/office/drawing/2014/main" id="{42B436BA-F68D-0E7D-7727-7C1FE1A78ABC}"/>
                  </a:ext>
                </a:extLst>
              </p:cNvPr>
              <p:cNvCxnSpPr>
                <a:cxnSpLocks/>
                <a:endCxn id="1025" idx="1"/>
              </p:cNvCxnSpPr>
              <p:nvPr/>
            </p:nvCxnSpPr>
            <p:spPr bwMode="auto">
              <a:xfrm>
                <a:off x="1143000" y="3429000"/>
                <a:ext cx="3058132" cy="0"/>
              </a:xfrm>
              <a:prstGeom prst="straightConnector1">
                <a:avLst/>
              </a:prstGeom>
              <a:ln w="57150"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" name="Trapezoid 55">
                <a:extLst>
                  <a:ext uri="{FF2B5EF4-FFF2-40B4-BE49-F238E27FC236}">
                    <a16:creationId xmlns:a16="http://schemas.microsoft.com/office/drawing/2014/main" id="{F65D8391-019B-6BD5-3870-16249ADD70FB}"/>
                  </a:ext>
                </a:extLst>
              </p:cNvPr>
              <p:cNvSpPr/>
              <p:nvPr/>
            </p:nvSpPr>
            <p:spPr bwMode="auto">
              <a:xfrm>
                <a:off x="1143000" y="2285999"/>
                <a:ext cx="762000" cy="457201"/>
              </a:xfrm>
              <a:prstGeom prst="trapezoid">
                <a:avLst/>
              </a:prstGeom>
              <a:solidFill>
                <a:srgbClr val="00FF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endParaRPr>
              </a:p>
            </p:txBody>
          </p:sp>
          <p:sp>
            <p:nvSpPr>
              <p:cNvPr id="57" name="Trapezoid 56">
                <a:extLst>
                  <a:ext uri="{FF2B5EF4-FFF2-40B4-BE49-F238E27FC236}">
                    <a16:creationId xmlns:a16="http://schemas.microsoft.com/office/drawing/2014/main" id="{CB68FE1D-179F-7D30-69E5-429C1F4A49E5}"/>
                  </a:ext>
                </a:extLst>
              </p:cNvPr>
              <p:cNvSpPr/>
              <p:nvPr/>
            </p:nvSpPr>
            <p:spPr bwMode="auto">
              <a:xfrm>
                <a:off x="1905000" y="2280683"/>
                <a:ext cx="762000" cy="457201"/>
              </a:xfrm>
              <a:prstGeom prst="trapezoid">
                <a:avLst/>
              </a:prstGeom>
              <a:solidFill>
                <a:srgbClr val="00FF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endParaRPr>
              </a:p>
            </p:txBody>
          </p:sp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7CFE3699-A357-3E08-8724-BA8EE48FBAC1}"/>
                  </a:ext>
                </a:extLst>
              </p:cNvPr>
              <p:cNvSpPr txBox="1"/>
              <p:nvPr/>
            </p:nvSpPr>
            <p:spPr>
              <a:xfrm>
                <a:off x="1247748" y="1927199"/>
                <a:ext cx="5950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latin typeface="Arial" panose="020B0604020202020204" pitchFamily="34" charset="0"/>
                  </a:rPr>
                  <a:t>P20</a:t>
                </a:r>
              </a:p>
            </p:txBody>
          </p:sp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C59728E1-295A-B9BF-7CD6-749DDB721626}"/>
                  </a:ext>
                </a:extLst>
              </p:cNvPr>
              <p:cNvSpPr txBox="1"/>
              <p:nvPr/>
            </p:nvSpPr>
            <p:spPr>
              <a:xfrm>
                <a:off x="2023924" y="1927199"/>
                <a:ext cx="5950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latin typeface="Arial" panose="020B0604020202020204" pitchFamily="34" charset="0"/>
                  </a:rPr>
                  <a:t>S20</a:t>
                </a:r>
              </a:p>
            </p:txBody>
          </p:sp>
          <p:sp>
            <p:nvSpPr>
              <p:cNvPr id="60" name="Trapezoid 59">
                <a:extLst>
                  <a:ext uri="{FF2B5EF4-FFF2-40B4-BE49-F238E27FC236}">
                    <a16:creationId xmlns:a16="http://schemas.microsoft.com/office/drawing/2014/main" id="{EC090EDC-5D2C-AC4F-7EBD-7752127A101D}"/>
                  </a:ext>
                </a:extLst>
              </p:cNvPr>
              <p:cNvSpPr/>
              <p:nvPr/>
            </p:nvSpPr>
            <p:spPr bwMode="auto">
              <a:xfrm>
                <a:off x="2667000" y="2280683"/>
                <a:ext cx="762000" cy="457201"/>
              </a:xfrm>
              <a:prstGeom prst="trapezoid">
                <a:avLst/>
              </a:prstGeom>
              <a:solidFill>
                <a:srgbClr val="FFFFCC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j-lt"/>
                  </a:rPr>
                  <a:t>P</a:t>
                </a:r>
              </a:p>
            </p:txBody>
          </p:sp>
          <p:sp>
            <p:nvSpPr>
              <p:cNvPr id="61" name="Trapezoid 60">
                <a:extLst>
                  <a:ext uri="{FF2B5EF4-FFF2-40B4-BE49-F238E27FC236}">
                    <a16:creationId xmlns:a16="http://schemas.microsoft.com/office/drawing/2014/main" id="{1DE26D02-5BBD-3042-B214-2F414B5F8C63}"/>
                  </a:ext>
                </a:extLst>
              </p:cNvPr>
              <p:cNvSpPr/>
              <p:nvPr/>
            </p:nvSpPr>
            <p:spPr bwMode="auto">
              <a:xfrm>
                <a:off x="3429000" y="2283694"/>
                <a:ext cx="762000" cy="457201"/>
              </a:xfrm>
              <a:prstGeom prst="trapezoid">
                <a:avLst/>
              </a:prstGeom>
              <a:solidFill>
                <a:srgbClr val="00FF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endParaRPr>
              </a:p>
            </p:txBody>
          </p:sp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C9FF1BA0-229F-9C22-0794-159D0F8E8D74}"/>
                  </a:ext>
                </a:extLst>
              </p:cNvPr>
              <p:cNvSpPr txBox="1"/>
              <p:nvPr/>
            </p:nvSpPr>
            <p:spPr>
              <a:xfrm>
                <a:off x="3155135" y="1933449"/>
                <a:ext cx="5950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latin typeface="Arial" panose="020B0604020202020204" pitchFamily="34" charset="0"/>
                  </a:rPr>
                  <a:t>S40</a:t>
                </a:r>
              </a:p>
            </p:txBody>
          </p:sp>
          <p:cxnSp>
            <p:nvCxnSpPr>
              <p:cNvPr id="63" name="Straight Arrow Connector 62">
                <a:extLst>
                  <a:ext uri="{FF2B5EF4-FFF2-40B4-BE49-F238E27FC236}">
                    <a16:creationId xmlns:a16="http://schemas.microsoft.com/office/drawing/2014/main" id="{51986908-E8FC-7C1C-779C-EAED4043E99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1143000" y="2737884"/>
                <a:ext cx="0" cy="1224516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cxnSp>
            <p:nvCxnSpPr>
              <p:cNvPr id="1024" name="Straight Arrow Connector 1023">
                <a:extLst>
                  <a:ext uri="{FF2B5EF4-FFF2-40B4-BE49-F238E27FC236}">
                    <a16:creationId xmlns:a16="http://schemas.microsoft.com/office/drawing/2014/main" id="{10871268-FC01-1447-4640-0509D6F09B28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143000" y="3962400"/>
                <a:ext cx="3581400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sp>
            <p:nvSpPr>
              <p:cNvPr id="1025" name="TextBox 1024">
                <a:extLst>
                  <a:ext uri="{FF2B5EF4-FFF2-40B4-BE49-F238E27FC236}">
                    <a16:creationId xmlns:a16="http://schemas.microsoft.com/office/drawing/2014/main" id="{B2BD3BFC-4EB8-04CE-BB2A-7BF19D45C6D6}"/>
                  </a:ext>
                </a:extLst>
              </p:cNvPr>
              <p:cNvSpPr txBox="1"/>
              <p:nvPr/>
            </p:nvSpPr>
            <p:spPr>
              <a:xfrm>
                <a:off x="4201132" y="3290500"/>
                <a:ext cx="98647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Arial" panose="020B0604020202020204" pitchFamily="34" charset="0"/>
                  </a:rPr>
                  <a:t>CCA-</a:t>
                </a:r>
                <a:r>
                  <a:rPr lang="en-US" dirty="0" err="1">
                    <a:latin typeface="Arial" panose="020B0604020202020204" pitchFamily="34" charset="0"/>
                  </a:rPr>
                  <a:t>CatchAll</a:t>
                </a:r>
                <a:endParaRPr lang="en-US" dirty="0">
                  <a:latin typeface="Arial" panose="020B0604020202020204" pitchFamily="34" charset="0"/>
                </a:endParaRPr>
              </a:p>
            </p:txBody>
          </p:sp>
          <p:cxnSp>
            <p:nvCxnSpPr>
              <p:cNvPr id="1026" name="Straight Connector 1025">
                <a:extLst>
                  <a:ext uri="{FF2B5EF4-FFF2-40B4-BE49-F238E27FC236}">
                    <a16:creationId xmlns:a16="http://schemas.microsoft.com/office/drawing/2014/main" id="{6F2D5B55-C0AD-AD37-E16E-D2EE73F46B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894480" y="2199944"/>
                <a:ext cx="0" cy="1762456"/>
              </a:xfrm>
              <a:prstGeom prst="line">
                <a:avLst/>
              </a:prstGeom>
              <a:noFill/>
              <a:ln w="9525" cap="flat" cmpd="sng" algn="ctr">
                <a:solidFill>
                  <a:srgbClr val="00BCEB">
                    <a:shade val="95000"/>
                    <a:satMod val="105000"/>
                  </a:srgbClr>
                </a:solidFill>
                <a:prstDash val="dash"/>
              </a:ln>
              <a:effectLst/>
            </p:spPr>
          </p:cxnSp>
          <p:cxnSp>
            <p:nvCxnSpPr>
              <p:cNvPr id="1027" name="Straight Connector 1026">
                <a:extLst>
                  <a:ext uri="{FF2B5EF4-FFF2-40B4-BE49-F238E27FC236}">
                    <a16:creationId xmlns:a16="http://schemas.microsoft.com/office/drawing/2014/main" id="{3CF833C7-B8E7-A1AA-7D93-26AE91CA2FB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67000" y="2176907"/>
                <a:ext cx="0" cy="1762456"/>
              </a:xfrm>
              <a:prstGeom prst="line">
                <a:avLst/>
              </a:prstGeom>
              <a:noFill/>
              <a:ln w="9525" cap="flat" cmpd="sng" algn="ctr">
                <a:solidFill>
                  <a:srgbClr val="00BCEB">
                    <a:shade val="95000"/>
                    <a:satMod val="105000"/>
                  </a:srgbClr>
                </a:solidFill>
                <a:prstDash val="dash"/>
              </a:ln>
              <a:effectLst/>
            </p:spPr>
          </p:cxnSp>
          <p:cxnSp>
            <p:nvCxnSpPr>
              <p:cNvPr id="1028" name="Straight Connector 1027">
                <a:extLst>
                  <a:ext uri="{FF2B5EF4-FFF2-40B4-BE49-F238E27FC236}">
                    <a16:creationId xmlns:a16="http://schemas.microsoft.com/office/drawing/2014/main" id="{B20A4714-902B-0683-808C-576426BA976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29000" y="2199944"/>
                <a:ext cx="0" cy="1762456"/>
              </a:xfrm>
              <a:prstGeom prst="line">
                <a:avLst/>
              </a:prstGeom>
              <a:noFill/>
              <a:ln w="9525" cap="flat" cmpd="sng" algn="ctr">
                <a:solidFill>
                  <a:srgbClr val="00BCEB">
                    <a:shade val="95000"/>
                    <a:satMod val="105000"/>
                  </a:srgbClr>
                </a:solidFill>
                <a:prstDash val="dash"/>
              </a:ln>
              <a:effectLst/>
            </p:spPr>
          </p:cxnSp>
          <p:cxnSp>
            <p:nvCxnSpPr>
              <p:cNvPr id="1029" name="Straight Connector 1028">
                <a:extLst>
                  <a:ext uri="{FF2B5EF4-FFF2-40B4-BE49-F238E27FC236}">
                    <a16:creationId xmlns:a16="http://schemas.microsoft.com/office/drawing/2014/main" id="{544CF318-5FBE-D178-F28B-6E886FB5AE7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191000" y="2199944"/>
                <a:ext cx="0" cy="1762456"/>
              </a:xfrm>
              <a:prstGeom prst="line">
                <a:avLst/>
              </a:prstGeom>
              <a:noFill/>
              <a:ln w="9525" cap="flat" cmpd="sng" algn="ctr">
                <a:solidFill>
                  <a:srgbClr val="00BCEB">
                    <a:shade val="95000"/>
                    <a:satMod val="105000"/>
                  </a:srgbClr>
                </a:solidFill>
                <a:prstDash val="dash"/>
              </a:ln>
              <a:effectLst/>
            </p:spPr>
          </p:cxnSp>
          <p:sp>
            <p:nvSpPr>
              <p:cNvPr id="1030" name="TextBox 1029">
                <a:extLst>
                  <a:ext uri="{FF2B5EF4-FFF2-40B4-BE49-F238E27FC236}">
                    <a16:creationId xmlns:a16="http://schemas.microsoft.com/office/drawing/2014/main" id="{A3AD10F4-40ED-DFE4-5441-CE9918A22E6E}"/>
                  </a:ext>
                </a:extLst>
              </p:cNvPr>
              <p:cNvSpPr txBox="1"/>
              <p:nvPr/>
            </p:nvSpPr>
            <p:spPr>
              <a:xfrm>
                <a:off x="467728" y="3290500"/>
                <a:ext cx="8276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Arial" panose="020B0604020202020204" pitchFamily="34" charset="0"/>
                  </a:rPr>
                  <a:t>-62 dBm</a:t>
                </a:r>
              </a:p>
            </p:txBody>
          </p:sp>
        </p:grpSp>
        <p:sp>
          <p:nvSpPr>
            <p:cNvPr id="48" name="Trapezoid 47">
              <a:extLst>
                <a:ext uri="{FF2B5EF4-FFF2-40B4-BE49-F238E27FC236}">
                  <a16:creationId xmlns:a16="http://schemas.microsoft.com/office/drawing/2014/main" id="{533DDB97-3887-23D9-8C4C-842606A35A69}"/>
                </a:ext>
              </a:extLst>
            </p:cNvPr>
            <p:cNvSpPr/>
            <p:nvPr/>
          </p:nvSpPr>
          <p:spPr bwMode="auto">
            <a:xfrm>
              <a:off x="2953822" y="2578473"/>
              <a:ext cx="441516" cy="765943"/>
            </a:xfrm>
            <a:prstGeom prst="trapezoid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>
                  <a:latin typeface="+mj-lt"/>
                </a:rPr>
                <a:t>I</a:t>
              </a:r>
              <a:endParaRPr kumimoji="0" 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1058" name="Trapezoid 1057">
              <a:extLst>
                <a:ext uri="{FF2B5EF4-FFF2-40B4-BE49-F238E27FC236}">
                  <a16:creationId xmlns:a16="http://schemas.microsoft.com/office/drawing/2014/main" id="{E53DC177-3E64-372B-04F0-F7760319BC22}"/>
                </a:ext>
              </a:extLst>
            </p:cNvPr>
            <p:cNvSpPr/>
            <p:nvPr/>
          </p:nvSpPr>
          <p:spPr bwMode="auto">
            <a:xfrm>
              <a:off x="3395527" y="2202274"/>
              <a:ext cx="441516" cy="1149610"/>
            </a:xfrm>
            <a:prstGeom prst="trapezoid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>
                  <a:latin typeface="+mj-lt"/>
                </a:rPr>
                <a:t>I</a:t>
              </a:r>
              <a:endParaRPr kumimoji="0" 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</p:grpSp>
      <p:grpSp>
        <p:nvGrpSpPr>
          <p:cNvPr id="1032" name="Group 1031">
            <a:extLst>
              <a:ext uri="{FF2B5EF4-FFF2-40B4-BE49-F238E27FC236}">
                <a16:creationId xmlns:a16="http://schemas.microsoft.com/office/drawing/2014/main" id="{46F8D768-4E8B-C106-5E26-C591C997A226}"/>
              </a:ext>
            </a:extLst>
          </p:cNvPr>
          <p:cNvGrpSpPr/>
          <p:nvPr/>
        </p:nvGrpSpPr>
        <p:grpSpPr>
          <a:xfrm>
            <a:off x="5971709" y="3739811"/>
            <a:ext cx="5491032" cy="2035201"/>
            <a:chOff x="5953731" y="1315349"/>
            <a:chExt cx="5491032" cy="2035201"/>
          </a:xfrm>
        </p:grpSpPr>
        <p:grpSp>
          <p:nvGrpSpPr>
            <p:cNvPr id="1034" name="Group 1033">
              <a:extLst>
                <a:ext uri="{FF2B5EF4-FFF2-40B4-BE49-F238E27FC236}">
                  <a16:creationId xmlns:a16="http://schemas.microsoft.com/office/drawing/2014/main" id="{EABA3D2F-0078-73B2-E453-B528088DE322}"/>
                </a:ext>
              </a:extLst>
            </p:cNvPr>
            <p:cNvGrpSpPr/>
            <p:nvPr/>
          </p:nvGrpSpPr>
          <p:grpSpPr>
            <a:xfrm>
              <a:off x="5953731" y="1315349"/>
              <a:ext cx="5491032" cy="2035201"/>
              <a:chOff x="5873988" y="1902390"/>
              <a:chExt cx="5491032" cy="2035201"/>
            </a:xfrm>
          </p:grpSpPr>
          <p:grpSp>
            <p:nvGrpSpPr>
              <p:cNvPr id="1037" name="Group 1036">
                <a:extLst>
                  <a:ext uri="{FF2B5EF4-FFF2-40B4-BE49-F238E27FC236}">
                    <a16:creationId xmlns:a16="http://schemas.microsoft.com/office/drawing/2014/main" id="{F3EBA6F9-C42D-FA09-AF70-8E3F1803E6AF}"/>
                  </a:ext>
                </a:extLst>
              </p:cNvPr>
              <p:cNvGrpSpPr/>
              <p:nvPr/>
            </p:nvGrpSpPr>
            <p:grpSpPr>
              <a:xfrm>
                <a:off x="5877423" y="1902390"/>
                <a:ext cx="5487597" cy="2035201"/>
                <a:chOff x="467728" y="1927199"/>
                <a:chExt cx="4701249" cy="2035201"/>
              </a:xfrm>
            </p:grpSpPr>
            <p:cxnSp>
              <p:nvCxnSpPr>
                <p:cNvPr id="1041" name="Straight Connector 57">
                  <a:extLst>
                    <a:ext uri="{FF2B5EF4-FFF2-40B4-BE49-F238E27FC236}">
                      <a16:creationId xmlns:a16="http://schemas.microsoft.com/office/drawing/2014/main" id="{6C75A861-F44D-D00B-F9B7-A08D0EBBEABC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1143000" y="3058135"/>
                  <a:ext cx="2286000" cy="370865"/>
                </a:xfrm>
                <a:prstGeom prst="bentConnector3">
                  <a:avLst>
                    <a:gd name="adj1" fmla="val 66279"/>
                  </a:avLst>
                </a:prstGeom>
                <a:ln w="57150">
                  <a:headEnd type="none" w="sm" len="sm"/>
                  <a:tailEnd type="non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42" name="Trapezoid 1041">
                  <a:extLst>
                    <a:ext uri="{FF2B5EF4-FFF2-40B4-BE49-F238E27FC236}">
                      <a16:creationId xmlns:a16="http://schemas.microsoft.com/office/drawing/2014/main" id="{CC175F90-278E-2229-A10E-B06CED023814}"/>
                    </a:ext>
                  </a:extLst>
                </p:cNvPr>
                <p:cNvSpPr/>
                <p:nvPr/>
              </p:nvSpPr>
              <p:spPr bwMode="auto">
                <a:xfrm>
                  <a:off x="1143000" y="2285999"/>
                  <a:ext cx="762000" cy="457201"/>
                </a:xfrm>
                <a:prstGeom prst="trapezoid">
                  <a:avLst/>
                </a:prstGeom>
                <a:solidFill>
                  <a:srgbClr val="00FFFF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60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j-lt"/>
                  </a:endParaRPr>
                </a:p>
              </p:txBody>
            </p:sp>
            <p:sp>
              <p:nvSpPr>
                <p:cNvPr id="1043" name="Trapezoid 1042">
                  <a:extLst>
                    <a:ext uri="{FF2B5EF4-FFF2-40B4-BE49-F238E27FC236}">
                      <a16:creationId xmlns:a16="http://schemas.microsoft.com/office/drawing/2014/main" id="{1CF4886D-B907-46D1-5A15-F660456681B3}"/>
                    </a:ext>
                  </a:extLst>
                </p:cNvPr>
                <p:cNvSpPr/>
                <p:nvPr/>
              </p:nvSpPr>
              <p:spPr bwMode="auto">
                <a:xfrm>
                  <a:off x="1905000" y="2280683"/>
                  <a:ext cx="762000" cy="457201"/>
                </a:xfrm>
                <a:prstGeom prst="trapezoid">
                  <a:avLst/>
                </a:prstGeom>
                <a:solidFill>
                  <a:srgbClr val="00FFFF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60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j-lt"/>
                  </a:endParaRPr>
                </a:p>
              </p:txBody>
            </p:sp>
            <p:sp>
              <p:nvSpPr>
                <p:cNvPr id="1044" name="TextBox 1043">
                  <a:extLst>
                    <a:ext uri="{FF2B5EF4-FFF2-40B4-BE49-F238E27FC236}">
                      <a16:creationId xmlns:a16="http://schemas.microsoft.com/office/drawing/2014/main" id="{27FB4499-BDA5-1F7F-ACF6-7324BB14A83C}"/>
                    </a:ext>
                  </a:extLst>
                </p:cNvPr>
                <p:cNvSpPr txBox="1"/>
                <p:nvPr/>
              </p:nvSpPr>
              <p:spPr>
                <a:xfrm>
                  <a:off x="1247748" y="1927199"/>
                  <a:ext cx="59503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800" dirty="0">
                      <a:latin typeface="Arial" panose="020B0604020202020204" pitchFamily="34" charset="0"/>
                    </a:rPr>
                    <a:t>P20</a:t>
                  </a:r>
                </a:p>
              </p:txBody>
            </p:sp>
            <p:sp>
              <p:nvSpPr>
                <p:cNvPr id="1045" name="TextBox 1044">
                  <a:extLst>
                    <a:ext uri="{FF2B5EF4-FFF2-40B4-BE49-F238E27FC236}">
                      <a16:creationId xmlns:a16="http://schemas.microsoft.com/office/drawing/2014/main" id="{6EE579AC-3B07-EC85-3125-756FA7E3DB7A}"/>
                    </a:ext>
                  </a:extLst>
                </p:cNvPr>
                <p:cNvSpPr txBox="1"/>
                <p:nvPr/>
              </p:nvSpPr>
              <p:spPr>
                <a:xfrm>
                  <a:off x="2023924" y="1927199"/>
                  <a:ext cx="59503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800" dirty="0">
                      <a:latin typeface="Arial" panose="020B0604020202020204" pitchFamily="34" charset="0"/>
                    </a:rPr>
                    <a:t>S20</a:t>
                  </a:r>
                </a:p>
              </p:txBody>
            </p:sp>
            <p:sp>
              <p:nvSpPr>
                <p:cNvPr id="1046" name="Trapezoid 1045">
                  <a:extLst>
                    <a:ext uri="{FF2B5EF4-FFF2-40B4-BE49-F238E27FC236}">
                      <a16:creationId xmlns:a16="http://schemas.microsoft.com/office/drawing/2014/main" id="{42E6F175-59C4-3C36-2CB2-4746153E79E3}"/>
                    </a:ext>
                  </a:extLst>
                </p:cNvPr>
                <p:cNvSpPr/>
                <p:nvPr/>
              </p:nvSpPr>
              <p:spPr bwMode="auto">
                <a:xfrm>
                  <a:off x="2667000" y="2280683"/>
                  <a:ext cx="762000" cy="457201"/>
                </a:xfrm>
                <a:prstGeom prst="trapezoid">
                  <a:avLst/>
                </a:prstGeom>
                <a:solidFill>
                  <a:srgbClr val="FFFFCC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60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+mj-lt"/>
                    </a:rPr>
                    <a:t>P</a:t>
                  </a:r>
                </a:p>
              </p:txBody>
            </p:sp>
            <p:sp>
              <p:nvSpPr>
                <p:cNvPr id="1047" name="Trapezoid 1046">
                  <a:extLst>
                    <a:ext uri="{FF2B5EF4-FFF2-40B4-BE49-F238E27FC236}">
                      <a16:creationId xmlns:a16="http://schemas.microsoft.com/office/drawing/2014/main" id="{6A2401B2-0E29-1425-713B-EEDC1E09E8A1}"/>
                    </a:ext>
                  </a:extLst>
                </p:cNvPr>
                <p:cNvSpPr/>
                <p:nvPr/>
              </p:nvSpPr>
              <p:spPr bwMode="auto">
                <a:xfrm>
                  <a:off x="3429000" y="2283694"/>
                  <a:ext cx="762000" cy="457201"/>
                </a:xfrm>
                <a:prstGeom prst="trapezoid">
                  <a:avLst/>
                </a:prstGeom>
                <a:solidFill>
                  <a:srgbClr val="00FFFF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60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j-lt"/>
                  </a:endParaRPr>
                </a:p>
              </p:txBody>
            </p:sp>
            <p:sp>
              <p:nvSpPr>
                <p:cNvPr id="1048" name="TextBox 1047">
                  <a:extLst>
                    <a:ext uri="{FF2B5EF4-FFF2-40B4-BE49-F238E27FC236}">
                      <a16:creationId xmlns:a16="http://schemas.microsoft.com/office/drawing/2014/main" id="{8657B9A5-982C-4C08-9992-4B98441EB520}"/>
                    </a:ext>
                  </a:extLst>
                </p:cNvPr>
                <p:cNvSpPr txBox="1"/>
                <p:nvPr/>
              </p:nvSpPr>
              <p:spPr>
                <a:xfrm>
                  <a:off x="3155135" y="1933449"/>
                  <a:ext cx="59503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800" dirty="0">
                      <a:latin typeface="Arial" panose="020B0604020202020204" pitchFamily="34" charset="0"/>
                    </a:rPr>
                    <a:t>S40</a:t>
                  </a:r>
                </a:p>
              </p:txBody>
            </p:sp>
            <p:cxnSp>
              <p:nvCxnSpPr>
                <p:cNvPr id="1049" name="Straight Arrow Connector 1048">
                  <a:extLst>
                    <a:ext uri="{FF2B5EF4-FFF2-40B4-BE49-F238E27FC236}">
                      <a16:creationId xmlns:a16="http://schemas.microsoft.com/office/drawing/2014/main" id="{C074E5EC-1508-65B7-FD24-99BE9A6CFFDD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1143000" y="2737884"/>
                  <a:ext cx="0" cy="1224516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cxnSp>
              <p:nvCxnSpPr>
                <p:cNvPr id="1050" name="Straight Arrow Connector 1049">
                  <a:extLst>
                    <a:ext uri="{FF2B5EF4-FFF2-40B4-BE49-F238E27FC236}">
                      <a16:creationId xmlns:a16="http://schemas.microsoft.com/office/drawing/2014/main" id="{3CC9B36D-8D88-2A1D-619C-5A701B1E9E09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1143000" y="3962400"/>
                  <a:ext cx="3581400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sp>
              <p:nvSpPr>
                <p:cNvPr id="1051" name="TextBox 1050">
                  <a:extLst>
                    <a:ext uri="{FF2B5EF4-FFF2-40B4-BE49-F238E27FC236}">
                      <a16:creationId xmlns:a16="http://schemas.microsoft.com/office/drawing/2014/main" id="{4FDACFCC-4762-0D90-9CCE-453736DABB4E}"/>
                    </a:ext>
                  </a:extLst>
                </p:cNvPr>
                <p:cNvSpPr txBox="1"/>
                <p:nvPr/>
              </p:nvSpPr>
              <p:spPr>
                <a:xfrm>
                  <a:off x="4201132" y="3290500"/>
                  <a:ext cx="967845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>
                      <a:latin typeface="Arial" panose="020B0604020202020204" pitchFamily="34" charset="0"/>
                    </a:rPr>
                    <a:t>CCA-</a:t>
                  </a:r>
                  <a:r>
                    <a:rPr lang="en-US" dirty="0" err="1">
                      <a:latin typeface="Arial" panose="020B0604020202020204" pitchFamily="34" charset="0"/>
                    </a:rPr>
                    <a:t>CatchAll</a:t>
                  </a:r>
                  <a:endParaRPr lang="en-US" dirty="0">
                    <a:latin typeface="Arial" panose="020B0604020202020204" pitchFamily="34" charset="0"/>
                  </a:endParaRPr>
                </a:p>
              </p:txBody>
            </p:sp>
            <p:cxnSp>
              <p:nvCxnSpPr>
                <p:cNvPr id="1052" name="Straight Connector 1051">
                  <a:extLst>
                    <a:ext uri="{FF2B5EF4-FFF2-40B4-BE49-F238E27FC236}">
                      <a16:creationId xmlns:a16="http://schemas.microsoft.com/office/drawing/2014/main" id="{4207DE94-C9BB-C93D-44EE-58EF763AAEB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894480" y="2199944"/>
                  <a:ext cx="0" cy="1762456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BCEB">
                      <a:shade val="95000"/>
                      <a:satMod val="105000"/>
                    </a:srgbClr>
                  </a:solidFill>
                  <a:prstDash val="dash"/>
                </a:ln>
                <a:effectLst/>
              </p:spPr>
            </p:cxnSp>
            <p:cxnSp>
              <p:nvCxnSpPr>
                <p:cNvPr id="1053" name="Straight Connector 1052">
                  <a:extLst>
                    <a:ext uri="{FF2B5EF4-FFF2-40B4-BE49-F238E27FC236}">
                      <a16:creationId xmlns:a16="http://schemas.microsoft.com/office/drawing/2014/main" id="{3FBAC4AA-E949-38DD-128A-0CA2AB2306B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667000" y="2176907"/>
                  <a:ext cx="0" cy="1762456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BCEB">
                      <a:shade val="95000"/>
                      <a:satMod val="105000"/>
                    </a:srgbClr>
                  </a:solidFill>
                  <a:prstDash val="dash"/>
                </a:ln>
                <a:effectLst/>
              </p:spPr>
            </p:cxnSp>
            <p:cxnSp>
              <p:nvCxnSpPr>
                <p:cNvPr id="1054" name="Straight Connector 1053">
                  <a:extLst>
                    <a:ext uri="{FF2B5EF4-FFF2-40B4-BE49-F238E27FC236}">
                      <a16:creationId xmlns:a16="http://schemas.microsoft.com/office/drawing/2014/main" id="{A8E19714-7E21-4767-BAB8-2AAB5A43615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429000" y="2199944"/>
                  <a:ext cx="0" cy="1762456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BCEB">
                      <a:shade val="95000"/>
                      <a:satMod val="105000"/>
                    </a:srgbClr>
                  </a:solidFill>
                  <a:prstDash val="dash"/>
                </a:ln>
                <a:effectLst/>
              </p:spPr>
            </p:cxnSp>
            <p:cxnSp>
              <p:nvCxnSpPr>
                <p:cNvPr id="1055" name="Straight Connector 1054">
                  <a:extLst>
                    <a:ext uri="{FF2B5EF4-FFF2-40B4-BE49-F238E27FC236}">
                      <a16:creationId xmlns:a16="http://schemas.microsoft.com/office/drawing/2014/main" id="{B7FC4CCC-F4D4-AAE9-5BFB-8E9D9960823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191000" y="2199944"/>
                  <a:ext cx="0" cy="1762456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BCEB">
                      <a:shade val="95000"/>
                      <a:satMod val="105000"/>
                    </a:srgbClr>
                  </a:solidFill>
                  <a:prstDash val="dash"/>
                </a:ln>
                <a:effectLst/>
              </p:spPr>
            </p:cxnSp>
            <p:sp>
              <p:nvSpPr>
                <p:cNvPr id="1056" name="TextBox 1055">
                  <a:extLst>
                    <a:ext uri="{FF2B5EF4-FFF2-40B4-BE49-F238E27FC236}">
                      <a16:creationId xmlns:a16="http://schemas.microsoft.com/office/drawing/2014/main" id="{CF2202D4-6823-4B03-1F75-7879CC519952}"/>
                    </a:ext>
                  </a:extLst>
                </p:cNvPr>
                <p:cNvSpPr txBox="1"/>
                <p:nvPr/>
              </p:nvSpPr>
              <p:spPr>
                <a:xfrm>
                  <a:off x="467728" y="3290500"/>
                  <a:ext cx="827672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>
                      <a:latin typeface="Arial" panose="020B0604020202020204" pitchFamily="34" charset="0"/>
                    </a:rPr>
                    <a:t>-62 dBm</a:t>
                  </a:r>
                </a:p>
              </p:txBody>
            </p:sp>
          </p:grpSp>
          <p:cxnSp>
            <p:nvCxnSpPr>
              <p:cNvPr id="1038" name="Straight Connector 57">
                <a:extLst>
                  <a:ext uri="{FF2B5EF4-FFF2-40B4-BE49-F238E27FC236}">
                    <a16:creationId xmlns:a16="http://schemas.microsoft.com/office/drawing/2014/main" id="{97029AA1-1F73-125C-2BCC-B66DB8057AA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0800000">
                <a:off x="9296401" y="3033331"/>
                <a:ext cx="983138" cy="370861"/>
              </a:xfrm>
              <a:prstGeom prst="bentConnector3">
                <a:avLst>
                  <a:gd name="adj1" fmla="val 95423"/>
                </a:avLst>
              </a:prstGeom>
              <a:ln w="57150"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39" name="TextBox 1038">
                <a:extLst>
                  <a:ext uri="{FF2B5EF4-FFF2-40B4-BE49-F238E27FC236}">
                    <a16:creationId xmlns:a16="http://schemas.microsoft.com/office/drawing/2014/main" id="{AD83BB5E-35E2-6783-F459-B3B62FCDF093}"/>
                  </a:ext>
                </a:extLst>
              </p:cNvPr>
              <p:cNvSpPr txBox="1"/>
              <p:nvPr/>
            </p:nvSpPr>
            <p:spPr>
              <a:xfrm>
                <a:off x="5873988" y="2895600"/>
                <a:ext cx="8276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Arial" panose="020B0604020202020204" pitchFamily="34" charset="0"/>
                  </a:rPr>
                  <a:t>-42 dBm</a:t>
                </a:r>
              </a:p>
            </p:txBody>
          </p:sp>
          <p:cxnSp>
            <p:nvCxnSpPr>
              <p:cNvPr id="1040" name="Straight Connector 1039">
                <a:extLst>
                  <a:ext uri="{FF2B5EF4-FFF2-40B4-BE49-F238E27FC236}">
                    <a16:creationId xmlns:a16="http://schemas.microsoft.com/office/drawing/2014/main" id="{7BD36320-46B1-D5C9-AE21-90427C83B8A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552694" y="3033326"/>
                <a:ext cx="3670769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accent3">
                    <a:lumMod val="75000"/>
                  </a:schemeClr>
                </a:solidFill>
                <a:prstDash val="sysDot"/>
              </a:ln>
              <a:effectLst/>
            </p:spPr>
          </p:cxnSp>
        </p:grpSp>
        <p:sp>
          <p:nvSpPr>
            <p:cNvPr id="1036" name="Trapezoid 1035">
              <a:extLst>
                <a:ext uri="{FF2B5EF4-FFF2-40B4-BE49-F238E27FC236}">
                  <a16:creationId xmlns:a16="http://schemas.microsoft.com/office/drawing/2014/main" id="{42DA7E0A-5DEA-D63E-6A88-878C473AB33F}"/>
                </a:ext>
              </a:extLst>
            </p:cNvPr>
            <p:cNvSpPr/>
            <p:nvPr/>
          </p:nvSpPr>
          <p:spPr bwMode="auto">
            <a:xfrm>
              <a:off x="8785867" y="2206774"/>
              <a:ext cx="416355" cy="1139278"/>
            </a:xfrm>
            <a:prstGeom prst="trapezoid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>
                  <a:latin typeface="+mj-lt"/>
                </a:rPr>
                <a:t>I</a:t>
              </a:r>
              <a:endParaRPr kumimoji="0" 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</p:grpSp>
      <p:sp>
        <p:nvSpPr>
          <p:cNvPr id="1059" name="Rectangle 1058">
            <a:extLst>
              <a:ext uri="{FF2B5EF4-FFF2-40B4-BE49-F238E27FC236}">
                <a16:creationId xmlns:a16="http://schemas.microsoft.com/office/drawing/2014/main" id="{EF9C4670-809E-0A02-9927-801659221AF6}"/>
              </a:ext>
            </a:extLst>
          </p:cNvPr>
          <p:cNvSpPr/>
          <p:nvPr/>
        </p:nvSpPr>
        <p:spPr bwMode="auto">
          <a:xfrm>
            <a:off x="3926704" y="3172977"/>
            <a:ext cx="1254896" cy="45266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Transmission allowed</a:t>
            </a:r>
          </a:p>
        </p:txBody>
      </p:sp>
      <p:sp>
        <p:nvSpPr>
          <p:cNvPr id="1061" name="Rectangle 1060">
            <a:extLst>
              <a:ext uri="{FF2B5EF4-FFF2-40B4-BE49-F238E27FC236}">
                <a16:creationId xmlns:a16="http://schemas.microsoft.com/office/drawing/2014/main" id="{7C106D10-F9A2-ECBF-B435-0626482CB1F2}"/>
              </a:ext>
            </a:extLst>
          </p:cNvPr>
          <p:cNvSpPr/>
          <p:nvPr/>
        </p:nvSpPr>
        <p:spPr bwMode="auto">
          <a:xfrm>
            <a:off x="9522137" y="3174096"/>
            <a:ext cx="1254896" cy="45266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Transmission allowed</a:t>
            </a:r>
          </a:p>
        </p:txBody>
      </p:sp>
      <p:sp>
        <p:nvSpPr>
          <p:cNvPr id="1062" name="Rectangle 1061">
            <a:extLst>
              <a:ext uri="{FF2B5EF4-FFF2-40B4-BE49-F238E27FC236}">
                <a16:creationId xmlns:a16="http://schemas.microsoft.com/office/drawing/2014/main" id="{D0C5D118-0336-3569-782F-6D4B30F8BFC9}"/>
              </a:ext>
            </a:extLst>
          </p:cNvPr>
          <p:cNvSpPr/>
          <p:nvPr/>
        </p:nvSpPr>
        <p:spPr bwMode="auto">
          <a:xfrm>
            <a:off x="3926704" y="5428801"/>
            <a:ext cx="1254896" cy="45266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Transmission allowed</a:t>
            </a:r>
          </a:p>
        </p:txBody>
      </p:sp>
      <p:sp>
        <p:nvSpPr>
          <p:cNvPr id="1063" name="Rectangle 1062">
            <a:extLst>
              <a:ext uri="{FF2B5EF4-FFF2-40B4-BE49-F238E27FC236}">
                <a16:creationId xmlns:a16="http://schemas.microsoft.com/office/drawing/2014/main" id="{A72D64D6-071B-4E50-90A0-3DE3B5A8217C}"/>
              </a:ext>
            </a:extLst>
          </p:cNvPr>
          <p:cNvSpPr/>
          <p:nvPr/>
        </p:nvSpPr>
        <p:spPr bwMode="auto">
          <a:xfrm>
            <a:off x="9518646" y="5411703"/>
            <a:ext cx="1254896" cy="45266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Transmission disallowed</a:t>
            </a:r>
          </a:p>
        </p:txBody>
      </p:sp>
    </p:spTree>
    <p:extLst>
      <p:ext uri="{BB962C8B-B14F-4D97-AF65-F5344CB8AC3E}">
        <p14:creationId xmlns:p14="http://schemas.microsoft.com/office/powerpoint/2010/main" val="1541820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CAB1D-CB35-91E9-8BB6-0241D18F4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71A489-E33F-2586-7652-829AAD52E5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447800"/>
            <a:ext cx="10363200" cy="4724400"/>
          </a:xfrm>
        </p:spPr>
        <p:txBody>
          <a:bodyPr/>
          <a:lstStyle/>
          <a:p>
            <a:r>
              <a:rPr lang="en-US" sz="2000" dirty="0"/>
              <a:t>11be does not perform CCA over punctured subchannels</a:t>
            </a:r>
          </a:p>
          <a:p>
            <a:r>
              <a:rPr lang="en-US" sz="2000" dirty="0"/>
              <a:t>… and the FCC currently does not permit Static Preamble Puncturing in LPI BSSs as an allowed method to protect incumbents</a:t>
            </a:r>
          </a:p>
          <a:p>
            <a:pPr lvl="1"/>
            <a:r>
              <a:rPr lang="en-US" sz="2000" dirty="0"/>
              <a:t>If an incumbent occupies the upper or lower half of an 80 MHz channel, the LPI BSS bandwidth drops to 40 MHz</a:t>
            </a:r>
          </a:p>
          <a:p>
            <a:pPr lvl="1"/>
            <a:r>
              <a:rPr lang="en-US" sz="2000" dirty="0"/>
              <a:t>If an incumbent occupies the upper or lower half of a 160 MHz channel, the LPI BSS bandwidth drops to 80 MHz</a:t>
            </a:r>
          </a:p>
          <a:p>
            <a:r>
              <a:rPr lang="en-US" sz="2000" dirty="0"/>
              <a:t>However, we see good prospects for FCC allowing Static Preamble Puncturing </a:t>
            </a:r>
            <a:r>
              <a:rPr lang="en-US" sz="2000" i="1" dirty="0"/>
              <a:t>with modified CCA </a:t>
            </a:r>
            <a:r>
              <a:rPr lang="en-US" sz="2000" dirty="0"/>
              <a:t>in LPI BSSs to protect incumbents</a:t>
            </a:r>
          </a:p>
          <a:p>
            <a:pPr lvl="1"/>
            <a:r>
              <a:rPr lang="en-US" sz="2000" dirty="0"/>
              <a:t>De-sensed CCA, rather than no CCA, over the punctured subchannels</a:t>
            </a:r>
          </a:p>
          <a:p>
            <a:pPr lvl="1"/>
            <a:r>
              <a:rPr lang="en-US" sz="2000" dirty="0"/>
              <a:t>To unlock 60 MHz BSSs (</a:t>
            </a:r>
            <a:r>
              <a:rPr lang="en-US" sz="2000" dirty="0" err="1"/>
              <a:t>etc</a:t>
            </a:r>
            <a:r>
              <a:rPr lang="en-US" sz="2000" dirty="0"/>
              <a:t>) instead of falling to 40 MHz.</a:t>
            </a:r>
          </a:p>
          <a:p>
            <a:pPr lvl="1"/>
            <a:r>
              <a:rPr lang="en-US" sz="2000" dirty="0"/>
              <a:t>To unlock 120-140 MHz </a:t>
            </a:r>
            <a:r>
              <a:rPr lang="en-US" sz="2000"/>
              <a:t>BSSs instead </a:t>
            </a:r>
            <a:r>
              <a:rPr lang="en-US" sz="2000" dirty="0"/>
              <a:t>of falling to 80 MHz.</a:t>
            </a:r>
          </a:p>
          <a:p>
            <a:r>
              <a:rPr lang="en-US" sz="2000" dirty="0"/>
              <a:t>Clients that support the modified CCA scheme can occupy the full (albeit punctured) BSS bandwidth instead of a fraction of it.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					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C6C718-1484-DC98-9DF2-341D0BD96E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035DA2-4530-BB89-356C-40D85ED3FD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Salem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60294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CAB1D-CB35-91E9-8BB6-0241D18F4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71A489-E33F-2586-7652-829AAD52E5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help regulators permit LPI BSSs to use </a:t>
            </a:r>
            <a:r>
              <a:rPr lang="en-US" sz="1600" dirty="0"/>
              <a:t>Static Preamble Puncturing </a:t>
            </a:r>
            <a:r>
              <a:rPr lang="en-US" dirty="0"/>
              <a:t>as a sufficient method to protect incumbents, do you agree to add the following text to the 11bn SFD:</a:t>
            </a:r>
          </a:p>
          <a:p>
            <a:pPr lvl="1"/>
            <a:r>
              <a:rPr lang="en-US" dirty="0"/>
              <a:t>11bn shall define a mode of operation where transmission on punctured subchannels is conditional on performing de-sensed CCA (details TBD)</a:t>
            </a:r>
          </a:p>
          <a:p>
            <a:pPr marL="182880" lvl="1" indent="0">
              <a:buNone/>
            </a:pPr>
            <a:r>
              <a:rPr lang="en-US" dirty="0"/>
              <a:t>Y / N / 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C6C718-1484-DC98-9DF2-341D0BD96E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035DA2-4530-BB89-356C-40D85ED3FD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Salem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1899762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j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1127</Words>
  <Application>Microsoft Macintosh PowerPoint</Application>
  <PresentationFormat>Widescreen</PresentationFormat>
  <Paragraphs>192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Times New Roman</vt:lpstr>
      <vt:lpstr>802-11-Submission</vt:lpstr>
      <vt:lpstr>LPI Static Preamble Puncturing</vt:lpstr>
      <vt:lpstr>The Promise of Static Preamble Puncturing </vt:lpstr>
      <vt:lpstr>Current FCC Regulations for Preamble Puncturing in 6GHz</vt:lpstr>
      <vt:lpstr>IEEE Transmit Spectral Masks and FCC Requirement</vt:lpstr>
      <vt:lpstr>Simple Representation of Static Preamble Puncturing </vt:lpstr>
      <vt:lpstr>Summary of Static Preamble Puncturing FCC Rules Incorporating additional communications </vt:lpstr>
      <vt:lpstr>Modified CCA/CS can be a solution for puncturing in LPI </vt:lpstr>
      <vt:lpstr>Summary</vt:lpstr>
      <vt:lpstr>Strawpoll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LPI Static Preamble Puncturing</dc:title>
  <dc:subject/>
  <dc:creator/>
  <cp:keywords>24/0534</cp:keywords>
  <dc:description/>
  <cp:lastModifiedBy/>
  <cp:revision>6</cp:revision>
  <dcterms:created xsi:type="dcterms:W3CDTF">2011-09-19T06:02:14Z</dcterms:created>
  <dcterms:modified xsi:type="dcterms:W3CDTF">2024-04-04T20:09:49Z</dcterms:modified>
  <cp:category>Pelin Salem, Cisco Systems</cp:category>
</cp:coreProperties>
</file>