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5" r:id="rId4"/>
    <p:sldId id="266" r:id="rId5"/>
    <p:sldId id="267" r:id="rId6"/>
    <p:sldId id="277" r:id="rId7"/>
    <p:sldId id="269" r:id="rId8"/>
    <p:sldId id="278" r:id="rId9"/>
    <p:sldId id="272" r:id="rId10"/>
    <p:sldId id="279" r:id="rId11"/>
    <p:sldId id="276"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A56591-C0BC-496D-96DB-05019CF0D23A}" v="33" dt="2024-05-11T09:45:29.5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80" autoAdjust="0"/>
    <p:restoredTop sz="94676" autoAdjust="0"/>
  </p:normalViewPr>
  <p:slideViewPr>
    <p:cSldViewPr>
      <p:cViewPr varScale="1">
        <p:scale>
          <a:sx n="67" d="100"/>
          <a:sy n="67" d="100"/>
        </p:scale>
        <p:origin x="84" y="4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53741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a:t>Carlos Rios, Terabit Wireless Internet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Carlos Rios, Terabit Wireless Internet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a:t>Carlos Rios, Terabit Wireless Internet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Carlos Rios, Terabit Wireless Internet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Carlos Rios, Terabit Wireless Internet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2024</a:t>
            </a:r>
            <a:endParaRPr lang="en-GB" dirty="0"/>
          </a:p>
        </p:txBody>
      </p:sp>
      <p:sp>
        <p:nvSpPr>
          <p:cNvPr id="4" name="Footer Placeholder 3"/>
          <p:cNvSpPr>
            <a:spLocks noGrp="1"/>
          </p:cNvSpPr>
          <p:nvPr>
            <p:ph type="ftr" idx="11"/>
          </p:nvPr>
        </p:nvSpPr>
        <p:spPr/>
        <p:txBody>
          <a:bodyPr/>
          <a:lstStyle>
            <a:lvl1pPr>
              <a:defRPr/>
            </a:lvl1pPr>
          </a:lstStyle>
          <a:p>
            <a:r>
              <a:rPr lang="en-GB"/>
              <a:t>Carlos Rios, Terabit Wireless Internet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Carlos Rios, Terabit Wireless Internet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Carlos Rios, Terabit Wireless Internet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Carlos Rios, Terabit Wireless Internet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Carlos Rios, Terabit Wireless Internet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802.11-24/0532r0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IEEE802.11bn WLANs and WMANs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2024-05-13</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GB"/>
              <a:t>Carlos Rios, Terabit Wireless Internet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94916602"/>
              </p:ext>
            </p:extLst>
          </p:nvPr>
        </p:nvGraphicFramePr>
        <p:xfrm>
          <a:off x="993775" y="2416175"/>
          <a:ext cx="10244138" cy="2493963"/>
        </p:xfrm>
        <a:graphic>
          <a:graphicData uri="http://schemas.openxmlformats.org/presentationml/2006/ole">
            <mc:AlternateContent xmlns:mc="http://schemas.openxmlformats.org/markup-compatibility/2006">
              <mc:Choice xmlns:v="urn:schemas-microsoft-com:vml" Requires="v">
                <p:oleObj name="Document" r:id="rId3" imgW="10442994" imgH="2544564" progId="Word.Document.8">
                  <p:embed/>
                </p:oleObj>
              </mc:Choice>
              <mc:Fallback>
                <p:oleObj name="Document" r:id="rId3" imgW="10442994" imgH="2544564" progId="Word.Document.8">
                  <p:embed/>
                  <p:pic>
                    <p:nvPicPr>
                      <p:cNvPr id="3075" name="Object 3"/>
                      <p:cNvPicPr>
                        <a:picLocks noChangeAspect="1" noChangeArrowheads="1"/>
                      </p:cNvPicPr>
                      <p:nvPr/>
                    </p:nvPicPr>
                    <p:blipFill>
                      <a:blip r:embed="rId4"/>
                      <a:srcRect/>
                      <a:stretch>
                        <a:fillRect/>
                      </a:stretch>
                    </p:blipFill>
                    <p:spPr bwMode="auto">
                      <a:xfrm>
                        <a:off x="993775" y="2416175"/>
                        <a:ext cx="10244138" cy="24939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127B53B-CBF0-A175-C620-6F26EC4455B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FF49D15-CE5F-BDC8-FFD5-E8DD84793F1A}"/>
              </a:ext>
            </a:extLst>
          </p:cNvPr>
          <p:cNvSpPr>
            <a:spLocks noGrp="1"/>
          </p:cNvSpPr>
          <p:nvPr>
            <p:ph type="ftr" idx="14"/>
          </p:nvPr>
        </p:nvSpPr>
        <p:spPr/>
        <p:txBody>
          <a:bodyPr/>
          <a:lstStyle/>
          <a:p>
            <a:r>
              <a:rPr lang="en-GB"/>
              <a:t>Carlos Rios, Terabit Wireless Internet</a:t>
            </a:r>
            <a:endParaRPr lang="en-GB" dirty="0"/>
          </a:p>
        </p:txBody>
      </p:sp>
      <p:sp>
        <p:nvSpPr>
          <p:cNvPr id="6" name="Date Placeholder 5">
            <a:extLst>
              <a:ext uri="{FF2B5EF4-FFF2-40B4-BE49-F238E27FC236}">
                <a16:creationId xmlns:a16="http://schemas.microsoft.com/office/drawing/2014/main" id="{61B075BD-0C5B-B9FC-1BCC-7D730F6421AD}"/>
              </a:ext>
            </a:extLst>
          </p:cNvPr>
          <p:cNvSpPr>
            <a:spLocks noGrp="1"/>
          </p:cNvSpPr>
          <p:nvPr>
            <p:ph type="dt" idx="15"/>
          </p:nvPr>
        </p:nvSpPr>
        <p:spPr/>
        <p:txBody>
          <a:bodyPr/>
          <a:lstStyle/>
          <a:p>
            <a:r>
              <a:rPr lang="en-US" dirty="0"/>
              <a:t>May 2024</a:t>
            </a:r>
            <a:endParaRPr lang="en-GB" dirty="0"/>
          </a:p>
        </p:txBody>
      </p:sp>
      <p:sp>
        <p:nvSpPr>
          <p:cNvPr id="9" name="Title 1">
            <a:extLst>
              <a:ext uri="{FF2B5EF4-FFF2-40B4-BE49-F238E27FC236}">
                <a16:creationId xmlns:a16="http://schemas.microsoft.com/office/drawing/2014/main" id="{1F992312-61A5-8DAE-0B23-90DA26B6EAB5}"/>
              </a:ext>
            </a:extLst>
          </p:cNvPr>
          <p:cNvSpPr txBox="1">
            <a:spLocks/>
          </p:cNvSpPr>
          <p:nvPr/>
        </p:nvSpPr>
        <p:spPr bwMode="auto">
          <a:xfrm>
            <a:off x="915458" y="635477"/>
            <a:ext cx="10361084" cy="43132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chemeClr val="tx1"/>
                </a:solidFill>
                <a:effectLst/>
              </a:rPr>
              <a:t>Efficient Disjoint Dual Protocol Wireless Standard Development  </a:t>
            </a:r>
            <a:endParaRPr lang="en-GB" sz="2800" kern="0" dirty="0"/>
          </a:p>
        </p:txBody>
      </p:sp>
      <p:sp>
        <p:nvSpPr>
          <p:cNvPr id="7" name="Rectangle 2">
            <a:extLst>
              <a:ext uri="{FF2B5EF4-FFF2-40B4-BE49-F238E27FC236}">
                <a16:creationId xmlns:a16="http://schemas.microsoft.com/office/drawing/2014/main" id="{D7428FCE-5271-D531-2E67-D7D9B0B3B775}"/>
              </a:ext>
            </a:extLst>
          </p:cNvPr>
          <p:cNvSpPr>
            <a:spLocks noGrp="1" noChangeArrowheads="1"/>
          </p:cNvSpPr>
          <p:nvPr>
            <p:ph idx="1"/>
          </p:nvPr>
        </p:nvSpPr>
        <p:spPr>
          <a:xfrm>
            <a:off x="971166" y="1388665"/>
            <a:ext cx="10418618" cy="4626373"/>
          </a:xfrm>
          <a:ln/>
        </p:spPr>
        <p:txBody>
          <a:bodyPr/>
          <a:lstStyle/>
          <a:p>
            <a:pPr marL="234950" lvl="1" indent="-234950">
              <a:lnSpc>
                <a:spcPct val="100000"/>
              </a:lnSpc>
              <a:spcBef>
                <a:spcPts val="1200"/>
              </a:spcBef>
              <a:buFont typeface="Arial" panose="020B0604020202020204" pitchFamily="34" charset="0"/>
              <a:buChar char="•"/>
              <a:tabLst>
                <a:tab pos="6858000" algn="l"/>
                <a:tab pos="9378950" algn="l"/>
              </a:tabLst>
            </a:pPr>
            <a:r>
              <a:rPr lang="en-US" sz="2200" b="1" dirty="0">
                <a:solidFill>
                  <a:schemeClr val="tx1"/>
                </a:solidFill>
              </a:rPr>
              <a:t>Problem Statement:</a:t>
            </a:r>
            <a:br>
              <a:rPr lang="en-US" sz="2200" b="1" dirty="0">
                <a:solidFill>
                  <a:schemeClr val="tx1"/>
                </a:solidFill>
              </a:rPr>
            </a:br>
            <a:r>
              <a:rPr lang="en-US" sz="2200" b="1" dirty="0">
                <a:solidFill>
                  <a:schemeClr val="tx1"/>
                </a:solidFill>
              </a:rPr>
              <a:t>TGbn is ill-equipped to concurrently develop distinct (and practically mutually exclusive) UHR protocol suites for both IEEE802.11 WLANs and WMANs</a:t>
            </a:r>
          </a:p>
          <a:p>
            <a:pPr marL="234950" lvl="1" indent="-234950">
              <a:lnSpc>
                <a:spcPct val="100000"/>
              </a:lnSpc>
              <a:spcBef>
                <a:spcPts val="1200"/>
              </a:spcBef>
              <a:buFont typeface="Arial" panose="020B0604020202020204" pitchFamily="34" charset="0"/>
              <a:buChar char="•"/>
              <a:tabLst>
                <a:tab pos="6858000" algn="l"/>
                <a:tab pos="9378950" algn="l"/>
              </a:tabLst>
            </a:pPr>
            <a:r>
              <a:rPr lang="en-US" sz="2200" b="1" kern="0" dirty="0">
                <a:solidFill>
                  <a:schemeClr val="tx1"/>
                </a:solidFill>
                <a:effectLst/>
              </a:rPr>
              <a:t>Proposed Res</a:t>
            </a:r>
            <a:r>
              <a:rPr lang="en-US" sz="2200" b="1" dirty="0">
                <a:solidFill>
                  <a:schemeClr val="tx1"/>
                </a:solidFill>
              </a:rPr>
              <a:t>olution</a:t>
            </a:r>
            <a:br>
              <a:rPr lang="en-US" sz="2200" b="1" dirty="0">
                <a:solidFill>
                  <a:schemeClr val="tx1"/>
                </a:solidFill>
              </a:rPr>
            </a:br>
            <a:r>
              <a:rPr lang="en-US" sz="2200" b="1" dirty="0">
                <a:solidFill>
                  <a:schemeClr val="tx1"/>
                </a:solidFill>
              </a:rPr>
              <a:t>Restructure TGbn by adding a 4</a:t>
            </a:r>
            <a:r>
              <a:rPr lang="en-US" sz="2200" b="1" baseline="30000" dirty="0">
                <a:solidFill>
                  <a:schemeClr val="tx1"/>
                </a:solidFill>
              </a:rPr>
              <a:t>th</a:t>
            </a:r>
            <a:r>
              <a:rPr lang="en-US" sz="2200" b="1" dirty="0">
                <a:solidFill>
                  <a:schemeClr val="tx1"/>
                </a:solidFill>
              </a:rPr>
              <a:t> Ad Hoc subtask group and slightly restructuring the resulting 4 respective charters as follows:</a:t>
            </a:r>
            <a:endParaRPr lang="en-US" sz="2000" b="1" dirty="0">
              <a:solidFill>
                <a:schemeClr val="tx1"/>
              </a:solidFill>
            </a:endParaRPr>
          </a:p>
          <a:p>
            <a:pPr marL="635000" lvl="2" indent="-234950">
              <a:spcBef>
                <a:spcPts val="0"/>
              </a:spcBef>
              <a:buFont typeface="Arial" panose="020B0604020202020204" pitchFamily="34" charset="0"/>
              <a:buChar char="•"/>
              <a:tabLst>
                <a:tab pos="6858000" algn="l"/>
                <a:tab pos="9378950" algn="l"/>
              </a:tabLst>
            </a:pPr>
            <a:r>
              <a:rPr lang="en-US" sz="2000" b="1" dirty="0">
                <a:solidFill>
                  <a:schemeClr val="tx1"/>
                </a:solidFill>
              </a:rPr>
              <a:t>Joint WLAN/WMAN Ad Hoc: Addresses common/cross WLAN/WMAN issues</a:t>
            </a:r>
          </a:p>
          <a:p>
            <a:pPr marL="635000" lvl="2" indent="-234950">
              <a:spcBef>
                <a:spcPts val="0"/>
              </a:spcBef>
              <a:buFont typeface="Arial" panose="020B0604020202020204" pitchFamily="34" charset="0"/>
              <a:buChar char="•"/>
              <a:tabLst>
                <a:tab pos="6858000" algn="l"/>
                <a:tab pos="9378950" algn="l"/>
              </a:tabLst>
            </a:pPr>
            <a:r>
              <a:rPr lang="en-US" sz="2000" b="1" dirty="0">
                <a:solidFill>
                  <a:schemeClr val="tx1"/>
                </a:solidFill>
              </a:rPr>
              <a:t>WLAN MAC Ad Hoc develops SMX MAC UHR protocols, as it does now</a:t>
            </a:r>
          </a:p>
          <a:p>
            <a:pPr marL="635000" lvl="2" indent="-234950">
              <a:spcBef>
                <a:spcPts val="0"/>
              </a:spcBef>
              <a:buFont typeface="Arial" panose="020B0604020202020204" pitchFamily="34" charset="0"/>
              <a:buChar char="•"/>
              <a:tabLst>
                <a:tab pos="6858000" algn="l"/>
                <a:tab pos="9378950" algn="l"/>
              </a:tabLst>
            </a:pPr>
            <a:r>
              <a:rPr lang="en-US" sz="2000" b="1" dirty="0">
                <a:solidFill>
                  <a:schemeClr val="tx1"/>
                </a:solidFill>
              </a:rPr>
              <a:t>WLAN PHY Ad Hoc develops SMX PHY UHR protocols, as it does now</a:t>
            </a:r>
          </a:p>
          <a:p>
            <a:pPr marL="635000" lvl="2" indent="-234950">
              <a:spcBef>
                <a:spcPts val="0"/>
              </a:spcBef>
              <a:buFont typeface="Arial" panose="020B0604020202020204" pitchFamily="34" charset="0"/>
              <a:buChar char="•"/>
              <a:tabLst>
                <a:tab pos="6858000" algn="l"/>
                <a:tab pos="9378950" algn="l"/>
              </a:tabLst>
            </a:pPr>
            <a:r>
              <a:rPr lang="en-US" sz="2000" b="1" dirty="0">
                <a:solidFill>
                  <a:schemeClr val="tx1"/>
                </a:solidFill>
              </a:rPr>
              <a:t>WMAN Ad Hoc develops PMX MAC and PHY UHR protocols</a:t>
            </a:r>
            <a:endParaRPr lang="en-US" b="1" dirty="0">
              <a:solidFill>
                <a:schemeClr val="tx1"/>
              </a:solidFill>
            </a:endParaRPr>
          </a:p>
        </p:txBody>
      </p:sp>
    </p:spTree>
    <p:extLst>
      <p:ext uri="{BB962C8B-B14F-4D97-AF65-F5344CB8AC3E}">
        <p14:creationId xmlns:p14="http://schemas.microsoft.com/office/powerpoint/2010/main" val="659310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830390"/>
            <a:ext cx="10361084" cy="4113213"/>
          </a:xfrm>
        </p:spPr>
        <p:txBody>
          <a:bodyPr/>
          <a:lstStyle/>
          <a:p>
            <a:pPr marL="463550" indent="-463550"/>
            <a:r>
              <a:rPr lang="en-GB" dirty="0"/>
              <a:t>1.	23/1606r1-UHRSG	</a:t>
            </a:r>
            <a:br>
              <a:rPr lang="en-GB" dirty="0"/>
            </a:br>
            <a:r>
              <a:rPr lang="en-GB" sz="2000" u="sng" dirty="0"/>
              <a:t>Dynamic Polarization Multiplexing and Beamforming WLANs</a:t>
            </a:r>
            <a:br>
              <a:rPr lang="en-GB" sz="2000" u="sng" dirty="0"/>
            </a:br>
            <a:r>
              <a:rPr lang="en-GB" sz="2000" dirty="0"/>
              <a:t>Carlos A Rios (Terabit Wireless Internet), 13-Sep-2023</a:t>
            </a:r>
          </a:p>
          <a:p>
            <a:pPr marL="463550" indent="-463550">
              <a:buAutoNum type="arabicPeriod" startAt="2"/>
            </a:pPr>
            <a:r>
              <a:rPr lang="en-GB" dirty="0"/>
              <a:t>23/1756r3-TGbn</a:t>
            </a:r>
            <a:br>
              <a:rPr lang="en-GB" dirty="0"/>
            </a:br>
            <a:r>
              <a:rPr lang="en-GB" sz="2000" u="sng" dirty="0"/>
              <a:t>MIMO Dynamic Polarization and Beamforming: Proposed IEEE802.11bn PHY</a:t>
            </a:r>
            <a:br>
              <a:rPr lang="en-GB" sz="2000" u="sng" dirty="0"/>
            </a:br>
            <a:r>
              <a:rPr lang="en-GB" sz="2000" dirty="0"/>
              <a:t>Carlos A Rios (Terabit Wireless Internet), 16-Nov-2023</a:t>
            </a:r>
          </a:p>
          <a:p>
            <a:pPr marL="463550" indent="-463550">
              <a:buAutoNum type="arabicPeriod" startAt="2"/>
            </a:pPr>
            <a:r>
              <a:rPr lang="en-GB" dirty="0"/>
              <a:t>24/0041r12-TGbn</a:t>
            </a:r>
            <a:br>
              <a:rPr lang="en-GB" dirty="0"/>
            </a:br>
            <a:r>
              <a:rPr lang="en-GB" sz="2000" u="sng" dirty="0"/>
              <a:t>DPWiFi MATLAB Validation</a:t>
            </a:r>
            <a:br>
              <a:rPr lang="en-GB" sz="2000" u="sng" dirty="0"/>
            </a:br>
            <a:r>
              <a:rPr lang="en-GB" sz="2000" dirty="0"/>
              <a:t>Carlos A Rios (Terabit Wireless Internet), 02-Feb-2024</a:t>
            </a:r>
          </a:p>
          <a:p>
            <a:pPr marL="463550" indent="-463550">
              <a:buAutoNum type="arabicPeriod" startAt="2"/>
            </a:pPr>
            <a:r>
              <a:rPr lang="en-GB" dirty="0"/>
              <a:t>24/0440r6-TGbn</a:t>
            </a:r>
            <a:br>
              <a:rPr lang="en-GB" dirty="0"/>
            </a:br>
            <a:r>
              <a:rPr lang="en-GB" sz="2000" u="sng" dirty="0"/>
              <a:t>DPWiFi for IEEE802.11bn WMANs </a:t>
            </a:r>
            <a:br>
              <a:rPr lang="en-GB" sz="2000" u="sng" dirty="0"/>
            </a:br>
            <a:r>
              <a:rPr lang="en-GB" sz="2000" dirty="0"/>
              <a:t>Carlos A Rios (Terabit Wireless Internet), 22-Apr-2024</a:t>
            </a:r>
            <a:br>
              <a:rPr lang="en-GB" dirty="0"/>
            </a:br>
            <a:endParaRPr lang="en-GB" sz="28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t>Carlos Rios, Terabit Wireless Internet</a:t>
            </a:r>
            <a:endParaRPr lang="en-GB" dirty="0"/>
          </a:p>
        </p:txBody>
      </p:sp>
      <p:sp>
        <p:nvSpPr>
          <p:cNvPr id="4" name="Date Placeholder 3"/>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459909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1066800" y="1676399"/>
            <a:ext cx="10477500" cy="4495800"/>
          </a:xfrm>
          <a:ln/>
        </p:spPr>
        <p:txBody>
          <a:bodyPr/>
          <a:lstStyle/>
          <a:p>
            <a:pPr marL="0" indent="346075">
              <a:tabLst>
                <a:tab pos="346075" algn="l"/>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TWI’s candidate Dynamic Polarization TGbn PHY incorporates radical new MIMO Multiplexing and Beamforming techniques to achieve its claimed 32x Rate/ 8x Range gains over WiFi-7. While representing WMAN manna from heaven (perhaps to a world-changing degree), DPWiFi seems to provide meagre, if any, WLAN benefit. And reconciling the two essentially mutually exclusive Polarization and Spatial MIMO (“PMX” and “SMX”) constructs within the one TGbn standard would appear a Herculean, if at all possible, endeavour. Therefore, TWI will propose herein an alternative TGbn methodology arguably better suited to such a novel “disjoint dual protocol suite” standard development.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Carlos Rios, Terabit Wireless Internet</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5E21298-2413-A338-9129-5B45A7DBCEC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2F690C2-2DD1-B780-E0B7-ED7DF64E7879}"/>
              </a:ext>
            </a:extLst>
          </p:cNvPr>
          <p:cNvSpPr>
            <a:spLocks noGrp="1"/>
          </p:cNvSpPr>
          <p:nvPr>
            <p:ph type="ftr" idx="14"/>
          </p:nvPr>
        </p:nvSpPr>
        <p:spPr/>
        <p:txBody>
          <a:bodyPr/>
          <a:lstStyle/>
          <a:p>
            <a:r>
              <a:rPr lang="en-GB"/>
              <a:t>Carlos Rios, Terabit Wireless Internet</a:t>
            </a:r>
            <a:endParaRPr lang="en-GB" dirty="0"/>
          </a:p>
        </p:txBody>
      </p:sp>
      <p:sp>
        <p:nvSpPr>
          <p:cNvPr id="6" name="Date Placeholder 5">
            <a:extLst>
              <a:ext uri="{FF2B5EF4-FFF2-40B4-BE49-F238E27FC236}">
                <a16:creationId xmlns:a16="http://schemas.microsoft.com/office/drawing/2014/main" id="{097608F2-1D64-8692-0EE1-623F97181537}"/>
              </a:ext>
            </a:extLst>
          </p:cNvPr>
          <p:cNvSpPr>
            <a:spLocks noGrp="1"/>
          </p:cNvSpPr>
          <p:nvPr>
            <p:ph type="dt" idx="15"/>
          </p:nvPr>
        </p:nvSpPr>
        <p:spPr/>
        <p:txBody>
          <a:bodyPr/>
          <a:lstStyle/>
          <a:p>
            <a:r>
              <a:rPr lang="en-US" dirty="0"/>
              <a:t>May 2024</a:t>
            </a:r>
            <a:endParaRPr lang="en-GB" dirty="0"/>
          </a:p>
        </p:txBody>
      </p:sp>
      <p:sp>
        <p:nvSpPr>
          <p:cNvPr id="7" name="Title 1">
            <a:extLst>
              <a:ext uri="{FF2B5EF4-FFF2-40B4-BE49-F238E27FC236}">
                <a16:creationId xmlns:a16="http://schemas.microsoft.com/office/drawing/2014/main" id="{770EE096-6B59-E132-CE0D-CEA0D17286D3}"/>
              </a:ext>
            </a:extLst>
          </p:cNvPr>
          <p:cNvSpPr txBox="1">
            <a:spLocks/>
          </p:cNvSpPr>
          <p:nvPr/>
        </p:nvSpPr>
        <p:spPr bwMode="auto">
          <a:xfrm>
            <a:off x="915458" y="635477"/>
            <a:ext cx="10361084" cy="43132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chemeClr val="tx1"/>
                </a:solidFill>
                <a:effectLst/>
              </a:rPr>
              <a:t>DPWiFi MIMO Multiplexing and Beamforming</a:t>
            </a:r>
            <a:endParaRPr lang="en-GB" sz="2800" kern="0" dirty="0"/>
          </a:p>
        </p:txBody>
      </p:sp>
      <p:pic>
        <p:nvPicPr>
          <p:cNvPr id="11" name="Picture 10">
            <a:extLst>
              <a:ext uri="{FF2B5EF4-FFF2-40B4-BE49-F238E27FC236}">
                <a16:creationId xmlns:a16="http://schemas.microsoft.com/office/drawing/2014/main" id="{31858190-CB30-C18D-EEC7-668E87471898}"/>
              </a:ext>
            </a:extLst>
          </p:cNvPr>
          <p:cNvPicPr>
            <a:picLocks noChangeAspect="1"/>
          </p:cNvPicPr>
          <p:nvPr/>
        </p:nvPicPr>
        <p:blipFill rotWithShape="1">
          <a:blip r:embed="rId2"/>
          <a:srcRect t="2904" b="3395"/>
          <a:stretch/>
        </p:blipFill>
        <p:spPr>
          <a:xfrm>
            <a:off x="1574714" y="1295400"/>
            <a:ext cx="9042572" cy="3906120"/>
          </a:xfrm>
          <a:prstGeom prst="rect">
            <a:avLst/>
          </a:prstGeom>
        </p:spPr>
      </p:pic>
      <p:sp>
        <p:nvSpPr>
          <p:cNvPr id="14" name="Content Placeholder 2">
            <a:extLst>
              <a:ext uri="{FF2B5EF4-FFF2-40B4-BE49-F238E27FC236}">
                <a16:creationId xmlns:a16="http://schemas.microsoft.com/office/drawing/2014/main" id="{0BC027E2-267F-A8F3-471D-9D9F81376A2F}"/>
              </a:ext>
            </a:extLst>
          </p:cNvPr>
          <p:cNvSpPr>
            <a:spLocks noGrp="1"/>
          </p:cNvSpPr>
          <p:nvPr>
            <p:ph idx="1"/>
          </p:nvPr>
        </p:nvSpPr>
        <p:spPr>
          <a:xfrm>
            <a:off x="1143000" y="6006861"/>
            <a:ext cx="10361084" cy="431323"/>
          </a:xfrm>
        </p:spPr>
        <p:txBody>
          <a:bodyPr/>
          <a:lstStyle/>
          <a:p>
            <a:pPr marL="0" lvl="2" indent="0">
              <a:spcBef>
                <a:spcPts val="0"/>
              </a:spcBef>
            </a:pPr>
            <a:r>
              <a:rPr lang="en-US" sz="2000" b="1" dirty="0">
                <a:solidFill>
                  <a:schemeClr val="tx1"/>
                </a:solidFill>
              </a:rPr>
              <a:t>DPWiFi transports 32 EHT streams in an up to 92Gbps-in-320MHz pencilbeam at 5-7 GHz</a:t>
            </a:r>
            <a:endParaRPr lang="en-US" sz="1600" b="1" kern="0" dirty="0">
              <a:solidFill>
                <a:schemeClr val="tx1"/>
              </a:solidFill>
              <a:effectLst/>
            </a:endParaRPr>
          </a:p>
          <a:p>
            <a:endParaRPr lang="en-US" sz="3600" dirty="0"/>
          </a:p>
        </p:txBody>
      </p:sp>
      <p:sp>
        <p:nvSpPr>
          <p:cNvPr id="2" name="TextBox 1">
            <a:extLst>
              <a:ext uri="{FF2B5EF4-FFF2-40B4-BE49-F238E27FC236}">
                <a16:creationId xmlns:a16="http://schemas.microsoft.com/office/drawing/2014/main" id="{BC515ABB-9644-2F31-C23D-8B1050878408}"/>
              </a:ext>
            </a:extLst>
          </p:cNvPr>
          <p:cNvSpPr txBox="1"/>
          <p:nvPr/>
        </p:nvSpPr>
        <p:spPr>
          <a:xfrm>
            <a:off x="1574714" y="1104281"/>
            <a:ext cx="1168486" cy="307777"/>
          </a:xfrm>
          <a:prstGeom prst="rect">
            <a:avLst/>
          </a:prstGeom>
          <a:noFill/>
        </p:spPr>
        <p:txBody>
          <a:bodyPr wrap="square" rtlCol="0">
            <a:spAutoFit/>
          </a:bodyPr>
          <a:lstStyle/>
          <a:p>
            <a:pPr algn="ctr"/>
            <a:r>
              <a:rPr lang="en-US" sz="1400" b="1" dirty="0">
                <a:solidFill>
                  <a:schemeClr val="tx1"/>
                </a:solidFill>
                <a:latin typeface="Arial" panose="020B0604020202020204" pitchFamily="34" charset="0"/>
                <a:cs typeface="Arial" panose="020B0604020202020204" pitchFamily="34" charset="0"/>
              </a:rPr>
              <a:t>AP</a:t>
            </a:r>
          </a:p>
        </p:txBody>
      </p:sp>
      <p:sp>
        <p:nvSpPr>
          <p:cNvPr id="3" name="TextBox 2">
            <a:extLst>
              <a:ext uri="{FF2B5EF4-FFF2-40B4-BE49-F238E27FC236}">
                <a16:creationId xmlns:a16="http://schemas.microsoft.com/office/drawing/2014/main" id="{DA920AA4-5A2B-3231-14E7-798ED25C8FC6}"/>
              </a:ext>
            </a:extLst>
          </p:cNvPr>
          <p:cNvSpPr txBox="1"/>
          <p:nvPr/>
        </p:nvSpPr>
        <p:spPr>
          <a:xfrm>
            <a:off x="9372600" y="1141511"/>
            <a:ext cx="1168486" cy="307777"/>
          </a:xfrm>
          <a:prstGeom prst="rect">
            <a:avLst/>
          </a:prstGeom>
          <a:noFill/>
        </p:spPr>
        <p:txBody>
          <a:bodyPr wrap="square" rtlCol="0">
            <a:spAutoFit/>
          </a:bodyPr>
          <a:lstStyle/>
          <a:p>
            <a:pPr algn="ctr"/>
            <a:r>
              <a:rPr lang="en-US" sz="1400" b="1" dirty="0">
                <a:solidFill>
                  <a:schemeClr val="tx1"/>
                </a:solidFill>
                <a:latin typeface="Arial" panose="020B0604020202020204" pitchFamily="34" charset="0"/>
                <a:cs typeface="Arial" panose="020B0604020202020204" pitchFamily="34" charset="0"/>
              </a:rPr>
              <a:t>Client</a:t>
            </a:r>
          </a:p>
        </p:txBody>
      </p:sp>
      <p:sp>
        <p:nvSpPr>
          <p:cNvPr id="8" name="TextBox 7">
            <a:extLst>
              <a:ext uri="{FF2B5EF4-FFF2-40B4-BE49-F238E27FC236}">
                <a16:creationId xmlns:a16="http://schemas.microsoft.com/office/drawing/2014/main" id="{FC30127B-67D5-E55A-7C65-42A98A13A20E}"/>
              </a:ext>
            </a:extLst>
          </p:cNvPr>
          <p:cNvSpPr txBox="1"/>
          <p:nvPr/>
        </p:nvSpPr>
        <p:spPr>
          <a:xfrm>
            <a:off x="1125682" y="4338935"/>
            <a:ext cx="2057400" cy="461665"/>
          </a:xfrm>
          <a:prstGeom prst="rect">
            <a:avLst/>
          </a:prstGeom>
          <a:noFill/>
        </p:spPr>
        <p:txBody>
          <a:bodyPr wrap="square" rtlCol="0">
            <a:spAutoFit/>
          </a:bodyPr>
          <a:lstStyle/>
          <a:p>
            <a:pPr algn="ctr"/>
            <a:r>
              <a:rPr lang="en-US" sz="1200" b="1" dirty="0">
                <a:solidFill>
                  <a:schemeClr val="tx1"/>
                </a:solidFill>
                <a:latin typeface="Arial" panose="020B0604020202020204" pitchFamily="34" charset="0"/>
                <a:cs typeface="Arial" panose="020B0604020202020204" pitchFamily="34" charset="0"/>
              </a:rPr>
              <a:t>32 EHT Streams</a:t>
            </a:r>
          </a:p>
          <a:p>
            <a:pPr algn="ctr"/>
            <a:r>
              <a:rPr lang="en-US" sz="1200" b="1" dirty="0">
                <a:solidFill>
                  <a:schemeClr val="tx1"/>
                </a:solidFill>
                <a:latin typeface="Arial" panose="020B0604020202020204" pitchFamily="34" charset="0"/>
                <a:cs typeface="Arial" panose="020B0604020202020204" pitchFamily="34" charset="0"/>
              </a:rPr>
              <a:t>92.2 Gbps, Max</a:t>
            </a:r>
          </a:p>
        </p:txBody>
      </p:sp>
      <p:sp>
        <p:nvSpPr>
          <p:cNvPr id="9" name="TextBox 8">
            <a:extLst>
              <a:ext uri="{FF2B5EF4-FFF2-40B4-BE49-F238E27FC236}">
                <a16:creationId xmlns:a16="http://schemas.microsoft.com/office/drawing/2014/main" id="{1FA40ECA-7E7F-0C6B-3223-4913262B9192}"/>
              </a:ext>
            </a:extLst>
          </p:cNvPr>
          <p:cNvSpPr txBox="1"/>
          <p:nvPr/>
        </p:nvSpPr>
        <p:spPr>
          <a:xfrm>
            <a:off x="1963882" y="5148741"/>
            <a:ext cx="2438400" cy="461665"/>
          </a:xfrm>
          <a:prstGeom prst="rect">
            <a:avLst/>
          </a:prstGeom>
          <a:noFill/>
        </p:spPr>
        <p:txBody>
          <a:bodyPr wrap="square" rtlCol="0">
            <a:spAutoFit/>
          </a:bodyPr>
          <a:lstStyle/>
          <a:p>
            <a:pPr algn="ctr"/>
            <a:r>
              <a:rPr lang="en-US" sz="1200" b="1" dirty="0">
                <a:solidFill>
                  <a:schemeClr val="tx1"/>
                </a:solidFill>
                <a:latin typeface="Arial" panose="020B0604020202020204" pitchFamily="34" charset="0"/>
                <a:cs typeface="Arial" panose="020B0604020202020204" pitchFamily="34" charset="0"/>
              </a:rPr>
              <a:t>32 Element Tx Phased Array</a:t>
            </a:r>
          </a:p>
          <a:p>
            <a:pPr algn="ctr"/>
            <a:r>
              <a:rPr lang="en-US" sz="1200" b="1" dirty="0">
                <a:solidFill>
                  <a:schemeClr val="tx1"/>
                </a:solidFill>
                <a:latin typeface="Arial" panose="020B0604020202020204" pitchFamily="34" charset="0"/>
                <a:cs typeface="Arial" panose="020B0604020202020204" pitchFamily="34" charset="0"/>
              </a:rPr>
              <a:t>25 – 38 dBi</a:t>
            </a:r>
          </a:p>
        </p:txBody>
      </p:sp>
      <p:sp>
        <p:nvSpPr>
          <p:cNvPr id="10" name="TextBox 9">
            <a:extLst>
              <a:ext uri="{FF2B5EF4-FFF2-40B4-BE49-F238E27FC236}">
                <a16:creationId xmlns:a16="http://schemas.microsoft.com/office/drawing/2014/main" id="{68BF5D3A-4E0C-BC00-9F0F-A57FDC59F7D9}"/>
              </a:ext>
            </a:extLst>
          </p:cNvPr>
          <p:cNvSpPr txBox="1"/>
          <p:nvPr/>
        </p:nvSpPr>
        <p:spPr>
          <a:xfrm>
            <a:off x="5680984" y="5362222"/>
            <a:ext cx="2438400" cy="461665"/>
          </a:xfrm>
          <a:prstGeom prst="rect">
            <a:avLst/>
          </a:prstGeom>
          <a:noFill/>
        </p:spPr>
        <p:txBody>
          <a:bodyPr wrap="square" rtlCol="0">
            <a:spAutoFit/>
          </a:bodyPr>
          <a:lstStyle/>
          <a:p>
            <a:pPr algn="ctr"/>
            <a:r>
              <a:rPr lang="en-US" sz="1200" b="1" dirty="0">
                <a:solidFill>
                  <a:schemeClr val="tx1"/>
                </a:solidFill>
                <a:latin typeface="Arial" panose="020B0604020202020204" pitchFamily="34" charset="0"/>
                <a:cs typeface="Arial" panose="020B0604020202020204" pitchFamily="34" charset="0"/>
              </a:rPr>
              <a:t>32 Element Tx Phased Array</a:t>
            </a:r>
          </a:p>
          <a:p>
            <a:pPr algn="ctr"/>
            <a:r>
              <a:rPr lang="en-US" sz="1200" b="1" dirty="0">
                <a:solidFill>
                  <a:schemeClr val="tx1"/>
                </a:solidFill>
                <a:latin typeface="Arial" panose="020B0604020202020204" pitchFamily="34" charset="0"/>
                <a:cs typeface="Arial" panose="020B0604020202020204" pitchFamily="34" charset="0"/>
              </a:rPr>
              <a:t>21 dBi</a:t>
            </a:r>
          </a:p>
        </p:txBody>
      </p:sp>
      <p:cxnSp>
        <p:nvCxnSpPr>
          <p:cNvPr id="13" name="Straight Arrow Connector 12">
            <a:extLst>
              <a:ext uri="{FF2B5EF4-FFF2-40B4-BE49-F238E27FC236}">
                <a16:creationId xmlns:a16="http://schemas.microsoft.com/office/drawing/2014/main" id="{872D98D9-B7D7-A9DE-2355-9FE998BE24B0}"/>
              </a:ext>
            </a:extLst>
          </p:cNvPr>
          <p:cNvCxnSpPr>
            <a:cxnSpLocks/>
            <a:stCxn id="8" idx="0"/>
          </p:cNvCxnSpPr>
          <p:nvPr/>
        </p:nvCxnSpPr>
        <p:spPr bwMode="auto">
          <a:xfrm flipV="1">
            <a:off x="2154382" y="3581400"/>
            <a:ext cx="741218" cy="757535"/>
          </a:xfrm>
          <a:prstGeom prst="straightConnector1">
            <a:avLst/>
          </a:prstGeom>
          <a:solidFill>
            <a:srgbClr val="00B8FF"/>
          </a:solidFill>
          <a:ln w="25400" cap="flat" cmpd="sng" algn="ctr">
            <a:solidFill>
              <a:schemeClr val="tx1"/>
            </a:solidFill>
            <a:prstDash val="solid"/>
            <a:round/>
            <a:headEnd type="none" w="med" len="med"/>
            <a:tailEnd type="oval"/>
          </a:ln>
          <a:effectLst/>
        </p:spPr>
      </p:cxnSp>
      <p:cxnSp>
        <p:nvCxnSpPr>
          <p:cNvPr id="15" name="Straight Arrow Connector 14">
            <a:extLst>
              <a:ext uri="{FF2B5EF4-FFF2-40B4-BE49-F238E27FC236}">
                <a16:creationId xmlns:a16="http://schemas.microsoft.com/office/drawing/2014/main" id="{88F2967C-9CF3-5125-1986-60D6CB51561B}"/>
              </a:ext>
            </a:extLst>
          </p:cNvPr>
          <p:cNvCxnSpPr>
            <a:cxnSpLocks/>
            <a:stCxn id="9" idx="0"/>
          </p:cNvCxnSpPr>
          <p:nvPr/>
        </p:nvCxnSpPr>
        <p:spPr bwMode="auto">
          <a:xfrm flipV="1">
            <a:off x="3183082" y="3710831"/>
            <a:ext cx="711286" cy="1437910"/>
          </a:xfrm>
          <a:prstGeom prst="straightConnector1">
            <a:avLst/>
          </a:prstGeom>
          <a:solidFill>
            <a:srgbClr val="00B8FF"/>
          </a:solidFill>
          <a:ln w="25400" cap="flat" cmpd="sng" algn="ctr">
            <a:solidFill>
              <a:schemeClr val="tx1"/>
            </a:solidFill>
            <a:prstDash val="solid"/>
            <a:round/>
            <a:headEnd type="none" w="med" len="med"/>
            <a:tailEnd type="oval"/>
          </a:ln>
          <a:effectLst/>
        </p:spPr>
      </p:cxnSp>
      <p:cxnSp>
        <p:nvCxnSpPr>
          <p:cNvPr id="17" name="Straight Arrow Connector 16">
            <a:extLst>
              <a:ext uri="{FF2B5EF4-FFF2-40B4-BE49-F238E27FC236}">
                <a16:creationId xmlns:a16="http://schemas.microsoft.com/office/drawing/2014/main" id="{BE9D1550-DFD2-0D00-40D8-C359A5756ED2}"/>
              </a:ext>
            </a:extLst>
          </p:cNvPr>
          <p:cNvCxnSpPr>
            <a:cxnSpLocks/>
            <a:stCxn id="10" idx="0"/>
          </p:cNvCxnSpPr>
          <p:nvPr/>
        </p:nvCxnSpPr>
        <p:spPr bwMode="auto">
          <a:xfrm flipH="1" flipV="1">
            <a:off x="6290584" y="3806390"/>
            <a:ext cx="609600" cy="1555832"/>
          </a:xfrm>
          <a:prstGeom prst="straightConnector1">
            <a:avLst/>
          </a:prstGeom>
          <a:solidFill>
            <a:srgbClr val="00B8FF"/>
          </a:solidFill>
          <a:ln w="25400" cap="flat" cmpd="sng" algn="ctr">
            <a:solidFill>
              <a:schemeClr val="tx1"/>
            </a:solidFill>
            <a:prstDash val="solid"/>
            <a:round/>
            <a:headEnd type="none" w="med" len="med"/>
            <a:tailEnd type="oval"/>
          </a:ln>
          <a:effectLst/>
        </p:spPr>
      </p:cxnSp>
    </p:spTree>
    <p:extLst>
      <p:ext uri="{BB962C8B-B14F-4D97-AF65-F5344CB8AC3E}">
        <p14:creationId xmlns:p14="http://schemas.microsoft.com/office/powerpoint/2010/main" val="3043832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127B53B-CBF0-A175-C620-6F26EC4455B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FF49D15-CE5F-BDC8-FFD5-E8DD84793F1A}"/>
              </a:ext>
            </a:extLst>
          </p:cNvPr>
          <p:cNvSpPr>
            <a:spLocks noGrp="1"/>
          </p:cNvSpPr>
          <p:nvPr>
            <p:ph type="ftr" idx="14"/>
          </p:nvPr>
        </p:nvSpPr>
        <p:spPr/>
        <p:txBody>
          <a:bodyPr/>
          <a:lstStyle/>
          <a:p>
            <a:r>
              <a:rPr lang="en-GB"/>
              <a:t>Carlos Rios, Terabit Wireless Internet</a:t>
            </a:r>
            <a:endParaRPr lang="en-GB" dirty="0"/>
          </a:p>
        </p:txBody>
      </p:sp>
      <p:sp>
        <p:nvSpPr>
          <p:cNvPr id="6" name="Date Placeholder 5">
            <a:extLst>
              <a:ext uri="{FF2B5EF4-FFF2-40B4-BE49-F238E27FC236}">
                <a16:creationId xmlns:a16="http://schemas.microsoft.com/office/drawing/2014/main" id="{61B075BD-0C5B-B9FC-1BCC-7D730F6421AD}"/>
              </a:ext>
            </a:extLst>
          </p:cNvPr>
          <p:cNvSpPr>
            <a:spLocks noGrp="1"/>
          </p:cNvSpPr>
          <p:nvPr>
            <p:ph type="dt" idx="15"/>
          </p:nvPr>
        </p:nvSpPr>
        <p:spPr/>
        <p:txBody>
          <a:bodyPr/>
          <a:lstStyle/>
          <a:p>
            <a:r>
              <a:rPr lang="en-US" dirty="0"/>
              <a:t>May 2024</a:t>
            </a:r>
            <a:endParaRPr lang="en-GB" dirty="0"/>
          </a:p>
        </p:txBody>
      </p:sp>
      <p:sp>
        <p:nvSpPr>
          <p:cNvPr id="9" name="Title 1">
            <a:extLst>
              <a:ext uri="{FF2B5EF4-FFF2-40B4-BE49-F238E27FC236}">
                <a16:creationId xmlns:a16="http://schemas.microsoft.com/office/drawing/2014/main" id="{1F992312-61A5-8DAE-0B23-90DA26B6EAB5}"/>
              </a:ext>
            </a:extLst>
          </p:cNvPr>
          <p:cNvSpPr txBox="1">
            <a:spLocks/>
          </p:cNvSpPr>
          <p:nvPr/>
        </p:nvSpPr>
        <p:spPr bwMode="auto">
          <a:xfrm>
            <a:off x="915458" y="635477"/>
            <a:ext cx="10361084" cy="43132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chemeClr val="tx1"/>
                </a:solidFill>
                <a:effectLst/>
              </a:rPr>
              <a:t>Breakthrough DPWiFi SoCs</a:t>
            </a:r>
            <a:endParaRPr lang="en-GB" sz="2800" kern="0" dirty="0"/>
          </a:p>
        </p:txBody>
      </p:sp>
      <p:grpSp>
        <p:nvGrpSpPr>
          <p:cNvPr id="10" name="Group 9">
            <a:extLst>
              <a:ext uri="{FF2B5EF4-FFF2-40B4-BE49-F238E27FC236}">
                <a16:creationId xmlns:a16="http://schemas.microsoft.com/office/drawing/2014/main" id="{731FD60C-052A-4CEA-2112-F56F41B19BDF}"/>
              </a:ext>
            </a:extLst>
          </p:cNvPr>
          <p:cNvGrpSpPr/>
          <p:nvPr/>
        </p:nvGrpSpPr>
        <p:grpSpPr>
          <a:xfrm>
            <a:off x="965200" y="1447800"/>
            <a:ext cx="10361083" cy="4495800"/>
            <a:chOff x="259478" y="1232818"/>
            <a:chExt cx="8579721" cy="3600168"/>
          </a:xfrm>
        </p:grpSpPr>
        <p:pic>
          <p:nvPicPr>
            <p:cNvPr id="11" name="Picture 10">
              <a:extLst>
                <a:ext uri="{FF2B5EF4-FFF2-40B4-BE49-F238E27FC236}">
                  <a16:creationId xmlns:a16="http://schemas.microsoft.com/office/drawing/2014/main" id="{615278BE-085D-A4DE-C7F7-687B18D1B982}"/>
                </a:ext>
              </a:extLst>
            </p:cNvPr>
            <p:cNvPicPr>
              <a:picLocks noChangeAspect="1"/>
            </p:cNvPicPr>
            <p:nvPr/>
          </p:nvPicPr>
          <p:blipFill>
            <a:blip r:embed="rId2"/>
            <a:stretch>
              <a:fillRect/>
            </a:stretch>
          </p:blipFill>
          <p:spPr>
            <a:xfrm>
              <a:off x="510990" y="4366822"/>
              <a:ext cx="3765176" cy="466164"/>
            </a:xfrm>
            <a:prstGeom prst="rect">
              <a:avLst/>
            </a:prstGeom>
          </p:spPr>
        </p:pic>
        <p:pic>
          <p:nvPicPr>
            <p:cNvPr id="12" name="Picture 11">
              <a:extLst>
                <a:ext uri="{FF2B5EF4-FFF2-40B4-BE49-F238E27FC236}">
                  <a16:creationId xmlns:a16="http://schemas.microsoft.com/office/drawing/2014/main" id="{E1A39D51-C894-F453-AEAA-1551C3C530C4}"/>
                </a:ext>
              </a:extLst>
            </p:cNvPr>
            <p:cNvPicPr>
              <a:picLocks noChangeAspect="1"/>
            </p:cNvPicPr>
            <p:nvPr/>
          </p:nvPicPr>
          <p:blipFill>
            <a:blip r:embed="rId3"/>
            <a:stretch>
              <a:fillRect/>
            </a:stretch>
          </p:blipFill>
          <p:spPr>
            <a:xfrm>
              <a:off x="4808007" y="4395786"/>
              <a:ext cx="3555628" cy="401835"/>
            </a:xfrm>
            <a:prstGeom prst="rect">
              <a:avLst/>
            </a:prstGeom>
          </p:spPr>
        </p:pic>
        <p:pic>
          <p:nvPicPr>
            <p:cNvPr id="13" name="Picture 12">
              <a:extLst>
                <a:ext uri="{FF2B5EF4-FFF2-40B4-BE49-F238E27FC236}">
                  <a16:creationId xmlns:a16="http://schemas.microsoft.com/office/drawing/2014/main" id="{BB7D0A46-9E07-C343-CCFD-CE8D5B38EE6F}"/>
                </a:ext>
              </a:extLst>
            </p:cNvPr>
            <p:cNvPicPr>
              <a:picLocks noChangeAspect="1"/>
            </p:cNvPicPr>
            <p:nvPr/>
          </p:nvPicPr>
          <p:blipFill rotWithShape="1">
            <a:blip r:embed="rId4"/>
            <a:srcRect r="10317"/>
            <a:stretch/>
          </p:blipFill>
          <p:spPr>
            <a:xfrm>
              <a:off x="4616324" y="1232818"/>
              <a:ext cx="4222875" cy="3203658"/>
            </a:xfrm>
            <a:prstGeom prst="rect">
              <a:avLst/>
            </a:prstGeom>
          </p:spPr>
        </p:pic>
        <p:pic>
          <p:nvPicPr>
            <p:cNvPr id="14" name="Picture 13">
              <a:extLst>
                <a:ext uri="{FF2B5EF4-FFF2-40B4-BE49-F238E27FC236}">
                  <a16:creationId xmlns:a16="http://schemas.microsoft.com/office/drawing/2014/main" id="{1A85CC08-9D47-01D5-E0B5-0D24327F9BAF}"/>
                </a:ext>
              </a:extLst>
            </p:cNvPr>
            <p:cNvPicPr>
              <a:picLocks noChangeAspect="1"/>
            </p:cNvPicPr>
            <p:nvPr/>
          </p:nvPicPr>
          <p:blipFill>
            <a:blip r:embed="rId5"/>
            <a:stretch>
              <a:fillRect/>
            </a:stretch>
          </p:blipFill>
          <p:spPr>
            <a:xfrm>
              <a:off x="259478" y="1237559"/>
              <a:ext cx="4268199" cy="3171825"/>
            </a:xfrm>
            <a:prstGeom prst="rect">
              <a:avLst/>
            </a:prstGeom>
          </p:spPr>
        </p:pic>
      </p:grpSp>
    </p:spTree>
    <p:extLst>
      <p:ext uri="{BB962C8B-B14F-4D97-AF65-F5344CB8AC3E}">
        <p14:creationId xmlns:p14="http://schemas.microsoft.com/office/powerpoint/2010/main" val="1355889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127B53B-CBF0-A175-C620-6F26EC4455B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FF49D15-CE5F-BDC8-FFD5-E8DD84793F1A}"/>
              </a:ext>
            </a:extLst>
          </p:cNvPr>
          <p:cNvSpPr>
            <a:spLocks noGrp="1"/>
          </p:cNvSpPr>
          <p:nvPr>
            <p:ph type="ftr" idx="14"/>
          </p:nvPr>
        </p:nvSpPr>
        <p:spPr/>
        <p:txBody>
          <a:bodyPr/>
          <a:lstStyle/>
          <a:p>
            <a:r>
              <a:rPr lang="en-GB"/>
              <a:t>Carlos Rios, Terabit Wireless Internet</a:t>
            </a:r>
            <a:endParaRPr lang="en-GB" dirty="0"/>
          </a:p>
        </p:txBody>
      </p:sp>
      <p:sp>
        <p:nvSpPr>
          <p:cNvPr id="6" name="Date Placeholder 5">
            <a:extLst>
              <a:ext uri="{FF2B5EF4-FFF2-40B4-BE49-F238E27FC236}">
                <a16:creationId xmlns:a16="http://schemas.microsoft.com/office/drawing/2014/main" id="{61B075BD-0C5B-B9FC-1BCC-7D730F6421AD}"/>
              </a:ext>
            </a:extLst>
          </p:cNvPr>
          <p:cNvSpPr>
            <a:spLocks noGrp="1"/>
          </p:cNvSpPr>
          <p:nvPr>
            <p:ph type="dt" idx="15"/>
          </p:nvPr>
        </p:nvSpPr>
        <p:spPr/>
        <p:txBody>
          <a:bodyPr/>
          <a:lstStyle/>
          <a:p>
            <a:r>
              <a:rPr lang="en-US" dirty="0"/>
              <a:t>May 2024</a:t>
            </a:r>
            <a:endParaRPr lang="en-GB" dirty="0"/>
          </a:p>
        </p:txBody>
      </p:sp>
      <p:sp>
        <p:nvSpPr>
          <p:cNvPr id="9" name="Title 1">
            <a:extLst>
              <a:ext uri="{FF2B5EF4-FFF2-40B4-BE49-F238E27FC236}">
                <a16:creationId xmlns:a16="http://schemas.microsoft.com/office/drawing/2014/main" id="{1F992312-61A5-8DAE-0B23-90DA26B6EAB5}"/>
              </a:ext>
            </a:extLst>
          </p:cNvPr>
          <p:cNvSpPr txBox="1">
            <a:spLocks/>
          </p:cNvSpPr>
          <p:nvPr/>
        </p:nvSpPr>
        <p:spPr bwMode="auto">
          <a:xfrm>
            <a:off x="915458" y="635477"/>
            <a:ext cx="10361084" cy="43132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chemeClr val="tx1"/>
                </a:solidFill>
                <a:effectLst/>
              </a:rPr>
              <a:t>Disruptive DPWiFi APs and Clients</a:t>
            </a:r>
            <a:endParaRPr lang="en-GB" sz="2800" kern="0" dirty="0"/>
          </a:p>
        </p:txBody>
      </p:sp>
      <p:grpSp>
        <p:nvGrpSpPr>
          <p:cNvPr id="36" name="Group 35">
            <a:extLst>
              <a:ext uri="{FF2B5EF4-FFF2-40B4-BE49-F238E27FC236}">
                <a16:creationId xmlns:a16="http://schemas.microsoft.com/office/drawing/2014/main" id="{607E8226-4205-211D-185D-DAC4B053AB25}"/>
              </a:ext>
            </a:extLst>
          </p:cNvPr>
          <p:cNvGrpSpPr/>
          <p:nvPr/>
        </p:nvGrpSpPr>
        <p:grpSpPr>
          <a:xfrm>
            <a:off x="1125250" y="1205469"/>
            <a:ext cx="9941499" cy="4836079"/>
            <a:chOff x="1335043" y="1386444"/>
            <a:chExt cx="9521914" cy="4237511"/>
          </a:xfrm>
        </p:grpSpPr>
        <p:grpSp>
          <p:nvGrpSpPr>
            <p:cNvPr id="34" name="Group 33">
              <a:extLst>
                <a:ext uri="{FF2B5EF4-FFF2-40B4-BE49-F238E27FC236}">
                  <a16:creationId xmlns:a16="http://schemas.microsoft.com/office/drawing/2014/main" id="{1176207B-95F8-1325-F9E3-2B1C3A414FA5}"/>
                </a:ext>
              </a:extLst>
            </p:cNvPr>
            <p:cNvGrpSpPr/>
            <p:nvPr/>
          </p:nvGrpSpPr>
          <p:grpSpPr>
            <a:xfrm>
              <a:off x="1335043" y="1386444"/>
              <a:ext cx="9521914" cy="4237511"/>
              <a:chOff x="1335043" y="1386444"/>
              <a:chExt cx="9521914" cy="4237511"/>
            </a:xfrm>
          </p:grpSpPr>
          <p:pic>
            <p:nvPicPr>
              <p:cNvPr id="22" name="Picture 21">
                <a:extLst>
                  <a:ext uri="{FF2B5EF4-FFF2-40B4-BE49-F238E27FC236}">
                    <a16:creationId xmlns:a16="http://schemas.microsoft.com/office/drawing/2014/main" id="{BD155501-D1F0-E8B5-0FBC-BF0F233FCD47}"/>
                  </a:ext>
                </a:extLst>
              </p:cNvPr>
              <p:cNvPicPr>
                <a:picLocks noChangeAspect="1"/>
              </p:cNvPicPr>
              <p:nvPr/>
            </p:nvPicPr>
            <p:blipFill>
              <a:blip r:embed="rId2"/>
              <a:stretch>
                <a:fillRect/>
              </a:stretch>
            </p:blipFill>
            <p:spPr>
              <a:xfrm>
                <a:off x="1335043" y="1386444"/>
                <a:ext cx="9521914" cy="4085111"/>
              </a:xfrm>
              <a:prstGeom prst="rect">
                <a:avLst/>
              </a:prstGeom>
            </p:spPr>
          </p:pic>
          <p:pic>
            <p:nvPicPr>
              <p:cNvPr id="24" name="Picture 23">
                <a:extLst>
                  <a:ext uri="{FF2B5EF4-FFF2-40B4-BE49-F238E27FC236}">
                    <a16:creationId xmlns:a16="http://schemas.microsoft.com/office/drawing/2014/main" id="{C5878639-0E0D-0377-8C06-EC75F0E255F9}"/>
                  </a:ext>
                </a:extLst>
              </p:cNvPr>
              <p:cNvPicPr>
                <a:picLocks noChangeAspect="1"/>
              </p:cNvPicPr>
              <p:nvPr/>
            </p:nvPicPr>
            <p:blipFill>
              <a:blip r:embed="rId3"/>
              <a:stretch>
                <a:fillRect/>
              </a:stretch>
            </p:blipFill>
            <p:spPr>
              <a:xfrm>
                <a:off x="8001000" y="3783576"/>
                <a:ext cx="1847850" cy="178824"/>
              </a:xfrm>
              <a:prstGeom prst="rect">
                <a:avLst/>
              </a:prstGeom>
            </p:spPr>
          </p:pic>
          <p:pic>
            <p:nvPicPr>
              <p:cNvPr id="26" name="Picture 25">
                <a:extLst>
                  <a:ext uri="{FF2B5EF4-FFF2-40B4-BE49-F238E27FC236}">
                    <a16:creationId xmlns:a16="http://schemas.microsoft.com/office/drawing/2014/main" id="{C61FBE92-F02B-B9D7-06E3-0EF8770119CA}"/>
                  </a:ext>
                </a:extLst>
              </p:cNvPr>
              <p:cNvPicPr>
                <a:picLocks noChangeAspect="1"/>
              </p:cNvPicPr>
              <p:nvPr/>
            </p:nvPicPr>
            <p:blipFill>
              <a:blip r:embed="rId4"/>
              <a:stretch>
                <a:fillRect/>
              </a:stretch>
            </p:blipFill>
            <p:spPr>
              <a:xfrm>
                <a:off x="5181600" y="5319155"/>
                <a:ext cx="4876800" cy="304800"/>
              </a:xfrm>
              <a:prstGeom prst="rect">
                <a:avLst/>
              </a:prstGeom>
            </p:spPr>
          </p:pic>
          <p:pic>
            <p:nvPicPr>
              <p:cNvPr id="31" name="Picture 30">
                <a:extLst>
                  <a:ext uri="{FF2B5EF4-FFF2-40B4-BE49-F238E27FC236}">
                    <a16:creationId xmlns:a16="http://schemas.microsoft.com/office/drawing/2014/main" id="{B667C9E5-9B56-6C13-ECE1-A334C408C784}"/>
                  </a:ext>
                </a:extLst>
              </p:cNvPr>
              <p:cNvPicPr>
                <a:picLocks noChangeAspect="1"/>
              </p:cNvPicPr>
              <p:nvPr/>
            </p:nvPicPr>
            <p:blipFill rotWithShape="1">
              <a:blip r:embed="rId5"/>
              <a:srcRect b="51736"/>
              <a:stretch/>
            </p:blipFill>
            <p:spPr>
              <a:xfrm>
                <a:off x="5147553" y="4582230"/>
                <a:ext cx="2057400" cy="142170"/>
              </a:xfrm>
              <a:prstGeom prst="rect">
                <a:avLst/>
              </a:prstGeom>
            </p:spPr>
          </p:pic>
          <p:pic>
            <p:nvPicPr>
              <p:cNvPr id="33" name="Picture 32">
                <a:extLst>
                  <a:ext uri="{FF2B5EF4-FFF2-40B4-BE49-F238E27FC236}">
                    <a16:creationId xmlns:a16="http://schemas.microsoft.com/office/drawing/2014/main" id="{9766E148-8F17-6EFA-39E3-80091836EB82}"/>
                  </a:ext>
                </a:extLst>
              </p:cNvPr>
              <p:cNvPicPr>
                <a:picLocks noChangeAspect="1"/>
              </p:cNvPicPr>
              <p:nvPr/>
            </p:nvPicPr>
            <p:blipFill>
              <a:blip r:embed="rId6"/>
              <a:stretch>
                <a:fillRect/>
              </a:stretch>
            </p:blipFill>
            <p:spPr>
              <a:xfrm>
                <a:off x="8163174" y="4596896"/>
                <a:ext cx="2027770" cy="127504"/>
              </a:xfrm>
              <a:prstGeom prst="rect">
                <a:avLst/>
              </a:prstGeom>
            </p:spPr>
          </p:pic>
        </p:grpSp>
        <p:pic>
          <p:nvPicPr>
            <p:cNvPr id="35" name="Picture 34">
              <a:extLst>
                <a:ext uri="{FF2B5EF4-FFF2-40B4-BE49-F238E27FC236}">
                  <a16:creationId xmlns:a16="http://schemas.microsoft.com/office/drawing/2014/main" id="{ECE1D909-21B1-C994-26E7-9ED0A344D03E}"/>
                </a:ext>
              </a:extLst>
            </p:cNvPr>
            <p:cNvPicPr>
              <a:picLocks noChangeAspect="1"/>
            </p:cNvPicPr>
            <p:nvPr/>
          </p:nvPicPr>
          <p:blipFill rotWithShape="1">
            <a:blip r:embed="rId5"/>
            <a:srcRect t="50784"/>
            <a:stretch/>
          </p:blipFill>
          <p:spPr>
            <a:xfrm>
              <a:off x="5147553" y="4720281"/>
              <a:ext cx="2057400" cy="144977"/>
            </a:xfrm>
            <a:prstGeom prst="rect">
              <a:avLst/>
            </a:prstGeom>
          </p:spPr>
        </p:pic>
      </p:grpSp>
    </p:spTree>
    <p:extLst>
      <p:ext uri="{BB962C8B-B14F-4D97-AF65-F5344CB8AC3E}">
        <p14:creationId xmlns:p14="http://schemas.microsoft.com/office/powerpoint/2010/main" val="675966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127B53B-CBF0-A175-C620-6F26EC4455B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FF49D15-CE5F-BDC8-FFD5-E8DD84793F1A}"/>
              </a:ext>
            </a:extLst>
          </p:cNvPr>
          <p:cNvSpPr>
            <a:spLocks noGrp="1"/>
          </p:cNvSpPr>
          <p:nvPr>
            <p:ph type="ftr" idx="14"/>
          </p:nvPr>
        </p:nvSpPr>
        <p:spPr/>
        <p:txBody>
          <a:bodyPr/>
          <a:lstStyle/>
          <a:p>
            <a:r>
              <a:rPr lang="en-GB"/>
              <a:t>Carlos Rios, Terabit Wireless Internet</a:t>
            </a:r>
            <a:endParaRPr lang="en-GB" dirty="0"/>
          </a:p>
        </p:txBody>
      </p:sp>
      <p:sp>
        <p:nvSpPr>
          <p:cNvPr id="6" name="Date Placeholder 5">
            <a:extLst>
              <a:ext uri="{FF2B5EF4-FFF2-40B4-BE49-F238E27FC236}">
                <a16:creationId xmlns:a16="http://schemas.microsoft.com/office/drawing/2014/main" id="{61B075BD-0C5B-B9FC-1BCC-7D730F6421AD}"/>
              </a:ext>
            </a:extLst>
          </p:cNvPr>
          <p:cNvSpPr>
            <a:spLocks noGrp="1"/>
          </p:cNvSpPr>
          <p:nvPr>
            <p:ph type="dt" idx="15"/>
          </p:nvPr>
        </p:nvSpPr>
        <p:spPr/>
        <p:txBody>
          <a:bodyPr/>
          <a:lstStyle/>
          <a:p>
            <a:r>
              <a:rPr lang="en-US" dirty="0"/>
              <a:t>May 2024</a:t>
            </a:r>
            <a:endParaRPr lang="en-GB" dirty="0"/>
          </a:p>
        </p:txBody>
      </p:sp>
      <p:sp>
        <p:nvSpPr>
          <p:cNvPr id="9" name="Title 1">
            <a:extLst>
              <a:ext uri="{FF2B5EF4-FFF2-40B4-BE49-F238E27FC236}">
                <a16:creationId xmlns:a16="http://schemas.microsoft.com/office/drawing/2014/main" id="{1F992312-61A5-8DAE-0B23-90DA26B6EAB5}"/>
              </a:ext>
            </a:extLst>
          </p:cNvPr>
          <p:cNvSpPr txBox="1">
            <a:spLocks/>
          </p:cNvSpPr>
          <p:nvPr/>
        </p:nvSpPr>
        <p:spPr bwMode="auto">
          <a:xfrm>
            <a:off x="915458" y="635477"/>
            <a:ext cx="10361084" cy="43132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chemeClr val="tx1"/>
                </a:solidFill>
                <a:effectLst/>
              </a:rPr>
              <a:t>Revolutionary DPWiFi </a:t>
            </a:r>
            <a:r>
              <a:rPr lang="en-US" sz="2800" kern="0" dirty="0">
                <a:solidFill>
                  <a:schemeClr val="tx1"/>
                </a:solidFill>
              </a:rPr>
              <a:t>Networks</a:t>
            </a:r>
            <a:endParaRPr lang="en-GB" sz="2800" kern="0" dirty="0"/>
          </a:p>
        </p:txBody>
      </p:sp>
      <p:pic>
        <p:nvPicPr>
          <p:cNvPr id="33" name="Picture 32">
            <a:extLst>
              <a:ext uri="{FF2B5EF4-FFF2-40B4-BE49-F238E27FC236}">
                <a16:creationId xmlns:a16="http://schemas.microsoft.com/office/drawing/2014/main" id="{FCDFF210-7166-0892-94CC-41A9AD3757C2}"/>
              </a:ext>
            </a:extLst>
          </p:cNvPr>
          <p:cNvPicPr>
            <a:picLocks noChangeAspect="1"/>
          </p:cNvPicPr>
          <p:nvPr/>
        </p:nvPicPr>
        <p:blipFill>
          <a:blip r:embed="rId2"/>
          <a:stretch>
            <a:fillRect/>
          </a:stretch>
        </p:blipFill>
        <p:spPr>
          <a:xfrm>
            <a:off x="2283121" y="1172604"/>
            <a:ext cx="7625757" cy="5197005"/>
          </a:xfrm>
          <a:prstGeom prst="rect">
            <a:avLst/>
          </a:prstGeom>
        </p:spPr>
      </p:pic>
    </p:spTree>
    <p:extLst>
      <p:ext uri="{BB962C8B-B14F-4D97-AF65-F5344CB8AC3E}">
        <p14:creationId xmlns:p14="http://schemas.microsoft.com/office/powerpoint/2010/main" val="2807053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127B53B-CBF0-A175-C620-6F26EC4455B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FF49D15-CE5F-BDC8-FFD5-E8DD84793F1A}"/>
              </a:ext>
            </a:extLst>
          </p:cNvPr>
          <p:cNvSpPr>
            <a:spLocks noGrp="1"/>
          </p:cNvSpPr>
          <p:nvPr>
            <p:ph type="ftr" idx="14"/>
          </p:nvPr>
        </p:nvSpPr>
        <p:spPr/>
        <p:txBody>
          <a:bodyPr/>
          <a:lstStyle/>
          <a:p>
            <a:r>
              <a:rPr lang="en-GB"/>
              <a:t>Carlos Rios, Terabit Wireless Internet</a:t>
            </a:r>
            <a:endParaRPr lang="en-GB" dirty="0"/>
          </a:p>
        </p:txBody>
      </p:sp>
      <p:sp>
        <p:nvSpPr>
          <p:cNvPr id="6" name="Date Placeholder 5">
            <a:extLst>
              <a:ext uri="{FF2B5EF4-FFF2-40B4-BE49-F238E27FC236}">
                <a16:creationId xmlns:a16="http://schemas.microsoft.com/office/drawing/2014/main" id="{61B075BD-0C5B-B9FC-1BCC-7D730F6421AD}"/>
              </a:ext>
            </a:extLst>
          </p:cNvPr>
          <p:cNvSpPr>
            <a:spLocks noGrp="1"/>
          </p:cNvSpPr>
          <p:nvPr>
            <p:ph type="dt" idx="15"/>
          </p:nvPr>
        </p:nvSpPr>
        <p:spPr/>
        <p:txBody>
          <a:bodyPr/>
          <a:lstStyle/>
          <a:p>
            <a:r>
              <a:rPr lang="en-US" dirty="0"/>
              <a:t>May 2024</a:t>
            </a:r>
            <a:endParaRPr lang="en-GB" dirty="0"/>
          </a:p>
        </p:txBody>
      </p:sp>
      <p:sp>
        <p:nvSpPr>
          <p:cNvPr id="9" name="Title 1">
            <a:extLst>
              <a:ext uri="{FF2B5EF4-FFF2-40B4-BE49-F238E27FC236}">
                <a16:creationId xmlns:a16="http://schemas.microsoft.com/office/drawing/2014/main" id="{1F992312-61A5-8DAE-0B23-90DA26B6EAB5}"/>
              </a:ext>
            </a:extLst>
          </p:cNvPr>
          <p:cNvSpPr txBox="1">
            <a:spLocks/>
          </p:cNvSpPr>
          <p:nvPr/>
        </p:nvSpPr>
        <p:spPr bwMode="auto">
          <a:xfrm>
            <a:off x="915458" y="635477"/>
            <a:ext cx="10361084" cy="43132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chemeClr val="tx1"/>
                </a:solidFill>
                <a:effectLst/>
              </a:rPr>
              <a:t>Transformative DPWiFi </a:t>
            </a:r>
            <a:r>
              <a:rPr lang="en-US" sz="2800" kern="0" dirty="0">
                <a:solidFill>
                  <a:schemeClr val="tx1"/>
                </a:solidFill>
              </a:rPr>
              <a:t>WMANs</a:t>
            </a:r>
            <a:endParaRPr lang="en-GB" sz="2800" kern="0" dirty="0"/>
          </a:p>
        </p:txBody>
      </p:sp>
      <p:pic>
        <p:nvPicPr>
          <p:cNvPr id="15" name="Picture 14">
            <a:extLst>
              <a:ext uri="{FF2B5EF4-FFF2-40B4-BE49-F238E27FC236}">
                <a16:creationId xmlns:a16="http://schemas.microsoft.com/office/drawing/2014/main" id="{8B6D5138-A382-FF58-8E40-708C4D0794EE}"/>
              </a:ext>
            </a:extLst>
          </p:cNvPr>
          <p:cNvPicPr>
            <a:picLocks noChangeAspect="1"/>
          </p:cNvPicPr>
          <p:nvPr/>
        </p:nvPicPr>
        <p:blipFill>
          <a:blip r:embed="rId2"/>
          <a:stretch>
            <a:fillRect/>
          </a:stretch>
        </p:blipFill>
        <p:spPr>
          <a:xfrm>
            <a:off x="1832395" y="1016966"/>
            <a:ext cx="8626693" cy="4487038"/>
          </a:xfrm>
          <a:prstGeom prst="rect">
            <a:avLst/>
          </a:prstGeom>
        </p:spPr>
      </p:pic>
      <p:sp>
        <p:nvSpPr>
          <p:cNvPr id="17" name="Content Placeholder 2">
            <a:extLst>
              <a:ext uri="{FF2B5EF4-FFF2-40B4-BE49-F238E27FC236}">
                <a16:creationId xmlns:a16="http://schemas.microsoft.com/office/drawing/2014/main" id="{778D84A3-BA81-0C0E-B522-C45BB7E585EA}"/>
              </a:ext>
            </a:extLst>
          </p:cNvPr>
          <p:cNvSpPr txBox="1">
            <a:spLocks/>
          </p:cNvSpPr>
          <p:nvPr/>
        </p:nvSpPr>
        <p:spPr bwMode="auto">
          <a:xfrm>
            <a:off x="0" y="6044091"/>
            <a:ext cx="12192000" cy="43132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lvl="2" indent="0" algn="ctr">
              <a:spcBef>
                <a:spcPts val="0"/>
              </a:spcBef>
            </a:pPr>
            <a:r>
              <a:rPr lang="en-US" sz="2000" b="1" kern="0" dirty="0">
                <a:solidFill>
                  <a:schemeClr val="tx1"/>
                </a:solidFill>
              </a:rPr>
              <a:t>DPWiFi could deliver $10/mo Home 4kHD Broadband to 2.5B global subscribers by 2030 </a:t>
            </a:r>
            <a:endParaRPr lang="en-US" sz="1600" b="1" kern="0" dirty="0">
              <a:solidFill>
                <a:schemeClr val="tx1"/>
              </a:solidFill>
            </a:endParaRPr>
          </a:p>
          <a:p>
            <a:endParaRPr lang="en-US" sz="3600" kern="0" dirty="0"/>
          </a:p>
        </p:txBody>
      </p:sp>
    </p:spTree>
    <p:extLst>
      <p:ext uri="{BB962C8B-B14F-4D97-AF65-F5344CB8AC3E}">
        <p14:creationId xmlns:p14="http://schemas.microsoft.com/office/powerpoint/2010/main" val="3872163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127B53B-CBF0-A175-C620-6F26EC4455B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FF49D15-CE5F-BDC8-FFD5-E8DD84793F1A}"/>
              </a:ext>
            </a:extLst>
          </p:cNvPr>
          <p:cNvSpPr>
            <a:spLocks noGrp="1"/>
          </p:cNvSpPr>
          <p:nvPr>
            <p:ph type="ftr" idx="14"/>
          </p:nvPr>
        </p:nvSpPr>
        <p:spPr/>
        <p:txBody>
          <a:bodyPr/>
          <a:lstStyle/>
          <a:p>
            <a:r>
              <a:rPr lang="en-GB"/>
              <a:t>Carlos Rios, Terabit Wireless Internet</a:t>
            </a:r>
            <a:endParaRPr lang="en-GB" dirty="0"/>
          </a:p>
        </p:txBody>
      </p:sp>
      <p:sp>
        <p:nvSpPr>
          <p:cNvPr id="6" name="Date Placeholder 5">
            <a:extLst>
              <a:ext uri="{FF2B5EF4-FFF2-40B4-BE49-F238E27FC236}">
                <a16:creationId xmlns:a16="http://schemas.microsoft.com/office/drawing/2014/main" id="{61B075BD-0C5B-B9FC-1BCC-7D730F6421AD}"/>
              </a:ext>
            </a:extLst>
          </p:cNvPr>
          <p:cNvSpPr>
            <a:spLocks noGrp="1"/>
          </p:cNvSpPr>
          <p:nvPr>
            <p:ph type="dt" idx="15"/>
          </p:nvPr>
        </p:nvSpPr>
        <p:spPr/>
        <p:txBody>
          <a:bodyPr/>
          <a:lstStyle/>
          <a:p>
            <a:r>
              <a:rPr lang="en-US" dirty="0"/>
              <a:t>May 2024</a:t>
            </a:r>
            <a:endParaRPr lang="en-GB" dirty="0"/>
          </a:p>
        </p:txBody>
      </p:sp>
      <p:sp>
        <p:nvSpPr>
          <p:cNvPr id="9" name="Title 1">
            <a:extLst>
              <a:ext uri="{FF2B5EF4-FFF2-40B4-BE49-F238E27FC236}">
                <a16:creationId xmlns:a16="http://schemas.microsoft.com/office/drawing/2014/main" id="{1F992312-61A5-8DAE-0B23-90DA26B6EAB5}"/>
              </a:ext>
            </a:extLst>
          </p:cNvPr>
          <p:cNvSpPr txBox="1">
            <a:spLocks/>
          </p:cNvSpPr>
          <p:nvPr/>
        </p:nvSpPr>
        <p:spPr bwMode="auto">
          <a:xfrm>
            <a:off x="915458" y="635477"/>
            <a:ext cx="10361084" cy="43132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chemeClr val="tx1"/>
                </a:solidFill>
                <a:effectLst/>
              </a:rPr>
              <a:t>DPWiFi UHR WMAN/WLAN Relevance</a:t>
            </a:r>
            <a:endParaRPr lang="en-GB" sz="2800" kern="0" dirty="0"/>
          </a:p>
        </p:txBody>
      </p:sp>
      <p:sp>
        <p:nvSpPr>
          <p:cNvPr id="9218" name="Rectangle 2"/>
          <p:cNvSpPr>
            <a:spLocks noGrp="1" noChangeArrowheads="1"/>
          </p:cNvSpPr>
          <p:nvPr>
            <p:ph idx="1"/>
          </p:nvPr>
        </p:nvSpPr>
        <p:spPr>
          <a:xfrm>
            <a:off x="769408" y="1600200"/>
            <a:ext cx="10653184" cy="4080668"/>
          </a:xfrm>
          <a:ln/>
        </p:spPr>
        <p:txBody>
          <a:bodyPr/>
          <a:lstStyle/>
          <a:p>
            <a:pPr marL="457200" indent="-228600">
              <a:lnSpc>
                <a:spcPct val="100000"/>
              </a:lnSpc>
              <a:spcBef>
                <a:spcPts val="1200"/>
              </a:spcBef>
              <a:buNone/>
            </a:pPr>
            <a:r>
              <a:rPr lang="en-GB" dirty="0"/>
              <a:t>       </a:t>
            </a:r>
            <a:r>
              <a:rPr lang="en-GB" u="sng" dirty="0"/>
              <a:t>PMX UHR Protocol</a:t>
            </a:r>
            <a:r>
              <a:rPr lang="en-GB" dirty="0"/>
              <a:t>                                 </a:t>
            </a:r>
            <a:r>
              <a:rPr lang="en-GB" u="sng" dirty="0"/>
              <a:t>WMAN Benefit</a:t>
            </a:r>
            <a:r>
              <a:rPr lang="en-GB" dirty="0"/>
              <a:t>       </a:t>
            </a:r>
            <a:r>
              <a:rPr lang="en-GB" u="sng" dirty="0"/>
              <a:t>WLAN Benefit</a:t>
            </a:r>
            <a:endParaRPr lang="en-US" b="1" u="sng" kern="0" dirty="0">
              <a:solidFill>
                <a:schemeClr val="tx1"/>
              </a:solidFill>
              <a:effectLst/>
            </a:endParaRPr>
          </a:p>
          <a:p>
            <a:pPr marL="463550" lvl="1" indent="-231775">
              <a:lnSpc>
                <a:spcPct val="100000"/>
              </a:lnSpc>
              <a:spcBef>
                <a:spcPts val="1200"/>
              </a:spcBef>
              <a:tabLst>
                <a:tab pos="6858000" algn="l"/>
                <a:tab pos="9378950" algn="l"/>
              </a:tabLst>
            </a:pPr>
            <a:r>
              <a:rPr lang="en-US" b="1" kern="0" dirty="0">
                <a:solidFill>
                  <a:schemeClr val="tx1"/>
                </a:solidFill>
                <a:effectLst/>
              </a:rPr>
              <a:t>32x32 MIMO Polarization Multiplexing 	Y                            	N</a:t>
            </a:r>
          </a:p>
          <a:p>
            <a:pPr marL="463550" lvl="1" indent="-231775">
              <a:lnSpc>
                <a:spcPct val="100000"/>
              </a:lnSpc>
              <a:spcBef>
                <a:spcPts val="300"/>
              </a:spcBef>
              <a:tabLst>
                <a:tab pos="6858000" algn="l"/>
                <a:tab pos="9378950" algn="l"/>
              </a:tabLst>
            </a:pPr>
            <a:r>
              <a:rPr lang="en-US" b="1" kern="0" dirty="0">
                <a:solidFill>
                  <a:schemeClr val="tx1"/>
                </a:solidFill>
                <a:effectLst/>
              </a:rPr>
              <a:t>32x32 MIMO True Time Delay Beamforming</a:t>
            </a:r>
            <a:r>
              <a:rPr lang="en-US" b="1" dirty="0">
                <a:solidFill>
                  <a:schemeClr val="tx1"/>
                </a:solidFill>
              </a:rPr>
              <a:t>	Y 	N</a:t>
            </a:r>
            <a:r>
              <a:rPr lang="en-US" b="1" kern="0" dirty="0">
                <a:solidFill>
                  <a:schemeClr val="tx1"/>
                </a:solidFill>
                <a:effectLst/>
              </a:rPr>
              <a:t>		</a:t>
            </a:r>
          </a:p>
          <a:p>
            <a:pPr marL="463550" lvl="1" indent="-231775">
              <a:lnSpc>
                <a:spcPct val="100000"/>
              </a:lnSpc>
              <a:spcBef>
                <a:spcPts val="300"/>
              </a:spcBef>
              <a:tabLst>
                <a:tab pos="6858000" algn="l"/>
                <a:tab pos="9378950" algn="l"/>
              </a:tabLst>
            </a:pPr>
            <a:r>
              <a:rPr lang="en-US" b="1" dirty="0">
                <a:solidFill>
                  <a:schemeClr val="tx1"/>
                </a:solidFill>
              </a:rPr>
              <a:t>Open Loop Channel Sounding	Y	N </a:t>
            </a:r>
          </a:p>
          <a:p>
            <a:pPr marL="463550" lvl="1" indent="-231775">
              <a:lnSpc>
                <a:spcPct val="100000"/>
              </a:lnSpc>
              <a:spcBef>
                <a:spcPts val="300"/>
              </a:spcBef>
              <a:tabLst>
                <a:tab pos="6858000" algn="l"/>
                <a:tab pos="9378950" algn="l"/>
              </a:tabLst>
            </a:pPr>
            <a:r>
              <a:rPr lang="en-US" b="1" dirty="0">
                <a:solidFill>
                  <a:schemeClr val="tx1"/>
                </a:solidFill>
              </a:rPr>
              <a:t>Open Loop Direction of Arrival Estimation 	Y	N                             </a:t>
            </a:r>
          </a:p>
          <a:p>
            <a:pPr marL="463550" lvl="1" indent="-231775">
              <a:lnSpc>
                <a:spcPct val="100000"/>
              </a:lnSpc>
              <a:spcBef>
                <a:spcPts val="300"/>
              </a:spcBef>
              <a:tabLst>
                <a:tab pos="6858000" algn="l"/>
                <a:tab pos="9378950" algn="l"/>
              </a:tabLst>
            </a:pPr>
            <a:r>
              <a:rPr lang="en-US" b="1" dirty="0">
                <a:solidFill>
                  <a:schemeClr val="tx1"/>
                </a:solidFill>
              </a:rPr>
              <a:t>Split Array Tx Multibeam	Y	N</a:t>
            </a:r>
          </a:p>
          <a:p>
            <a:pPr marL="463550" lvl="1" indent="-231775">
              <a:lnSpc>
                <a:spcPct val="100000"/>
              </a:lnSpc>
              <a:spcBef>
                <a:spcPts val="300"/>
              </a:spcBef>
              <a:tabLst>
                <a:tab pos="6858000" algn="l"/>
                <a:tab pos="9378950" algn="l"/>
              </a:tabLst>
            </a:pPr>
            <a:r>
              <a:rPr lang="en-US" b="1" dirty="0">
                <a:solidFill>
                  <a:schemeClr val="tx1"/>
                </a:solidFill>
              </a:rPr>
              <a:t>MVDR/ LCMV Rx Nullsteering	Y                                     N</a:t>
            </a:r>
            <a:endParaRPr lang="en-US" b="1" kern="0" dirty="0">
              <a:solidFill>
                <a:schemeClr val="tx1"/>
              </a:solidFill>
              <a:effectLst/>
            </a:endParaRPr>
          </a:p>
          <a:p>
            <a:pPr marL="463550" lvl="1" indent="-231775">
              <a:lnSpc>
                <a:spcPct val="100000"/>
              </a:lnSpc>
              <a:spcBef>
                <a:spcPts val="300"/>
              </a:spcBef>
              <a:tabLst>
                <a:tab pos="6858000" algn="l"/>
                <a:tab pos="9378950" algn="l"/>
              </a:tabLst>
            </a:pPr>
            <a:r>
              <a:rPr lang="en-US" b="1" kern="0" dirty="0">
                <a:solidFill>
                  <a:schemeClr val="tx1"/>
                </a:solidFill>
                <a:effectLst/>
              </a:rPr>
              <a:t>90</a:t>
            </a:r>
            <a:r>
              <a:rPr lang="en-US" b="1" dirty="0">
                <a:solidFill>
                  <a:schemeClr val="tx1"/>
                </a:solidFill>
              </a:rPr>
              <a:t>DS/ 10US/ 32k ACL TDMA MAC	Y	N                              </a:t>
            </a:r>
            <a:br>
              <a:rPr lang="en-US" b="1" dirty="0">
                <a:solidFill>
                  <a:schemeClr val="tx1"/>
                </a:solidFill>
              </a:rPr>
            </a:br>
            <a:r>
              <a:rPr lang="en-US" b="1" dirty="0">
                <a:solidFill>
                  <a:schemeClr val="tx1"/>
                </a:solidFill>
              </a:rPr>
              <a:t>                                                                 </a:t>
            </a:r>
            <a:endParaRPr lang="en-US" sz="2200" b="1" kern="0" dirty="0">
              <a:solidFill>
                <a:schemeClr val="tx1"/>
              </a:solidFill>
              <a:effectLst/>
            </a:endParaRPr>
          </a:p>
        </p:txBody>
      </p:sp>
      <p:sp>
        <p:nvSpPr>
          <p:cNvPr id="2" name="Content Placeholder 2">
            <a:extLst>
              <a:ext uri="{FF2B5EF4-FFF2-40B4-BE49-F238E27FC236}">
                <a16:creationId xmlns:a16="http://schemas.microsoft.com/office/drawing/2014/main" id="{460838AD-E8F5-D0E6-BB06-FC7AD66ADD94}"/>
              </a:ext>
            </a:extLst>
          </p:cNvPr>
          <p:cNvSpPr txBox="1">
            <a:spLocks/>
          </p:cNvSpPr>
          <p:nvPr/>
        </p:nvSpPr>
        <p:spPr bwMode="auto">
          <a:xfrm>
            <a:off x="0" y="6044091"/>
            <a:ext cx="12192000" cy="43132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lvl="2" indent="0" algn="ctr">
              <a:spcBef>
                <a:spcPts val="0"/>
              </a:spcBef>
            </a:pPr>
            <a:r>
              <a:rPr lang="en-US" sz="2000" b="1" kern="0" dirty="0">
                <a:solidFill>
                  <a:schemeClr val="tx1"/>
                </a:solidFill>
              </a:rPr>
              <a:t>TGbn-proposed DPWiFi PMX Protocols ONLY benefit IEEE WMANs</a:t>
            </a:r>
            <a:endParaRPr lang="en-US" sz="1600" b="1" kern="0" dirty="0">
              <a:solidFill>
                <a:schemeClr val="tx1"/>
              </a:solidFill>
            </a:endParaRPr>
          </a:p>
          <a:p>
            <a:endParaRPr lang="en-US" sz="3600" kern="0" dirty="0"/>
          </a:p>
        </p:txBody>
      </p:sp>
    </p:spTree>
    <p:extLst>
      <p:ext uri="{BB962C8B-B14F-4D97-AF65-F5344CB8AC3E}">
        <p14:creationId xmlns:p14="http://schemas.microsoft.com/office/powerpoint/2010/main" val="3818269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127B53B-CBF0-A175-C620-6F26EC4455B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FF49D15-CE5F-BDC8-FFD5-E8DD84793F1A}"/>
              </a:ext>
            </a:extLst>
          </p:cNvPr>
          <p:cNvSpPr>
            <a:spLocks noGrp="1"/>
          </p:cNvSpPr>
          <p:nvPr>
            <p:ph type="ftr" idx="14"/>
          </p:nvPr>
        </p:nvSpPr>
        <p:spPr/>
        <p:txBody>
          <a:bodyPr/>
          <a:lstStyle/>
          <a:p>
            <a:r>
              <a:rPr lang="en-GB"/>
              <a:t>Carlos Rios, Terabit Wireless Internet</a:t>
            </a:r>
            <a:endParaRPr lang="en-GB" dirty="0"/>
          </a:p>
        </p:txBody>
      </p:sp>
      <p:sp>
        <p:nvSpPr>
          <p:cNvPr id="6" name="Date Placeholder 5">
            <a:extLst>
              <a:ext uri="{FF2B5EF4-FFF2-40B4-BE49-F238E27FC236}">
                <a16:creationId xmlns:a16="http://schemas.microsoft.com/office/drawing/2014/main" id="{61B075BD-0C5B-B9FC-1BCC-7D730F6421AD}"/>
              </a:ext>
            </a:extLst>
          </p:cNvPr>
          <p:cNvSpPr>
            <a:spLocks noGrp="1"/>
          </p:cNvSpPr>
          <p:nvPr>
            <p:ph type="dt" idx="15"/>
          </p:nvPr>
        </p:nvSpPr>
        <p:spPr/>
        <p:txBody>
          <a:bodyPr/>
          <a:lstStyle/>
          <a:p>
            <a:r>
              <a:rPr lang="en-US" dirty="0"/>
              <a:t>May 2024</a:t>
            </a:r>
            <a:endParaRPr lang="en-GB" dirty="0"/>
          </a:p>
        </p:txBody>
      </p:sp>
      <p:sp>
        <p:nvSpPr>
          <p:cNvPr id="9" name="Title 1">
            <a:extLst>
              <a:ext uri="{FF2B5EF4-FFF2-40B4-BE49-F238E27FC236}">
                <a16:creationId xmlns:a16="http://schemas.microsoft.com/office/drawing/2014/main" id="{1F992312-61A5-8DAE-0B23-90DA26B6EAB5}"/>
              </a:ext>
            </a:extLst>
          </p:cNvPr>
          <p:cNvSpPr txBox="1">
            <a:spLocks/>
          </p:cNvSpPr>
          <p:nvPr/>
        </p:nvSpPr>
        <p:spPr bwMode="auto">
          <a:xfrm>
            <a:off x="915458" y="635477"/>
            <a:ext cx="10361084" cy="43132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chemeClr val="tx1"/>
                </a:solidFill>
                <a:effectLst/>
              </a:rPr>
              <a:t>Legacy WiFi UHR WMAN/WLAN Relevance</a:t>
            </a:r>
            <a:endParaRPr lang="en-GB" sz="2800" kern="0" dirty="0"/>
          </a:p>
        </p:txBody>
      </p:sp>
      <p:sp>
        <p:nvSpPr>
          <p:cNvPr id="7" name="Rectangle 2">
            <a:extLst>
              <a:ext uri="{FF2B5EF4-FFF2-40B4-BE49-F238E27FC236}">
                <a16:creationId xmlns:a16="http://schemas.microsoft.com/office/drawing/2014/main" id="{D7428FCE-5271-D531-2E67-D7D9B0B3B775}"/>
              </a:ext>
            </a:extLst>
          </p:cNvPr>
          <p:cNvSpPr>
            <a:spLocks noGrp="1" noChangeArrowheads="1"/>
          </p:cNvSpPr>
          <p:nvPr>
            <p:ph idx="1"/>
          </p:nvPr>
        </p:nvSpPr>
        <p:spPr>
          <a:xfrm>
            <a:off x="971166" y="1388665"/>
            <a:ext cx="10653184" cy="4626373"/>
          </a:xfrm>
          <a:ln/>
        </p:spPr>
        <p:txBody>
          <a:bodyPr/>
          <a:lstStyle/>
          <a:p>
            <a:pPr marL="457200" indent="-228600">
              <a:lnSpc>
                <a:spcPct val="100000"/>
              </a:lnSpc>
              <a:spcBef>
                <a:spcPts val="1200"/>
              </a:spcBef>
              <a:buNone/>
            </a:pPr>
            <a:r>
              <a:rPr lang="en-GB" u="sng" dirty="0"/>
              <a:t>SMX UHR Protocol</a:t>
            </a:r>
            <a:r>
              <a:rPr lang="en-GB" dirty="0"/>
              <a:t>                                        </a:t>
            </a:r>
            <a:r>
              <a:rPr lang="en-GB" u="sng" dirty="0"/>
              <a:t>WMAN Benefit</a:t>
            </a:r>
            <a:r>
              <a:rPr lang="en-GB" dirty="0"/>
              <a:t>       </a:t>
            </a:r>
            <a:r>
              <a:rPr lang="en-GB" u="sng" dirty="0"/>
              <a:t>WLAN Benefit</a:t>
            </a:r>
            <a:endParaRPr lang="en-US" b="1" u="sng" kern="0" dirty="0">
              <a:solidFill>
                <a:schemeClr val="tx1"/>
              </a:solidFill>
              <a:effectLst/>
            </a:endParaRPr>
          </a:p>
          <a:p>
            <a:pPr marL="463550" lvl="1" indent="-231775">
              <a:lnSpc>
                <a:spcPct val="100000"/>
              </a:lnSpc>
              <a:spcBef>
                <a:spcPts val="600"/>
              </a:spcBef>
              <a:tabLst>
                <a:tab pos="6858000" algn="l"/>
                <a:tab pos="9378950" algn="l"/>
              </a:tabLst>
            </a:pPr>
            <a:r>
              <a:rPr lang="en-US" sz="2200" b="1" kern="0" dirty="0">
                <a:solidFill>
                  <a:schemeClr val="tx1"/>
                </a:solidFill>
                <a:effectLst/>
              </a:rPr>
              <a:t>MAP	N	Y</a:t>
            </a:r>
          </a:p>
          <a:p>
            <a:pPr marL="463550" lvl="1" indent="-231775">
              <a:lnSpc>
                <a:spcPct val="100000"/>
              </a:lnSpc>
              <a:spcBef>
                <a:spcPts val="0"/>
              </a:spcBef>
              <a:tabLst>
                <a:tab pos="6858000" algn="l"/>
                <a:tab pos="9378950" algn="l"/>
              </a:tabLst>
            </a:pPr>
            <a:r>
              <a:rPr lang="en-US" sz="2200" b="1" dirty="0">
                <a:solidFill>
                  <a:schemeClr val="tx1"/>
                </a:solidFill>
              </a:rPr>
              <a:t>DRU	</a:t>
            </a:r>
            <a:r>
              <a:rPr lang="en-US" sz="2200" b="1" kern="0" dirty="0">
                <a:solidFill>
                  <a:schemeClr val="tx1"/>
                </a:solidFill>
                <a:effectLst/>
              </a:rPr>
              <a:t>N	Y</a:t>
            </a:r>
            <a:endParaRPr lang="en-US" sz="2200" b="1" dirty="0">
              <a:solidFill>
                <a:schemeClr val="tx1"/>
              </a:solidFill>
            </a:endParaRPr>
          </a:p>
          <a:p>
            <a:pPr marL="463550" lvl="1" indent="-231775">
              <a:lnSpc>
                <a:spcPct val="100000"/>
              </a:lnSpc>
              <a:spcBef>
                <a:spcPts val="0"/>
              </a:spcBef>
              <a:tabLst>
                <a:tab pos="6858000" algn="l"/>
                <a:tab pos="9378950" algn="l"/>
              </a:tabLst>
            </a:pPr>
            <a:r>
              <a:rPr lang="en-US" sz="2200" b="1" kern="0" dirty="0">
                <a:solidFill>
                  <a:schemeClr val="tx1"/>
                </a:solidFill>
                <a:effectLst/>
              </a:rPr>
              <a:t>UEQM/ MCS	N	Y</a:t>
            </a:r>
          </a:p>
          <a:p>
            <a:pPr marL="463550" lvl="1" indent="-231775">
              <a:lnSpc>
                <a:spcPct val="100000"/>
              </a:lnSpc>
              <a:spcBef>
                <a:spcPts val="0"/>
              </a:spcBef>
              <a:tabLst>
                <a:tab pos="6858000" algn="l"/>
                <a:tab pos="9378950" algn="l"/>
              </a:tabLst>
            </a:pPr>
            <a:r>
              <a:rPr lang="en-US" sz="2200" b="1" dirty="0">
                <a:solidFill>
                  <a:schemeClr val="tx1"/>
                </a:solidFill>
              </a:rPr>
              <a:t>Preamble	</a:t>
            </a:r>
            <a:r>
              <a:rPr lang="en-US" sz="2200" b="1" kern="0" dirty="0">
                <a:solidFill>
                  <a:schemeClr val="tx1"/>
                </a:solidFill>
                <a:effectLst/>
              </a:rPr>
              <a:t>N	Y</a:t>
            </a:r>
            <a:endParaRPr lang="en-US" sz="2200" b="1" dirty="0">
              <a:solidFill>
                <a:schemeClr val="tx1"/>
              </a:solidFill>
            </a:endParaRPr>
          </a:p>
          <a:p>
            <a:pPr marL="463550" lvl="1" indent="-231775">
              <a:lnSpc>
                <a:spcPct val="100000"/>
              </a:lnSpc>
              <a:spcBef>
                <a:spcPts val="0"/>
              </a:spcBef>
              <a:tabLst>
                <a:tab pos="6858000" algn="l"/>
                <a:tab pos="9378950" algn="l"/>
              </a:tabLst>
            </a:pPr>
            <a:r>
              <a:rPr lang="en-US" sz="2200" b="1" kern="0" dirty="0">
                <a:solidFill>
                  <a:schemeClr val="tx1"/>
                </a:solidFill>
                <a:effectLst/>
              </a:rPr>
              <a:t>Preemption	N	Y</a:t>
            </a:r>
          </a:p>
          <a:p>
            <a:pPr marL="463550" lvl="1" indent="-231775">
              <a:lnSpc>
                <a:spcPct val="100000"/>
              </a:lnSpc>
              <a:spcBef>
                <a:spcPts val="0"/>
              </a:spcBef>
              <a:tabLst>
                <a:tab pos="6858000" algn="l"/>
                <a:tab pos="9378950" algn="l"/>
              </a:tabLst>
            </a:pPr>
            <a:r>
              <a:rPr lang="en-US" sz="2200" b="1" dirty="0">
                <a:solidFill>
                  <a:schemeClr val="tx1"/>
                </a:solidFill>
              </a:rPr>
              <a:t>Beamforming</a:t>
            </a:r>
            <a:r>
              <a:rPr lang="en-US" sz="2200" b="1" kern="0" dirty="0">
                <a:solidFill>
                  <a:schemeClr val="tx1"/>
                </a:solidFill>
                <a:effectLst/>
              </a:rPr>
              <a:t> 	N	Y</a:t>
            </a:r>
            <a:endParaRPr lang="en-US" sz="2200" b="1" dirty="0">
              <a:solidFill>
                <a:schemeClr val="tx1"/>
              </a:solidFill>
            </a:endParaRPr>
          </a:p>
          <a:p>
            <a:pPr marL="463550" lvl="1" indent="-231775">
              <a:lnSpc>
                <a:spcPct val="100000"/>
              </a:lnSpc>
              <a:spcBef>
                <a:spcPts val="0"/>
              </a:spcBef>
              <a:tabLst>
                <a:tab pos="6858000" algn="l"/>
                <a:tab pos="9378950" algn="l"/>
              </a:tabLst>
            </a:pPr>
            <a:r>
              <a:rPr lang="en-US" sz="2200" b="1" kern="0" dirty="0">
                <a:solidFill>
                  <a:schemeClr val="tx1"/>
                </a:solidFill>
                <a:effectLst/>
              </a:rPr>
              <a:t>MIMO	N	Y</a:t>
            </a:r>
          </a:p>
          <a:p>
            <a:pPr marL="463550" lvl="1" indent="-231775">
              <a:lnSpc>
                <a:spcPct val="100000"/>
              </a:lnSpc>
              <a:spcBef>
                <a:spcPts val="0"/>
              </a:spcBef>
              <a:tabLst>
                <a:tab pos="6858000" algn="l"/>
                <a:tab pos="9378950" algn="l"/>
              </a:tabLst>
            </a:pPr>
            <a:r>
              <a:rPr lang="en-US" sz="2200" b="1" dirty="0">
                <a:solidFill>
                  <a:schemeClr val="tx1"/>
                </a:solidFill>
              </a:rPr>
              <a:t>Power Save	</a:t>
            </a:r>
            <a:r>
              <a:rPr lang="en-US" sz="2200" b="1" kern="0" dirty="0">
                <a:solidFill>
                  <a:schemeClr val="tx1"/>
                </a:solidFill>
                <a:effectLst/>
              </a:rPr>
              <a:t>N	Y</a:t>
            </a:r>
            <a:endParaRPr lang="en-US" sz="2200" b="1" dirty="0">
              <a:solidFill>
                <a:schemeClr val="tx1"/>
              </a:solidFill>
            </a:endParaRPr>
          </a:p>
          <a:p>
            <a:pPr marL="463550" lvl="1" indent="-231775">
              <a:lnSpc>
                <a:spcPct val="100000"/>
              </a:lnSpc>
              <a:spcBef>
                <a:spcPts val="0"/>
              </a:spcBef>
              <a:tabLst>
                <a:tab pos="6858000" algn="l"/>
                <a:tab pos="9378950" algn="l"/>
              </a:tabLst>
            </a:pPr>
            <a:r>
              <a:rPr lang="en-US" sz="2200" b="1" kern="0" dirty="0">
                <a:solidFill>
                  <a:schemeClr val="tx1"/>
                </a:solidFill>
                <a:effectLst/>
              </a:rPr>
              <a:t>CCA	N	Y</a:t>
            </a:r>
          </a:p>
          <a:p>
            <a:pPr marL="463550" lvl="1" indent="-231775">
              <a:lnSpc>
                <a:spcPct val="100000"/>
              </a:lnSpc>
              <a:spcBef>
                <a:spcPts val="0"/>
              </a:spcBef>
              <a:tabLst>
                <a:tab pos="6858000" algn="l"/>
                <a:tab pos="9378950" algn="l"/>
              </a:tabLst>
            </a:pPr>
            <a:r>
              <a:rPr lang="en-US" sz="2200" b="1" dirty="0">
                <a:solidFill>
                  <a:schemeClr val="tx1"/>
                </a:solidFill>
              </a:rPr>
              <a:t>Sounding	</a:t>
            </a:r>
            <a:r>
              <a:rPr lang="en-US" sz="2200" b="1" kern="0" dirty="0">
                <a:solidFill>
                  <a:schemeClr val="tx1"/>
                </a:solidFill>
                <a:effectLst/>
              </a:rPr>
              <a:t>N	Y</a:t>
            </a:r>
            <a:endParaRPr lang="en-US" sz="2200" b="1" dirty="0">
              <a:solidFill>
                <a:schemeClr val="tx1"/>
              </a:solidFill>
            </a:endParaRPr>
          </a:p>
          <a:p>
            <a:pPr marL="463550" lvl="1" indent="-231775">
              <a:lnSpc>
                <a:spcPct val="100000"/>
              </a:lnSpc>
              <a:spcBef>
                <a:spcPts val="0"/>
              </a:spcBef>
              <a:tabLst>
                <a:tab pos="6858000" algn="l"/>
                <a:tab pos="9378950" algn="l"/>
              </a:tabLst>
            </a:pPr>
            <a:r>
              <a:rPr lang="en-US" sz="2200" b="1" kern="0" dirty="0">
                <a:solidFill>
                  <a:schemeClr val="tx1"/>
                </a:solidFill>
                <a:effectLst/>
              </a:rPr>
              <a:t>Coexistence	N	Y</a:t>
            </a:r>
          </a:p>
          <a:p>
            <a:pPr marL="463550" lvl="1" indent="-231775">
              <a:lnSpc>
                <a:spcPct val="100000"/>
              </a:lnSpc>
              <a:spcBef>
                <a:spcPts val="0"/>
              </a:spcBef>
              <a:tabLst>
                <a:tab pos="6858000" algn="l"/>
                <a:tab pos="9378950" algn="l"/>
              </a:tabLst>
            </a:pPr>
            <a:endParaRPr lang="en-US" sz="2200" b="1" kern="0" dirty="0">
              <a:solidFill>
                <a:schemeClr val="tx1"/>
              </a:solidFill>
              <a:effectLst/>
            </a:endParaRPr>
          </a:p>
          <a:p>
            <a:pPr marL="463550" lvl="1" indent="-231775">
              <a:lnSpc>
                <a:spcPct val="100000"/>
              </a:lnSpc>
              <a:spcBef>
                <a:spcPts val="1200"/>
              </a:spcBef>
              <a:tabLst>
                <a:tab pos="6858000" algn="l"/>
                <a:tab pos="9378950" algn="l"/>
              </a:tabLst>
            </a:pPr>
            <a:endParaRPr lang="en-US" sz="2200" b="1" kern="0" dirty="0">
              <a:solidFill>
                <a:schemeClr val="tx1"/>
              </a:solidFill>
              <a:effectLst/>
            </a:endParaRPr>
          </a:p>
        </p:txBody>
      </p:sp>
      <p:sp>
        <p:nvSpPr>
          <p:cNvPr id="8" name="Content Placeholder 2">
            <a:extLst>
              <a:ext uri="{FF2B5EF4-FFF2-40B4-BE49-F238E27FC236}">
                <a16:creationId xmlns:a16="http://schemas.microsoft.com/office/drawing/2014/main" id="{1B02284C-871F-B1AD-A422-8B57274B33DA}"/>
              </a:ext>
            </a:extLst>
          </p:cNvPr>
          <p:cNvSpPr txBox="1">
            <a:spLocks/>
          </p:cNvSpPr>
          <p:nvPr/>
        </p:nvSpPr>
        <p:spPr bwMode="auto">
          <a:xfrm>
            <a:off x="0" y="6044091"/>
            <a:ext cx="12192000" cy="43132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lvl="2" indent="0" algn="ctr">
              <a:spcBef>
                <a:spcPts val="0"/>
              </a:spcBef>
            </a:pPr>
            <a:r>
              <a:rPr lang="en-US" sz="2000" b="1" kern="0" dirty="0">
                <a:solidFill>
                  <a:schemeClr val="tx1"/>
                </a:solidFill>
              </a:rPr>
              <a:t>TGbn-proposed Legacy WiFi SMX Protocols ONLY benefit IEEE WLANs</a:t>
            </a:r>
            <a:endParaRPr lang="en-US" sz="1600" b="1" kern="0" dirty="0">
              <a:solidFill>
                <a:schemeClr val="tx1"/>
              </a:solidFill>
            </a:endParaRPr>
          </a:p>
          <a:p>
            <a:endParaRPr lang="en-US" sz="3600" kern="0" dirty="0"/>
          </a:p>
        </p:txBody>
      </p:sp>
    </p:spTree>
    <p:extLst>
      <p:ext uri="{BB962C8B-B14F-4D97-AF65-F5344CB8AC3E}">
        <p14:creationId xmlns:p14="http://schemas.microsoft.com/office/powerpoint/2010/main" val="30754552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(5)</Template>
  <TotalTime>6324</TotalTime>
  <Words>710</Words>
  <Application>Microsoft Office PowerPoint</Application>
  <PresentationFormat>Widescreen</PresentationFormat>
  <Paragraphs>101</Paragraphs>
  <Slides>11</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Arial Unicode MS</vt:lpstr>
      <vt:lpstr>Times New Roman</vt:lpstr>
      <vt:lpstr>Office Theme</vt:lpstr>
      <vt:lpstr>Document</vt:lpstr>
      <vt:lpstr>IEEE802.11bn WLANs and WMANs</vt:lpstr>
      <vt:lpstr>Abstract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Carlos Rios</dc:creator>
  <cp:keywords/>
  <cp:lastModifiedBy>Carlos Rios</cp:lastModifiedBy>
  <cp:revision>10</cp:revision>
  <cp:lastPrinted>1601-01-01T00:00:00Z</cp:lastPrinted>
  <dcterms:created xsi:type="dcterms:W3CDTF">2024-01-15T15:24:42Z</dcterms:created>
  <dcterms:modified xsi:type="dcterms:W3CDTF">2024-05-11T09:53:48Z</dcterms:modified>
  <cp:category>Name, Affiliation</cp:category>
</cp:coreProperties>
</file>