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5" r:id="rId3"/>
    <p:sldId id="354" r:id="rId4"/>
    <p:sldId id="363" r:id="rId5"/>
    <p:sldId id="362" r:id="rId6"/>
    <p:sldId id="356" r:id="rId7"/>
    <p:sldId id="364" r:id="rId8"/>
    <p:sldId id="365" r:id="rId9"/>
    <p:sldId id="358" r:id="rId10"/>
    <p:sldId id="359" r:id="rId11"/>
    <p:sldId id="352" r:id="rId12"/>
    <p:sldId id="353" r:id="rId13"/>
    <p:sldId id="360" r:id="rId14"/>
    <p:sldId id="361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3" autoAdjust="0"/>
    <p:restoredTop sz="83772"/>
  </p:normalViewPr>
  <p:slideViewPr>
    <p:cSldViewPr>
      <p:cViewPr varScale="1">
        <p:scale>
          <a:sx n="116" d="100"/>
          <a:sy n="116" d="100"/>
        </p:scale>
        <p:origin x="23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46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about AR/VR use case</a:t>
            </a:r>
          </a:p>
          <a:p>
            <a:endParaRPr lang="en-US" dirty="0"/>
          </a:p>
          <a:p>
            <a:r>
              <a:rPr lang="en-US" dirty="0"/>
              <a:t>In figure, transmission flow with index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5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point is whether AP can predict</a:t>
            </a:r>
          </a:p>
          <a:p>
            <a:r>
              <a:rPr lang="en-US" dirty="0"/>
              <a:t>Difficult to predict</a:t>
            </a:r>
          </a:p>
          <a:p>
            <a:endParaRPr lang="en-US" dirty="0"/>
          </a:p>
          <a:p>
            <a:r>
              <a:rPr lang="en-US" dirty="0"/>
              <a:t>Explain why SCS cannot solve the issue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point is whether AP can predict</a:t>
            </a:r>
          </a:p>
          <a:p>
            <a:r>
              <a:rPr lang="en-US" dirty="0"/>
              <a:t>Difficult to predict</a:t>
            </a:r>
          </a:p>
          <a:p>
            <a:endParaRPr lang="en-US" dirty="0"/>
          </a:p>
          <a:p>
            <a:r>
              <a:rPr lang="en-US" dirty="0"/>
              <a:t>Explain why SCS cannot solve the issue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73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point is whether AP can predict</a:t>
            </a:r>
          </a:p>
          <a:p>
            <a:r>
              <a:rPr lang="en-US" dirty="0"/>
              <a:t>Difficult to predict</a:t>
            </a:r>
          </a:p>
          <a:p>
            <a:endParaRPr lang="en-US" dirty="0"/>
          </a:p>
          <a:p>
            <a:r>
              <a:rPr lang="en-US" dirty="0"/>
              <a:t>Explain why SCS cannot solve the issue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1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 the name future DL traffic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4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 whether 3GPP has the same concept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9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Future DL Buffer Status for Low Latency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2024-05-05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901043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 Dong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Yapu Li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763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schedules a service period (time between </a:t>
            </a:r>
            <a:r>
              <a:rPr lang="en-US" sz="2000" dirty="0">
                <a:solidFill>
                  <a:schemeClr val="tx1"/>
                </a:solidFill>
              </a:rPr>
              <a:t>Expected Arrival Time </a:t>
            </a:r>
            <a:r>
              <a:rPr lang="en-US" sz="2000" dirty="0"/>
              <a:t>and </a:t>
            </a:r>
            <a:r>
              <a:rPr lang="en-US" sz="2000" dirty="0">
                <a:solidFill>
                  <a:schemeClr val="tx1"/>
                </a:solidFill>
              </a:rPr>
              <a:t>Expiration Time</a:t>
            </a:r>
            <a:r>
              <a:rPr lang="en-US" sz="2000" dirty="0"/>
              <a:t>) to transmit the service response 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arranges resources to transmit service response during the SP, e.g.,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Enable high capability mode before expected arrival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Enable preemption during the time window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MU-RTS/CTS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r>
              <a:rPr lang="en-US" sz="20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6563427-F6D1-58E3-B98D-3EA1F0CE1EC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5991" y="5428782"/>
            <a:ext cx="76200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299821B-42C4-DCC4-690F-BA8030807260}"/>
              </a:ext>
            </a:extLst>
          </p:cNvPr>
          <p:cNvSpPr/>
          <p:nvPr/>
        </p:nvSpPr>
        <p:spPr bwMode="auto">
          <a:xfrm>
            <a:off x="1635591" y="4619107"/>
            <a:ext cx="1790700" cy="8096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Service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+Future DL buffer)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5A0F6D-518F-AF8A-AC50-71AA580F9D20}"/>
              </a:ext>
            </a:extLst>
          </p:cNvPr>
          <p:cNvSpPr txBox="1"/>
          <p:nvPr/>
        </p:nvSpPr>
        <p:spPr>
          <a:xfrm>
            <a:off x="7747469" y="3962400"/>
            <a:ext cx="1050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Expiration Time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95779F-FE84-70DE-0B5C-9CAB61F57A23}"/>
              </a:ext>
            </a:extLst>
          </p:cNvPr>
          <p:cNvSpPr txBox="1"/>
          <p:nvPr/>
        </p:nvSpPr>
        <p:spPr>
          <a:xfrm>
            <a:off x="304800" y="4997939"/>
            <a:ext cx="1399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AC4B6E-C8A5-ADCA-B4E8-5058829AB2B9}"/>
              </a:ext>
            </a:extLst>
          </p:cNvPr>
          <p:cNvSpPr txBox="1"/>
          <p:nvPr/>
        </p:nvSpPr>
        <p:spPr>
          <a:xfrm>
            <a:off x="1025990" y="5467287"/>
            <a:ext cx="699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08D6D4-EA32-2FA1-3BAE-A965F66670A4}"/>
              </a:ext>
            </a:extLst>
          </p:cNvPr>
          <p:cNvSpPr/>
          <p:nvPr/>
        </p:nvSpPr>
        <p:spPr bwMode="auto">
          <a:xfrm>
            <a:off x="3540592" y="5428783"/>
            <a:ext cx="699804" cy="6161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ACK/BA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710CED-0149-1319-E3AB-8A4F917CC374}"/>
              </a:ext>
            </a:extLst>
          </p:cNvPr>
          <p:cNvSpPr txBox="1"/>
          <p:nvPr/>
        </p:nvSpPr>
        <p:spPr>
          <a:xfrm>
            <a:off x="4835991" y="3962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Expected Arrival Time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0D5AE61-2AA2-2467-8051-B4B95521A2DB}"/>
              </a:ext>
            </a:extLst>
          </p:cNvPr>
          <p:cNvCxnSpPr>
            <a:cxnSpLocks/>
            <a:stCxn id="26" idx="2"/>
          </p:cNvCxnSpPr>
          <p:nvPr/>
        </p:nvCxnSpPr>
        <p:spPr bwMode="auto">
          <a:xfrm>
            <a:off x="5483691" y="4547175"/>
            <a:ext cx="0" cy="1269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F347AD-1E7A-04AA-7B2F-CD39BCC1BCE5}"/>
              </a:ext>
            </a:extLst>
          </p:cNvPr>
          <p:cNvCxnSpPr>
            <a:cxnSpLocks/>
            <a:stCxn id="21" idx="2"/>
          </p:cNvCxnSpPr>
          <p:nvPr/>
        </p:nvCxnSpPr>
        <p:spPr bwMode="auto">
          <a:xfrm>
            <a:off x="8272930" y="4547175"/>
            <a:ext cx="0" cy="1267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BCCE1B-E0C2-7A78-2515-FDC4F5BBB170}"/>
              </a:ext>
            </a:extLst>
          </p:cNvPr>
          <p:cNvCxnSpPr>
            <a:cxnSpLocks/>
          </p:cNvCxnSpPr>
          <p:nvPr/>
        </p:nvCxnSpPr>
        <p:spPr bwMode="auto">
          <a:xfrm>
            <a:off x="3426291" y="5106034"/>
            <a:ext cx="2057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147595F2-59CF-D742-0C35-86FD11FD816E}"/>
              </a:ext>
            </a:extLst>
          </p:cNvPr>
          <p:cNvSpPr/>
          <p:nvPr/>
        </p:nvSpPr>
        <p:spPr bwMode="auto">
          <a:xfrm>
            <a:off x="5597991" y="5428782"/>
            <a:ext cx="1768925" cy="6161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(Service Response)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BBB1A4-5121-F1DB-1F1E-9179FC2B62C0}"/>
              </a:ext>
            </a:extLst>
          </p:cNvPr>
          <p:cNvSpPr/>
          <p:nvPr/>
        </p:nvSpPr>
        <p:spPr bwMode="auto">
          <a:xfrm>
            <a:off x="7420725" y="4812660"/>
            <a:ext cx="699804" cy="6161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ACK/BA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ED2E75B-2C93-008E-7146-04B1FDDA47E3}"/>
              </a:ext>
            </a:extLst>
          </p:cNvPr>
          <p:cNvCxnSpPr/>
          <p:nvPr/>
        </p:nvCxnSpPr>
        <p:spPr bwMode="auto">
          <a:xfrm>
            <a:off x="5483691" y="4744815"/>
            <a:ext cx="27892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E41210B-A588-5482-AFE8-9E1AF9C8E389}"/>
              </a:ext>
            </a:extLst>
          </p:cNvPr>
          <p:cNvSpPr txBox="1"/>
          <p:nvPr/>
        </p:nvSpPr>
        <p:spPr>
          <a:xfrm>
            <a:off x="6247484" y="4397636"/>
            <a:ext cx="1423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Service Period</a:t>
            </a:r>
          </a:p>
        </p:txBody>
      </p:sp>
    </p:spTree>
    <p:extLst>
      <p:ext uri="{BB962C8B-B14F-4D97-AF65-F5344CB8AC3E}">
        <p14:creationId xmlns:p14="http://schemas.microsoft.com/office/powerpoint/2010/main" val="364896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show a use case where round-trip delay is important KPI and discuss the standard impact of such use case.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shall define a mechanism to improve the round-trip delay performance of such use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We propose to define a future DL buffer status which includes </a:t>
            </a:r>
            <a:r>
              <a:rPr lang="en-US" sz="2000" dirty="0"/>
              <a:t>Expected Arrival Time and Expiration Time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AP can use the information in the future DL buffer status to schedule the SP in advance</a:t>
            </a:r>
            <a:r>
              <a:rPr lang="en-US" sz="1800" dirty="0">
                <a:solidFill>
                  <a:schemeClr val="tx1"/>
                </a:solidFill>
              </a:rPr>
              <a:t> to meet the round-trip delay requirement of the use case.</a:t>
            </a:r>
            <a:endParaRPr lang="en-US" altLang="zh-CN" sz="1800" dirty="0"/>
          </a:p>
          <a:p>
            <a:r>
              <a:rPr lang="en-US" sz="20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define a mechanism to address the round-trip delay use case.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define a new type of BSR which includes the delay requirement information for LL traffic.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21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define a new type of BSR including the following parameters to improve the round-trip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Expected Arrival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Expiration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Future DL Buffer Size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Xin, OPPO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90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TGbn</a:t>
            </a:r>
            <a:r>
              <a:rPr lang="en-US" sz="2000" dirty="0"/>
              <a:t> targets to improve the latency performance of Wi-Fi network in its next generation.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now, a lot of discussions and contributions are made to improve the end-to-end delay.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there are few contributions to discuss the round-trip delay, which is an important KPI in many real-time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the use case of round-trip delay and its standard impact.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Flow Types in RTA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743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two basic types of traffic flow in RTA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Publish</a:t>
            </a:r>
            <a:r>
              <a:rPr lang="en-US" sz="1800" dirty="0"/>
              <a:t>: A server publishes information (e.g., sensor data) to its clients (periodically).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Service</a:t>
            </a:r>
            <a:r>
              <a:rPr lang="en-US" sz="1800" dirty="0"/>
              <a:t>: A client occasionally sends service request message (e.g., request sensor data) to its server and server provides the corresponding service (e.g., provide sensor data) to the client.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93083"/>
            <a:ext cx="3184520" cy="180975"/>
          </a:xfrm>
        </p:spPr>
        <p:txBody>
          <a:bodyPr/>
          <a:lstStyle/>
          <a:p>
            <a:r>
              <a:rPr lang="en-GB" dirty="0"/>
              <a:t>Liangxiao Xin, OPPO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030" name="Picture 6" descr="Smartphone Icon Stock Illustrations ...">
            <a:extLst>
              <a:ext uri="{FF2B5EF4-FFF2-40B4-BE49-F238E27FC236}">
                <a16:creationId xmlns:a16="http://schemas.microsoft.com/office/drawing/2014/main" id="{DB32E21D-BFA0-5038-83FE-982DC84B6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38600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B6459A-992D-384A-9199-78BFFD9A8FD2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3480" y="4680806"/>
            <a:ext cx="1071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77AE9C4-3FDD-2AA0-CDD6-5CA823A825AA}"/>
              </a:ext>
            </a:extLst>
          </p:cNvPr>
          <p:cNvSpPr txBox="1"/>
          <p:nvPr/>
        </p:nvSpPr>
        <p:spPr>
          <a:xfrm>
            <a:off x="1630714" y="4072740"/>
            <a:ext cx="1620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 Information</a:t>
            </a:r>
          </a:p>
        </p:txBody>
      </p:sp>
      <p:pic>
        <p:nvPicPr>
          <p:cNvPr id="14" name="Picture 6" descr="Smartphone Icon Stock Illustrations ...">
            <a:extLst>
              <a:ext uri="{FF2B5EF4-FFF2-40B4-BE49-F238E27FC236}">
                <a16:creationId xmlns:a16="http://schemas.microsoft.com/office/drawing/2014/main" id="{92D3D897-284C-472C-5351-771C870E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371" y="4109119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30349F6-8EE5-5446-1108-F38010B140EA}"/>
              </a:ext>
            </a:extLst>
          </p:cNvPr>
          <p:cNvSpPr txBox="1"/>
          <p:nvPr/>
        </p:nvSpPr>
        <p:spPr>
          <a:xfrm>
            <a:off x="5854744" y="4064982"/>
            <a:ext cx="1620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Service Request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8C3301-5957-1FD3-3B47-CD465C5DCD8C}"/>
              </a:ext>
            </a:extLst>
          </p:cNvPr>
          <p:cNvCxnSpPr>
            <a:cxnSpLocks/>
          </p:cNvCxnSpPr>
          <p:nvPr/>
        </p:nvCxnSpPr>
        <p:spPr bwMode="auto">
          <a:xfrm flipH="1">
            <a:off x="5920401" y="4472657"/>
            <a:ext cx="1532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206DDC6-248E-44BF-C665-9204DB5E2AEC}"/>
              </a:ext>
            </a:extLst>
          </p:cNvPr>
          <p:cNvSpPr txBox="1"/>
          <p:nvPr/>
        </p:nvSpPr>
        <p:spPr>
          <a:xfrm>
            <a:off x="5920401" y="4983144"/>
            <a:ext cx="1783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Service Response</a:t>
            </a:r>
          </a:p>
        </p:txBody>
      </p:sp>
      <p:pic>
        <p:nvPicPr>
          <p:cNvPr id="1032" name="Picture 8" descr="Server Icon">
            <a:extLst>
              <a:ext uri="{FF2B5EF4-FFF2-40B4-BE49-F238E27FC236}">
                <a16:creationId xmlns:a16="http://schemas.microsoft.com/office/drawing/2014/main" id="{CD4C4DBD-07AD-B768-EE6A-ACB1B8ADB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897" y="4226107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Server Icon">
            <a:extLst>
              <a:ext uri="{FF2B5EF4-FFF2-40B4-BE49-F238E27FC236}">
                <a16:creationId xmlns:a16="http://schemas.microsoft.com/office/drawing/2014/main" id="{1678533A-26D5-5B63-4B33-1ABB979B4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52" y="4203853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74BE29C-D1B4-D27E-BAB3-0F6D9917447B}"/>
              </a:ext>
            </a:extLst>
          </p:cNvPr>
          <p:cNvSpPr txBox="1"/>
          <p:nvPr/>
        </p:nvSpPr>
        <p:spPr>
          <a:xfrm>
            <a:off x="1023898" y="5085065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11801E-A170-95C5-9EA5-4832E42E3E7A}"/>
              </a:ext>
            </a:extLst>
          </p:cNvPr>
          <p:cNvSpPr txBox="1"/>
          <p:nvPr/>
        </p:nvSpPr>
        <p:spPr>
          <a:xfrm>
            <a:off x="3215911" y="5080435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7E7229-4718-053C-13C7-5E94B33D4411}"/>
              </a:ext>
            </a:extLst>
          </p:cNvPr>
          <p:cNvSpPr txBox="1"/>
          <p:nvPr/>
        </p:nvSpPr>
        <p:spPr>
          <a:xfrm>
            <a:off x="7594561" y="5090220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328943-0CCE-3970-1312-3D0457416FAE}"/>
              </a:ext>
            </a:extLst>
          </p:cNvPr>
          <p:cNvSpPr txBox="1"/>
          <p:nvPr/>
        </p:nvSpPr>
        <p:spPr>
          <a:xfrm>
            <a:off x="5095589" y="5083635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Client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CDA2ACB-CD19-73A1-8625-A1D7AD115067}"/>
              </a:ext>
            </a:extLst>
          </p:cNvPr>
          <p:cNvCxnSpPr>
            <a:cxnSpLocks/>
          </p:cNvCxnSpPr>
          <p:nvPr/>
        </p:nvCxnSpPr>
        <p:spPr bwMode="auto">
          <a:xfrm flipH="1">
            <a:off x="5920401" y="4949454"/>
            <a:ext cx="1532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88130D-2F0F-952E-D04D-91E5F880FB6E}"/>
              </a:ext>
            </a:extLst>
          </p:cNvPr>
          <p:cNvSpPr txBox="1"/>
          <p:nvPr/>
        </p:nvSpPr>
        <p:spPr>
          <a:xfrm>
            <a:off x="1146968" y="5580441"/>
            <a:ext cx="2849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Type 1: Publish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F40FBD-DEB4-1DBF-37A9-A6714F719BA4}"/>
              </a:ext>
            </a:extLst>
          </p:cNvPr>
          <p:cNvSpPr txBox="1"/>
          <p:nvPr/>
        </p:nvSpPr>
        <p:spPr>
          <a:xfrm>
            <a:off x="5283760" y="5580441"/>
            <a:ext cx="2849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Type 2: Service</a:t>
            </a:r>
          </a:p>
        </p:txBody>
      </p:sp>
    </p:spTree>
    <p:extLst>
      <p:ext uri="{BB962C8B-B14F-4D97-AF65-F5344CB8AC3E}">
        <p14:creationId xmlns:p14="http://schemas.microsoft.com/office/powerpoint/2010/main" val="44445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two flow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93083"/>
            <a:ext cx="3184520" cy="180975"/>
          </a:xfrm>
        </p:spPr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028" name="Picture 4" descr="wifi router icon vector design template ...">
            <a:extLst>
              <a:ext uri="{FF2B5EF4-FFF2-40B4-BE49-F238E27FC236}">
                <a16:creationId xmlns:a16="http://schemas.microsoft.com/office/drawing/2014/main" id="{4519BDEB-8D6E-86D0-E356-2916E67EC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143" y="3430587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martphone Icon Stock Illustrations ...">
            <a:extLst>
              <a:ext uri="{FF2B5EF4-FFF2-40B4-BE49-F238E27FC236}">
                <a16:creationId xmlns:a16="http://schemas.microsoft.com/office/drawing/2014/main" id="{DB32E21D-BFA0-5038-83FE-982DC84B6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97" y="4215730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B6459A-992D-384A-9199-78BFFD9A8FD2}"/>
              </a:ext>
            </a:extLst>
          </p:cNvPr>
          <p:cNvCxnSpPr>
            <a:cxnSpLocks/>
          </p:cNvCxnSpPr>
          <p:nvPr/>
        </p:nvCxnSpPr>
        <p:spPr bwMode="auto">
          <a:xfrm flipH="1">
            <a:off x="1573143" y="4215730"/>
            <a:ext cx="838200" cy="41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77AE9C4-3FDD-2AA0-CDD6-5CA823A825AA}"/>
              </a:ext>
            </a:extLst>
          </p:cNvPr>
          <p:cNvSpPr txBox="1"/>
          <p:nvPr/>
        </p:nvSpPr>
        <p:spPr>
          <a:xfrm>
            <a:off x="604759" y="3760212"/>
            <a:ext cx="2062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 Frame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(Publish Information)</a:t>
            </a:r>
          </a:p>
        </p:txBody>
      </p:sp>
      <p:pic>
        <p:nvPicPr>
          <p:cNvPr id="13" name="Picture 4" descr="wifi router icon vector design template ...">
            <a:extLst>
              <a:ext uri="{FF2B5EF4-FFF2-40B4-BE49-F238E27FC236}">
                <a16:creationId xmlns:a16="http://schemas.microsoft.com/office/drawing/2014/main" id="{3EB7A36D-A47B-07FB-CCCF-A65062AB6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224" y="3354387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Smartphone Icon Stock Illustrations ...">
            <a:extLst>
              <a:ext uri="{FF2B5EF4-FFF2-40B4-BE49-F238E27FC236}">
                <a16:creationId xmlns:a16="http://schemas.microsoft.com/office/drawing/2014/main" id="{92D3D897-284C-472C-5351-771C870E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78" y="4327317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7D1ECC-B368-6FA0-93B1-CCB6EF6E2E91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347" y="4491457"/>
            <a:ext cx="838200" cy="41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30349F6-8EE5-5446-1108-F38010B140EA}"/>
              </a:ext>
            </a:extLst>
          </p:cNvPr>
          <p:cNvSpPr txBox="1"/>
          <p:nvPr/>
        </p:nvSpPr>
        <p:spPr>
          <a:xfrm>
            <a:off x="4447604" y="3712484"/>
            <a:ext cx="1820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 Frame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(Service Request)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8C3301-5957-1FD3-3B47-CD465C5DCD8C}"/>
              </a:ext>
            </a:extLst>
          </p:cNvPr>
          <p:cNvCxnSpPr>
            <a:cxnSpLocks/>
          </p:cNvCxnSpPr>
          <p:nvPr/>
        </p:nvCxnSpPr>
        <p:spPr bwMode="auto">
          <a:xfrm flipH="1">
            <a:off x="5417046" y="4162930"/>
            <a:ext cx="838200" cy="41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206DDC6-248E-44BF-C665-9204DB5E2AEC}"/>
              </a:ext>
            </a:extLst>
          </p:cNvPr>
          <p:cNvSpPr txBox="1"/>
          <p:nvPr/>
        </p:nvSpPr>
        <p:spPr>
          <a:xfrm>
            <a:off x="5607861" y="4725987"/>
            <a:ext cx="1783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 Frame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(Service Response)</a:t>
            </a:r>
          </a:p>
        </p:txBody>
      </p:sp>
      <p:pic>
        <p:nvPicPr>
          <p:cNvPr id="1032" name="Picture 8" descr="Server Icon">
            <a:extLst>
              <a:ext uri="{FF2B5EF4-FFF2-40B4-BE49-F238E27FC236}">
                <a16:creationId xmlns:a16="http://schemas.microsoft.com/office/drawing/2014/main" id="{CD4C4DBD-07AD-B768-EE6A-ACB1B8ADB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759" y="4445918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Server Icon">
            <a:extLst>
              <a:ext uri="{FF2B5EF4-FFF2-40B4-BE49-F238E27FC236}">
                <a16:creationId xmlns:a16="http://schemas.microsoft.com/office/drawing/2014/main" id="{1678533A-26D5-5B63-4B33-1ABB979B4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847" y="4279149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516EC1-CB7B-F811-EC6A-AE82A2ADB792}"/>
              </a:ext>
            </a:extLst>
          </p:cNvPr>
          <p:cNvCxnSpPr>
            <a:cxnSpLocks/>
            <a:stCxn id="1032" idx="0"/>
          </p:cNvCxnSpPr>
          <p:nvPr/>
        </p:nvCxnSpPr>
        <p:spPr bwMode="auto">
          <a:xfrm flipH="1" flipV="1">
            <a:off x="3435289" y="4085473"/>
            <a:ext cx="414245" cy="360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C4687A9-6761-925A-62F2-642B8164615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244345" y="4339309"/>
            <a:ext cx="414245" cy="360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88C349-894D-E4E8-CA16-BA678F5FA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393492" y="3890588"/>
            <a:ext cx="414245" cy="360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74BE29C-D1B4-D27E-BAB3-0F6D9917447B}"/>
              </a:ext>
            </a:extLst>
          </p:cNvPr>
          <p:cNvSpPr txBox="1"/>
          <p:nvPr/>
        </p:nvSpPr>
        <p:spPr>
          <a:xfrm>
            <a:off x="734895" y="5262195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11801E-A170-95C5-9EA5-4832E42E3E7A}"/>
              </a:ext>
            </a:extLst>
          </p:cNvPr>
          <p:cNvSpPr txBox="1"/>
          <p:nvPr/>
        </p:nvSpPr>
        <p:spPr>
          <a:xfrm>
            <a:off x="3470773" y="5300246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7E7229-4718-053C-13C7-5E94B33D4411}"/>
              </a:ext>
            </a:extLst>
          </p:cNvPr>
          <p:cNvSpPr txBox="1"/>
          <p:nvPr/>
        </p:nvSpPr>
        <p:spPr>
          <a:xfrm>
            <a:off x="7796056" y="5165516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328943-0CCE-3970-1312-3D0457416FAE}"/>
              </a:ext>
            </a:extLst>
          </p:cNvPr>
          <p:cNvSpPr txBox="1"/>
          <p:nvPr/>
        </p:nvSpPr>
        <p:spPr>
          <a:xfrm>
            <a:off x="4663496" y="5259387"/>
            <a:ext cx="830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Client</a:t>
            </a: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A14558EF-117E-64B0-D823-83640574BA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066239"/>
              </p:ext>
            </p:extLst>
          </p:nvPr>
        </p:nvGraphicFramePr>
        <p:xfrm>
          <a:off x="685800" y="1981200"/>
          <a:ext cx="777081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271">
                  <a:extLst>
                    <a:ext uri="{9D8B030D-6E8A-4147-A177-3AD203B41FA5}">
                      <a16:colId xmlns:a16="http://schemas.microsoft.com/office/drawing/2014/main" val="4079068994"/>
                    </a:ext>
                  </a:extLst>
                </a:gridCol>
                <a:gridCol w="2590271">
                  <a:extLst>
                    <a:ext uri="{9D8B030D-6E8A-4147-A177-3AD203B41FA5}">
                      <a16:colId xmlns:a16="http://schemas.microsoft.com/office/drawing/2014/main" val="3582025494"/>
                    </a:ext>
                  </a:extLst>
                </a:gridCol>
                <a:gridCol w="2590271">
                  <a:extLst>
                    <a:ext uri="{9D8B030D-6E8A-4147-A177-3AD203B41FA5}">
                      <a16:colId xmlns:a16="http://schemas.microsoft.com/office/drawing/2014/main" val="266546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1: Publish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2: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796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Traffic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Bi-direction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4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Frequency of occurrence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Periodic/semi-periodic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Aperiodic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297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End-to-end delay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Round-trip delay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54033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258504BE-412F-76D1-8F1B-A1EE0B0F7D63}"/>
              </a:ext>
            </a:extLst>
          </p:cNvPr>
          <p:cNvSpPr txBox="1"/>
          <p:nvPr/>
        </p:nvSpPr>
        <p:spPr>
          <a:xfrm>
            <a:off x="2036454" y="5235976"/>
            <a:ext cx="17368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Type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E7738F5-9CD1-C299-B691-E226351A2D83}"/>
              </a:ext>
            </a:extLst>
          </p:cNvPr>
          <p:cNvSpPr txBox="1"/>
          <p:nvPr/>
        </p:nvSpPr>
        <p:spPr>
          <a:xfrm>
            <a:off x="6477000" y="5266684"/>
            <a:ext cx="17368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Type 2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859426C2-AEFB-338E-BCB8-1AF735E28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715000"/>
            <a:ext cx="7770813" cy="675437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IEEE 802.11 has discussed Type 1 since </a:t>
            </a:r>
            <a:r>
              <a:rPr lang="en-US" sz="1800" dirty="0" err="1">
                <a:solidFill>
                  <a:srgbClr val="FF0000"/>
                </a:solidFill>
              </a:rPr>
              <a:t>TGbe</a:t>
            </a:r>
            <a:r>
              <a:rPr lang="en-US" sz="1800" dirty="0">
                <a:solidFill>
                  <a:srgbClr val="FF0000"/>
                </a:solidFill>
              </a:rPr>
              <a:t> but not discussed Type 2.</a:t>
            </a:r>
          </a:p>
        </p:txBody>
      </p:sp>
    </p:spTree>
    <p:extLst>
      <p:ext uri="{BB962C8B-B14F-4D97-AF65-F5344CB8AC3E}">
        <p14:creationId xmlns:p14="http://schemas.microsoft.com/office/powerpoint/2010/main" val="347454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Service Event in Wi-Fi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920479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Non-AP STA sends data frame carrying Service Request message to AP.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Service Request message is created at the APP layer of non-AP STA (Client).</a:t>
            </a:r>
            <a:r>
              <a:rPr lang="zh-CN" altLang="en-US" sz="1800" dirty="0"/>
              <a:t> </a:t>
            </a:r>
            <a:endParaRPr lang="en-US" altLang="zh-CN" sz="1800" dirty="0"/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AP forwards the Service Request message to Server and receives the Service Response message from Server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The message exchange could happen in or outside Wi-Fi network.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AP sends data frame carrying Service Response message to non-AP STA.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93083"/>
            <a:ext cx="3184520" cy="180975"/>
          </a:xfrm>
        </p:spPr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3" name="Picture 4" descr="wifi router icon vector design template ...">
            <a:extLst>
              <a:ext uri="{FF2B5EF4-FFF2-40B4-BE49-F238E27FC236}">
                <a16:creationId xmlns:a16="http://schemas.microsoft.com/office/drawing/2014/main" id="{3EB7A36D-A47B-07FB-CCCF-A65062AB6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602" y="5011690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Smartphone Icon Stock Illustrations ...">
            <a:extLst>
              <a:ext uri="{FF2B5EF4-FFF2-40B4-BE49-F238E27FC236}">
                <a16:creationId xmlns:a16="http://schemas.microsoft.com/office/drawing/2014/main" id="{92D3D897-284C-472C-5351-771C870E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008711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7D1ECC-B368-6FA0-93B1-CCB6EF6E2E91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5793854"/>
            <a:ext cx="2160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8C3301-5957-1FD3-3B47-CD465C5DCD8C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5444696"/>
            <a:ext cx="2160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19" name="Picture 8" descr="Server Icon">
            <a:extLst>
              <a:ext uri="{FF2B5EF4-FFF2-40B4-BE49-F238E27FC236}">
                <a16:creationId xmlns:a16="http://schemas.microsoft.com/office/drawing/2014/main" id="{1678533A-26D5-5B63-4B33-1ABB979B4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5095539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837E7229-4718-053C-13C7-5E94B33D4411}"/>
              </a:ext>
            </a:extLst>
          </p:cNvPr>
          <p:cNvSpPr txBox="1"/>
          <p:nvPr/>
        </p:nvSpPr>
        <p:spPr>
          <a:xfrm>
            <a:off x="7696201" y="598256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(Server)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328943-0CCE-3970-1312-3D0457416FAE}"/>
              </a:ext>
            </a:extLst>
          </p:cNvPr>
          <p:cNvSpPr txBox="1"/>
          <p:nvPr/>
        </p:nvSpPr>
        <p:spPr>
          <a:xfrm>
            <a:off x="457200" y="6011975"/>
            <a:ext cx="2109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 (Client)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D5B443-3EFD-A506-600E-E4EBA874C3B6}"/>
              </a:ext>
            </a:extLst>
          </p:cNvPr>
          <p:cNvSpPr txBox="1"/>
          <p:nvPr/>
        </p:nvSpPr>
        <p:spPr>
          <a:xfrm>
            <a:off x="4807893" y="6054421"/>
            <a:ext cx="528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7EE00EB8-E62A-5E0D-EC9A-3F619A2CB3FA}"/>
              </a:ext>
            </a:extLst>
          </p:cNvPr>
          <p:cNvSpPr/>
          <p:nvPr/>
        </p:nvSpPr>
        <p:spPr bwMode="auto">
          <a:xfrm>
            <a:off x="5534130" y="5249988"/>
            <a:ext cx="2162070" cy="661220"/>
          </a:xfrm>
          <a:custGeom>
            <a:avLst/>
            <a:gdLst>
              <a:gd name="connsiteX0" fmla="*/ 0 w 1319491"/>
              <a:gd name="connsiteY0" fmla="*/ 26286 h 439729"/>
              <a:gd name="connsiteX1" fmla="*/ 1175657 w 1319491"/>
              <a:gd name="connsiteY1" fmla="*/ 36334 h 439729"/>
              <a:gd name="connsiteX2" fmla="*/ 1175657 w 1319491"/>
              <a:gd name="connsiteY2" fmla="*/ 377978 h 439729"/>
              <a:gd name="connsiteX3" fmla="*/ 50241 w 1319491"/>
              <a:gd name="connsiteY3" fmla="*/ 438268 h 43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9491" h="439729">
                <a:moveTo>
                  <a:pt x="0" y="26286"/>
                </a:moveTo>
                <a:cubicBezTo>
                  <a:pt x="489857" y="2002"/>
                  <a:pt x="979714" y="-22281"/>
                  <a:pt x="1175657" y="36334"/>
                </a:cubicBezTo>
                <a:cubicBezTo>
                  <a:pt x="1371600" y="94949"/>
                  <a:pt x="1363226" y="310989"/>
                  <a:pt x="1175657" y="377978"/>
                </a:cubicBezTo>
                <a:cubicBezTo>
                  <a:pt x="988088" y="444967"/>
                  <a:pt x="519164" y="441617"/>
                  <a:pt x="50241" y="4382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7C2073-4EB8-BB7F-BF9D-768EF49D985C}"/>
              </a:ext>
            </a:extLst>
          </p:cNvPr>
          <p:cNvSpPr txBox="1"/>
          <p:nvPr/>
        </p:nvSpPr>
        <p:spPr>
          <a:xfrm>
            <a:off x="5473900" y="5288210"/>
            <a:ext cx="2298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2. Request and Response Messages Exchange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6249ADAC-A75D-2542-3DC5-0DD96E859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374765"/>
              </p:ext>
            </p:extLst>
          </p:nvPr>
        </p:nvGraphicFramePr>
        <p:xfrm>
          <a:off x="2500570" y="4876800"/>
          <a:ext cx="170746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462">
                  <a:extLst>
                    <a:ext uri="{9D8B030D-6E8A-4147-A177-3AD203B41FA5}">
                      <a16:colId xmlns:a16="http://schemas.microsoft.com/office/drawing/2014/main" val="211617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1. Data Frame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(Service Request)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2568"/>
                  </a:ext>
                </a:extLst>
              </a:tr>
            </a:tbl>
          </a:graphicData>
        </a:graphic>
      </p:graphicFrame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1670DF01-5C40-3941-9A28-DEFADA3AC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32707"/>
              </p:ext>
            </p:extLst>
          </p:nvPr>
        </p:nvGraphicFramePr>
        <p:xfrm>
          <a:off x="2520415" y="5793854"/>
          <a:ext cx="190218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87">
                  <a:extLst>
                    <a:ext uri="{9D8B030D-6E8A-4147-A177-3AD203B41FA5}">
                      <a16:colId xmlns:a16="http://schemas.microsoft.com/office/drawing/2014/main" val="211617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3. Data Frame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(Service Response)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2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70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 of Service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674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KPI of a service event is </a:t>
            </a:r>
            <a:r>
              <a:rPr lang="en-US" sz="1800" dirty="0"/>
              <a:t>Round-trip delay which is the duration of a service event.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start time of a service event</a:t>
            </a:r>
            <a:r>
              <a:rPr lang="zh-CN" altLang="en-US" sz="2000" dirty="0"/>
              <a:t> </a:t>
            </a:r>
            <a:r>
              <a:rPr lang="en-US" altLang="zh-CN" sz="2000" dirty="0"/>
              <a:t>is the time when Service Request arrives at the non-AP STA, which is aperiodic.</a:t>
            </a:r>
            <a:endParaRPr lang="en-US" sz="2000" dirty="0"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AA8BF0-0192-D0F8-74CE-532E385035FF}"/>
              </a:ext>
            </a:extLst>
          </p:cNvPr>
          <p:cNvCxnSpPr>
            <a:cxnSpLocks/>
          </p:cNvCxnSpPr>
          <p:nvPr/>
        </p:nvCxnSpPr>
        <p:spPr bwMode="auto">
          <a:xfrm flipV="1">
            <a:off x="1219200" y="5081535"/>
            <a:ext cx="7391400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C60B29A-09A3-AB4C-1A69-EDF7EFA43BA0}"/>
              </a:ext>
            </a:extLst>
          </p:cNvPr>
          <p:cNvSpPr/>
          <p:nvPr/>
        </p:nvSpPr>
        <p:spPr bwMode="auto">
          <a:xfrm>
            <a:off x="1616097" y="4605761"/>
            <a:ext cx="1320312" cy="4757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Service Request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F182D2-6E98-E813-5B4A-E4AB8BD3A407}"/>
              </a:ext>
            </a:extLst>
          </p:cNvPr>
          <p:cNvSpPr txBox="1"/>
          <p:nvPr/>
        </p:nvSpPr>
        <p:spPr>
          <a:xfrm>
            <a:off x="498675" y="4453354"/>
            <a:ext cx="1169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E046BA-254B-7685-CF36-E5CECE7FB870}"/>
              </a:ext>
            </a:extLst>
          </p:cNvPr>
          <p:cNvSpPr txBox="1"/>
          <p:nvPr/>
        </p:nvSpPr>
        <p:spPr>
          <a:xfrm>
            <a:off x="865003" y="5120041"/>
            <a:ext cx="699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176B35-B060-3291-E12C-6FA34435BA4C}"/>
              </a:ext>
            </a:extLst>
          </p:cNvPr>
          <p:cNvSpPr/>
          <p:nvPr/>
        </p:nvSpPr>
        <p:spPr bwMode="auto">
          <a:xfrm>
            <a:off x="3012609" y="5081538"/>
            <a:ext cx="565809" cy="47577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ACK/BA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9545C2-2363-045D-21A5-3C0D37AE0D7F}"/>
              </a:ext>
            </a:extLst>
          </p:cNvPr>
          <p:cNvSpPr/>
          <p:nvPr/>
        </p:nvSpPr>
        <p:spPr bwMode="auto">
          <a:xfrm>
            <a:off x="6237496" y="5081537"/>
            <a:ext cx="1423313" cy="4757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(Service Response)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8583C01-19C2-80EC-DBCB-FBB6A5DB3711}"/>
              </a:ext>
            </a:extLst>
          </p:cNvPr>
          <p:cNvSpPr/>
          <p:nvPr/>
        </p:nvSpPr>
        <p:spPr bwMode="auto">
          <a:xfrm>
            <a:off x="7737008" y="4602477"/>
            <a:ext cx="576729" cy="4790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ACK/BA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1449FC1-937F-8F96-E9EE-8FBC579CBC62}"/>
              </a:ext>
            </a:extLst>
          </p:cNvPr>
          <p:cNvCxnSpPr>
            <a:cxnSpLocks/>
          </p:cNvCxnSpPr>
          <p:nvPr/>
        </p:nvCxnSpPr>
        <p:spPr bwMode="auto">
          <a:xfrm>
            <a:off x="3578418" y="3919954"/>
            <a:ext cx="0" cy="15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43CD43-7EA9-C13C-2E38-A914262510C3}"/>
              </a:ext>
            </a:extLst>
          </p:cNvPr>
          <p:cNvCxnSpPr>
            <a:cxnSpLocks/>
          </p:cNvCxnSpPr>
          <p:nvPr/>
        </p:nvCxnSpPr>
        <p:spPr bwMode="auto">
          <a:xfrm>
            <a:off x="8311218" y="3462754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4F61459-DA63-CCD5-465B-6614FDD31F2A}"/>
              </a:ext>
            </a:extLst>
          </p:cNvPr>
          <p:cNvCxnSpPr>
            <a:cxnSpLocks/>
          </p:cNvCxnSpPr>
          <p:nvPr/>
        </p:nvCxnSpPr>
        <p:spPr bwMode="auto">
          <a:xfrm>
            <a:off x="1533824" y="5748754"/>
            <a:ext cx="6779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EF6161D-A211-82BD-39B7-4083FF2D7594}"/>
              </a:ext>
            </a:extLst>
          </p:cNvPr>
          <p:cNvSpPr txBox="1"/>
          <p:nvPr/>
        </p:nvSpPr>
        <p:spPr>
          <a:xfrm>
            <a:off x="3860055" y="5440937"/>
            <a:ext cx="16525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Round-trip delay 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978A76-5993-8747-7EFD-963542A75339}"/>
              </a:ext>
            </a:extLst>
          </p:cNvPr>
          <p:cNvCxnSpPr>
            <a:cxnSpLocks/>
          </p:cNvCxnSpPr>
          <p:nvPr/>
        </p:nvCxnSpPr>
        <p:spPr bwMode="auto">
          <a:xfrm>
            <a:off x="6136808" y="3919954"/>
            <a:ext cx="1" cy="15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B1D5C49-752B-16B7-69E0-AD22B6E35F3D}"/>
              </a:ext>
            </a:extLst>
          </p:cNvPr>
          <p:cNvCxnSpPr>
            <a:cxnSpLocks/>
          </p:cNvCxnSpPr>
          <p:nvPr/>
        </p:nvCxnSpPr>
        <p:spPr bwMode="auto">
          <a:xfrm>
            <a:off x="1533824" y="3462754"/>
            <a:ext cx="0" cy="20945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3CDECCD-856A-94E1-F4B8-13072CFE0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212217"/>
              </p:ext>
            </p:extLst>
          </p:nvPr>
        </p:nvGraphicFramePr>
        <p:xfrm>
          <a:off x="1717209" y="3798034"/>
          <a:ext cx="170746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462">
                  <a:extLst>
                    <a:ext uri="{9D8B030D-6E8A-4147-A177-3AD203B41FA5}">
                      <a16:colId xmlns:a16="http://schemas.microsoft.com/office/drawing/2014/main" val="211617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1. Data Frame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(Service Request)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2568"/>
                  </a:ext>
                </a:extLst>
              </a:tr>
            </a:tbl>
          </a:graphicData>
        </a:graphic>
      </p:graphicFrame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2215695-B4FA-EB56-348C-CFADE2B85C57}"/>
              </a:ext>
            </a:extLst>
          </p:cNvPr>
          <p:cNvCxnSpPr>
            <a:cxnSpLocks/>
          </p:cNvCxnSpPr>
          <p:nvPr/>
        </p:nvCxnSpPr>
        <p:spPr bwMode="auto">
          <a:xfrm>
            <a:off x="1564806" y="4377154"/>
            <a:ext cx="20136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ADE0CA1-6333-5362-48F1-E6C7B1A474A0}"/>
              </a:ext>
            </a:extLst>
          </p:cNvPr>
          <p:cNvCxnSpPr>
            <a:cxnSpLocks/>
          </p:cNvCxnSpPr>
          <p:nvPr/>
        </p:nvCxnSpPr>
        <p:spPr bwMode="auto">
          <a:xfrm>
            <a:off x="3578418" y="4365517"/>
            <a:ext cx="25583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A4265B0-18FF-8A72-EC84-A8507E24AA89}"/>
              </a:ext>
            </a:extLst>
          </p:cNvPr>
          <p:cNvCxnSpPr>
            <a:cxnSpLocks/>
          </p:cNvCxnSpPr>
          <p:nvPr/>
        </p:nvCxnSpPr>
        <p:spPr bwMode="auto">
          <a:xfrm>
            <a:off x="6136809" y="4377154"/>
            <a:ext cx="21769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27699D9-EAC2-203E-F23B-9B29EBAAF0BF}"/>
              </a:ext>
            </a:extLst>
          </p:cNvPr>
          <p:cNvSpPr txBox="1"/>
          <p:nvPr/>
        </p:nvSpPr>
        <p:spPr>
          <a:xfrm>
            <a:off x="3777524" y="3783569"/>
            <a:ext cx="2298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2. Request and Response Messages Exchange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6E7B79E2-BB29-2EE4-4709-5FF83F659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80558"/>
              </p:ext>
            </p:extLst>
          </p:nvPr>
        </p:nvGraphicFramePr>
        <p:xfrm>
          <a:off x="6192193" y="3776182"/>
          <a:ext cx="190218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87">
                  <a:extLst>
                    <a:ext uri="{9D8B030D-6E8A-4147-A177-3AD203B41FA5}">
                      <a16:colId xmlns:a16="http://schemas.microsoft.com/office/drawing/2014/main" val="211617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3. Data Frame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(Service Response)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2568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AB5B3C-4F08-953D-EB50-31F5F716F53B}"/>
              </a:ext>
            </a:extLst>
          </p:cNvPr>
          <p:cNvCxnSpPr>
            <a:cxnSpLocks/>
          </p:cNvCxnSpPr>
          <p:nvPr/>
        </p:nvCxnSpPr>
        <p:spPr bwMode="auto">
          <a:xfrm>
            <a:off x="1533824" y="3691354"/>
            <a:ext cx="67799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92CD1DD-8875-99F6-37F1-CF202EC2C261}"/>
              </a:ext>
            </a:extLst>
          </p:cNvPr>
          <p:cNvSpPr txBox="1"/>
          <p:nvPr/>
        </p:nvSpPr>
        <p:spPr>
          <a:xfrm>
            <a:off x="3766268" y="3352800"/>
            <a:ext cx="2298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 service event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ABD6657-AFBF-D579-4A77-A4C4FE55AC5B}"/>
              </a:ext>
            </a:extLst>
          </p:cNvPr>
          <p:cNvCxnSpPr>
            <a:cxnSpLocks/>
          </p:cNvCxnSpPr>
          <p:nvPr/>
        </p:nvCxnSpPr>
        <p:spPr bwMode="auto">
          <a:xfrm flipV="1">
            <a:off x="1533824" y="5081535"/>
            <a:ext cx="0" cy="8196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EF1E2A8-73AF-FFBE-87A5-A0E6BEFD5391}"/>
              </a:ext>
            </a:extLst>
          </p:cNvPr>
          <p:cNvSpPr txBox="1"/>
          <p:nvPr/>
        </p:nvSpPr>
        <p:spPr>
          <a:xfrm>
            <a:off x="415556" y="5791200"/>
            <a:ext cx="2298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Service Request arrives at non-AP STA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2A8AA0-D823-7D4F-3A84-FCD22A466D67}"/>
              </a:ext>
            </a:extLst>
          </p:cNvPr>
          <p:cNvCxnSpPr>
            <a:cxnSpLocks/>
          </p:cNvCxnSpPr>
          <p:nvPr/>
        </p:nvCxnSpPr>
        <p:spPr bwMode="auto">
          <a:xfrm flipV="1">
            <a:off x="6136808" y="5081535"/>
            <a:ext cx="0" cy="8196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3A93C7C-028E-2E25-D532-9DF28F6440BD}"/>
              </a:ext>
            </a:extLst>
          </p:cNvPr>
          <p:cNvSpPr txBox="1"/>
          <p:nvPr/>
        </p:nvSpPr>
        <p:spPr>
          <a:xfrm>
            <a:off x="4954294" y="5816025"/>
            <a:ext cx="2298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Service Response arrives at AP</a:t>
            </a:r>
          </a:p>
        </p:txBody>
      </p:sp>
    </p:spTree>
    <p:extLst>
      <p:ext uri="{BB962C8B-B14F-4D97-AF65-F5344CB8AC3E}">
        <p14:creationId xmlns:p14="http://schemas.microsoft.com/office/powerpoint/2010/main" val="379506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target is to improve the round-trip delay of a service event.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logic of IEEE 802.11 of improving the end-to-end delay is to let AP know the expected arrival time of LL traffic and schedule SPs to transmit LL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R-TWT: schedule periodic R-TWT SPs to prioritize the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SCS: indicate the QoS characteristics of the LL traffic and schedule SPs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it is difficult to predict the start time of a service event. AP cannot use R-TWT, SCS to schedule a SP for a service event in advance.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Can we design a mechanism </a:t>
            </a:r>
            <a:r>
              <a:rPr lang="en-US" sz="2000" dirty="0">
                <a:solidFill>
                  <a:srgbClr val="FF0000"/>
                </a:solidFill>
              </a:rPr>
              <a:t>following the current logic </a:t>
            </a:r>
            <a:r>
              <a:rPr lang="en-US" sz="2000" dirty="0"/>
              <a:t>to improve the round-trip delay?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need to analyze which parameters are predictable in a service event and use those predictable parameters to improve the round-trip delay.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62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parameters are predictable?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difficult to predict the start time of a service event. However, after a service event starts, non-AP STA can predict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P1: The time that service response will arrive at AP,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P2: The deadline when non-AP STA should receive the service response,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P3: The size of the service response.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5170D6-364C-203A-896D-733C01012DFB}"/>
              </a:ext>
            </a:extLst>
          </p:cNvPr>
          <p:cNvCxnSpPr>
            <a:cxnSpLocks/>
          </p:cNvCxnSpPr>
          <p:nvPr/>
        </p:nvCxnSpPr>
        <p:spPr bwMode="auto">
          <a:xfrm flipV="1">
            <a:off x="1219200" y="5352581"/>
            <a:ext cx="7391400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5E6774D-A17F-3FB0-E80B-4E1D16675F0F}"/>
              </a:ext>
            </a:extLst>
          </p:cNvPr>
          <p:cNvSpPr/>
          <p:nvPr/>
        </p:nvSpPr>
        <p:spPr bwMode="auto">
          <a:xfrm>
            <a:off x="1616097" y="4876807"/>
            <a:ext cx="1320312" cy="4757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Service Request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76377A-73B1-992C-4DF6-9EA40140A998}"/>
              </a:ext>
            </a:extLst>
          </p:cNvPr>
          <p:cNvSpPr txBox="1"/>
          <p:nvPr/>
        </p:nvSpPr>
        <p:spPr>
          <a:xfrm>
            <a:off x="498675" y="4724400"/>
            <a:ext cx="1169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7516FD-38A0-DECE-23C3-C7910E62FB92}"/>
              </a:ext>
            </a:extLst>
          </p:cNvPr>
          <p:cNvSpPr txBox="1"/>
          <p:nvPr/>
        </p:nvSpPr>
        <p:spPr>
          <a:xfrm>
            <a:off x="865003" y="5391087"/>
            <a:ext cx="699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50C70F-180B-73F4-6941-BCF638A32A39}"/>
              </a:ext>
            </a:extLst>
          </p:cNvPr>
          <p:cNvSpPr/>
          <p:nvPr/>
        </p:nvSpPr>
        <p:spPr bwMode="auto">
          <a:xfrm>
            <a:off x="3012609" y="5352584"/>
            <a:ext cx="565809" cy="47577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ACK/BA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6C7C7C-9AB5-CA5B-32DF-3BD07DB21D4F}"/>
              </a:ext>
            </a:extLst>
          </p:cNvPr>
          <p:cNvSpPr/>
          <p:nvPr/>
        </p:nvSpPr>
        <p:spPr bwMode="auto">
          <a:xfrm>
            <a:off x="6237496" y="5352583"/>
            <a:ext cx="1423313" cy="4757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DATA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(P3)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(Service Response)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43695-FE41-9638-0351-76E7C7AF12DB}"/>
              </a:ext>
            </a:extLst>
          </p:cNvPr>
          <p:cNvSpPr/>
          <p:nvPr/>
        </p:nvSpPr>
        <p:spPr bwMode="auto">
          <a:xfrm>
            <a:off x="7737008" y="4873523"/>
            <a:ext cx="576729" cy="4790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ACK/BA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46B2754-F831-9E29-A60A-7C6DAD827474}"/>
              </a:ext>
            </a:extLst>
          </p:cNvPr>
          <p:cNvCxnSpPr>
            <a:cxnSpLocks/>
          </p:cNvCxnSpPr>
          <p:nvPr/>
        </p:nvCxnSpPr>
        <p:spPr bwMode="auto">
          <a:xfrm>
            <a:off x="3578418" y="4191000"/>
            <a:ext cx="0" cy="15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DAB292-4B29-F646-8260-DF4D82FD9D8A}"/>
              </a:ext>
            </a:extLst>
          </p:cNvPr>
          <p:cNvCxnSpPr>
            <a:cxnSpLocks/>
          </p:cNvCxnSpPr>
          <p:nvPr/>
        </p:nvCxnSpPr>
        <p:spPr bwMode="auto">
          <a:xfrm>
            <a:off x="8311218" y="3733800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A21878-9707-7451-F8FF-09CFEBF19085}"/>
              </a:ext>
            </a:extLst>
          </p:cNvPr>
          <p:cNvCxnSpPr>
            <a:cxnSpLocks/>
          </p:cNvCxnSpPr>
          <p:nvPr/>
        </p:nvCxnSpPr>
        <p:spPr bwMode="auto">
          <a:xfrm>
            <a:off x="1533824" y="6019800"/>
            <a:ext cx="6779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B82F744-9FD2-45CB-8AA5-8F2E2B750E13}"/>
              </a:ext>
            </a:extLst>
          </p:cNvPr>
          <p:cNvSpPr txBox="1"/>
          <p:nvPr/>
        </p:nvSpPr>
        <p:spPr>
          <a:xfrm>
            <a:off x="3860055" y="5711983"/>
            <a:ext cx="16525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Round-trip delay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12740C-987D-0395-0EFE-F9720F61B468}"/>
              </a:ext>
            </a:extLst>
          </p:cNvPr>
          <p:cNvCxnSpPr>
            <a:cxnSpLocks/>
          </p:cNvCxnSpPr>
          <p:nvPr/>
        </p:nvCxnSpPr>
        <p:spPr bwMode="auto">
          <a:xfrm>
            <a:off x="6136808" y="4191000"/>
            <a:ext cx="1" cy="15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4ACC722-5CC5-8C6F-AE75-B777CAA47385}"/>
              </a:ext>
            </a:extLst>
          </p:cNvPr>
          <p:cNvCxnSpPr>
            <a:cxnSpLocks/>
          </p:cNvCxnSpPr>
          <p:nvPr/>
        </p:nvCxnSpPr>
        <p:spPr bwMode="auto">
          <a:xfrm>
            <a:off x="1533824" y="3733800"/>
            <a:ext cx="0" cy="20945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5C59148-2D46-2F28-0553-4CFF58E8E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826007"/>
              </p:ext>
            </p:extLst>
          </p:nvPr>
        </p:nvGraphicFramePr>
        <p:xfrm>
          <a:off x="1717209" y="4069080"/>
          <a:ext cx="170746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462">
                  <a:extLst>
                    <a:ext uri="{9D8B030D-6E8A-4147-A177-3AD203B41FA5}">
                      <a16:colId xmlns:a16="http://schemas.microsoft.com/office/drawing/2014/main" val="211617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1. Data Frame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(Service Request)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2568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DEB0934-68BC-C793-ACDE-D78F282D1A0C}"/>
              </a:ext>
            </a:extLst>
          </p:cNvPr>
          <p:cNvCxnSpPr>
            <a:cxnSpLocks/>
          </p:cNvCxnSpPr>
          <p:nvPr/>
        </p:nvCxnSpPr>
        <p:spPr bwMode="auto">
          <a:xfrm>
            <a:off x="1564806" y="4648200"/>
            <a:ext cx="20136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2FBD3D-89AF-10B9-0B2E-1D5496C84AD2}"/>
              </a:ext>
            </a:extLst>
          </p:cNvPr>
          <p:cNvCxnSpPr>
            <a:cxnSpLocks/>
          </p:cNvCxnSpPr>
          <p:nvPr/>
        </p:nvCxnSpPr>
        <p:spPr bwMode="auto">
          <a:xfrm>
            <a:off x="3578418" y="4636563"/>
            <a:ext cx="25583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9838C2-C35F-E359-055F-C8F0456848D1}"/>
              </a:ext>
            </a:extLst>
          </p:cNvPr>
          <p:cNvCxnSpPr>
            <a:cxnSpLocks/>
          </p:cNvCxnSpPr>
          <p:nvPr/>
        </p:nvCxnSpPr>
        <p:spPr bwMode="auto">
          <a:xfrm>
            <a:off x="6136809" y="4648200"/>
            <a:ext cx="21769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59A7968-3544-860C-6A54-138E4B1CD319}"/>
              </a:ext>
            </a:extLst>
          </p:cNvPr>
          <p:cNvSpPr txBox="1"/>
          <p:nvPr/>
        </p:nvSpPr>
        <p:spPr>
          <a:xfrm>
            <a:off x="3777524" y="4054615"/>
            <a:ext cx="2298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2. Request and Response Messages Exchange 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CFB1680-AB7E-E64A-4E6F-859A902CE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624259"/>
              </p:ext>
            </p:extLst>
          </p:nvPr>
        </p:nvGraphicFramePr>
        <p:xfrm>
          <a:off x="6192193" y="4047228"/>
          <a:ext cx="190218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87">
                  <a:extLst>
                    <a:ext uri="{9D8B030D-6E8A-4147-A177-3AD203B41FA5}">
                      <a16:colId xmlns:a16="http://schemas.microsoft.com/office/drawing/2014/main" val="211617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3. Data Frame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(Service Response)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2568"/>
                  </a:ext>
                </a:extLst>
              </a:tr>
            </a:tbl>
          </a:graphicData>
        </a:graphic>
      </p:graphicFrame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BA77BF0-0277-3D0D-F69B-639D4298D228}"/>
              </a:ext>
            </a:extLst>
          </p:cNvPr>
          <p:cNvCxnSpPr>
            <a:cxnSpLocks/>
          </p:cNvCxnSpPr>
          <p:nvPr/>
        </p:nvCxnSpPr>
        <p:spPr bwMode="auto">
          <a:xfrm>
            <a:off x="1533824" y="3962400"/>
            <a:ext cx="67799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86E3B36-1CD4-BEB0-37B1-714B2D245E95}"/>
              </a:ext>
            </a:extLst>
          </p:cNvPr>
          <p:cNvSpPr txBox="1"/>
          <p:nvPr/>
        </p:nvSpPr>
        <p:spPr>
          <a:xfrm>
            <a:off x="3766268" y="3623846"/>
            <a:ext cx="2298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 service event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4672D58-A22E-F420-554C-7186B697C57A}"/>
              </a:ext>
            </a:extLst>
          </p:cNvPr>
          <p:cNvCxnSpPr>
            <a:cxnSpLocks/>
          </p:cNvCxnSpPr>
          <p:nvPr/>
        </p:nvCxnSpPr>
        <p:spPr bwMode="auto">
          <a:xfrm flipV="1">
            <a:off x="1533824" y="5352581"/>
            <a:ext cx="0" cy="8196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D6567E2-BA6E-D4BB-F794-23283BE01ED2}"/>
              </a:ext>
            </a:extLst>
          </p:cNvPr>
          <p:cNvSpPr txBox="1"/>
          <p:nvPr/>
        </p:nvSpPr>
        <p:spPr>
          <a:xfrm>
            <a:off x="415555" y="6062246"/>
            <a:ext cx="3444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Service Request arrives at non-AP STA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0972DC4-2EA0-F551-73A0-4823B7402FC4}"/>
              </a:ext>
            </a:extLst>
          </p:cNvPr>
          <p:cNvCxnSpPr>
            <a:cxnSpLocks/>
          </p:cNvCxnSpPr>
          <p:nvPr/>
        </p:nvCxnSpPr>
        <p:spPr bwMode="auto">
          <a:xfrm>
            <a:off x="2936409" y="5105400"/>
            <a:ext cx="32003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A154121-DB40-9708-8E34-819432D6CCD9}"/>
              </a:ext>
            </a:extLst>
          </p:cNvPr>
          <p:cNvSpPr txBox="1"/>
          <p:nvPr/>
        </p:nvSpPr>
        <p:spPr>
          <a:xfrm>
            <a:off x="4514369" y="4819181"/>
            <a:ext cx="4280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P1</a:t>
            </a:r>
            <a:endParaRPr lang="en-US" sz="1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3F30C8-5F87-DF78-7399-4226C467F7CF}"/>
              </a:ext>
            </a:extLst>
          </p:cNvPr>
          <p:cNvSpPr txBox="1"/>
          <p:nvPr/>
        </p:nvSpPr>
        <p:spPr>
          <a:xfrm>
            <a:off x="8133305" y="5668444"/>
            <a:ext cx="4280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P2</a:t>
            </a:r>
            <a:endParaRPr lang="en-US" sz="16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C817F0-D7BA-2252-D3EE-00F38D591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305800" y="5352581"/>
            <a:ext cx="0" cy="359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B26985A-86F9-41C5-84FE-40D3C564E5A6}"/>
              </a:ext>
            </a:extLst>
          </p:cNvPr>
          <p:cNvCxnSpPr>
            <a:cxnSpLocks/>
          </p:cNvCxnSpPr>
          <p:nvPr/>
        </p:nvCxnSpPr>
        <p:spPr bwMode="auto">
          <a:xfrm flipV="1">
            <a:off x="6136808" y="5352581"/>
            <a:ext cx="0" cy="8196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D1926E0-8BCD-40C6-4176-AEA29D56D502}"/>
              </a:ext>
            </a:extLst>
          </p:cNvPr>
          <p:cNvSpPr txBox="1"/>
          <p:nvPr/>
        </p:nvSpPr>
        <p:spPr>
          <a:xfrm>
            <a:off x="4495800" y="6083958"/>
            <a:ext cx="3444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Service Response arrives at AP</a:t>
            </a:r>
          </a:p>
        </p:txBody>
      </p:sp>
    </p:spTree>
    <p:extLst>
      <p:ext uri="{BB962C8B-B14F-4D97-AF65-F5344CB8AC3E}">
        <p14:creationId xmlns:p14="http://schemas.microsoft.com/office/powerpoint/2010/main" val="161532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743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idea is to provide AP the predictable parameters of a service event so that AP can use them to schedule SP in advance to transmit the service response.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define Future DL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Future DL buffer Size: the expected buffer size of service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Expected Arrival Time: the expected time that the service response will arrive at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Expiration Time: the deadline for AP to finish the transmission of the service response to meet the round-trip</a:t>
            </a:r>
            <a:r>
              <a:rPr lang="zh-CN" altLang="en-US" sz="1800" dirty="0"/>
              <a:t> </a:t>
            </a:r>
            <a:r>
              <a:rPr lang="en-US" altLang="zh-CN" sz="1800" dirty="0"/>
              <a:t>delay</a:t>
            </a:r>
            <a:r>
              <a:rPr lang="en-US" sz="1800" dirty="0"/>
              <a:t>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STA transmits service request in a data frame, the data frame carries the future DL buffer status.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6144F2-5B78-99BF-11B5-670B074C0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362765"/>
              </p:ext>
            </p:extLst>
          </p:nvPr>
        </p:nvGraphicFramePr>
        <p:xfrm>
          <a:off x="799306" y="5608320"/>
          <a:ext cx="7543799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774900818"/>
                    </a:ext>
                  </a:extLst>
                </a:gridCol>
                <a:gridCol w="1481903">
                  <a:extLst>
                    <a:ext uri="{9D8B030D-6E8A-4147-A177-3AD203B41FA5}">
                      <a16:colId xmlns:a16="http://schemas.microsoft.com/office/drawing/2014/main" val="3332406725"/>
                    </a:ext>
                  </a:extLst>
                </a:gridCol>
                <a:gridCol w="1097501">
                  <a:extLst>
                    <a:ext uri="{9D8B030D-6E8A-4147-A177-3AD203B41FA5}">
                      <a16:colId xmlns:a16="http://schemas.microsoft.com/office/drawing/2014/main" val="1446753804"/>
                    </a:ext>
                  </a:extLst>
                </a:gridCol>
                <a:gridCol w="1829169">
                  <a:extLst>
                    <a:ext uri="{9D8B030D-6E8A-4147-A177-3AD203B41FA5}">
                      <a16:colId xmlns:a16="http://schemas.microsoft.com/office/drawing/2014/main" val="1063320671"/>
                    </a:ext>
                  </a:extLst>
                </a:gridCol>
                <a:gridCol w="1763626">
                  <a:extLst>
                    <a:ext uri="{9D8B030D-6E8A-4147-A177-3AD203B41FA5}">
                      <a16:colId xmlns:a16="http://schemas.microsoft.com/office/drawing/2014/main" val="1724015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AC/TID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Scaling Factor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Queue Size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Expected Arrival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Expiration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295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40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78078</TotalTime>
  <Words>1451</Words>
  <Application>Microsoft Macintosh PowerPoint</Application>
  <PresentationFormat>On-screen Show (4:3)</PresentationFormat>
  <Paragraphs>280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Wingdings</vt:lpstr>
      <vt:lpstr>Office Theme</vt:lpstr>
      <vt:lpstr>Future DL Buffer Status for Low Latency</vt:lpstr>
      <vt:lpstr>Introduction</vt:lpstr>
      <vt:lpstr>Traffic Flow Types in RTA</vt:lpstr>
      <vt:lpstr>Comparison of two flow types</vt:lpstr>
      <vt:lpstr>An Service Event in Wi-Fi network</vt:lpstr>
      <vt:lpstr>KPI of Service Event</vt:lpstr>
      <vt:lpstr>Logic of design</vt:lpstr>
      <vt:lpstr>Which parameters are predictable?</vt:lpstr>
      <vt:lpstr>Proposed Solution</vt:lpstr>
      <vt:lpstr>Example</vt:lpstr>
      <vt:lpstr>Summary</vt:lpstr>
      <vt:lpstr>SP1</vt:lpstr>
      <vt:lpstr>SP2</vt:lpstr>
      <vt:lpstr>SP3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715</cp:revision>
  <cp:lastPrinted>1601-01-01T00:00:00Z</cp:lastPrinted>
  <dcterms:created xsi:type="dcterms:W3CDTF">2018-07-24T22:57:41Z</dcterms:created>
  <dcterms:modified xsi:type="dcterms:W3CDTF">2024-06-07T05:59:06Z</dcterms:modified>
</cp:coreProperties>
</file>