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56" r:id="rId5"/>
    <p:sldId id="2147473562" r:id="rId6"/>
    <p:sldId id="2147473549" r:id="rId7"/>
    <p:sldId id="2147473554" r:id="rId8"/>
    <p:sldId id="2147473563" r:id="rId9"/>
    <p:sldId id="2147473564" r:id="rId10"/>
    <p:sldId id="2147473556" r:id="rId11"/>
    <p:sldId id="2147473557" r:id="rId12"/>
    <p:sldId id="2147473569" r:id="rId13"/>
    <p:sldId id="2147473555" r:id="rId14"/>
    <p:sldId id="2147473561" r:id="rId15"/>
    <p:sldId id="2147473560" r:id="rId16"/>
    <p:sldId id="2147473565" r:id="rId17"/>
    <p:sldId id="2147473546" r:id="rId18"/>
    <p:sldId id="2147473568" r:id="rId19"/>
    <p:sldId id="2147473566" r:id="rId20"/>
    <p:sldId id="2147473547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21" autoAdjust="0"/>
    <p:restoredTop sz="96370" autoAdjust="0"/>
  </p:normalViewPr>
  <p:slideViewPr>
    <p:cSldViewPr>
      <p:cViewPr>
        <p:scale>
          <a:sx n="100" d="100"/>
          <a:sy n="100" d="100"/>
        </p:scale>
        <p:origin x="840" y="4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Yusuke Tanaka (Sony),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Yusuke Tanaka (Sony),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802.11-24/529r1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917-00-00bn-coordinated-spatial-reuse.pptx" TargetMode="External"/><Relationship Id="rId2" Type="http://schemas.openxmlformats.org/officeDocument/2006/relationships/hyperlink" Target="https://mentor.ieee.org/802.11/dcn/23/11-23-1868-02-00bn-coordinated-spatial-reuse-design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4/11-24-0577-00-00bn-thoughts-on-coordinated-spatial-reuse-c-sr.pptx" TargetMode="External"/><Relationship Id="rId5" Type="http://schemas.openxmlformats.org/officeDocument/2006/relationships/hyperlink" Target="https://mentor.ieee.org/802.11/dcn/23/11-23-1972-01-00bn-evaluation-of-coordinated-spatial-reuse-follow-up.pptx" TargetMode="External"/><Relationship Id="rId4" Type="http://schemas.openxmlformats.org/officeDocument/2006/relationships/hyperlink" Target="https://mentor.ieee.org/802.11/dcn/24/11-24-0529-00-00bn-coordinated-spatial-reuse-discussion.pptx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67533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2024-03-11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F88BBFA-7354-6131-639E-A6B94149F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790291"/>
            <a:ext cx="10363200" cy="8999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1" lang="en-US" altLang="ja-JP" dirty="0"/>
              <a:t>Coordinated spatial reuse discussion</a:t>
            </a:r>
            <a:endParaRPr lang="en-GB" kern="0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506EC37-AF25-D226-8530-859C0359585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E6CFBF8A-45D2-D48D-3358-32A2B51EB4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9851115"/>
              </p:ext>
            </p:extLst>
          </p:nvPr>
        </p:nvGraphicFramePr>
        <p:xfrm>
          <a:off x="1676400" y="2413000"/>
          <a:ext cx="9466263" cy="40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7133" imgH="4463844" progId="Word.Document.8">
                  <p:embed/>
                </p:oleObj>
              </mc:Choice>
              <mc:Fallback>
                <p:oleObj name="Document" r:id="rId3" imgW="10457133" imgH="4463844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E6CFBF8A-45D2-D48D-3358-32A2B51EB4A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413000"/>
                        <a:ext cx="9466263" cy="4038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BD6B68-688B-F02B-62D8-CC154BC73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Common remaining issues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0224F19-1E12-19F7-11B3-CC693BE16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Interference measurement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Both schemes require measurement of at least interference from neighboring AP and/or non-AP for parameter decision.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Overhead may be an issue depending on the frequency, the number of devices, and the type of information to be fed back.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MCS selection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Both schemes require MCS selection under interference and it must be compatible with existing link adaptation.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The effects of poor measurement accuracy should also be considered.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Scenario dependency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Several evaluation results show that the performance improvement of both schemes is scenario dependent.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It is expected that the scenario dependency will be resolved by choosing an appropriate scheme or combining both schemes or other coordination schemes such as coordinated beamforming.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455589F-2209-26D7-0469-72A26B2235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8179D8-88C2-E923-FAA6-EEEEADA6BCB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39BE7D4A-C378-1363-41A8-F0A0A7ADD8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359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8B0980-53E1-755B-6D1E-FB7167331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Summary 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BB34F0-8EDA-CC97-E18C-49E6FFAF2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This contribution reviewed C-SR proposals and compared two schemes, TXOP-based Coordinated Spatial Reuse and Service-Period based Coordinated Spatial Reuse.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This contribution also identified common and essential parts of both C-SR schemes.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This contribution proposed the essential parts as a baseline and direction of C-SR discussion to proceed to the detailed discussion of each scheme.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B5AE528-D77C-9FA6-5B45-6CCAFD486B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7A0C5B-42EC-7975-5296-94B25C4C15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2E57CB7B-6BC9-5AC0-4E98-5DE0872F79B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2749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1BC530-7D06-8FFB-BA59-89337F7BB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FB4B019-0956-F1E4-91F0-BFEA088A1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1800" b="0" dirty="0"/>
              <a:t>[1] P802.11bn PAR</a:t>
            </a:r>
          </a:p>
          <a:p>
            <a:r>
              <a:rPr lang="en-US" altLang="ja-JP" sz="1800" b="0" dirty="0"/>
              <a:t>[2] 11-22/1822r0 “Recap on Coordinated Spatial Reuse Operation”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b="0" dirty="0"/>
              <a:t>[3] 11-23/776r1, “Performance of C-BF and C-SR”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b="0" dirty="0"/>
              <a:t>[4] 11-23/1023r2, “Coordinated Spatial Reuse in a 4 AP Topology”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b="0" dirty="0"/>
              <a:t>[5] 11-23/1037r0, “Performance of Coordinated Spatial Reuse”</a:t>
            </a:r>
          </a:p>
          <a:p>
            <a:r>
              <a:rPr lang="en-US" altLang="ja-JP" sz="1800" b="0" dirty="0"/>
              <a:t>[6] 11-23/1832r0 “Multi-AP Coordinated Spatial Reuse”</a:t>
            </a:r>
          </a:p>
          <a:p>
            <a:r>
              <a:rPr lang="en-US" altLang="ja-JP" sz="1800" b="0" dirty="0"/>
              <a:t>[7] 11-23/1972r1 “Evaluation of Coordinated Spatial Reuse - Follow Up”</a:t>
            </a:r>
          </a:p>
          <a:p>
            <a:r>
              <a:rPr lang="en-US" altLang="ja-JP" sz="1800" b="0" dirty="0"/>
              <a:t>[8] 11-23/1975r0 “Coordinated spatial re-use for UHR”</a:t>
            </a:r>
          </a:p>
          <a:p>
            <a:r>
              <a:rPr lang="en-US" altLang="ja-JP" sz="1800" b="0" dirty="0"/>
              <a:t>[9] 11-24/114r1 “Thoughts on Power Control for CSR”</a:t>
            </a:r>
          </a:p>
          <a:p>
            <a:r>
              <a:rPr lang="en-US" altLang="ja-JP" sz="1800" b="0" dirty="0"/>
              <a:t>[10] 11-24/120r0 “Thoughts on Coordinated Spatial Reuse (C-SR)”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EDE71A5-5E21-5E4A-923F-9B19F859D2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2C0E1D-F29F-8509-22B0-3FC6C59F7F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22C680BF-EAB2-558E-054F-E7E74157F2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3903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80CAF9-9DBC-5828-CE16-25157DC9F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Appendix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467E745-AF07-517C-0735-91269A890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1600" b="0" dirty="0"/>
              <a:t>Definition in IEEE Std 802.11-2020</a:t>
            </a:r>
          </a:p>
          <a:p>
            <a:r>
              <a:rPr kumimoji="1" lang="en-US" altLang="ja-JP" sz="1600" dirty="0"/>
              <a:t>transmission opportunity (TXOP)</a:t>
            </a:r>
            <a:r>
              <a:rPr kumimoji="1" lang="en-US" altLang="ja-JP" sz="1600" b="0" dirty="0"/>
              <a:t>: An interval of time during which a particular quality-of-service (QoS) station (STA)</a:t>
            </a:r>
          </a:p>
          <a:p>
            <a:r>
              <a:rPr kumimoji="1" lang="en-US" altLang="ja-JP" sz="1600" b="0" dirty="0"/>
              <a:t>has the right to initiate frame exchange sequences onto the wireless medium (WM). </a:t>
            </a:r>
          </a:p>
          <a:p>
            <a:r>
              <a:rPr kumimoji="1" lang="en-US" altLang="ja-JP" sz="1600" b="0" dirty="0"/>
              <a:t>	NOTE—A TXOP is defined by a starting time and a maximum duration</a:t>
            </a:r>
          </a:p>
          <a:p>
            <a:endParaRPr kumimoji="1" lang="en-US" altLang="ja-JP" sz="1600" b="0" dirty="0"/>
          </a:p>
          <a:p>
            <a:r>
              <a:rPr kumimoji="1" lang="en-US" altLang="ja-JP" sz="1600" b="0" dirty="0"/>
              <a:t>Definition in IEEE P802.11 / D5.0</a:t>
            </a:r>
          </a:p>
          <a:p>
            <a:r>
              <a:rPr kumimoji="1" lang="en-US" altLang="ja-JP" sz="1600" dirty="0"/>
              <a:t>restricted target wake time (R-TWT) service period (SP)</a:t>
            </a:r>
            <a:r>
              <a:rPr kumimoji="1" lang="en-US" altLang="ja-JP" sz="1600" b="0" dirty="0"/>
              <a:t>: [R-TWT SP] A period of time negotiated using R-TWT setup</a:t>
            </a:r>
          </a:p>
          <a:p>
            <a:r>
              <a:rPr kumimoji="1" lang="en-US" altLang="ja-JP" sz="1600" b="0" dirty="0"/>
              <a:t>(35.8.2 (R-TWT membership setup)) during which R-TWT member stations (STAs) prioritize delivery of latency sensitive</a:t>
            </a:r>
          </a:p>
          <a:p>
            <a:r>
              <a:rPr kumimoji="1" lang="en-US" altLang="ja-JP" sz="1600" b="0" dirty="0"/>
              <a:t>traffic.</a:t>
            </a:r>
          </a:p>
          <a:p>
            <a:r>
              <a:rPr kumimoji="1" lang="en-US" altLang="ja-JP" sz="1600" dirty="0"/>
              <a:t>service period</a:t>
            </a:r>
            <a:r>
              <a:rPr kumimoji="1" lang="en-US" altLang="ja-JP" sz="1600" b="0" dirty="0"/>
              <a:t>: [SP] A period of time during which one or more downlink individually addressed frames are transmitted to</a:t>
            </a:r>
          </a:p>
          <a:p>
            <a:r>
              <a:rPr kumimoji="1" lang="en-US" altLang="ja-JP" sz="1600" b="0" dirty="0"/>
              <a:t>a quality-of-service (QoS) station (STA) and/or one or more (portions of) transmission opportunities (TXOPs) are granted or</a:t>
            </a:r>
          </a:p>
          <a:p>
            <a:r>
              <a:rPr kumimoji="1" lang="en-US" altLang="ja-JP" sz="1600" b="0" dirty="0"/>
              <a:t>allocated to the same STA. SPs are either scheduled or unscheduled.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7BD9D1C-3CB0-03C2-CC51-FA232DBEC7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0E0A73-148D-CFB1-C11B-E489535E677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BCBB2858-2D69-3748-1C6F-8D09ECB23A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7770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928C72-8C84-D065-0C64-D83411993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SP #0a (converged SP)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3D846E7-F8CD-97B5-344A-A3B92910B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It was run during the March meeting, 24/235r14</a:t>
            </a:r>
          </a:p>
          <a:p>
            <a:endParaRPr lang="en-US" altLang="ja-JP" dirty="0"/>
          </a:p>
          <a:p>
            <a:r>
              <a:rPr lang="en-US" altLang="ja-JP" dirty="0"/>
              <a:t>Do you agree to add the following text to the TGbn SFD: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altLang="ja-JP" dirty="0">
                <a:cs typeface="+mn-cs"/>
              </a:rPr>
              <a:t>TGbn shall define Coordinated Spatial Reuse (CSR), which allows concurrent transmissions of at least two PPDUs from at least two </a:t>
            </a:r>
            <a:r>
              <a:rPr lang="en-US" altLang="ja-JP" dirty="0" err="1">
                <a:cs typeface="+mn-cs"/>
              </a:rPr>
              <a:t>BSSes</a:t>
            </a:r>
            <a:r>
              <a:rPr lang="en-US" altLang="ja-JP" dirty="0">
                <a:cs typeface="+mn-cs"/>
              </a:rPr>
              <a:t> on the same channel with the coordination between APs</a:t>
            </a:r>
          </a:p>
          <a:p>
            <a:r>
              <a:rPr lang="en-US" altLang="ja-JP" sz="2000" b="0" i="0" dirty="0">
                <a:solidFill>
                  <a:srgbClr val="222222"/>
                </a:solidFill>
                <a:effectLst/>
              </a:rPr>
              <a:t>Note: Discussed in several sessions and several submissions discuss similar concept, ref: </a:t>
            </a:r>
            <a:r>
              <a:rPr lang="en-US" altLang="ja-JP" sz="2000" b="0" i="0" dirty="0">
                <a:solidFill>
                  <a:srgbClr val="222222"/>
                </a:solidFill>
                <a:effectLst/>
                <a:hlinkClick r:id="rId2"/>
              </a:rPr>
              <a:t>11-23/</a:t>
            </a:r>
            <a:r>
              <a:rPr lang="pt-BR" altLang="ja-JP" sz="2000" b="0" i="0" dirty="0">
                <a:solidFill>
                  <a:srgbClr val="222222"/>
                </a:solidFill>
                <a:effectLst/>
                <a:hlinkClick r:id="rId2"/>
              </a:rPr>
              <a:t>1868r2</a:t>
            </a:r>
            <a:r>
              <a:rPr lang="pt-BR" altLang="ja-JP" sz="2000" b="0" i="0" dirty="0">
                <a:solidFill>
                  <a:srgbClr val="222222"/>
                </a:solidFill>
                <a:effectLst/>
              </a:rPr>
              <a:t>, </a:t>
            </a:r>
            <a:r>
              <a:rPr lang="en-US" altLang="ja-JP" sz="2000" b="0" i="0" dirty="0">
                <a:solidFill>
                  <a:srgbClr val="222222"/>
                </a:solidFill>
                <a:effectLst/>
                <a:hlinkClick r:id="rId3"/>
              </a:rPr>
              <a:t>11-23/</a:t>
            </a:r>
            <a:r>
              <a:rPr lang="pt-BR" altLang="ja-JP" sz="2000" b="0" i="0" dirty="0">
                <a:solidFill>
                  <a:srgbClr val="222222"/>
                </a:solidFill>
                <a:effectLst/>
                <a:hlinkClick r:id="rId3"/>
              </a:rPr>
              <a:t>1917r0</a:t>
            </a:r>
            <a:r>
              <a:rPr lang="pt-BR" altLang="ja-JP" sz="2000" b="0" i="0" dirty="0">
                <a:solidFill>
                  <a:srgbClr val="222222"/>
                </a:solidFill>
                <a:effectLst/>
              </a:rPr>
              <a:t>, </a:t>
            </a:r>
            <a:r>
              <a:rPr lang="en-US" altLang="ja-JP" sz="2000" b="0" i="0" dirty="0">
                <a:solidFill>
                  <a:srgbClr val="222222"/>
                </a:solidFill>
                <a:effectLst/>
                <a:hlinkClick r:id="rId4"/>
              </a:rPr>
              <a:t>11-24/</a:t>
            </a:r>
            <a:r>
              <a:rPr lang="pt-BR" altLang="ja-JP" sz="2000" b="0" i="0" dirty="0">
                <a:solidFill>
                  <a:srgbClr val="222222"/>
                </a:solidFill>
                <a:effectLst/>
                <a:hlinkClick r:id="rId4"/>
              </a:rPr>
              <a:t>529r0</a:t>
            </a:r>
            <a:r>
              <a:rPr lang="pt-BR" altLang="ja-JP" sz="2000" b="0" i="0" dirty="0">
                <a:solidFill>
                  <a:srgbClr val="222222"/>
                </a:solidFill>
                <a:effectLst/>
              </a:rPr>
              <a:t>, </a:t>
            </a:r>
            <a:r>
              <a:rPr lang="en-US" altLang="ja-JP" sz="2000" b="0" i="0" dirty="0">
                <a:solidFill>
                  <a:srgbClr val="222222"/>
                </a:solidFill>
                <a:effectLst/>
                <a:hlinkClick r:id="rId5"/>
              </a:rPr>
              <a:t>11-23/</a:t>
            </a:r>
            <a:r>
              <a:rPr lang="pt-BR" altLang="ja-JP" sz="2000" b="0" i="0" dirty="0">
                <a:solidFill>
                  <a:srgbClr val="222222"/>
                </a:solidFill>
                <a:effectLst/>
                <a:hlinkClick r:id="rId5"/>
              </a:rPr>
              <a:t>1972r1</a:t>
            </a:r>
            <a:r>
              <a:rPr lang="pt-BR" altLang="ja-JP" sz="2000" b="0" i="0" dirty="0">
                <a:solidFill>
                  <a:srgbClr val="222222"/>
                </a:solidFill>
                <a:effectLst/>
              </a:rPr>
              <a:t>, </a:t>
            </a:r>
            <a:r>
              <a:rPr lang="en-US" altLang="ja-JP" sz="2000" b="0" i="0" dirty="0">
                <a:solidFill>
                  <a:srgbClr val="222222"/>
                </a:solidFill>
                <a:effectLst/>
                <a:hlinkClick r:id="rId6"/>
              </a:rPr>
              <a:t>11-24/</a:t>
            </a:r>
            <a:r>
              <a:rPr lang="pt-BR" altLang="ja-JP" sz="2000" b="0" i="0" dirty="0">
                <a:solidFill>
                  <a:srgbClr val="222222"/>
                </a:solidFill>
                <a:effectLst/>
                <a:hlinkClick r:id="rId6"/>
              </a:rPr>
              <a:t>577r0</a:t>
            </a:r>
            <a:endParaRPr lang="pt-BR" altLang="ja-JP" sz="2000" b="0" i="0" dirty="0">
              <a:solidFill>
                <a:srgbClr val="222222"/>
              </a:solidFill>
              <a:effectLst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2CDD0FA-809B-4BA5-B715-0161F4F188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5058B8-E7ED-98F7-FB1D-84A560D2D66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446ABD3-41A4-30D0-2471-C599D4F6680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5274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928C72-8C84-D065-0C64-D83411993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SP #0b (converged SP)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3D846E7-F8CD-97B5-344A-A3B92910B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Do you agree to add the following text to the TGbn SFD:</a:t>
            </a:r>
            <a:endParaRPr lang="ja-JP" altLang="ja-JP" dirty="0"/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altLang="ja-JP" dirty="0">
                <a:cs typeface="+mn-cs"/>
              </a:rPr>
              <a:t>TGbn shall define Coordinated Beamforming (CBF) and Coordinated Spatial Reuse (CSR), which allow concurrent transmissions of at least two PPDUs from at least two </a:t>
            </a:r>
            <a:r>
              <a:rPr lang="en-US" altLang="ja-JP" dirty="0" err="1">
                <a:cs typeface="+mn-cs"/>
              </a:rPr>
              <a:t>BSSes</a:t>
            </a:r>
            <a:r>
              <a:rPr lang="en-US" altLang="ja-JP" dirty="0">
                <a:cs typeface="+mn-cs"/>
              </a:rPr>
              <a:t> on the same channel.</a:t>
            </a:r>
            <a:endParaRPr lang="ja-JP" altLang="ja-JP" dirty="0">
              <a:cs typeface="+mn-cs"/>
            </a:endParaRPr>
          </a:p>
          <a:p>
            <a:pPr algn="just"/>
            <a:r>
              <a:rPr lang="en-US" altLang="ja-JP" sz="2000" b="0" dirty="0">
                <a:solidFill>
                  <a:srgbClr val="222222"/>
                </a:solidFill>
              </a:rPr>
              <a:t>Note: Supporting list: [23/776r1, 23/1998r0, 24/10r0, 24/11r0] [23/325r0, 23/1917r0, 22/1822r0, 24/577r0, 23/1037r0, 23/1023r2, 24/529r0, 23/1832r0]</a:t>
            </a:r>
            <a:endParaRPr lang="pt-BR" altLang="ja-JP" sz="2000" b="0" i="0" dirty="0">
              <a:solidFill>
                <a:srgbClr val="222222"/>
              </a:solidFill>
              <a:effectLst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2CDD0FA-809B-4BA5-B715-0161F4F188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5058B8-E7ED-98F7-FB1D-84A560D2D66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446ABD3-41A4-30D0-2471-C599D4F6680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1266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928C72-8C84-D065-0C64-D83411993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SP #1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3D846E7-F8CD-97B5-344A-A3B92910B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Do you agree to add the following text to the TGbn SFD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altLang="ja-JP" dirty="0">
                <a:cs typeface="+mn-cs"/>
              </a:rPr>
              <a:t>11bn supports transmission of a PPDU on the medium under certain conditions when a period owned by other AP has been identified that would otherwise have prevented the transmission.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altLang="ja-JP" dirty="0">
                <a:cs typeface="+mn-cs"/>
              </a:rPr>
              <a:t>Note: The conditions are TBD.</a:t>
            </a:r>
            <a:endParaRPr lang="ja-JP" altLang="en-US" dirty="0">
              <a:cs typeface="+mn-cs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2CDD0FA-809B-4BA5-B715-0161F4F188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5058B8-E7ED-98F7-FB1D-84A560D2D66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446ABD3-41A4-30D0-2471-C599D4F6680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0981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928C72-8C84-D065-0C64-D83411993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SP #2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3D846E7-F8CD-97B5-344A-A3B92910B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Do you agree to add the following text to the TGbn SFD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b="0" dirty="0"/>
              <a:t>11bn supports a mechanism that enables an AP to allow, in advance, transmission of a PPDU by another AP or a non-AP associated with the other AP on the medium under certain conditions during a period owned by the AP under certain conditions.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cs typeface="+mn-cs"/>
              </a:rPr>
              <a:t>Note: The conditions are TBD.</a:t>
            </a:r>
            <a:endParaRPr lang="ja-JP" altLang="en-US" b="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2CDD0FA-809B-4BA5-B715-0161F4F188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5058B8-E7ED-98F7-FB1D-84A560D2D66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446ABD3-41A4-30D0-2471-C599D4F6680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3694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032119-4456-590B-9C00-FCAEDCB4C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Introduction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DA1BC1-8AD5-6393-A5CE-AADE9BB11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400" dirty="0"/>
              <a:t>11bn PAR defines throughput improvement, latency reduction, packet loss reduction in OBSS environment as a scope of project.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Coordinated spatial reuse in multiple AP environment has been discussed a lot as a mean to achieve the scope.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This contribution compares coordinated spatial reuse proposals from the viewpoint of </a:t>
            </a:r>
            <a:r>
              <a:rPr lang="en-US" altLang="ja-JP" sz="2400" dirty="0"/>
              <a:t>the period during which </a:t>
            </a:r>
            <a:r>
              <a:rPr lang="en-US" altLang="ja-JP" dirty="0"/>
              <a:t>spatial reuse</a:t>
            </a:r>
            <a:r>
              <a:rPr lang="en-US" altLang="ja-JP" sz="2400" dirty="0"/>
              <a:t> is performed </a:t>
            </a:r>
            <a:r>
              <a:rPr lang="en-US" altLang="ja-JP" dirty="0"/>
              <a:t>and identify common and essential parts of them that can be a baseline and direction of detailed discussion of coordinated spatial reuse.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CFC5E2B-34C9-DAC1-09BD-7EE5463796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E3A0B2-B00B-1E28-5EA8-EBB743B9A11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17ACB945-1FA9-6B8A-8062-AAC212821C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086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F316D0-531B-C92F-DD99-1D2FF548B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Coordinated spatial reuse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87C4D90-A161-64B5-DEC8-9EC14852FB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kern="0" dirty="0"/>
              <a:t>Coordinated spatial reuse (C-SR) have been proposed and discussed a lot in UHR SG and TGbn. </a:t>
            </a:r>
            <a:r>
              <a:rPr lang="en-US" altLang="ja-JP" sz="2000" dirty="0"/>
              <a:t>Evaluation results of performance improvement (throughput improvement, latency reduction) by C-SR have been also presented. [2-10]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C-SR is generally the concurrent transmission of one or more APs under certain conditions, although there are some operational differences among proposals.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SR is defined in 11ax as </a:t>
            </a:r>
            <a:r>
              <a:rPr lang="en-US" altLang="ja-JP" sz="1800" i="1" dirty="0"/>
              <a:t>“the transmission of a physical layer (PHY) protocol data unit (PPDU) on the medium under certain conditions when a PPDU has been detected that would otherwise have prevented the transmission.”</a:t>
            </a:r>
            <a:r>
              <a:rPr lang="en-US" altLang="ja-JP" sz="1800" dirty="0"/>
              <a:t> and it can be said that the proposed C-SR try to extend this beyond the detection of PPDUs.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C-SR is well aligned with the scope of 11bn PAR, and proposals on standardization are active, so C-SR should be considered as one of 11bn features.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4303C3A-C36A-8D24-1838-3999E32582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9DF628-56EE-CB7D-B8B5-165BEEEEAD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13E28089-2D51-84F6-016A-C331621D1A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5135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FE7079-DE1B-A782-C95D-3F9CDC97F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C-SR schemes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8D1DAD-53CE-3215-9BE5-58804F747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Several schemes of C-SR have been proposed, and focusing on the period during which SR is performed, the following two schemes can be mentioned.</a:t>
            </a:r>
            <a:endParaRPr lang="en-US" altLang="ja-JP" dirty="0"/>
          </a:p>
          <a:p>
            <a:pPr marL="457200" indent="-457200">
              <a:buFont typeface="+mj-lt"/>
              <a:buAutoNum type="arabicPeriod"/>
            </a:pPr>
            <a:r>
              <a:rPr lang="en-US" altLang="ja-JP" sz="2000" b="1" dirty="0"/>
              <a:t>TXOP-based Coordinated Spatial Reuse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An AP (sharing AP) obtains TXOP</a:t>
            </a:r>
            <a:r>
              <a:rPr lang="ja-JP" altLang="en-US" sz="1800" dirty="0"/>
              <a:t> </a:t>
            </a:r>
            <a:r>
              <a:rPr lang="en-US" altLang="ja-JP" sz="1800" dirty="0"/>
              <a:t>and negotiate with other APs. (e.g. collecting information of target SINR, Tx power &amp; MCS decision)</a:t>
            </a:r>
            <a:r>
              <a:rPr lang="ja-JP" altLang="en-US" sz="1800" dirty="0"/>
              <a:t> </a:t>
            </a:r>
            <a:endParaRPr lang="en-US" altLang="ja-JP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Sharing AP shares TXOP (e.g. by a trigger) with other APs (shared AP) and initiates transmission.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Shared APs initiate transmission synchronizing with the sharing AP. (e.g. SIFS after the trigger)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800" dirty="0"/>
          </a:p>
          <a:p>
            <a:pPr marL="457200" indent="-457200">
              <a:buFont typeface="+mj-lt"/>
              <a:buAutoNum type="arabicPeriod"/>
            </a:pPr>
            <a:r>
              <a:rPr lang="en-US" altLang="ja-JP" sz="2000" b="1" dirty="0"/>
              <a:t>Service-Period based Coordinated Spatial Reuse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R-TWT scheduling AP decides R-TWT SP and advertises parameters (e.g. Service Period, Max interference level)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R-TWT scheduling AP initiates transmission to certain STAs during the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Other APs initiate transmission during the same SP while satisfying the criteria by the sharing AP.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B6BCB03-3A98-33AC-E0A7-33FFAAD620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9F25B6-C79B-C4CD-AFB3-84C63F4EB1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6D10934-BFF7-D786-4059-E041CCCFB6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81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FE7079-DE1B-A782-C95D-3F9CDC97F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Pros/cons of each scheme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8D1DAD-53CE-3215-9BE5-58804F747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Each scheme has its own pros/cons and should be used appropriately depending on scenarios. In addition, cons should be technically resolved if possible.</a:t>
            </a:r>
            <a:endParaRPr lang="en-US" altLang="ja-JP" dirty="0"/>
          </a:p>
          <a:p>
            <a:pPr marL="457200" indent="-457200">
              <a:buFont typeface="+mj-lt"/>
              <a:buAutoNum type="arabicPeriod"/>
            </a:pPr>
            <a:r>
              <a:rPr lang="en-US" altLang="ja-JP" sz="2000" b="1" dirty="0"/>
              <a:t>TXOP-based Coordinated Spatial Reuse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This is opportunistic coordination, so it gives flexibility and can utilize available resource. (pros)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This is based on the most recent measurement, so more appropriate communication parameters (e.g. Tx power, MCS) can be used. (pros)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There is an overhead of negotiation per TXOP. (cons)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800" dirty="0"/>
          </a:p>
          <a:p>
            <a:pPr marL="457200" indent="-457200">
              <a:buFont typeface="+mj-lt"/>
              <a:buAutoNum type="arabicPeriod"/>
            </a:pPr>
            <a:r>
              <a:rPr lang="en-US" altLang="ja-JP" sz="2000" b="1" dirty="0"/>
              <a:t>Service-Period based Coordinated Spatial Reuse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This is pre-deterministic coordination, so it can operate reliably once SP is scheduled. (pros)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This is long-term basis, so an overhead of negotiation is small. (pros)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When the propagation of clients or channel is non-static, the communication parameters become inappropriate. (cons)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B6BCB03-3A98-33AC-E0A7-33FFAAD620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9F25B6-C79B-C4CD-AFB3-84C63F4EB1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6D10934-BFF7-D786-4059-E041CCCFB6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71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A2E570-F93E-64A4-94AF-5383B8185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Essential part of both schemes  (1/3)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4C8460-0D9F-4B53-12FA-A0D4ADE79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This contribution identifies common and essential parts of both schemes.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The identified common and essential points can be a baseline and direction of C-SR discussion. It is beneficial to proceed to the detailed discussion of each scheme based on these points.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This does not exclude other (C-)SR schemes or other AP coordination schemes.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Following points are common and essential parts of both schemes.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sz="1800" u="sng" dirty="0"/>
              <a:t>Enabling transmission of a PPDU during a period owned by other AP.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sz="1800" u="sng" dirty="0"/>
              <a:t>Enabling AP to allow, in advance, transmission of a PPDU by another AP or a non-AP associated with the other AP during a period owned by the AP.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dirty="0"/>
              <a:t>The period is TXOP or R-TWT SP.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dirty="0"/>
              <a:t>Both points are enabled under certain conditions.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ja-JP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Slide 8 &amp; 9 explain details of these points.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44BBFA8-BFCC-ED00-050E-8ADB7977A0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7DA129-469B-B8AD-E8E2-D73B3246CFF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B3FF8979-57EC-7226-1198-65CE2551C6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9394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D5BA8A-D9F0-2C05-F1CA-507F36E75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kumimoji="1" lang="en-US" altLang="ja-JP" dirty="0"/>
              <a:t>Essential part of both schemes  (2/3)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B816A4-7F8F-F418-4912-AA7A55444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Both scheme intend to enable transmission of a PPDU during a period owned by other AP.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391C81F-1493-4C4F-D963-6FCD0E00DF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C904C7-6D51-116D-6AFD-83AA4FB1D55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2A43972D-A448-B098-9F37-8AC9B937EA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C825FEA8-F6B5-CFF1-76A2-C91C9FB5CA85}"/>
              </a:ext>
            </a:extLst>
          </p:cNvPr>
          <p:cNvSpPr txBox="1"/>
          <p:nvPr/>
        </p:nvSpPr>
        <p:spPr>
          <a:xfrm>
            <a:off x="2196669" y="2450068"/>
            <a:ext cx="2617063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1800" b="1" u="sng" dirty="0">
                <a:solidFill>
                  <a:schemeClr val="tx1"/>
                </a:solidFill>
              </a:rPr>
              <a:t>1. TXOP-based C-SR [2]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B13D4908-5125-3BE6-3042-C0CCDD5FB6F7}"/>
              </a:ext>
            </a:extLst>
          </p:cNvPr>
          <p:cNvSpPr txBox="1"/>
          <p:nvPr/>
        </p:nvSpPr>
        <p:spPr>
          <a:xfrm>
            <a:off x="6923081" y="2450068"/>
            <a:ext cx="3525324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1800" b="1" u="sng" dirty="0">
                <a:solidFill>
                  <a:schemeClr val="tx1"/>
                </a:solidFill>
              </a:rPr>
              <a:t>2. Service-Period based C-SR [10]</a:t>
            </a:r>
          </a:p>
        </p:txBody>
      </p:sp>
      <p:sp>
        <p:nvSpPr>
          <p:cNvPr id="166" name="テキスト ボックス 165">
            <a:extLst>
              <a:ext uri="{FF2B5EF4-FFF2-40B4-BE49-F238E27FC236}">
                <a16:creationId xmlns:a16="http://schemas.microsoft.com/office/drawing/2014/main" id="{6831F98E-C6C7-9A4C-B4A3-0A4088D510CE}"/>
              </a:ext>
            </a:extLst>
          </p:cNvPr>
          <p:cNvSpPr txBox="1"/>
          <p:nvPr/>
        </p:nvSpPr>
        <p:spPr>
          <a:xfrm>
            <a:off x="304800" y="4754940"/>
            <a:ext cx="556259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600" dirty="0">
                <a:solidFill>
                  <a:schemeClr val="tx1"/>
                </a:solidFill>
              </a:rPr>
              <a:t>An AP obtains TXOP which is the exclusive communication period for the AP. Normally, other APs cannot transmit during this period because NAV is set.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600" dirty="0">
                <a:solidFill>
                  <a:schemeClr val="tx1"/>
                </a:solidFill>
              </a:rPr>
              <a:t>However, </a:t>
            </a:r>
            <a:r>
              <a:rPr lang="en-US" altLang="ja-JP" sz="1600" b="1" dirty="0">
                <a:solidFill>
                  <a:schemeClr val="tx1"/>
                </a:solidFill>
              </a:rPr>
              <a:t>this scheme enables transmission from the other AP during this period (TXOP)</a:t>
            </a:r>
            <a:r>
              <a:rPr lang="en-US" altLang="ja-JP" sz="1600" dirty="0">
                <a:solidFill>
                  <a:schemeClr val="tx1"/>
                </a:solidFill>
              </a:rPr>
              <a:t> when certain conditions (TXOP is shared, Tx power not to interfere, etc.) are met.</a:t>
            </a: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FABAF15E-38F0-DCAD-700A-A609353AF985}"/>
              </a:ext>
            </a:extLst>
          </p:cNvPr>
          <p:cNvGrpSpPr/>
          <p:nvPr/>
        </p:nvGrpSpPr>
        <p:grpSpPr>
          <a:xfrm>
            <a:off x="500161" y="2934700"/>
            <a:ext cx="5365121" cy="1647218"/>
            <a:chOff x="500161" y="2934700"/>
            <a:chExt cx="5365121" cy="1647218"/>
          </a:xfrm>
        </p:grpSpPr>
        <p:pic>
          <p:nvPicPr>
            <p:cNvPr id="163" name="図 162">
              <a:extLst>
                <a:ext uri="{FF2B5EF4-FFF2-40B4-BE49-F238E27FC236}">
                  <a16:creationId xmlns:a16="http://schemas.microsoft.com/office/drawing/2014/main" id="{B49F60BE-8457-2154-64F3-8CBB95AD8A4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43002" y="3276600"/>
              <a:ext cx="4722280" cy="1305318"/>
            </a:xfrm>
            <a:prstGeom prst="rect">
              <a:avLst/>
            </a:prstGeom>
          </p:spPr>
        </p:pic>
        <p:sp>
          <p:nvSpPr>
            <p:cNvPr id="171" name="吹き出し: 角を丸めた四角形 170">
              <a:extLst>
                <a:ext uri="{FF2B5EF4-FFF2-40B4-BE49-F238E27FC236}">
                  <a16:creationId xmlns:a16="http://schemas.microsoft.com/office/drawing/2014/main" id="{552A6E85-4F58-136E-C1C8-B25279AC353E}"/>
                </a:ext>
              </a:extLst>
            </p:cNvPr>
            <p:cNvSpPr/>
            <p:nvPr/>
          </p:nvSpPr>
          <p:spPr bwMode="auto">
            <a:xfrm>
              <a:off x="500161" y="3125786"/>
              <a:ext cx="2100950" cy="306467"/>
            </a:xfrm>
            <a:prstGeom prst="wedgeRoundRectCallout">
              <a:avLst>
                <a:gd name="adj1" fmla="val 32647"/>
                <a:gd name="adj2" fmla="val 82374"/>
                <a:gd name="adj3" fmla="val 16667"/>
              </a:avLst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altLang="ja-JP" sz="1200" dirty="0">
                  <a:solidFill>
                    <a:schemeClr val="tx1"/>
                  </a:solidFill>
                </a:rPr>
                <a:t>An AP obtains TXOP (period).</a:t>
              </a:r>
            </a:p>
          </p:txBody>
        </p:sp>
        <p:sp>
          <p:nvSpPr>
            <p:cNvPr id="172" name="吹き出し: 角を丸めた四角形 171">
              <a:extLst>
                <a:ext uri="{FF2B5EF4-FFF2-40B4-BE49-F238E27FC236}">
                  <a16:creationId xmlns:a16="http://schemas.microsoft.com/office/drawing/2014/main" id="{09D0065A-512C-8785-356B-EE6BC474121E}"/>
                </a:ext>
              </a:extLst>
            </p:cNvPr>
            <p:cNvSpPr/>
            <p:nvPr/>
          </p:nvSpPr>
          <p:spPr bwMode="auto">
            <a:xfrm>
              <a:off x="3721931" y="2934700"/>
              <a:ext cx="2053230" cy="510778"/>
            </a:xfrm>
            <a:prstGeom prst="wedgeRoundRectCallout">
              <a:avLst>
                <a:gd name="adj1" fmla="val 93"/>
                <a:gd name="adj2" fmla="val 123438"/>
                <a:gd name="adj3" fmla="val 16667"/>
              </a:avLst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altLang="ja-JP" sz="1200" dirty="0">
                  <a:solidFill>
                    <a:schemeClr val="tx1"/>
                  </a:solidFill>
                </a:rPr>
                <a:t>Transmission from other AP</a:t>
              </a:r>
            </a:p>
            <a:p>
              <a:r>
                <a:rPr lang="en-US" altLang="ja-JP" sz="1200" dirty="0">
                  <a:solidFill>
                    <a:schemeClr val="tx1"/>
                  </a:solidFill>
                </a:rPr>
                <a:t>during the period is enabled.</a:t>
              </a:r>
            </a:p>
          </p:txBody>
        </p:sp>
      </p:grpSp>
      <p:sp>
        <p:nvSpPr>
          <p:cNvPr id="173" name="テキスト ボックス 172">
            <a:extLst>
              <a:ext uri="{FF2B5EF4-FFF2-40B4-BE49-F238E27FC236}">
                <a16:creationId xmlns:a16="http://schemas.microsoft.com/office/drawing/2014/main" id="{266800BE-FDB2-E57D-2B7F-064778726EC3}"/>
              </a:ext>
            </a:extLst>
          </p:cNvPr>
          <p:cNvSpPr txBox="1"/>
          <p:nvPr/>
        </p:nvSpPr>
        <p:spPr>
          <a:xfrm>
            <a:off x="5870537" y="4754940"/>
            <a:ext cx="624526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1">
              <a:buFont typeface="Arial" panose="020B0604020202020204" pitchFamily="34" charset="0"/>
              <a:buChar char="•"/>
            </a:pPr>
            <a:r>
              <a:rPr lang="en-US" altLang="ja-JP" sz="1600" dirty="0">
                <a:solidFill>
                  <a:schemeClr val="tx1"/>
                </a:solidFill>
              </a:rPr>
              <a:t>R-TWT scheduling AP schedules R-TWT SP which is communication period for the AP’s BSS. Normally, other APs are not expected to transmit specifically by C-RTWT negotiation or by quiet interval.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600" dirty="0">
                <a:solidFill>
                  <a:schemeClr val="tx1"/>
                </a:solidFill>
              </a:rPr>
              <a:t>However, </a:t>
            </a:r>
            <a:r>
              <a:rPr lang="en-US" altLang="ja-JP" sz="1600" b="1" dirty="0">
                <a:solidFill>
                  <a:schemeClr val="tx1"/>
                </a:solidFill>
              </a:rPr>
              <a:t>this scheme enables transmission from the other AP during this period (R-TWT SP)</a:t>
            </a:r>
            <a:r>
              <a:rPr lang="en-US" altLang="ja-JP" sz="1600" dirty="0">
                <a:solidFill>
                  <a:schemeClr val="tx1"/>
                </a:solidFill>
              </a:rPr>
              <a:t> when certain conditions (SP is announced, satisfying the criteria by the sharing AP, etc.) are met.</a:t>
            </a: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4C8073C6-4157-F63E-A120-5451443775DE}"/>
              </a:ext>
            </a:extLst>
          </p:cNvPr>
          <p:cNvGrpSpPr/>
          <p:nvPr/>
        </p:nvGrpSpPr>
        <p:grpSpPr>
          <a:xfrm>
            <a:off x="5952000" y="2896123"/>
            <a:ext cx="5401800" cy="1782094"/>
            <a:chOff x="5952000" y="2896123"/>
            <a:chExt cx="5401800" cy="1782094"/>
          </a:xfrm>
        </p:grpSpPr>
        <p:pic>
          <p:nvPicPr>
            <p:cNvPr id="53" name="Picture 21">
              <a:extLst>
                <a:ext uri="{FF2B5EF4-FFF2-40B4-BE49-F238E27FC236}">
                  <a16:creationId xmlns:a16="http://schemas.microsoft.com/office/drawing/2014/main" id="{DF2D4A24-C096-7237-2C59-EDC9F14861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982160" y="2896123"/>
              <a:ext cx="3371640" cy="1782094"/>
            </a:xfrm>
            <a:prstGeom prst="rect">
              <a:avLst/>
            </a:prstGeom>
          </p:spPr>
        </p:pic>
        <p:sp>
          <p:nvSpPr>
            <p:cNvPr id="174" name="吹き出し: 角を丸めた四角形 173">
              <a:extLst>
                <a:ext uri="{FF2B5EF4-FFF2-40B4-BE49-F238E27FC236}">
                  <a16:creationId xmlns:a16="http://schemas.microsoft.com/office/drawing/2014/main" id="{9F5B20BD-68CD-2D70-8166-31A856C5BB0E}"/>
                </a:ext>
              </a:extLst>
            </p:cNvPr>
            <p:cNvSpPr/>
            <p:nvPr/>
          </p:nvSpPr>
          <p:spPr bwMode="auto">
            <a:xfrm>
              <a:off x="5952000" y="3863162"/>
              <a:ext cx="2053230" cy="510778"/>
            </a:xfrm>
            <a:prstGeom prst="wedgeRoundRectCallout">
              <a:avLst>
                <a:gd name="adj1" fmla="val 77769"/>
                <a:gd name="adj2" fmla="val 27329"/>
                <a:gd name="adj3" fmla="val 16667"/>
              </a:avLst>
            </a:prstGeom>
            <a:ln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altLang="ja-JP" sz="1200" dirty="0">
                  <a:solidFill>
                    <a:schemeClr val="tx1"/>
                  </a:solidFill>
                </a:rPr>
                <a:t>Transmission from other AP</a:t>
              </a:r>
            </a:p>
            <a:p>
              <a:r>
                <a:rPr lang="en-US" altLang="ja-JP" sz="1200" dirty="0">
                  <a:solidFill>
                    <a:schemeClr val="tx1"/>
                  </a:solidFill>
                </a:rPr>
                <a:t>during this period is enabled.</a:t>
              </a:r>
            </a:p>
          </p:txBody>
        </p:sp>
        <p:sp>
          <p:nvSpPr>
            <p:cNvPr id="7" name="吹き出し: 角を丸めた四角形 6">
              <a:extLst>
                <a:ext uri="{FF2B5EF4-FFF2-40B4-BE49-F238E27FC236}">
                  <a16:creationId xmlns:a16="http://schemas.microsoft.com/office/drawing/2014/main" id="{1F8D2D46-A4FC-C096-651B-37E1467678C8}"/>
                </a:ext>
              </a:extLst>
            </p:cNvPr>
            <p:cNvSpPr/>
            <p:nvPr/>
          </p:nvSpPr>
          <p:spPr bwMode="auto">
            <a:xfrm>
              <a:off x="6172200" y="3274933"/>
              <a:ext cx="2125715" cy="510778"/>
            </a:xfrm>
            <a:prstGeom prst="wedgeRoundRectCallout">
              <a:avLst>
                <a:gd name="adj1" fmla="val 61206"/>
                <a:gd name="adj2" fmla="val 48680"/>
                <a:gd name="adj3" fmla="val 16667"/>
              </a:avLst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altLang="ja-JP" sz="1200" dirty="0">
                  <a:solidFill>
                    <a:schemeClr val="tx1"/>
                  </a:solidFill>
                </a:rPr>
                <a:t>R-TWT scheduling AP</a:t>
              </a:r>
            </a:p>
            <a:p>
              <a:r>
                <a:rPr lang="en-US" altLang="ja-JP" sz="1200" dirty="0">
                  <a:solidFill>
                    <a:schemeClr val="tx1"/>
                  </a:solidFill>
                </a:rPr>
                <a:t>schedules R-TWT SP (period).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97943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D5BA8A-D9F0-2C05-F1CA-507F36E75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Essential part of both schemes  (3/3)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B816A4-7F8F-F418-4912-AA7A55444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Both scheme intend to enable AP to allow, in advance, transmission of a PPDU by another AP or a non-AP associated with the other AP during a period owned by the AP.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391C81F-1493-4C4F-D963-6FCD0E00DF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C904C7-6D51-116D-6AFD-83AA4FB1D55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2A43972D-A448-B098-9F37-8AC9B937EA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E0A4BDA-72BE-9C5E-40D1-D8BEA74C552B}"/>
              </a:ext>
            </a:extLst>
          </p:cNvPr>
          <p:cNvSpPr txBox="1"/>
          <p:nvPr/>
        </p:nvSpPr>
        <p:spPr>
          <a:xfrm>
            <a:off x="914401" y="4754940"/>
            <a:ext cx="518159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1">
              <a:buFont typeface="Arial" panose="020B0604020202020204" pitchFamily="34" charset="0"/>
              <a:buChar char="•"/>
            </a:pPr>
            <a:r>
              <a:rPr lang="en-US" altLang="ja-JP" sz="1600" dirty="0">
                <a:solidFill>
                  <a:schemeClr val="tx1"/>
                </a:solidFill>
              </a:rPr>
              <a:t>An AP that is a TXOP holder sends e.g. a trigger to </a:t>
            </a:r>
            <a:r>
              <a:rPr lang="en-US" altLang="ja-JP" sz="1600" b="1" dirty="0">
                <a:solidFill>
                  <a:schemeClr val="tx1"/>
                </a:solidFill>
              </a:rPr>
              <a:t>share TXOP with other APs and allows transmission from them in prior to the transmission</a:t>
            </a:r>
            <a:r>
              <a:rPr lang="en-US" altLang="ja-JP" sz="1600" dirty="0">
                <a:solidFill>
                  <a:schemeClr val="tx1"/>
                </a:solidFill>
              </a:rPr>
              <a:t>.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altLang="ja-JP" sz="1600" dirty="0">
                <a:solidFill>
                  <a:schemeClr val="tx1"/>
                </a:solidFill>
              </a:rPr>
              <a:t>An AP that is a TXOP holder negotiates with other APs to decide communication parameters (e.g. Tx power) that is one of conditions of the transmission.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9898247-D8E6-ACBA-CAE2-F823FBBCE4A6}"/>
              </a:ext>
            </a:extLst>
          </p:cNvPr>
          <p:cNvSpPr txBox="1"/>
          <p:nvPr/>
        </p:nvSpPr>
        <p:spPr>
          <a:xfrm>
            <a:off x="6099137" y="4754940"/>
            <a:ext cx="518159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1">
              <a:buFont typeface="Arial" panose="020B0604020202020204" pitchFamily="34" charset="0"/>
              <a:buChar char="•"/>
            </a:pPr>
            <a:r>
              <a:rPr lang="en-US" altLang="ja-JP" sz="1600" dirty="0">
                <a:solidFill>
                  <a:schemeClr val="tx1"/>
                </a:solidFill>
              </a:rPr>
              <a:t>R-TWT scheduling </a:t>
            </a:r>
            <a:r>
              <a:rPr lang="en-US" altLang="ja-JP" sz="1600" b="1" dirty="0">
                <a:solidFill>
                  <a:schemeClr val="tx1"/>
                </a:solidFill>
              </a:rPr>
              <a:t>AP advertises SP which is shared with other APs and allows transmission from them in prior to the transmission</a:t>
            </a:r>
            <a:r>
              <a:rPr lang="en-US" altLang="ja-JP" sz="1600" dirty="0">
                <a:solidFill>
                  <a:schemeClr val="tx1"/>
                </a:solidFill>
              </a:rPr>
              <a:t>.</a:t>
            </a: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altLang="ja-JP" sz="1600" dirty="0">
                <a:solidFill>
                  <a:schemeClr val="tx1"/>
                </a:solidFill>
              </a:rPr>
              <a:t>R-TWT scheduling AP also advertises communication parameters (e.g. Max interference level) that is one of conditions of the transmission.</a:t>
            </a:r>
          </a:p>
        </p:txBody>
      </p:sp>
      <p:pic>
        <p:nvPicPr>
          <p:cNvPr id="15" name="Picture 8">
            <a:extLst>
              <a:ext uri="{FF2B5EF4-FFF2-40B4-BE49-F238E27FC236}">
                <a16:creationId xmlns:a16="http://schemas.microsoft.com/office/drawing/2014/main" id="{97CE5E63-DB58-5D8F-1F73-70905F7014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" r="41437" b="26171"/>
          <a:stretch/>
        </p:blipFill>
        <p:spPr>
          <a:xfrm>
            <a:off x="6819439" y="3845722"/>
            <a:ext cx="4277184" cy="629816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FD05EAC-00E0-A862-A6BE-156E2C465792}"/>
              </a:ext>
            </a:extLst>
          </p:cNvPr>
          <p:cNvSpPr txBox="1"/>
          <p:nvPr/>
        </p:nvSpPr>
        <p:spPr>
          <a:xfrm>
            <a:off x="2196669" y="2678668"/>
            <a:ext cx="2617063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1800" b="1" u="sng" dirty="0">
                <a:solidFill>
                  <a:schemeClr val="tx1"/>
                </a:solidFill>
              </a:rPr>
              <a:t>1. TXOP-based C-SR [2]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8B4E30E-48E1-8E36-3FEF-59A31F3301D7}"/>
              </a:ext>
            </a:extLst>
          </p:cNvPr>
          <p:cNvSpPr txBox="1"/>
          <p:nvPr/>
        </p:nvSpPr>
        <p:spPr>
          <a:xfrm>
            <a:off x="6923081" y="2678668"/>
            <a:ext cx="3525324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1800" b="1" u="sng" dirty="0">
                <a:solidFill>
                  <a:schemeClr val="tx1"/>
                </a:solidFill>
              </a:rPr>
              <a:t>2. Service-Period based C-SR [10]</a:t>
            </a: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8F8352E7-9478-A3D8-CE33-E9D466220B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2" y="3276600"/>
            <a:ext cx="4722280" cy="1305318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E9788B5-7ECE-9813-96ED-841F3F8A0685}"/>
              </a:ext>
            </a:extLst>
          </p:cNvPr>
          <p:cNvSpPr txBox="1"/>
          <p:nvPr/>
        </p:nvSpPr>
        <p:spPr>
          <a:xfrm>
            <a:off x="46328" y="3048000"/>
            <a:ext cx="2623469" cy="510778"/>
          </a:xfrm>
          <a:prstGeom prst="wedgeRoundRectCallout">
            <a:avLst>
              <a:gd name="adj1" fmla="val 58469"/>
              <a:gd name="adj2" fmla="val 42791"/>
              <a:gd name="adj3" fmla="val 16667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</a:defRPr>
            </a:lvl9pPr>
          </a:lstStyle>
          <a:p>
            <a:r>
              <a:rPr lang="en-US" altLang="ja-JP" sz="1200" dirty="0">
                <a:solidFill>
                  <a:schemeClr val="tx1"/>
                </a:solidFill>
              </a:rPr>
              <a:t>An AP sends a trigger to share TXOP</a:t>
            </a:r>
          </a:p>
          <a:p>
            <a:r>
              <a:rPr lang="en-US" altLang="ja-JP" sz="1200" dirty="0">
                <a:solidFill>
                  <a:schemeClr val="tx1"/>
                </a:solidFill>
              </a:rPr>
              <a:t>with other APs and allow transmission.</a:t>
            </a:r>
            <a:endParaRPr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CFCF4BB-6100-0335-27CB-A73DF1960402}"/>
              </a:ext>
            </a:extLst>
          </p:cNvPr>
          <p:cNvSpPr txBox="1"/>
          <p:nvPr/>
        </p:nvSpPr>
        <p:spPr>
          <a:xfrm>
            <a:off x="6629400" y="3129573"/>
            <a:ext cx="3486391" cy="510778"/>
          </a:xfrm>
          <a:prstGeom prst="wedgeRoundRectCallout">
            <a:avLst>
              <a:gd name="adj1" fmla="val -35816"/>
              <a:gd name="adj2" fmla="val 70712"/>
              <a:gd name="adj3" fmla="val 16667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</a:defRPr>
            </a:lvl9pPr>
          </a:lstStyle>
          <a:p>
            <a:r>
              <a:rPr lang="en-US" altLang="ja-JP" dirty="0"/>
              <a:t>R-TWT scheduling AP advertises SP which is shared</a:t>
            </a:r>
          </a:p>
          <a:p>
            <a:r>
              <a:rPr lang="en-US" altLang="ja-JP" dirty="0"/>
              <a:t>with other APs and allow transmission.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39860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72AB96-A257-28A5-535A-01A49E697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Difference between the schemes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80704B2-8626-962A-02F9-1F2C69C7D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The major difference between TXOP-based C-SR and SP-based C-SR is whether the period of concurrent transmissions is determined opportunistically or semi-statically.</a:t>
            </a:r>
            <a:endParaRPr lang="ja-JP" alt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Note that some parts of the TXOP-based C-SR and SP-based C-SR proposals are not essential factors for differentiating these schemes. Those can be applied to both schemes.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Indication</a:t>
            </a:r>
            <a:r>
              <a:rPr lang="ja-JP" altLang="en-US" sz="1800" dirty="0"/>
              <a:t> </a:t>
            </a:r>
            <a:r>
              <a:rPr lang="en-US" altLang="ja-JP" sz="1800" dirty="0"/>
              <a:t>of</a:t>
            </a:r>
            <a:r>
              <a:rPr lang="ja-JP" altLang="en-US" sz="1800" dirty="0"/>
              <a:t> </a:t>
            </a:r>
            <a:r>
              <a:rPr lang="en-US" altLang="ja-JP" sz="1800" dirty="0"/>
              <a:t>specific</a:t>
            </a:r>
            <a:r>
              <a:rPr lang="ja-JP" altLang="en-US" sz="1800" dirty="0"/>
              <a:t> </a:t>
            </a:r>
            <a:r>
              <a:rPr lang="en-US" altLang="ja-JP" sz="1800" dirty="0"/>
              <a:t>AP to share or not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Indication of Tx parameters (e.g. Tx power, allowed interference level, beam, MCS)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How often to conduct measurement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Classification of clients based on their position (e.g. inner/outer)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376225A-5AF8-FB66-57A6-F9610A5067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BC29C0-438C-D76F-3158-7D58104E7D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Yusuke Tanaka (Sony), et al.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2B692A5A-9014-B890-7EB6-1EE872FC81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8612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7A93DC6C3B1645A7D53BF4D49F267F" ma:contentTypeVersion="13" ma:contentTypeDescription="Create a new document." ma:contentTypeScope="" ma:versionID="9a460bf1214bee54ff01e08715e302fb">
  <xsd:schema xmlns:xsd="http://www.w3.org/2001/XMLSchema" xmlns:xs="http://www.w3.org/2001/XMLSchema" xmlns:p="http://schemas.microsoft.com/office/2006/metadata/properties" xmlns:ns2="3ab3c9f3-2821-458d-94d3-602868cca312" xmlns:ns3="a0d49aa3-abcf-4f66-a606-a172d777dd3c" targetNamespace="http://schemas.microsoft.com/office/2006/metadata/properties" ma:root="true" ma:fieldsID="311e64031cf29185d9bd158be5d7ab15" ns2:_="" ns3:_="">
    <xsd:import namespace="3ab3c9f3-2821-458d-94d3-602868cca312"/>
    <xsd:import namespace="a0d49aa3-abcf-4f66-a606-a172d777dd3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b3c9f3-2821-458d-94d3-602868cca31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0f828c1-b10b-4200-846f-a7961388c356}" ma:internalName="TaxCatchAll" ma:showField="CatchAllData" ma:web="3ab3c9f3-2821-458d-94d3-602868cca31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d49aa3-abcf-4f66-a606-a172d777dd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3cb9d403-1823-4ec6-b2f2-250b7876d0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0d49aa3-abcf-4f66-a606-a172d777dd3c">
      <Terms xmlns="http://schemas.microsoft.com/office/infopath/2007/PartnerControls"/>
    </lcf76f155ced4ddcb4097134ff3c332f>
    <TaxCatchAll xmlns="3ab3c9f3-2821-458d-94d3-602868cca31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89A7C0C-AE6D-4131-8250-05D90EB8C1E3}">
  <ds:schemaRefs>
    <ds:schemaRef ds:uri="3ab3c9f3-2821-458d-94d3-602868cca312"/>
    <ds:schemaRef ds:uri="a0d49aa3-abcf-4f66-a606-a172d777dd3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7D33D2B5-7ABE-4F55-822A-4E7E7BC83B81}">
  <ds:schemaRefs>
    <ds:schemaRef ds:uri="a0d49aa3-abcf-4f66-a606-a172d777dd3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3ab3c9f3-2821-458d-94d3-602868cca31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8B27957-ED63-40A1-8CAB-763F6AD0E3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21289</TotalTime>
  <Words>2217</Words>
  <Application>Microsoft Office PowerPoint</Application>
  <PresentationFormat>ワイド画面</PresentationFormat>
  <Paragraphs>193</Paragraphs>
  <Slides>17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Office Theme</vt:lpstr>
      <vt:lpstr>Document</vt:lpstr>
      <vt:lpstr>PowerPoint プレゼンテーション</vt:lpstr>
      <vt:lpstr>Introduction</vt:lpstr>
      <vt:lpstr>Coordinated spatial reuse</vt:lpstr>
      <vt:lpstr>C-SR schemes</vt:lpstr>
      <vt:lpstr>Pros/cons of each scheme</vt:lpstr>
      <vt:lpstr>Essential part of both schemes  (1/3)</vt:lpstr>
      <vt:lpstr>Essential part of both schemes  (2/3)</vt:lpstr>
      <vt:lpstr>Essential part of both schemes  (3/3)</vt:lpstr>
      <vt:lpstr>Difference between the schemes</vt:lpstr>
      <vt:lpstr>Common remaining issues</vt:lpstr>
      <vt:lpstr>Summary </vt:lpstr>
      <vt:lpstr>References</vt:lpstr>
      <vt:lpstr>Appendix</vt:lpstr>
      <vt:lpstr>SP #0a (converged SP)</vt:lpstr>
      <vt:lpstr>SP #0b (converged SP)</vt:lpstr>
      <vt:lpstr>SP #1</vt:lpstr>
      <vt:lpstr>SP #2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Qing Xia</dc:creator>
  <cp:keywords/>
  <cp:lastModifiedBy>Tanaka, Yusuke (SEC)</cp:lastModifiedBy>
  <cp:revision>99</cp:revision>
  <cp:lastPrinted>1601-01-01T00:00:00Z</cp:lastPrinted>
  <dcterms:created xsi:type="dcterms:W3CDTF">2024-01-02T17:53:44Z</dcterms:created>
  <dcterms:modified xsi:type="dcterms:W3CDTF">2024-05-16T08:25:57Z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0x0101007C7A93DC6C3B1645A7D53BF4D49F267F</vt:lpwstr>
  </property>
  <property fmtid="{D5CDD505-2E9C-101B-9397-08002B2CF9AE}" pid="3" name="MediaServiceImageTags">
    <vt:lpwstr/>
  </property>
  <property fmtid="{D5CDD505-2E9C-101B-9397-08002B2CF9AE}" pid="4" name="MSIP_Label_1f8e20e6-048a-4bad-a26b-318dd1cd4d47_Enabled">
    <vt:lpwstr>true</vt:lpwstr>
  </property>
  <property fmtid="{D5CDD505-2E9C-101B-9397-08002B2CF9AE}" pid="5" name="MSIP_Label_1f8e20e6-048a-4bad-a26b-318dd1cd4d47_SetDate">
    <vt:lpwstr>2024-01-24T08:11:05Z</vt:lpwstr>
  </property>
  <property fmtid="{D5CDD505-2E9C-101B-9397-08002B2CF9AE}" pid="6" name="MSIP_Label_1f8e20e6-048a-4bad-a26b-318dd1cd4d47_Method">
    <vt:lpwstr>Privileged</vt:lpwstr>
  </property>
  <property fmtid="{D5CDD505-2E9C-101B-9397-08002B2CF9AE}" pid="7" name="MSIP_Label_1f8e20e6-048a-4bad-a26b-318dd1cd4d47_Name">
    <vt:lpwstr>1f8e20e6-048a-4bad-a26b-318dd1cd4d47</vt:lpwstr>
  </property>
  <property fmtid="{D5CDD505-2E9C-101B-9397-08002B2CF9AE}" pid="8" name="MSIP_Label_1f8e20e6-048a-4bad-a26b-318dd1cd4d47_SiteId">
    <vt:lpwstr>66c65d8a-9158-4521-a2d8-664963db48e4</vt:lpwstr>
  </property>
  <property fmtid="{D5CDD505-2E9C-101B-9397-08002B2CF9AE}" pid="9" name="MSIP_Label_1f8e20e6-048a-4bad-a26b-318dd1cd4d47_ActionId">
    <vt:lpwstr>7cf36057-5a08-42a0-8596-400be9587bfc</vt:lpwstr>
  </property>
  <property fmtid="{D5CDD505-2E9C-101B-9397-08002B2CF9AE}" pid="10" name="MSIP_Label_1f8e20e6-048a-4bad-a26b-318dd1cd4d47_ContentBits">
    <vt:lpwstr>0</vt:lpwstr>
  </property>
</Properties>
</file>