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147473562" r:id="rId6"/>
    <p:sldId id="2147473548" r:id="rId7"/>
    <p:sldId id="2147473549" r:id="rId8"/>
    <p:sldId id="2147473554" r:id="rId9"/>
    <p:sldId id="2147473563" r:id="rId10"/>
    <p:sldId id="2147473564" r:id="rId11"/>
    <p:sldId id="2147473556" r:id="rId12"/>
    <p:sldId id="2147473557" r:id="rId13"/>
    <p:sldId id="2147473555" r:id="rId14"/>
    <p:sldId id="2147473561" r:id="rId15"/>
    <p:sldId id="2147473560" r:id="rId16"/>
    <p:sldId id="2147473565" r:id="rId17"/>
    <p:sldId id="2147473546" r:id="rId18"/>
    <p:sldId id="2147473547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6370" autoAdjust="0"/>
  </p:normalViewPr>
  <p:slideViewPr>
    <p:cSldViewPr>
      <p:cViewPr varScale="1">
        <p:scale>
          <a:sx n="114" d="100"/>
          <a:sy n="114" d="100"/>
        </p:scale>
        <p:origin x="32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dirty="0"/>
              <a:t>Coordinated spatial reuse discussion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51115"/>
              </p:ext>
            </p:extLst>
          </p:nvPr>
        </p:nvGraphicFramePr>
        <p:xfrm>
          <a:off x="1676400" y="2413000"/>
          <a:ext cx="946626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63844" progId="Word.Document.8">
                  <p:embed/>
                </p:oleObj>
              </mc:Choice>
              <mc:Fallback>
                <p:oleObj name="Document" r:id="rId3" imgW="10457133" imgH="446384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413000"/>
                        <a:ext cx="9466263" cy="403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BD6B68-688B-F02B-62D8-CC154BC7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Common remaining issues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224F19-1E12-19F7-11B3-CC693BE16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Interference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Both schemes require measurement of at least interference from neighboring AP and/or non-AP for parameter decision.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Overhead may be an issue depending on the frequency, the number of devices, and the type of information to be fed 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MCS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Both schemes require MCS selection under interference and it must be compatible with existing link adaptation.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effects of poor measurement accuracy should also be considered.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Scenario dependency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Several evaluation results show that the performance improvement of both schemes is scenario dependent.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It is expected that the scenario dependency will be resolved by choosing an appropriate scheme or combining both schemes or other coordination schemes such as coordinated beamforming.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55589F-2209-26D7-0469-72A26B223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8179D8-88C2-E923-FAA6-EEEEADA6BC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9BE7D4A-C378-1363-41A8-F0A0A7ADD8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59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8B0980-53E1-755B-6D1E-FB71673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BB34F0-8EDA-CC97-E18C-49E6FFAF2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reviewed C-SR proposals and compared two schemes, TXOP-based Coordinated Spatial Reuse and Service-Period based Coordinated Spatial Reuse.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also identified common and essential parts of both C-SR schemes.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proposed the essential parts as a baseline and direction of C-SR discussion to proceed to the detailed discussion of each scheme.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5AE528-D77C-9FA6-5B45-6CCAFD486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7A0C5B-42EC-7975-5296-94B25C4C15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E57CB7B-6BC9-5AC0-4E98-5DE0872F79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749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BC530-7D06-8FFB-BA59-89337F7B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B4B019-0956-F1E4-91F0-BFEA088A1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b="0" dirty="0"/>
              <a:t>[1] P802.11bn PAR</a:t>
            </a:r>
          </a:p>
          <a:p>
            <a:r>
              <a:rPr lang="en-US" altLang="ja-JP" sz="1800" b="0" dirty="0"/>
              <a:t>[2] 11-22/1822r0 “Recap on Coordinated Spatial Reuse Operation”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[3] 11-23/776r1, “Performance of C-BF and C-SR”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[4] 11-23/1023r2, “Coordinated Spatial Reuse in a 4 AP Topology”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[5] 11-23/1037r0, “Performance of Coordinated Spatial Reuse”</a:t>
            </a:r>
          </a:p>
          <a:p>
            <a:r>
              <a:rPr lang="en-US" altLang="ja-JP" sz="1800" b="0" dirty="0"/>
              <a:t>[6] 11-23/1832r0 “Multi-AP Coordinated Spatial Reuse”</a:t>
            </a:r>
          </a:p>
          <a:p>
            <a:r>
              <a:rPr lang="en-US" altLang="ja-JP" sz="1800" b="0" dirty="0"/>
              <a:t>[7] 11-23/1972r1 “Evaluation of Coordinated Spatial Reuse - Follow Up”</a:t>
            </a:r>
          </a:p>
          <a:p>
            <a:r>
              <a:rPr lang="en-US" altLang="ja-JP" sz="1800" b="0" dirty="0"/>
              <a:t>[8] 11-23/1975r0 “Coordinated spatial re-use for UHR”</a:t>
            </a:r>
          </a:p>
          <a:p>
            <a:r>
              <a:rPr lang="en-US" altLang="ja-JP" sz="1800" b="0" dirty="0"/>
              <a:t>[9] 11-24/114r1 “Thoughts on Power Control for CSR”</a:t>
            </a:r>
          </a:p>
          <a:p>
            <a:r>
              <a:rPr lang="en-US" altLang="ja-JP" sz="1800" b="0" dirty="0"/>
              <a:t>[10] 11-24/120r0 “Thoughts on Coordinated Spatial Reuse (C-SR)”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DE71A5-5E21-5E4A-923F-9B19F859D2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C0E1D-F29F-8509-22B0-3FC6C59F7F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2C680BF-EAB2-558E-054F-E7E74157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903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80CAF9-9DBC-5828-CE16-25157DC9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67E745-AF07-517C-0735-91269A890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600" b="0" dirty="0"/>
              <a:t>Definition in IEEE Std 802.11-2020</a:t>
            </a:r>
          </a:p>
          <a:p>
            <a:r>
              <a:rPr kumimoji="1" lang="en-US" altLang="ja-JP" sz="1600" dirty="0"/>
              <a:t>transmission opportunity (TXOP)</a:t>
            </a:r>
            <a:r>
              <a:rPr kumimoji="1" lang="en-US" altLang="ja-JP" sz="1600" b="0" dirty="0"/>
              <a:t>: An interval of time during which a particular quality-of-service (QoS) station (STA)</a:t>
            </a:r>
          </a:p>
          <a:p>
            <a:r>
              <a:rPr kumimoji="1" lang="en-US" altLang="ja-JP" sz="1600" b="0" dirty="0"/>
              <a:t>has the right to initiate frame exchange sequences onto the wireless medium (WM). </a:t>
            </a:r>
          </a:p>
          <a:p>
            <a:r>
              <a:rPr kumimoji="1" lang="en-US" altLang="ja-JP" sz="1600" b="0" dirty="0"/>
              <a:t>	NOTE—A TXOP is defined by a starting time and a maximum duration</a:t>
            </a:r>
          </a:p>
          <a:p>
            <a:endParaRPr kumimoji="1" lang="en-US" altLang="ja-JP" sz="1600" b="0" dirty="0"/>
          </a:p>
          <a:p>
            <a:r>
              <a:rPr kumimoji="1" lang="en-US" altLang="ja-JP" sz="1600" b="0" dirty="0"/>
              <a:t>Definition in IEEE P802.11 / D5.0</a:t>
            </a:r>
          </a:p>
          <a:p>
            <a:r>
              <a:rPr kumimoji="1" lang="en-US" altLang="ja-JP" sz="1600" dirty="0"/>
              <a:t>restricted target wake time (R-TWT) service period (SP)</a:t>
            </a:r>
            <a:r>
              <a:rPr kumimoji="1" lang="en-US" altLang="ja-JP" sz="1600" b="0" dirty="0"/>
              <a:t>: [R-TWT SP] A period of time negotiated using R-TWT setup</a:t>
            </a:r>
          </a:p>
          <a:p>
            <a:r>
              <a:rPr kumimoji="1" lang="en-US" altLang="ja-JP" sz="1600" b="0" dirty="0"/>
              <a:t>(35.8.2 (R-TWT membership setup)) during which R-TWT member stations (STAs) prioritize delivery of latency sensitive</a:t>
            </a:r>
          </a:p>
          <a:p>
            <a:r>
              <a:rPr kumimoji="1" lang="en-US" altLang="ja-JP" sz="1600" b="0" dirty="0"/>
              <a:t>traffic.</a:t>
            </a:r>
          </a:p>
          <a:p>
            <a:r>
              <a:rPr kumimoji="1" lang="en-US" altLang="ja-JP" sz="1600" dirty="0"/>
              <a:t>service period</a:t>
            </a:r>
            <a:r>
              <a:rPr kumimoji="1" lang="en-US" altLang="ja-JP" sz="1600" b="0" dirty="0"/>
              <a:t>: [SP] A period of time during which one or more downlink individually addressed frames are transmitted to</a:t>
            </a:r>
          </a:p>
          <a:p>
            <a:r>
              <a:rPr kumimoji="1" lang="en-US" altLang="ja-JP" sz="1600" b="0" dirty="0"/>
              <a:t>a quality-of-service (QoS) station (STA) and/or one or more (portions of) transmission opportunities (TXOPs) are granted or</a:t>
            </a:r>
          </a:p>
          <a:p>
            <a:r>
              <a:rPr kumimoji="1" lang="en-US" altLang="ja-JP" sz="1600" b="0" dirty="0"/>
              <a:t>allocated to the same STA. SPs are either scheduled or unscheduled.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BD9D1C-3CB0-03C2-CC51-FA232DBEC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0E0A73-148D-CFB1-C11B-E489535E67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CBB2858-2D69-3748-1C6F-8D09ECB23A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770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28C72-8C84-D065-0C64-D834119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 #1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846E7-F8CD-97B5-344A-A3B92910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add the following text to the TGbn SFD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dirty="0">
                <a:cs typeface="+mn-cs"/>
              </a:rPr>
              <a:t>11bn supports transmission of a PPDU on the medium under certain conditions when a period owned by other AP has been identified that would otherwise have prevented the transmission.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dirty="0">
                <a:cs typeface="+mn-cs"/>
              </a:rPr>
              <a:t>Note: The conditions are TBD.</a:t>
            </a:r>
            <a:endParaRPr lang="ja-JP" altLang="en-US" dirty="0">
              <a:cs typeface="+mn-cs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DD0FA-809B-4BA5-B715-0161F4F18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058B8-E7ED-98F7-FB1D-84A560D2D6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446ABD3-41A4-30D0-2471-C599D4F668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274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28C72-8C84-D065-0C64-D834119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 #2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846E7-F8CD-97B5-344A-A3B92910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11bn supports a mechanism that enables an AP to allow, in advance, transmission of a PPDU by another AP or a non-AP associated with the other AP on the medium under certain conditions during a period owned by the AP under certain conditions.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cs typeface="+mn-cs"/>
              </a:rPr>
              <a:t>Note: The conditions are TBD.</a:t>
            </a:r>
            <a:endParaRPr lang="ja-JP" altLang="en-US" b="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DD0FA-809B-4BA5-B715-0161F4F18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058B8-E7ED-98F7-FB1D-84A560D2D6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446ABD3-41A4-30D0-2471-C599D4F668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69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032119-4456-590B-9C00-FCAEDCB4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DA1BC1-8AD5-6393-A5CE-AADE9BB11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400" dirty="0"/>
              <a:t>11bn PAR defines throughput improvement, latency reduction, packet loss reduction in OBSS environment as a scope of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Coordinated spatial reuse in multiple AP environment has been discussed a lot as a mean to achieve the scope.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compares coordinated spatial reuse proposals from the viewpoint of </a:t>
            </a:r>
            <a:r>
              <a:rPr lang="en-US" altLang="ja-JP" sz="2400" dirty="0"/>
              <a:t>the period during which </a:t>
            </a:r>
            <a:r>
              <a:rPr lang="en-US" altLang="ja-JP" dirty="0"/>
              <a:t>spatial reuse</a:t>
            </a:r>
            <a:r>
              <a:rPr lang="en-US" altLang="ja-JP" sz="2400" dirty="0"/>
              <a:t> is performed </a:t>
            </a:r>
            <a:r>
              <a:rPr lang="en-US" altLang="ja-JP" dirty="0"/>
              <a:t>and identify common and essential parts of them that can be a baseline and direction of detailed discussion of coordinated spatial reuse.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FC5E2B-34C9-DAC1-09BD-7EE5463796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E3A0B2-B00B-1E28-5EA8-EBB743B9A1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ACB945-1FA9-6B8A-8062-AAC212821C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08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703F4E-586F-876B-2AD2-0E5668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11bn PAR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830908-F6CA-D40E-A0BC-7CDDE9F4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The approved</a:t>
            </a:r>
            <a:r>
              <a:rPr lang="ja-JP" altLang="en-US" sz="2000" kern="0" dirty="0"/>
              <a:t> </a:t>
            </a:r>
            <a:r>
              <a:rPr lang="en-US" altLang="ja-JP" sz="2000" kern="0" dirty="0"/>
              <a:t>11bn PAR defines the Scope of Project</a:t>
            </a:r>
            <a:r>
              <a:rPr lang="ja-JP" altLang="en-US" sz="2000" kern="0" dirty="0"/>
              <a:t> </a:t>
            </a:r>
            <a:r>
              <a:rPr lang="en-US" altLang="ja-JP" sz="2000" kern="0" dirty="0"/>
              <a:t>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i="1" dirty="0"/>
              <a:t>The Ultra High Reliability capability is defined for both an isolated Basic Service Set (BSS) and </a:t>
            </a:r>
            <a:r>
              <a:rPr lang="en-US" altLang="ja-JP" sz="1800" b="1" i="1" u="sng" dirty="0"/>
              <a:t>overlapping BSSs</a:t>
            </a:r>
            <a:r>
              <a:rPr lang="en-US" altLang="ja-JP" sz="1800" i="1" dirty="0"/>
              <a:t> as: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i="1" dirty="0"/>
              <a:t>at least one mode of operation capable of </a:t>
            </a:r>
            <a:r>
              <a:rPr lang="en-US" altLang="ja-JP" b="1" i="1" u="sng" dirty="0"/>
              <a:t>increasing throughput</a:t>
            </a:r>
            <a:r>
              <a:rPr lang="en-US" altLang="ja-JP" i="1" dirty="0"/>
              <a:t> by 25%, as measured at the MAC data service Access Point, in at least one Signal to Interference and Noise Ratio (SINR) level (Rate-vs-Range), compared to the Extremely High Throughput MAC/PHY operation,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i="1" dirty="0"/>
              <a:t>at least one mode of operation capable of </a:t>
            </a:r>
            <a:r>
              <a:rPr lang="en-US" altLang="ja-JP" b="1" i="1" u="sng" dirty="0"/>
              <a:t>reducing latency</a:t>
            </a:r>
            <a:r>
              <a:rPr lang="en-US" altLang="ja-JP" i="1" dirty="0"/>
              <a:t> by 25% for the 95th percentile of the latency distribution compared to the Extremely High Throughput MAC/PHY operation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i="1" dirty="0"/>
              <a:t>at least one mode of operation capable of </a:t>
            </a:r>
            <a:r>
              <a:rPr lang="en-US" altLang="ja-JP" b="1" i="1" u="sng" dirty="0"/>
              <a:t>reducing MAC Protocol Data Unit (MPDU) loss</a:t>
            </a:r>
            <a:r>
              <a:rPr lang="en-US" altLang="ja-JP" i="1" dirty="0"/>
              <a:t> by 25% compared to the Extremely High Throughput MAC/PHY operation for a given scenario, especially for transitions between BSSs.</a:t>
            </a:r>
            <a:endParaRPr lang="en-US" altLang="ja-JP" sz="18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point is that throughput improvement, latency reduction, packet loss reduction in OBSS environment are required.</a:t>
            </a:r>
            <a:endParaRPr lang="en-US" altLang="ja-JP" sz="1800" kern="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548872-9158-9567-44AC-F6F5370A0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BE087-9DB3-1378-B709-31692B2148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B418279-272D-4C5E-D7B7-B271008EF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22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F316D0-531B-C92F-DD99-1D2FF548B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Coordinated spatial reuse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7C4D90-A161-64B5-DEC8-9EC14852F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Coordinated spatial reuse (C-SR) have been proposed and discussed a lot in UHR SG and TGbn. </a:t>
            </a:r>
            <a:r>
              <a:rPr lang="en-US" altLang="ja-JP" sz="2000" dirty="0"/>
              <a:t>Evaluation results of performance improvement (throughput improvement, latency reduction) by C-SR have been also presented. [2-10]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C-SR is generally the simultaneous transmission of one or more APs under certain conditions, although there are some operational differences among proposals.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SR is defined in 11ax as </a:t>
            </a:r>
            <a:r>
              <a:rPr lang="en-US" altLang="ja-JP" sz="1800" i="1" dirty="0"/>
              <a:t>“the transmission of a physical layer (PHY) protocol data unit (PPDU) on the medium under certain conditions when a PPDU has been detected that would otherwise have prevented the transmission.”</a:t>
            </a:r>
            <a:r>
              <a:rPr lang="en-US" altLang="ja-JP" sz="1800" dirty="0"/>
              <a:t> and it can be said that the proposed C-SR try to extend this beyond the detection of PPDUs.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C-SR is well aligned with the scope of 11bn PAR, and proposals on standardization are active, so C-SR should be considered as one of 11bn features.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303C3A-C36A-8D24-1838-3999E32582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9DF628-56EE-CB7D-B8B5-165BEEEEAD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3E28089-2D51-84F6-016A-C331621D1A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13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E7079-DE1B-A782-C95D-3F9CDC97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C-SR schemes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8D1DAD-53CE-3215-9BE5-58804F747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Several schemes of C-SR have been proposed, and focusing on the period during which SR is performed, the following two schemes can be mentioned.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TXOP-based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An AP (sharing AP) obtains TXOP</a:t>
            </a:r>
            <a:r>
              <a:rPr lang="ja-JP" altLang="en-US" sz="1800" dirty="0"/>
              <a:t> </a:t>
            </a:r>
            <a:r>
              <a:rPr lang="en-US" altLang="ja-JP" sz="1800" dirty="0"/>
              <a:t>and negotiate with other APs. (e.g. collecting information of target SINR, Tx power &amp; MCS decision)</a:t>
            </a:r>
            <a:r>
              <a:rPr lang="ja-JP" altLang="en-US" sz="1800" dirty="0"/>
              <a:t> </a:t>
            </a:r>
            <a:endParaRPr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Sharing AP shares TXOP (e.g. by a trigger) with other APs (shared AP) and initiates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Shared APs initiate transmission synchronizing with the sharing AP. (e.g. SIFS after the trigger)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Service-Period 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R-TWT scheduling AP decides R-TWT SP and advertises parameters (e.g. Service Period, Max interference level)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R-TWT scheduling AP initiates transmission to certain STAs during the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Other APs initiate transmission during the same SP while satisfying the criteria by the sharing AP.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6BCB03-3A98-33AC-E0A7-33FFAAD620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9F25B6-C79B-C4CD-AFB3-84C63F4EB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6D10934-BFF7-D786-4059-E041CCCFB6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8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E7079-DE1B-A782-C95D-3F9CDC97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Pros/cons of each scheme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8D1DAD-53CE-3215-9BE5-58804F747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Each scheme has its own pros/cons and should be used appropriately depending on scenarios. In addition, cons should be technically resolved if possible.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TXOP-based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opportunistic coordination, so it gives flexibility and can utilize available resource.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based on the most recent measurement, so more appropriate communication parameters (e.g. Tx power, MCS) can be used.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There is an overhead of negotiation per TXOP. (cons)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Service-Period 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pre-deterministic coordination, so it can operate reliably once SP is scheduled.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long-term basis, so an overhead of negotiation is small.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When the propagation of clients or channel is non-static, the communication parameters become inappropriate. (cons)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6BCB03-3A98-33AC-E0A7-33FFAAD620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9F25B6-C79B-C4CD-AFB3-84C63F4EB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6D10934-BFF7-D786-4059-E041CCCFB6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71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2E570-F93E-64A4-94AF-5383B8185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Essential part of both schemes  (1/3)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4C8460-0D9F-4B53-12FA-A0D4ADE7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contribution identifies common and essential parts of both schemes.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identified common and essential points can be a baseline and direction of C-SR discussion. It is beneficial to proceed to the detailed discussion of each scheme based on these points.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does not exclude other (C-)SR schemes or other AP coordination schemes.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Following points are common and essential parts of both schemes.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800" u="sng" dirty="0"/>
              <a:t>Enabling transmission of a PPDU during a period owned by other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800" u="sng" dirty="0"/>
              <a:t>Enabling AP to allow, in advance, transmission of a PPDU by another AP or a non-AP associated with the other AP during a period owned by the AP.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The period is TXOP or R-TWT SP.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Both points are enabled under certain conditions.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Slide 8 &amp; 9 explain details of these points.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4BBFA8-BFCC-ED00-050E-8ADB7977A0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7DA129-469B-B8AD-E8E2-D73B3246CF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3FF8979-57EC-7226-1198-65CE2551C6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394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5BA8A-D9F0-2C05-F1CA-507F36E75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Essential part of both schemes  (2/3)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B816A4-7F8F-F418-4912-AA7A55444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Both scheme intend to enable transmission of a PPDU during a period owned by other AP.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91C81F-1493-4C4F-D963-6FCD0E00DF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C904C7-6D51-116D-6AFD-83AA4FB1D5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A43972D-A448-B098-9F37-8AC9B937EA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825FEA8-F6B5-CFF1-76A2-C91C9FB5CA85}"/>
              </a:ext>
            </a:extLst>
          </p:cNvPr>
          <p:cNvSpPr txBox="1"/>
          <p:nvPr/>
        </p:nvSpPr>
        <p:spPr>
          <a:xfrm>
            <a:off x="2196669" y="2450068"/>
            <a:ext cx="261706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1. TXOP-based C-SR [2]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13D4908-5125-3BE6-3042-C0CCDD5FB6F7}"/>
              </a:ext>
            </a:extLst>
          </p:cNvPr>
          <p:cNvSpPr txBox="1"/>
          <p:nvPr/>
        </p:nvSpPr>
        <p:spPr>
          <a:xfrm>
            <a:off x="6923081" y="2450068"/>
            <a:ext cx="35253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2. Service-Period based C-SR [10]</a:t>
            </a: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6831F98E-C6C7-9A4C-B4A3-0A4088D510CE}"/>
              </a:ext>
            </a:extLst>
          </p:cNvPr>
          <p:cNvSpPr txBox="1"/>
          <p:nvPr/>
        </p:nvSpPr>
        <p:spPr>
          <a:xfrm>
            <a:off x="304800" y="4754940"/>
            <a:ext cx="55625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An AP obtains TXOP which is the exclusive communication period for the AP. Normally, other APs cannot transmit during this period because NAV is set.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However, </a:t>
            </a:r>
            <a:r>
              <a:rPr lang="en-US" altLang="ja-JP" sz="1600" b="1" dirty="0">
                <a:solidFill>
                  <a:schemeClr val="tx1"/>
                </a:solidFill>
              </a:rPr>
              <a:t>this scheme enables transmission from the other AP during this period (TXOP)</a:t>
            </a:r>
            <a:r>
              <a:rPr lang="en-US" altLang="ja-JP" sz="1600" dirty="0">
                <a:solidFill>
                  <a:schemeClr val="tx1"/>
                </a:solidFill>
              </a:rPr>
              <a:t> when certain conditions (TXOP is shared, Tx power not to interfere, etc.) are met.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ABAF15E-38F0-DCAD-700A-A609353AF985}"/>
              </a:ext>
            </a:extLst>
          </p:cNvPr>
          <p:cNvGrpSpPr/>
          <p:nvPr/>
        </p:nvGrpSpPr>
        <p:grpSpPr>
          <a:xfrm>
            <a:off x="500161" y="2934700"/>
            <a:ext cx="5365121" cy="1647218"/>
            <a:chOff x="500161" y="2934700"/>
            <a:chExt cx="5365121" cy="1647218"/>
          </a:xfrm>
        </p:grpSpPr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B49F60BE-8457-2154-64F3-8CBB95AD8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3002" y="3276600"/>
              <a:ext cx="4722280" cy="1305318"/>
            </a:xfrm>
            <a:prstGeom prst="rect">
              <a:avLst/>
            </a:prstGeom>
          </p:spPr>
        </p:pic>
        <p:sp>
          <p:nvSpPr>
            <p:cNvPr id="171" name="吹き出し: 角を丸めた四角形 170">
              <a:extLst>
                <a:ext uri="{FF2B5EF4-FFF2-40B4-BE49-F238E27FC236}">
                  <a16:creationId xmlns:a16="http://schemas.microsoft.com/office/drawing/2014/main" id="{552A6E85-4F58-136E-C1C8-B25279AC353E}"/>
                </a:ext>
              </a:extLst>
            </p:cNvPr>
            <p:cNvSpPr/>
            <p:nvPr/>
          </p:nvSpPr>
          <p:spPr bwMode="auto">
            <a:xfrm>
              <a:off x="500161" y="3125786"/>
              <a:ext cx="2100950" cy="306467"/>
            </a:xfrm>
            <a:prstGeom prst="wedgeRoundRectCallout">
              <a:avLst>
                <a:gd name="adj1" fmla="val 32647"/>
                <a:gd name="adj2" fmla="val 82374"/>
                <a:gd name="adj3" fmla="val 1666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An AP obtains TXOP (period).</a:t>
              </a:r>
            </a:p>
          </p:txBody>
        </p:sp>
        <p:sp>
          <p:nvSpPr>
            <p:cNvPr id="172" name="吹き出し: 角を丸めた四角形 171">
              <a:extLst>
                <a:ext uri="{FF2B5EF4-FFF2-40B4-BE49-F238E27FC236}">
                  <a16:creationId xmlns:a16="http://schemas.microsoft.com/office/drawing/2014/main" id="{09D0065A-512C-8785-356B-EE6BC474121E}"/>
                </a:ext>
              </a:extLst>
            </p:cNvPr>
            <p:cNvSpPr/>
            <p:nvPr/>
          </p:nvSpPr>
          <p:spPr bwMode="auto">
            <a:xfrm>
              <a:off x="3721931" y="2934700"/>
              <a:ext cx="2053230" cy="510778"/>
            </a:xfrm>
            <a:prstGeom prst="wedgeRoundRectCallout">
              <a:avLst>
                <a:gd name="adj1" fmla="val 93"/>
                <a:gd name="adj2" fmla="val 123438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Transmission from other AP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during the period is enabled.</a:t>
              </a:r>
            </a:p>
          </p:txBody>
        </p:sp>
      </p:grp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266800BE-FDB2-E57D-2B7F-064778726EC3}"/>
              </a:ext>
            </a:extLst>
          </p:cNvPr>
          <p:cNvSpPr txBox="1"/>
          <p:nvPr/>
        </p:nvSpPr>
        <p:spPr>
          <a:xfrm>
            <a:off x="5870537" y="4754940"/>
            <a:ext cx="586426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R-TWT scheduling AP schedules R-TWT SP which is for communication period for the AP’s BSS. Normally, other APs cannot transmit because the SP is not scheduled for the other APs.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However, </a:t>
            </a:r>
            <a:r>
              <a:rPr lang="en-US" altLang="ja-JP" sz="1600" b="1" dirty="0">
                <a:solidFill>
                  <a:schemeClr val="tx1"/>
                </a:solidFill>
              </a:rPr>
              <a:t>this scheme enables transmission from the other AP during this period (R-TWT SP)</a:t>
            </a:r>
            <a:r>
              <a:rPr lang="en-US" altLang="ja-JP" sz="1600" dirty="0">
                <a:solidFill>
                  <a:schemeClr val="tx1"/>
                </a:solidFill>
              </a:rPr>
              <a:t> when certain conditions (SP is announced, satisfying the criteria by the sharing AP, etc.) are met.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C8073C6-4157-F63E-A120-5451443775DE}"/>
              </a:ext>
            </a:extLst>
          </p:cNvPr>
          <p:cNvGrpSpPr/>
          <p:nvPr/>
        </p:nvGrpSpPr>
        <p:grpSpPr>
          <a:xfrm>
            <a:off x="5952000" y="2896123"/>
            <a:ext cx="5401800" cy="1782094"/>
            <a:chOff x="5952000" y="2896123"/>
            <a:chExt cx="5401800" cy="1782094"/>
          </a:xfrm>
        </p:grpSpPr>
        <p:pic>
          <p:nvPicPr>
            <p:cNvPr id="53" name="Picture 21">
              <a:extLst>
                <a:ext uri="{FF2B5EF4-FFF2-40B4-BE49-F238E27FC236}">
                  <a16:creationId xmlns:a16="http://schemas.microsoft.com/office/drawing/2014/main" id="{DF2D4A24-C096-7237-2C59-EDC9F1486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82160" y="2896123"/>
              <a:ext cx="3371640" cy="1782094"/>
            </a:xfrm>
            <a:prstGeom prst="rect">
              <a:avLst/>
            </a:prstGeom>
          </p:spPr>
        </p:pic>
        <p:sp>
          <p:nvSpPr>
            <p:cNvPr id="174" name="吹き出し: 角を丸めた四角形 173">
              <a:extLst>
                <a:ext uri="{FF2B5EF4-FFF2-40B4-BE49-F238E27FC236}">
                  <a16:creationId xmlns:a16="http://schemas.microsoft.com/office/drawing/2014/main" id="{9F5B20BD-68CD-2D70-8166-31A856C5BB0E}"/>
                </a:ext>
              </a:extLst>
            </p:cNvPr>
            <p:cNvSpPr/>
            <p:nvPr/>
          </p:nvSpPr>
          <p:spPr bwMode="auto">
            <a:xfrm>
              <a:off x="5952000" y="3863162"/>
              <a:ext cx="2053230" cy="510778"/>
            </a:xfrm>
            <a:prstGeom prst="wedgeRoundRectCallout">
              <a:avLst>
                <a:gd name="adj1" fmla="val 77769"/>
                <a:gd name="adj2" fmla="val 2732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Transmission from other AP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during this period is enabled.</a:t>
              </a:r>
            </a:p>
          </p:txBody>
        </p:sp>
        <p:sp>
          <p:nvSpPr>
            <p:cNvPr id="7" name="吹き出し: 角を丸めた四角形 6">
              <a:extLst>
                <a:ext uri="{FF2B5EF4-FFF2-40B4-BE49-F238E27FC236}">
                  <a16:creationId xmlns:a16="http://schemas.microsoft.com/office/drawing/2014/main" id="{1F8D2D46-A4FC-C096-651B-37E1467678C8}"/>
                </a:ext>
              </a:extLst>
            </p:cNvPr>
            <p:cNvSpPr/>
            <p:nvPr/>
          </p:nvSpPr>
          <p:spPr bwMode="auto">
            <a:xfrm>
              <a:off x="6172200" y="3274933"/>
              <a:ext cx="2125715" cy="510778"/>
            </a:xfrm>
            <a:prstGeom prst="wedgeRoundRectCallout">
              <a:avLst>
                <a:gd name="adj1" fmla="val 61206"/>
                <a:gd name="adj2" fmla="val 48680"/>
                <a:gd name="adj3" fmla="val 1666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R-TWT scheduling AP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schedules R-TWT SP (period).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7943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5BA8A-D9F0-2C05-F1CA-507F36E7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Essential part of both schemes  (3/3)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B816A4-7F8F-F418-4912-AA7A55444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Both scheme intend to enable AP to allow, in advance, transmission of a PPDU by another AP or a non-AP associated with the other AP during a period owned by the AP.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91C81F-1493-4C4F-D963-6FCD0E00DF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C904C7-6D51-116D-6AFD-83AA4FB1D5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A43972D-A448-B098-9F37-8AC9B937EA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0A4BDA-72BE-9C5E-40D1-D8BEA74C552B}"/>
              </a:ext>
            </a:extLst>
          </p:cNvPr>
          <p:cNvSpPr txBox="1"/>
          <p:nvPr/>
        </p:nvSpPr>
        <p:spPr>
          <a:xfrm>
            <a:off x="914401" y="4754940"/>
            <a:ext cx="51815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An AP that is a TXOP holder sends e.g. a trigger to </a:t>
            </a:r>
            <a:r>
              <a:rPr lang="en-US" altLang="ja-JP" sz="1600" b="1" dirty="0">
                <a:solidFill>
                  <a:schemeClr val="tx1"/>
                </a:solidFill>
              </a:rPr>
              <a:t>share TXOP with other APs allow transmission from them in prior to the transmission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An AP that is a TXOP holder negotiates with other APs to decide communication parameters (e.g. Tx power) that is one of conditions of the transmission.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98247-D8E6-ACBA-CAE2-F823FBBCE4A6}"/>
              </a:ext>
            </a:extLst>
          </p:cNvPr>
          <p:cNvSpPr txBox="1"/>
          <p:nvPr/>
        </p:nvSpPr>
        <p:spPr>
          <a:xfrm>
            <a:off x="6099137" y="4754940"/>
            <a:ext cx="51815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R-TWT scheduling </a:t>
            </a:r>
            <a:r>
              <a:rPr lang="en-US" altLang="ja-JP" sz="1600" b="1" dirty="0">
                <a:solidFill>
                  <a:schemeClr val="tx1"/>
                </a:solidFill>
              </a:rPr>
              <a:t>AP advertises SP which is shared with other APs and allow transmission from them in prior to the transmission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R-TWT scheduling AP also advertises communication parameters (e.g. Max interference level) that is one of conditions of the transmission.</a:t>
            </a:r>
          </a:p>
        </p:txBody>
      </p:sp>
      <p:pic>
        <p:nvPicPr>
          <p:cNvPr id="15" name="Picture 8">
            <a:extLst>
              <a:ext uri="{FF2B5EF4-FFF2-40B4-BE49-F238E27FC236}">
                <a16:creationId xmlns:a16="http://schemas.microsoft.com/office/drawing/2014/main" id="{97CE5E63-DB58-5D8F-1F73-70905F7014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41437" b="26171"/>
          <a:stretch/>
        </p:blipFill>
        <p:spPr>
          <a:xfrm>
            <a:off x="6819439" y="3845722"/>
            <a:ext cx="4277184" cy="629816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FD05EAC-00E0-A862-A6BE-156E2C465792}"/>
              </a:ext>
            </a:extLst>
          </p:cNvPr>
          <p:cNvSpPr txBox="1"/>
          <p:nvPr/>
        </p:nvSpPr>
        <p:spPr>
          <a:xfrm>
            <a:off x="2196669" y="2678668"/>
            <a:ext cx="261706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1. TXOP-based C-SR [2]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B4E30E-48E1-8E36-3FEF-59A31F3301D7}"/>
              </a:ext>
            </a:extLst>
          </p:cNvPr>
          <p:cNvSpPr txBox="1"/>
          <p:nvPr/>
        </p:nvSpPr>
        <p:spPr>
          <a:xfrm>
            <a:off x="6923081" y="2678668"/>
            <a:ext cx="35253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2. Service-Period based C-SR [10]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8F8352E7-9478-A3D8-CE33-E9D466220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2" y="3276600"/>
            <a:ext cx="4722280" cy="130531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9788B5-7ECE-9813-96ED-841F3F8A0685}"/>
              </a:ext>
            </a:extLst>
          </p:cNvPr>
          <p:cNvSpPr txBox="1"/>
          <p:nvPr/>
        </p:nvSpPr>
        <p:spPr>
          <a:xfrm>
            <a:off x="46328" y="3048000"/>
            <a:ext cx="2623469" cy="510778"/>
          </a:xfrm>
          <a:prstGeom prst="wedgeRoundRectCallout">
            <a:avLst>
              <a:gd name="adj1" fmla="val 58469"/>
              <a:gd name="adj2" fmla="val 42791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1200" dirty="0">
                <a:solidFill>
                  <a:schemeClr val="tx1"/>
                </a:solidFill>
              </a:rPr>
              <a:t>An AP sends a trigger to share TXOP</a:t>
            </a:r>
          </a:p>
          <a:p>
            <a:r>
              <a:rPr lang="en-US" altLang="ja-JP" sz="1200" dirty="0">
                <a:solidFill>
                  <a:schemeClr val="tx1"/>
                </a:solidFill>
              </a:rPr>
              <a:t>with other APs and allow transmission.</a:t>
            </a:r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FCF4BB-6100-0335-27CB-A73DF1960402}"/>
              </a:ext>
            </a:extLst>
          </p:cNvPr>
          <p:cNvSpPr txBox="1"/>
          <p:nvPr/>
        </p:nvSpPr>
        <p:spPr>
          <a:xfrm>
            <a:off x="6629400" y="3129573"/>
            <a:ext cx="3486391" cy="510778"/>
          </a:xfrm>
          <a:prstGeom prst="wedgeRoundRectCallout">
            <a:avLst>
              <a:gd name="adj1" fmla="val -35816"/>
              <a:gd name="adj2" fmla="val 70712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dirty="0"/>
              <a:t>R-TWT scheduling AP advertises SP which is shared</a:t>
            </a:r>
          </a:p>
          <a:p>
            <a:r>
              <a:rPr lang="en-US" altLang="ja-JP" dirty="0"/>
              <a:t>with other APs and allow transmission.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986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19427</TotalTime>
  <Words>2093</Words>
  <Application>Microsoft Office PowerPoint</Application>
  <PresentationFormat>ワイド画面</PresentationFormat>
  <Paragraphs>176</Paragraphs>
  <Slides>15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Microsoft Word 97-2003 文書</vt:lpstr>
      <vt:lpstr>PowerPoint プレゼンテーション</vt:lpstr>
      <vt:lpstr>Introduction</vt:lpstr>
      <vt:lpstr>11bn PAR</vt:lpstr>
      <vt:lpstr>Coordinated spatial reuse</vt:lpstr>
      <vt:lpstr>C-SR schemes</vt:lpstr>
      <vt:lpstr>Pros/cons of each scheme</vt:lpstr>
      <vt:lpstr>Essential part of both schemes  (1/3)</vt:lpstr>
      <vt:lpstr>Essential part of both schemes  (2/3)</vt:lpstr>
      <vt:lpstr>Essential part of both schemes  (3/3)</vt:lpstr>
      <vt:lpstr>Common remaining issues</vt:lpstr>
      <vt:lpstr>Summary </vt:lpstr>
      <vt:lpstr>References</vt:lpstr>
      <vt:lpstr>Appendix</vt:lpstr>
      <vt:lpstr>SP #1</vt:lpstr>
      <vt:lpstr>SP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Qing Xia</dc:creator>
  <cp:keywords/>
  <cp:lastModifiedBy>Yusuke</cp:lastModifiedBy>
  <cp:revision>91</cp:revision>
  <cp:lastPrinted>1601-01-01T00:00:00Z</cp:lastPrinted>
  <dcterms:created xsi:type="dcterms:W3CDTF">2024-01-02T17:53:44Z</dcterms:created>
  <dcterms:modified xsi:type="dcterms:W3CDTF">2024-03-10T07:44:04Z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