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70" r:id="rId5"/>
    <p:sldId id="1567" r:id="rId6"/>
    <p:sldId id="1570" r:id="rId7"/>
    <p:sldId id="1609" r:id="rId8"/>
    <p:sldId id="1597" r:id="rId9"/>
    <p:sldId id="1603" r:id="rId10"/>
    <p:sldId id="1607" r:id="rId11"/>
    <p:sldId id="1605" r:id="rId12"/>
    <p:sldId id="1613" r:id="rId13"/>
    <p:sldId id="1611" r:id="rId14"/>
    <p:sldId id="1598" r:id="rId15"/>
    <p:sldId id="1610" r:id="rId16"/>
    <p:sldId id="265" r:id="rId17"/>
    <p:sldId id="258" r:id="rId18"/>
    <p:sldId id="1579" r:id="rId19"/>
    <p:sldId id="1599" r:id="rId20"/>
    <p:sldId id="1592" r:id="rId21"/>
    <p:sldId id="1589" r:id="rId22"/>
    <p:sldId id="1593" r:id="rId23"/>
    <p:sldId id="1595"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33BC14-1BAE-EEC1-60C4-2B84EBF19C42}" name="Gabor Bajko" initials="GB" userId="S::gabor.bajko@mediatek.com::5f78fa66-0524-4164-a056-6a637ce457a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1D1"/>
    <a:srgbClr val="CCEEDF"/>
    <a:srgbClr val="FF00FF"/>
    <a:srgbClr val="FFC000"/>
    <a:srgbClr val="C498FE"/>
    <a:srgbClr val="C9D0F1"/>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11" autoAdjust="0"/>
    <p:restoredTop sz="85175" autoAdjust="0"/>
  </p:normalViewPr>
  <p:slideViewPr>
    <p:cSldViewPr snapToGrid="0">
      <p:cViewPr varScale="1">
        <p:scale>
          <a:sx n="133" d="100"/>
          <a:sy n="133" d="100"/>
        </p:scale>
        <p:origin x="2968" y="88"/>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51656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278E63-F92B-4696-B222-C7A42D166678}" type="slidenum">
              <a:rPr lang="en-US" smtClean="0"/>
              <a:t>6</a:t>
            </a:fld>
            <a:endParaRPr lang="en-US"/>
          </a:p>
        </p:txBody>
      </p:sp>
    </p:spTree>
    <p:extLst>
      <p:ext uri="{BB962C8B-B14F-4D97-AF65-F5344CB8AC3E}">
        <p14:creationId xmlns:p14="http://schemas.microsoft.com/office/powerpoint/2010/main" val="839041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482104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9</a:t>
            </a:fld>
            <a:endParaRPr lang="en-US"/>
          </a:p>
        </p:txBody>
      </p:sp>
    </p:spTree>
    <p:extLst>
      <p:ext uri="{BB962C8B-B14F-4D97-AF65-F5344CB8AC3E}">
        <p14:creationId xmlns:p14="http://schemas.microsoft.com/office/powerpoint/2010/main" val="815795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402830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 MediaTek</a:t>
            </a:r>
            <a:endParaRPr lang="en-US" altLang="ko-KR" dirty="0"/>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F595DA86-7426-4E0A-9C6B-9389F25AB8CE}" type="datetime1">
              <a:rPr lang="en-US" smtClean="0"/>
              <a:t>4/23/2024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182055" cy="276999"/>
          </a:xfrm>
        </p:spPr>
        <p:txBody>
          <a:bodyPr/>
          <a:lstStyle/>
          <a:p>
            <a:pPr>
              <a:defRPr/>
            </a:pPr>
            <a:fld id="{4308D1E0-B798-4AAF-88B5-4194EB3B559D}" type="datetime1">
              <a:rPr lang="en-US" smtClean="0"/>
              <a:t>4/23/2024</a:t>
            </a:fld>
            <a:endParaRPr lang="en-US" dirty="0"/>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7842963" y="6475413"/>
            <a:ext cx="700962" cy="184666"/>
          </a:xfrm>
        </p:spPr>
        <p:txBody>
          <a:bodyPr/>
          <a:lstStyle/>
          <a:p>
            <a:pPr>
              <a:defRPr/>
            </a:pPr>
            <a:r>
              <a:rPr lang="en-US" altLang="ko-KR" dirty="0"/>
              <a:t>, MediaTek</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802.11-24/xxxxr0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 MediaTek</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8A0D07B2-2ABF-4E7B-9500-E4F986EE66B4}" type="datetime1">
              <a:rPr lang="en-US" smtClean="0"/>
              <a:t>4/23/2024</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 MediaTek</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1F330D1D-06A3-4B9F-B3DA-E3DEB7C7AFF5}" type="datetime1">
              <a:rPr lang="en-US" smtClean="0"/>
              <a:t>4/23/2024</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842963" y="6475413"/>
            <a:ext cx="7009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 MediaTek</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D1C7EE8A-8AF4-4A31-ACC5-F8848577EFB6}" type="datetime1">
              <a:rPr lang="en-US" smtClean="0"/>
              <a:t>4/23/2024</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804492" y="6475413"/>
            <a:ext cx="73943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 MediaTek</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6A928F69-51CB-48A6-920B-0DBC09DCF457}" type="datetime1">
              <a:rPr lang="en-US" smtClean="0"/>
              <a:t>4/23/2024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29BB2233-32D7-4EB8-82D8-C4787B5AF61D}" type="datetime1">
              <a:rPr lang="en-US" smtClean="0"/>
              <a:t>4/23/2024</a:t>
            </a:fld>
            <a:endParaRPr lang="en-US"/>
          </a:p>
        </p:txBody>
      </p:sp>
      <p:sp>
        <p:nvSpPr>
          <p:cNvPr id="1029" name="Rectangle 5"/>
          <p:cNvSpPr>
            <a:spLocks noGrp="1" noChangeArrowheads="1"/>
          </p:cNvSpPr>
          <p:nvPr>
            <p:ph type="ftr" sz="quarter" idx="3"/>
          </p:nvPr>
        </p:nvSpPr>
        <p:spPr bwMode="auto">
          <a:xfrm>
            <a:off x="6594672" y="6475413"/>
            <a:ext cx="19492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 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MAC header/data integrity with relaxed receiver requirement</a:t>
            </a:r>
          </a:p>
        </p:txBody>
      </p:sp>
      <p:sp>
        <p:nvSpPr>
          <p:cNvPr id="4" name="Date Placeholder 3"/>
          <p:cNvSpPr>
            <a:spLocks noGrp="1"/>
          </p:cNvSpPr>
          <p:nvPr>
            <p:ph type="dt" sz="half" idx="10"/>
          </p:nvPr>
        </p:nvSpPr>
        <p:spPr>
          <a:xfrm>
            <a:off x="696913" y="332601"/>
            <a:ext cx="916918" cy="276999"/>
          </a:xfrm>
        </p:spPr>
        <p:txBody>
          <a:bodyPr/>
          <a:lstStyle/>
          <a:p>
            <a:pPr>
              <a:defRPr/>
            </a:pPr>
            <a:fld id="{B97CA2BB-54CC-4ED6-AFB2-B9463F8595A5}" type="datetime1">
              <a:rPr lang="en-US" smtClean="0"/>
              <a:t>4/23/2024</a:t>
            </a:fld>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600636" y="6475413"/>
            <a:ext cx="1943289" cy="184666"/>
          </a:xfrm>
        </p:spPr>
        <p:txBody>
          <a:bodyPr/>
          <a:lstStyle/>
          <a:p>
            <a:pPr>
              <a:defRPr/>
            </a:pPr>
            <a:r>
              <a:rPr lang="en-US" altLang="ko-KR" dirty="0"/>
              <a:t>Li-Hsiang Sun et al., MediaTek</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387577940"/>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l"/>
                      <a:r>
                        <a:rPr lang="en-US" sz="1400" dirty="0">
                          <a:solidFill>
                            <a:schemeClr val="tx1"/>
                          </a:solidFill>
                        </a:rPr>
                        <a:t>Li-Hsiang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lang="en-US" sz="1400" dirty="0">
                          <a:solidFill>
                            <a:schemeClr val="tx1"/>
                          </a:solidFill>
                        </a:rPr>
                        <a:t>MediaTek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marL="0" marR="0" algn="l">
                        <a:spcBef>
                          <a:spcPts val="0"/>
                        </a:spcBef>
                        <a:spcAft>
                          <a:spcPts val="0"/>
                        </a:spcAft>
                      </a:pPr>
                      <a:r>
                        <a:rPr lang="en-US" sz="1200" kern="1200" dirty="0">
                          <a:solidFill>
                            <a:schemeClr val="tx1"/>
                          </a:solidFill>
                          <a:latin typeface="+mn-lt"/>
                          <a:ea typeface="Times New Roman"/>
                          <a:cs typeface="Arial"/>
                        </a:rPr>
                        <a:t>13480 Evening Creek Drive North, Suite 600, San Diego, CA 92128 </a:t>
                      </a: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li-hsiang.sun@mediatek.com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Gabor Bajko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Frank Hsu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Yonggang Fang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l"/>
                      <a:r>
                        <a:rPr lang="en-US" sz="1400" dirty="0">
                          <a:solidFill>
                            <a:schemeClr val="tx1"/>
                          </a:solidFill>
                        </a:rPr>
                        <a:t>Kaiying 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2024-03-xx</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B9CF1A-D10B-4EB3-887D-4A7357B9F432}"/>
              </a:ext>
            </a:extLst>
          </p:cNvPr>
          <p:cNvSpPr>
            <a:spLocks noGrp="1"/>
          </p:cNvSpPr>
          <p:nvPr>
            <p:ph idx="1"/>
          </p:nvPr>
        </p:nvSpPr>
        <p:spPr>
          <a:xfrm>
            <a:off x="596900" y="1468967"/>
            <a:ext cx="7772400" cy="4495800"/>
          </a:xfrm>
        </p:spPr>
        <p:txBody>
          <a:bodyPr/>
          <a:lstStyle/>
          <a:p>
            <a:r>
              <a:rPr lang="en-US" dirty="0"/>
              <a:t>For the scenarios in which the Ack is not replayed  by attacker, checking the header MIC at the receiver side before sending the ACK does not provide additional protection vs the case when the header MIC is checked at the receiver side after sending  protected ACK</a:t>
            </a:r>
          </a:p>
          <a:p>
            <a:pPr lvl="1"/>
            <a:r>
              <a:rPr lang="en-US" dirty="0"/>
              <a:t>Assuming the protected ACK is verified at the sender side before updating its TX buffer, MAC layer states</a:t>
            </a:r>
          </a:p>
          <a:p>
            <a:r>
              <a:rPr lang="en-US" dirty="0"/>
              <a:t>Shifting the freshness-checking burden to the originator side, which is simpler to implement</a:t>
            </a:r>
          </a:p>
          <a:p>
            <a:pPr lvl="1"/>
            <a:r>
              <a:rPr lang="en-US" dirty="0"/>
              <a:t>Originator does not have a SIFS deadline of MIC processing. The MIC check, and the follow-up actions can happen in parallel with the transmission of other MPDUs in the TXOP</a:t>
            </a:r>
          </a:p>
          <a:p>
            <a:pPr lvl="1"/>
            <a:r>
              <a:rPr lang="en-US" dirty="0"/>
              <a:t>Originator only verifies a single response frame from each recipient</a:t>
            </a:r>
          </a:p>
          <a:p>
            <a:pPr lvl="1"/>
            <a:r>
              <a:rPr lang="en-US" dirty="0"/>
              <a:t>Recipient does not need to have a SIFS deadline for TSF protected header MIC checking. Recipient checks header/data MIC after sending ack. It won’t change state/act based on the MPDUs yet be verified. </a:t>
            </a:r>
          </a:p>
          <a:p>
            <a:endParaRPr lang="en-US" dirty="0"/>
          </a:p>
        </p:txBody>
      </p:sp>
      <p:sp>
        <p:nvSpPr>
          <p:cNvPr id="3" name="Title 2">
            <a:extLst>
              <a:ext uri="{FF2B5EF4-FFF2-40B4-BE49-F238E27FC236}">
                <a16:creationId xmlns:a16="http://schemas.microsoft.com/office/drawing/2014/main" id="{0574DAD4-D6D4-9582-60EF-5BFBBA61A55F}"/>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7068503F-45C8-931C-1334-1E5FCD7EFCF1}"/>
              </a:ext>
            </a:extLst>
          </p:cNvPr>
          <p:cNvSpPr>
            <a:spLocks noGrp="1"/>
          </p:cNvSpPr>
          <p:nvPr>
            <p:ph type="dt" sz="half" idx="10"/>
          </p:nvPr>
        </p:nvSpPr>
        <p:spPr/>
        <p:txBody>
          <a:bodyPr/>
          <a:lstStyle/>
          <a:p>
            <a:pPr>
              <a:defRPr/>
            </a:pPr>
            <a:fld id="{4308D1E0-B798-4AAF-88B5-4194EB3B559D}" type="datetime1">
              <a:rPr lang="en-US" smtClean="0"/>
              <a:t>4/23/2024</a:t>
            </a:fld>
            <a:endParaRPr lang="en-US" dirty="0"/>
          </a:p>
        </p:txBody>
      </p:sp>
      <p:sp>
        <p:nvSpPr>
          <p:cNvPr id="5" name="Footer Placeholder 4">
            <a:extLst>
              <a:ext uri="{FF2B5EF4-FFF2-40B4-BE49-F238E27FC236}">
                <a16:creationId xmlns:a16="http://schemas.microsoft.com/office/drawing/2014/main" id="{D7776254-C7D1-8603-1AB0-1DA0FB1EE89F}"/>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376AA57A-317E-59FA-4137-A24C37AB5D9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115910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DF7752-9618-24F5-253D-9266CB3F9C61}"/>
              </a:ext>
            </a:extLst>
          </p:cNvPr>
          <p:cNvSpPr>
            <a:spLocks noGrp="1"/>
          </p:cNvSpPr>
          <p:nvPr>
            <p:ph type="body" idx="1"/>
          </p:nvPr>
        </p:nvSpPr>
        <p:spPr/>
        <p:txBody>
          <a:bodyPr/>
          <a:lstStyle/>
          <a:p>
            <a:pPr marL="514350" indent="-514350">
              <a:buFont typeface="+mj-lt"/>
              <a:buAutoNum type="romanUcPeriod" startAt="2"/>
            </a:pPr>
            <a:r>
              <a:rPr lang="en-US" dirty="0"/>
              <a:t>Attack scenarios which can only be protected with TSF in the PN</a:t>
            </a:r>
          </a:p>
          <a:p>
            <a:pPr marL="800100" lvl="1" indent="-342900">
              <a:buFont typeface="Arial" panose="020B0604020202020204" pitchFamily="34" charset="0"/>
              <a:buChar char="•"/>
            </a:pPr>
            <a:r>
              <a:rPr lang="en-US" dirty="0"/>
              <a:t>II.1 Attacker modifies the data frame and jams sender to prevent it from receiving the ACK</a:t>
            </a:r>
          </a:p>
          <a:p>
            <a:pPr marL="800100" lvl="1" indent="-342900">
              <a:buFont typeface="Arial" panose="020B0604020202020204" pitchFamily="34" charset="0"/>
              <a:buChar char="•"/>
            </a:pPr>
            <a:r>
              <a:rPr lang="en-US" dirty="0"/>
              <a:t>II.2 Attacker injects data frame to replay ACK later</a:t>
            </a:r>
          </a:p>
          <a:p>
            <a:pPr marL="800100" lvl="1" indent="-342900">
              <a:buFont typeface="Arial" panose="020B0604020202020204" pitchFamily="34" charset="0"/>
              <a:buChar char="•"/>
            </a:pPr>
            <a:r>
              <a:rPr lang="en-US" dirty="0"/>
              <a:t>III.3 Attacker jams sender to prevent it from receiving ACK, then jams recipient to prevent it from receiving the resent data with modified header and replays ACK</a:t>
            </a:r>
          </a:p>
        </p:txBody>
      </p:sp>
      <p:sp>
        <p:nvSpPr>
          <p:cNvPr id="4" name="Slide Number Placeholder 3">
            <a:extLst>
              <a:ext uri="{FF2B5EF4-FFF2-40B4-BE49-F238E27FC236}">
                <a16:creationId xmlns:a16="http://schemas.microsoft.com/office/drawing/2014/main" id="{362C3933-57F2-F781-3B1D-3776D8EAD25F}"/>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sp>
        <p:nvSpPr>
          <p:cNvPr id="5" name="Footer Placeholder 4">
            <a:extLst>
              <a:ext uri="{FF2B5EF4-FFF2-40B4-BE49-F238E27FC236}">
                <a16:creationId xmlns:a16="http://schemas.microsoft.com/office/drawing/2014/main" id="{754F678A-8165-3D09-5B23-B2ACBD66C198}"/>
              </a:ext>
            </a:extLst>
          </p:cNvPr>
          <p:cNvSpPr>
            <a:spLocks noGrp="1"/>
          </p:cNvSpPr>
          <p:nvPr>
            <p:ph type="ftr" sz="quarter" idx="3"/>
          </p:nvPr>
        </p:nvSpPr>
        <p:spPr/>
        <p:txBody>
          <a:bodyPr/>
          <a:lstStyle/>
          <a:p>
            <a:pPr>
              <a:defRPr/>
            </a:pPr>
            <a:r>
              <a:rPr lang="en-US" altLang="ko-KR"/>
              <a:t>, MediaTek</a:t>
            </a:r>
            <a:endParaRPr lang="en-US" altLang="ko-KR" dirty="0"/>
          </a:p>
        </p:txBody>
      </p:sp>
      <p:sp>
        <p:nvSpPr>
          <p:cNvPr id="6" name="Date Placeholder 5">
            <a:extLst>
              <a:ext uri="{FF2B5EF4-FFF2-40B4-BE49-F238E27FC236}">
                <a16:creationId xmlns:a16="http://schemas.microsoft.com/office/drawing/2014/main" id="{C13F23AE-011B-036D-B780-3BED71F44A0A}"/>
              </a:ext>
            </a:extLst>
          </p:cNvPr>
          <p:cNvSpPr>
            <a:spLocks noGrp="1"/>
          </p:cNvSpPr>
          <p:nvPr>
            <p:ph type="dt" sz="half" idx="2"/>
          </p:nvPr>
        </p:nvSpPr>
        <p:spPr/>
        <p:txBody>
          <a:bodyPr/>
          <a:lstStyle/>
          <a:p>
            <a:pPr>
              <a:defRPr/>
            </a:pPr>
            <a:fld id="{8A0D07B2-2ABF-4E7B-9500-E4F986EE66B4}" type="datetime1">
              <a:rPr lang="en-US" smtClean="0"/>
              <a:t>4/23/2024</a:t>
            </a:fld>
            <a:endParaRPr lang="en-US" dirty="0"/>
          </a:p>
        </p:txBody>
      </p:sp>
    </p:spTree>
    <p:extLst>
      <p:ext uri="{BB962C8B-B14F-4D97-AF65-F5344CB8AC3E}">
        <p14:creationId xmlns:p14="http://schemas.microsoft.com/office/powerpoint/2010/main" val="219422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12</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a:t>, MediaTek</a:t>
            </a:r>
            <a:endParaRPr lang="en-US" altLang="ko-KR" dirty="0"/>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4/23/2024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085878"/>
          </a:xfrm>
          <a:prstGeom prst="wedgeRectCallout">
            <a:avLst>
              <a:gd name="adj1" fmla="val -105208"/>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46" name="Group 45">
            <a:extLst>
              <a:ext uri="{FF2B5EF4-FFF2-40B4-BE49-F238E27FC236}">
                <a16:creationId xmlns:a16="http://schemas.microsoft.com/office/drawing/2014/main" id="{4FDAFCCE-16DF-87E8-C8C6-0FB5924B8CB8}"/>
              </a:ext>
            </a:extLst>
          </p:cNvPr>
          <p:cNvGrpSpPr/>
          <p:nvPr/>
        </p:nvGrpSpPr>
        <p:grpSpPr>
          <a:xfrm>
            <a:off x="184224" y="1363437"/>
            <a:ext cx="8422922" cy="4814172"/>
            <a:chOff x="184224" y="650734"/>
            <a:chExt cx="8763959" cy="5526875"/>
          </a:xfrm>
        </p:grpSpPr>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483502" y="137214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542821" y="200130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830757" y="1662745"/>
              <a:ext cx="3388052" cy="388674"/>
            </a:xfrm>
            <a:prstGeom prst="rect">
              <a:avLst/>
            </a:prstGeom>
            <a:noFill/>
          </p:spPr>
          <p:txBody>
            <a:bodyPr wrap="square" rtlCol="0">
              <a:spAutoFit/>
            </a:bodyPr>
            <a:lstStyle/>
            <a:p>
              <a:r>
                <a:rPr lang="en-US" sz="1600" dirty="0"/>
                <a:t>Data frame [H_MIC, </a:t>
              </a:r>
              <a:r>
                <a:rPr lang="en-US" sz="1600" b="1" dirty="0"/>
                <a:t>TSF</a:t>
              </a:r>
              <a:r>
                <a:rPr lang="en-US" sz="1600" dirty="0"/>
                <a:t>,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6159493" y="140875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833498" y="762800"/>
              <a:ext cx="559744" cy="654614"/>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542821" y="250074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830759" y="2156408"/>
              <a:ext cx="2238197" cy="338554"/>
            </a:xfrm>
            <a:prstGeom prst="rect">
              <a:avLst/>
            </a:prstGeom>
            <a:noFill/>
          </p:spPr>
          <p:txBody>
            <a:bodyPr wrap="square" rtlCol="0">
              <a:spAutoFit/>
            </a:bodyPr>
            <a:lstStyle/>
            <a:p>
              <a:r>
                <a:rPr lang="en-US" sz="1600" dirty="0"/>
                <a:t>Protected ack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483502" y="408068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542821" y="470984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830758" y="4371285"/>
              <a:ext cx="3562482" cy="388674"/>
            </a:xfrm>
            <a:prstGeom prst="rect">
              <a:avLst/>
            </a:prstGeom>
            <a:noFill/>
          </p:spPr>
          <p:txBody>
            <a:bodyPr wrap="square" rtlCol="0">
              <a:spAutoFit/>
            </a:bodyPr>
            <a:lstStyle/>
            <a:p>
              <a:r>
                <a:rPr lang="en-US" sz="1600" dirty="0"/>
                <a:t>Data frame [H_MIC, </a:t>
              </a:r>
              <a:r>
                <a:rPr lang="en-US" sz="1600" dirty="0">
                  <a:solidFill>
                    <a:srgbClr val="FF0000"/>
                  </a:solidFill>
                </a:rPr>
                <a:t>no TSF,</a:t>
              </a:r>
              <a:r>
                <a:rPr lang="en-US" sz="1600" dirty="0"/>
                <a:t>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96734" y="3429556"/>
              <a:ext cx="585062" cy="654614"/>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6159493" y="411729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833498" y="3471340"/>
              <a:ext cx="559744" cy="654614"/>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542821" y="520928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830759" y="4864948"/>
              <a:ext cx="2600744" cy="388674"/>
            </a:xfrm>
            <a:prstGeom prst="rect">
              <a:avLst/>
            </a:prstGeom>
            <a:noFill/>
          </p:spPr>
          <p:txBody>
            <a:bodyPr wrap="square" rtlCol="0">
              <a:spAutoFit/>
            </a:bodyPr>
            <a:lstStyle/>
            <a:p>
              <a:r>
                <a:rPr lang="en-US" sz="1600" dirty="0"/>
                <a:t>Protected ack [MIC, </a:t>
              </a:r>
              <a:r>
                <a:rPr lang="en-US" sz="1600" dirty="0">
                  <a:solidFill>
                    <a:srgbClr val="FF0000"/>
                  </a:solidFill>
                </a:rPr>
                <a:t>TSF</a:t>
              </a:r>
              <a:r>
                <a:rPr lang="en-US" sz="1600" dirty="0"/>
                <a:t>]</a:t>
              </a:r>
            </a:p>
          </p:txBody>
        </p:sp>
        <p:sp>
          <p:nvSpPr>
            <p:cNvPr id="26" name="TextBox 25">
              <a:extLst>
                <a:ext uri="{FF2B5EF4-FFF2-40B4-BE49-F238E27FC236}">
                  <a16:creationId xmlns:a16="http://schemas.microsoft.com/office/drawing/2014/main" id="{A7F83EFF-73F5-EA80-338C-218F378E3694}"/>
                </a:ext>
              </a:extLst>
            </p:cNvPr>
            <p:cNvSpPr txBox="1"/>
            <p:nvPr/>
          </p:nvSpPr>
          <p:spPr>
            <a:xfrm>
              <a:off x="7191247" y="650734"/>
              <a:ext cx="1397690" cy="1166025"/>
            </a:xfrm>
            <a:prstGeom prst="rect">
              <a:avLst/>
            </a:prstGeom>
            <a:noFill/>
          </p:spPr>
          <p:txBody>
            <a:bodyPr wrap="square" rtlCol="0">
              <a:spAutoFit/>
            </a:bodyPr>
            <a:lstStyle/>
            <a:p>
              <a:r>
                <a:rPr lang="en-US" dirty="0"/>
                <a:t>Check </a:t>
              </a:r>
              <a:r>
                <a:rPr lang="en-US" dirty="0" err="1"/>
                <a:t>H_MICand</a:t>
              </a:r>
              <a:r>
                <a:rPr lang="en-US" dirty="0"/>
                <a:t> TSF </a:t>
              </a:r>
              <a:r>
                <a:rPr lang="en-US" dirty="0">
                  <a:solidFill>
                    <a:srgbClr val="FF0000"/>
                  </a:solidFill>
                </a:rPr>
                <a:t>before</a:t>
              </a:r>
              <a:r>
                <a:rPr lang="en-US" dirty="0"/>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3940" y="1857064"/>
              <a:ext cx="1397690" cy="536263"/>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12822" y="1878628"/>
              <a:ext cx="1397690" cy="530011"/>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31" name="Speech Bubble: Rectangle 30">
              <a:extLst>
                <a:ext uri="{FF2B5EF4-FFF2-40B4-BE49-F238E27FC236}">
                  <a16:creationId xmlns:a16="http://schemas.microsoft.com/office/drawing/2014/main" id="{4CCACDBE-BC72-1DD2-9DA7-69A0A042FABA}"/>
                </a:ext>
              </a:extLst>
            </p:cNvPr>
            <p:cNvSpPr/>
            <p:nvPr/>
          </p:nvSpPr>
          <p:spPr bwMode="auto">
            <a:xfrm>
              <a:off x="7357935" y="3858528"/>
              <a:ext cx="1590248" cy="933266"/>
            </a:xfrm>
            <a:prstGeom prst="wedgeRectCallout">
              <a:avLst>
                <a:gd name="adj1" fmla="val -123766"/>
                <a:gd name="adj2" fmla="val 12399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7454217" y="3858528"/>
              <a:ext cx="1397682" cy="954020"/>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483502" y="5724939"/>
              <a:ext cx="3629868"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809498" y="5358609"/>
              <a:ext cx="1258316" cy="338554"/>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483502" y="5893904"/>
              <a:ext cx="3675991"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759509" y="5839055"/>
              <a:ext cx="1358293" cy="338554"/>
            </a:xfrm>
            <a:prstGeom prst="rect">
              <a:avLst/>
            </a:prstGeom>
            <a:noFill/>
          </p:spPr>
          <p:txBody>
            <a:bodyPr wrap="square" rtlCol="0">
              <a:spAutoFit/>
            </a:bodyPr>
            <a:lstStyle/>
            <a:p>
              <a:r>
                <a:rPr lang="en-US" sz="1600" dirty="0"/>
                <a:t>Protected ack</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6504" y="4586859"/>
              <a:ext cx="1397690" cy="742016"/>
            </a:xfrm>
            <a:prstGeom prst="rect">
              <a:avLst/>
            </a:prstGeom>
            <a:noFill/>
          </p:spPr>
          <p:txBody>
            <a:bodyPr wrap="square" rtlCol="0">
              <a:spAutoFit/>
            </a:bodyPr>
            <a:lstStyle/>
            <a:p>
              <a:r>
                <a:rPr lang="en-US" dirty="0"/>
                <a:t>Check MIC and TSF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558887"/>
              <a:ext cx="1397690" cy="799722"/>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7094969" y="5123025"/>
              <a:ext cx="1590248" cy="933266"/>
            </a:xfrm>
            <a:prstGeom prst="wedgeRectCallout">
              <a:avLst>
                <a:gd name="adj1" fmla="val -108797"/>
                <a:gd name="adj2" fmla="val 2104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144117" y="5102271"/>
              <a:ext cx="1397682" cy="954020"/>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gr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461665"/>
          </a:xfrm>
          <a:prstGeom prst="rect">
            <a:avLst/>
          </a:prstGeom>
          <a:noFill/>
        </p:spPr>
        <p:txBody>
          <a:bodyPr wrap="square" rtlCol="0">
            <a:spAutoFit/>
          </a:bodyPr>
          <a:lstStyle/>
          <a:p>
            <a:r>
              <a:rPr lang="en-US" b="1" dirty="0"/>
              <a:t>The below 2 scenarios provide same level of protection for scenarios II.1 and II.2</a:t>
            </a:r>
          </a:p>
          <a:p>
            <a:r>
              <a:rPr lang="en-US" b="1" dirty="0"/>
              <a:t>Only TSF in ACK (lower figure) can protect against scenario II.3</a:t>
            </a:r>
          </a:p>
        </p:txBody>
      </p:sp>
      <p:sp>
        <p:nvSpPr>
          <p:cNvPr id="2" name="Speech Bubble: Rectangle 1">
            <a:extLst>
              <a:ext uri="{FF2B5EF4-FFF2-40B4-BE49-F238E27FC236}">
                <a16:creationId xmlns:a16="http://schemas.microsoft.com/office/drawing/2014/main" id="{74623836-9E56-AFCE-EE09-243A8A1E65D3}"/>
              </a:ext>
            </a:extLst>
          </p:cNvPr>
          <p:cNvSpPr/>
          <p:nvPr/>
        </p:nvSpPr>
        <p:spPr bwMode="auto">
          <a:xfrm>
            <a:off x="6883452" y="2975263"/>
            <a:ext cx="1528366" cy="812919"/>
          </a:xfrm>
          <a:prstGeom prst="wedgeRectCallout">
            <a:avLst>
              <a:gd name="adj1" fmla="val -112827"/>
              <a:gd name="adj2" fmla="val 212446"/>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A9FCFB56-F23E-0D99-9382-6EC68C95B54E}"/>
              </a:ext>
            </a:extLst>
          </p:cNvPr>
          <p:cNvSpPr txBox="1"/>
          <p:nvPr/>
        </p:nvSpPr>
        <p:spPr>
          <a:xfrm>
            <a:off x="7011120" y="3037770"/>
            <a:ext cx="1343293" cy="646331"/>
          </a:xfrm>
          <a:prstGeom prst="rect">
            <a:avLst/>
          </a:prstGeom>
          <a:noFill/>
        </p:spPr>
        <p:txBody>
          <a:bodyPr wrap="square" rtlCol="0">
            <a:spAutoFit/>
          </a:bodyPr>
          <a:lstStyle/>
          <a:p>
            <a:r>
              <a:rPr lang="en-US" dirty="0"/>
              <a:t>Only FCS check before sending ACK</a:t>
            </a:r>
          </a:p>
        </p:txBody>
      </p:sp>
    </p:spTree>
    <p:extLst>
      <p:ext uri="{BB962C8B-B14F-4D97-AF65-F5344CB8AC3E}">
        <p14:creationId xmlns:p14="http://schemas.microsoft.com/office/powerpoint/2010/main" val="178751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2226469"/>
            <a:ext cx="2854808" cy="3657496"/>
          </a:xfrm>
        </p:spPr>
        <p:txBody>
          <a:bodyPr>
            <a:normAutofit fontScale="70000" lnSpcReduction="20000"/>
          </a:bodyPr>
          <a:lstStyle/>
          <a:p>
            <a:pPr>
              <a:lnSpc>
                <a:spcPct val="120000"/>
              </a:lnSpc>
              <a:spcBef>
                <a:spcPts val="0"/>
              </a:spcBef>
              <a:spcAft>
                <a:spcPts val="600"/>
              </a:spcAft>
            </a:pPr>
            <a:r>
              <a:rPr lang="en-US" b="0" dirty="0"/>
              <a:t>MITM sends modified MPDUs with both data and header change</a:t>
            </a:r>
          </a:p>
          <a:p>
            <a:pPr>
              <a:lnSpc>
                <a:spcPct val="120000"/>
              </a:lnSpc>
              <a:spcBef>
                <a:spcPts val="0"/>
              </a:spcBef>
              <a:spcAft>
                <a:spcPts val="600"/>
              </a:spcAft>
            </a:pPr>
            <a:r>
              <a:rPr lang="en-US" b="0" dirty="0"/>
              <a:t>Instead of being detected by time-based header MIC check at recipient side, it can be </a:t>
            </a:r>
            <a:r>
              <a:rPr lang="en-US" b="0" dirty="0">
                <a:solidFill>
                  <a:srgbClr val="002060"/>
                </a:solidFill>
              </a:rPr>
              <a:t>detected by </a:t>
            </a:r>
            <a:r>
              <a:rPr lang="en-US" b="0" dirty="0"/>
              <a:t>time-based  protected ack</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17135"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00771"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358450" y="2598443"/>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35569" y="4668003"/>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635854" y="2252130"/>
            <a:ext cx="2034698" cy="369332"/>
          </a:xfrm>
          <a:prstGeom prst="rect">
            <a:avLst/>
          </a:prstGeom>
          <a:noFill/>
        </p:spPr>
        <p:txBody>
          <a:bodyPr wrap="square" rtlCol="0">
            <a:spAutoFit/>
          </a:bodyPr>
          <a:lstStyle/>
          <a:p>
            <a:r>
              <a:rPr lang="en-US" sz="1800" dirty="0"/>
              <a:t>SN=1,2,3,4, PM=1</a:t>
            </a:r>
          </a:p>
        </p:txBody>
      </p:sp>
      <p:sp>
        <p:nvSpPr>
          <p:cNvPr id="12" name="TextBox 11">
            <a:extLst>
              <a:ext uri="{FF2B5EF4-FFF2-40B4-BE49-F238E27FC236}">
                <a16:creationId xmlns:a16="http://schemas.microsoft.com/office/drawing/2014/main" id="{4248251B-3584-18BE-0846-40C9B979C4D9}"/>
              </a:ext>
            </a:extLst>
          </p:cNvPr>
          <p:cNvSpPr txBox="1"/>
          <p:nvPr/>
        </p:nvSpPr>
        <p:spPr>
          <a:xfrm>
            <a:off x="187055" y="1803400"/>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270692" y="1849846"/>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877387" y="228842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498016" y="1809961"/>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2877387" y="3746925"/>
            <a:ext cx="2518937"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33088" y="3400677"/>
            <a:ext cx="2302643" cy="369332"/>
          </a:xfrm>
          <a:prstGeom prst="rect">
            <a:avLst/>
          </a:prstGeom>
          <a:noFill/>
        </p:spPr>
        <p:txBody>
          <a:bodyPr wrap="square" rtlCol="0">
            <a:spAutoFit/>
          </a:bodyPr>
          <a:lstStyle/>
          <a:p>
            <a:r>
              <a:rPr lang="en-US" sz="1800" dirty="0"/>
              <a:t>Protected ack SN=1,2</a:t>
            </a:r>
          </a:p>
        </p:txBody>
      </p:sp>
      <p:sp>
        <p:nvSpPr>
          <p:cNvPr id="18" name="TextBox 17">
            <a:extLst>
              <a:ext uri="{FF2B5EF4-FFF2-40B4-BE49-F238E27FC236}">
                <a16:creationId xmlns:a16="http://schemas.microsoft.com/office/drawing/2014/main" id="{107595ED-72D1-A321-0BD9-5548B08C7938}"/>
              </a:ext>
            </a:extLst>
          </p:cNvPr>
          <p:cNvSpPr txBox="1"/>
          <p:nvPr/>
        </p:nvSpPr>
        <p:spPr>
          <a:xfrm>
            <a:off x="414012" y="4310867"/>
            <a:ext cx="3107041" cy="369332"/>
          </a:xfrm>
          <a:prstGeom prst="rect">
            <a:avLst/>
          </a:prstGeom>
          <a:noFill/>
        </p:spPr>
        <p:txBody>
          <a:bodyPr wrap="square" rtlCol="0">
            <a:spAutoFit/>
          </a:bodyPr>
          <a:lstStyle/>
          <a:p>
            <a:r>
              <a:rPr lang="en-US" sz="1800" dirty="0"/>
              <a:t>Replayed Protected ack SN=1,2</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47009" y="418386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22860" y="3826729"/>
            <a:ext cx="2133344" cy="369332"/>
          </a:xfrm>
          <a:prstGeom prst="rect">
            <a:avLst/>
          </a:prstGeom>
          <a:noFill/>
        </p:spPr>
        <p:txBody>
          <a:bodyPr wrap="square" rtlCol="0">
            <a:spAutoFit/>
          </a:bodyPr>
          <a:lstStyle/>
          <a:p>
            <a:r>
              <a:rPr lang="en-US" sz="1800" dirty="0"/>
              <a:t>BAR, PM=1</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869631" y="331544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11904" y="2959071"/>
            <a:ext cx="2683500" cy="369332"/>
          </a:xfrm>
          <a:prstGeom prst="rect">
            <a:avLst/>
          </a:prstGeom>
          <a:noFill/>
        </p:spPr>
        <p:txBody>
          <a:bodyPr wrap="square" rtlCol="0">
            <a:spAutoFit/>
          </a:bodyPr>
          <a:lstStyle/>
          <a:p>
            <a:r>
              <a:rPr lang="en-US" sz="1800" dirty="0"/>
              <a:t>Modified SN=1,2, PM=0</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4/23/2024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a:t>, MediaTek</a:t>
            </a:r>
            <a:endParaRPr lang="en-US" altLang="ko-KR" dirty="0"/>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a:xfrm>
            <a:off x="4306887" y="6567746"/>
            <a:ext cx="530225" cy="182562"/>
          </a:xfrm>
        </p:spPr>
        <p:txBody>
          <a:bodyPr/>
          <a:lstStyle/>
          <a:p>
            <a:pPr>
              <a:defRPr/>
            </a:pPr>
            <a:r>
              <a:rPr lang="en-US" dirty="0"/>
              <a:t>Slide </a:t>
            </a:r>
            <a:fld id="{9B3AFDE4-E638-42C0-A68B-50C601C7C88B}" type="slidenum">
              <a:rPr lang="en-US" smtClean="0"/>
              <a:pPr>
                <a:defRPr/>
              </a:pPr>
              <a:t>13</a:t>
            </a:fld>
            <a:endParaRPr lang="en-US" dirty="0"/>
          </a:p>
        </p:txBody>
      </p:sp>
      <p:sp>
        <p:nvSpPr>
          <p:cNvPr id="31" name="Speech Bubble: Rectangle 30">
            <a:extLst>
              <a:ext uri="{FF2B5EF4-FFF2-40B4-BE49-F238E27FC236}">
                <a16:creationId xmlns:a16="http://schemas.microsoft.com/office/drawing/2014/main" id="{A5F66D71-9EA5-4C1A-73AF-F0138EED7F0B}"/>
              </a:ext>
            </a:extLst>
          </p:cNvPr>
          <p:cNvSpPr/>
          <p:nvPr/>
        </p:nvSpPr>
        <p:spPr bwMode="auto">
          <a:xfrm>
            <a:off x="2951582" y="4843704"/>
            <a:ext cx="2302641" cy="1180329"/>
          </a:xfrm>
          <a:prstGeom prst="wedgeRectCallout">
            <a:avLst>
              <a:gd name="adj1" fmla="val -163403"/>
              <a:gd name="adj2" fmla="val -5627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time-based protected ack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23" name="Group 22">
            <a:extLst>
              <a:ext uri="{FF2B5EF4-FFF2-40B4-BE49-F238E27FC236}">
                <a16:creationId xmlns:a16="http://schemas.microsoft.com/office/drawing/2014/main" id="{09198058-D243-EDD3-E865-291CD9B7DED0}"/>
              </a:ext>
            </a:extLst>
          </p:cNvPr>
          <p:cNvGrpSpPr/>
          <p:nvPr/>
        </p:nvGrpSpPr>
        <p:grpSpPr>
          <a:xfrm>
            <a:off x="233227" y="2631460"/>
            <a:ext cx="1719034" cy="313297"/>
            <a:chOff x="249642" y="3115703"/>
            <a:chExt cx="1719034" cy="313297"/>
          </a:xfrm>
        </p:grpSpPr>
        <p:cxnSp>
          <p:nvCxnSpPr>
            <p:cNvPr id="24" name="Straight Arrow Connector 23">
              <a:extLst>
                <a:ext uri="{FF2B5EF4-FFF2-40B4-BE49-F238E27FC236}">
                  <a16:creationId xmlns:a16="http://schemas.microsoft.com/office/drawing/2014/main" id="{42E8A378-A6D3-BBC9-06D7-D94A12849D5F}"/>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F5A8B0E-AAF2-4830-FA59-41B6BCB1E545}"/>
                </a:ext>
              </a:extLst>
            </p:cNvPr>
            <p:cNvSpPr txBox="1"/>
            <p:nvPr/>
          </p:nvSpPr>
          <p:spPr>
            <a:xfrm>
              <a:off x="341307" y="3115703"/>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31400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1466441"/>
            <a:ext cx="2933512" cy="3610535"/>
          </a:xfrm>
        </p:spPr>
        <p:txBody>
          <a:bodyPr/>
          <a:lstStyle/>
          <a:p>
            <a:pPr>
              <a:spcBef>
                <a:spcPts val="0"/>
              </a:spcBef>
              <a:spcAft>
                <a:spcPts val="600"/>
              </a:spcAft>
            </a:pPr>
            <a:r>
              <a:rPr lang="en-US" sz="2000" b="0" dirty="0"/>
              <a:t>MITM sends fakes data</a:t>
            </a:r>
          </a:p>
          <a:p>
            <a:pPr>
              <a:spcBef>
                <a:spcPts val="0"/>
              </a:spcBef>
              <a:spcAft>
                <a:spcPts val="600"/>
              </a:spcAft>
            </a:pPr>
            <a:r>
              <a:rPr lang="en-US" sz="2000" b="0" dirty="0"/>
              <a:t>MITM buffers and replays protected ack </a:t>
            </a:r>
          </a:p>
          <a:p>
            <a:r>
              <a:rPr lang="en-US" sz="2000" b="0" dirty="0"/>
              <a:t>Instead of being detected by header MIC check at recipient side, </a:t>
            </a:r>
            <a:r>
              <a:rPr lang="en-US" sz="2000" b="0" dirty="0">
                <a:solidFill>
                  <a:srgbClr val="002060"/>
                </a:solidFill>
              </a:rPr>
              <a:t>it can be detected by </a:t>
            </a:r>
            <a:r>
              <a:rPr lang="en-US" sz="2000" b="0" dirty="0"/>
              <a:t>time-based protected ack at originator side</a:t>
            </a:r>
          </a:p>
          <a:p>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187768"/>
            <a:chOff x="319987" y="1953944"/>
            <a:chExt cx="7297983" cy="4250358"/>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CF1119A-019F-B42F-7AF8-A5DE3D676E17}"/>
                </a:ext>
              </a:extLst>
            </p:cNvPr>
            <p:cNvCxnSpPr>
              <a:cxnSpLocks/>
            </p:cNvCxnSpPr>
            <p:nvPr/>
          </p:nvCxnSpPr>
          <p:spPr>
            <a:xfrm>
              <a:off x="518005" y="5773415"/>
              <a:ext cx="3389091"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3907096" y="4025238"/>
              <a:ext cx="335858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ack SN=1,2</a:t>
              </a:r>
            </a:p>
          </p:txBody>
        </p:sp>
        <p:sp>
          <p:nvSpPr>
            <p:cNvPr id="22" name="TextBox 21">
              <a:extLst>
                <a:ext uri="{FF2B5EF4-FFF2-40B4-BE49-F238E27FC236}">
                  <a16:creationId xmlns:a16="http://schemas.microsoft.com/office/drawing/2014/main" id="{67C5DD35-74F5-ED95-B321-57E8B5F60003}"/>
                </a:ext>
              </a:extLst>
            </p:cNvPr>
            <p:cNvSpPr txBox="1"/>
            <p:nvPr/>
          </p:nvSpPr>
          <p:spPr>
            <a:xfrm>
              <a:off x="666864" y="5342527"/>
              <a:ext cx="3240231" cy="861775"/>
            </a:xfrm>
            <a:prstGeom prst="rect">
              <a:avLst/>
            </a:prstGeom>
            <a:noFill/>
          </p:spPr>
          <p:txBody>
            <a:bodyPr wrap="square" rtlCol="0">
              <a:spAutoFit/>
            </a:bodyPr>
            <a:lstStyle/>
            <a:p>
              <a:r>
                <a:rPr lang="en-US" sz="1800" dirty="0"/>
                <a:t>Replayed Protected ack SN=1,2</a:t>
              </a:r>
            </a:p>
          </p:txBody>
        </p:sp>
        <p:cxnSp>
          <p:nvCxnSpPr>
            <p:cNvPr id="23" name="Straight Arrow Connector 22">
              <a:extLst>
                <a:ext uri="{FF2B5EF4-FFF2-40B4-BE49-F238E27FC236}">
                  <a16:creationId xmlns:a16="http://schemas.microsoft.com/office/drawing/2014/main" id="{5AC7EFB7-60CF-1E4B-9788-62E447C03A13}"/>
                </a:ext>
              </a:extLst>
            </p:cNvPr>
            <p:cNvCxnSpPr>
              <a:cxnSpLocks/>
            </p:cNvCxnSpPr>
            <p:nvPr/>
          </p:nvCxnSpPr>
          <p:spPr>
            <a:xfrm>
              <a:off x="548514" y="49799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717E17C-DB3A-665B-78E9-4F05DCB6843E}"/>
                </a:ext>
              </a:extLst>
            </p:cNvPr>
            <p:cNvSpPr txBox="1"/>
            <p:nvPr/>
          </p:nvSpPr>
          <p:spPr>
            <a:xfrm>
              <a:off x="883914" y="4545311"/>
              <a:ext cx="2844457" cy="492443"/>
            </a:xfrm>
            <a:prstGeom prst="rect">
              <a:avLst/>
            </a:prstGeom>
            <a:noFill/>
          </p:spPr>
          <p:txBody>
            <a:bodyPr wrap="square" rtlCol="0">
              <a:spAutoFit/>
            </a:bodyPr>
            <a:lstStyle/>
            <a:p>
              <a:r>
                <a:rPr lang="en-US" sz="1800" dirty="0"/>
                <a:t>Genuine  SN=1,2,3,4</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4/23/2024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a:t>, MediaTek</a:t>
            </a:r>
            <a:endParaRPr lang="en-US" altLang="ko-KR" dirty="0"/>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14</a:t>
            </a:fld>
            <a:endParaRPr lang="en-US"/>
          </a:p>
        </p:txBody>
      </p:sp>
      <p:sp>
        <p:nvSpPr>
          <p:cNvPr id="31" name="Speech Bubble: Rectangle 30">
            <a:extLst>
              <a:ext uri="{FF2B5EF4-FFF2-40B4-BE49-F238E27FC236}">
                <a16:creationId xmlns:a16="http://schemas.microsoft.com/office/drawing/2014/main" id="{98595213-08D3-BAD1-7FDD-A8019E992E91}"/>
              </a:ext>
            </a:extLst>
          </p:cNvPr>
          <p:cNvSpPr/>
          <p:nvPr/>
        </p:nvSpPr>
        <p:spPr bwMode="auto">
          <a:xfrm>
            <a:off x="2957952" y="4844021"/>
            <a:ext cx="2302641" cy="1207136"/>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time-based protected ack </a:t>
            </a:r>
            <a:r>
              <a:rPr lang="en-US" dirty="0"/>
              <a:t>not fresh</a:t>
            </a:r>
            <a:endParaRPr kumimoji="0" lang="en-US" sz="1200" b="0" i="0" u="none" strike="noStrike" cap="none" normalizeH="0" baseline="0" dirty="0">
              <a:ln>
                <a:noFill/>
              </a:ln>
              <a:effectLst/>
              <a:latin typeface="Times New Roman" pitchFamily="18" charset="0"/>
            </a:endParaRPr>
          </a:p>
        </p:txBody>
      </p:sp>
    </p:spTree>
    <p:extLst>
      <p:ext uri="{BB962C8B-B14F-4D97-AF65-F5344CB8AC3E}">
        <p14:creationId xmlns:p14="http://schemas.microsoft.com/office/powerpoint/2010/main" val="106722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E279-2CA3-17C5-4B31-F0187798C42F}"/>
              </a:ext>
            </a:extLst>
          </p:cNvPr>
          <p:cNvSpPr>
            <a:spLocks noGrp="1"/>
          </p:cNvSpPr>
          <p:nvPr>
            <p:ph type="title"/>
          </p:nvPr>
        </p:nvSpPr>
        <p:spPr/>
        <p:txBody>
          <a:bodyPr/>
          <a:lstStyle/>
          <a:p>
            <a:r>
              <a:rPr lang="en-US" dirty="0"/>
              <a:t>scenario II.3</a:t>
            </a:r>
            <a:br>
              <a:rPr lang="en-US" dirty="0"/>
            </a:br>
            <a:r>
              <a:rPr lang="en-US" sz="1400" b="0" dirty="0"/>
              <a:t>(can only be protected if TSF is in ACK)</a:t>
            </a:r>
            <a:endParaRPr lang="en-US" b="0" dirty="0"/>
          </a:p>
        </p:txBody>
      </p:sp>
      <p:sp>
        <p:nvSpPr>
          <p:cNvPr id="4" name="Content Placeholder 3">
            <a:extLst>
              <a:ext uri="{FF2B5EF4-FFF2-40B4-BE49-F238E27FC236}">
                <a16:creationId xmlns:a16="http://schemas.microsoft.com/office/drawing/2014/main" id="{1677FA7C-8BDE-2BFF-CABB-D4B8555C7A03}"/>
              </a:ext>
            </a:extLst>
          </p:cNvPr>
          <p:cNvSpPr>
            <a:spLocks noGrp="1"/>
          </p:cNvSpPr>
          <p:nvPr>
            <p:ph sz="half" idx="2"/>
          </p:nvPr>
        </p:nvSpPr>
        <p:spPr>
          <a:xfrm>
            <a:off x="5920508" y="1981200"/>
            <a:ext cx="2537691" cy="2675467"/>
          </a:xfrm>
        </p:spPr>
        <p:txBody>
          <a:bodyPr/>
          <a:lstStyle/>
          <a:p>
            <a:pPr>
              <a:spcBef>
                <a:spcPts val="0"/>
              </a:spcBef>
              <a:spcAft>
                <a:spcPts val="600"/>
              </a:spcAft>
            </a:pPr>
            <a:r>
              <a:rPr lang="en-US" sz="1600" b="0" dirty="0"/>
              <a:t>A </a:t>
            </a:r>
            <a:r>
              <a:rPr lang="en-US" sz="1600" b="0" dirty="0" err="1"/>
              <a:t>reTX</a:t>
            </a:r>
            <a:r>
              <a:rPr lang="en-US" sz="1600" b="0" dirty="0"/>
              <a:t> data with a newer header, then MITM relays the ack</a:t>
            </a:r>
          </a:p>
          <a:p>
            <a:pPr>
              <a:spcBef>
                <a:spcPts val="0"/>
              </a:spcBef>
              <a:spcAft>
                <a:spcPts val="600"/>
              </a:spcAft>
            </a:pPr>
            <a:r>
              <a:rPr lang="en-US" sz="1600" b="0" dirty="0"/>
              <a:t>Cannot be detected by header MIC check at recipient side, but it can be detected at originator side by time-based protected ack at originator side</a:t>
            </a:r>
          </a:p>
          <a:p>
            <a:pPr>
              <a:spcBef>
                <a:spcPts val="0"/>
              </a:spcBef>
              <a:spcAft>
                <a:spcPts val="600"/>
              </a:spcAft>
            </a:pPr>
            <a:endParaRPr lang="en-US" sz="2000" b="0" dirty="0"/>
          </a:p>
        </p:txBody>
      </p:sp>
      <p:sp>
        <p:nvSpPr>
          <p:cNvPr id="5" name="Slide Number Placeholder 4">
            <a:extLst>
              <a:ext uri="{FF2B5EF4-FFF2-40B4-BE49-F238E27FC236}">
                <a16:creationId xmlns:a16="http://schemas.microsoft.com/office/drawing/2014/main" id="{7C8D612E-D179-F889-A35D-8A572AE230B0}"/>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15</a:t>
            </a:fld>
            <a:endParaRPr lang="en-US"/>
          </a:p>
        </p:txBody>
      </p:sp>
      <p:sp>
        <p:nvSpPr>
          <p:cNvPr id="6" name="Footer Placeholder 5">
            <a:extLst>
              <a:ext uri="{FF2B5EF4-FFF2-40B4-BE49-F238E27FC236}">
                <a16:creationId xmlns:a16="http://schemas.microsoft.com/office/drawing/2014/main" id="{59989CD4-C1A9-04C4-2454-006941539971}"/>
              </a:ext>
            </a:extLst>
          </p:cNvPr>
          <p:cNvSpPr>
            <a:spLocks noGrp="1"/>
          </p:cNvSpPr>
          <p:nvPr>
            <p:ph type="ftr" sz="quarter" idx="3"/>
          </p:nvPr>
        </p:nvSpPr>
        <p:spPr>
          <a:xfrm>
            <a:off x="6631619" y="6475413"/>
            <a:ext cx="1949252" cy="184666"/>
          </a:xfrm>
        </p:spPr>
        <p:txBody>
          <a:bodyPr/>
          <a:lstStyle/>
          <a:p>
            <a:pPr>
              <a:defRPr/>
            </a:pPr>
            <a:r>
              <a:rPr lang="en-US" altLang="ko-KR" dirty="0"/>
              <a:t>, MediaTek</a:t>
            </a:r>
          </a:p>
        </p:txBody>
      </p:sp>
      <p:sp>
        <p:nvSpPr>
          <p:cNvPr id="7" name="Date Placeholder 6">
            <a:extLst>
              <a:ext uri="{FF2B5EF4-FFF2-40B4-BE49-F238E27FC236}">
                <a16:creationId xmlns:a16="http://schemas.microsoft.com/office/drawing/2014/main" id="{D357B8A2-BA18-2841-26D2-A2C8A51A1582}"/>
              </a:ext>
            </a:extLst>
          </p:cNvPr>
          <p:cNvSpPr>
            <a:spLocks noGrp="1"/>
          </p:cNvSpPr>
          <p:nvPr>
            <p:ph type="dt" sz="half" idx="13"/>
          </p:nvPr>
        </p:nvSpPr>
        <p:spPr/>
        <p:txBody>
          <a:bodyPr/>
          <a:lstStyle/>
          <a:p>
            <a:pPr>
              <a:defRPr/>
            </a:pPr>
            <a:fld id="{1F330D1D-06A3-4B9F-B3DA-E3DEB7C7AFF5}" type="datetime1">
              <a:rPr lang="en-US" smtClean="0"/>
              <a:t>4/23/2024</a:t>
            </a:fld>
            <a:endParaRPr lang="en-US" dirty="0"/>
          </a:p>
        </p:txBody>
      </p:sp>
      <p:cxnSp>
        <p:nvCxnSpPr>
          <p:cNvPr id="9" name="Straight Connector 8">
            <a:extLst>
              <a:ext uri="{FF2B5EF4-FFF2-40B4-BE49-F238E27FC236}">
                <a16:creationId xmlns:a16="http://schemas.microsoft.com/office/drawing/2014/main" id="{A2AE64B5-4545-C9CB-8542-F2ED5C60DDC3}"/>
              </a:ext>
            </a:extLst>
          </p:cNvPr>
          <p:cNvCxnSpPr>
            <a:cxnSpLocks/>
          </p:cNvCxnSpPr>
          <p:nvPr/>
        </p:nvCxnSpPr>
        <p:spPr>
          <a:xfrm>
            <a:off x="393252"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ADD3CDC-FCD7-AD87-F090-270D8698329F}"/>
              </a:ext>
            </a:extLst>
          </p:cNvPr>
          <p:cNvCxnSpPr>
            <a:cxnSpLocks/>
          </p:cNvCxnSpPr>
          <p:nvPr/>
        </p:nvCxnSpPr>
        <p:spPr>
          <a:xfrm>
            <a:off x="5476889"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C3BE3AE-6FCE-C949-0E57-E278ED9C89C4}"/>
              </a:ext>
            </a:extLst>
          </p:cNvPr>
          <p:cNvCxnSpPr>
            <a:cxnSpLocks/>
          </p:cNvCxnSpPr>
          <p:nvPr/>
        </p:nvCxnSpPr>
        <p:spPr>
          <a:xfrm>
            <a:off x="397164" y="2861167"/>
            <a:ext cx="507527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6AD0B60-C1B6-F8F1-B38C-812D0B488C16}"/>
              </a:ext>
            </a:extLst>
          </p:cNvPr>
          <p:cNvCxnSpPr>
            <a:cxnSpLocks/>
          </p:cNvCxnSpPr>
          <p:nvPr/>
        </p:nvCxnSpPr>
        <p:spPr>
          <a:xfrm>
            <a:off x="411686" y="4770694"/>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5722E39-D01A-8A91-7213-82F670278921}"/>
              </a:ext>
            </a:extLst>
          </p:cNvPr>
          <p:cNvSpPr txBox="1"/>
          <p:nvPr/>
        </p:nvSpPr>
        <p:spPr>
          <a:xfrm>
            <a:off x="434568" y="2240857"/>
            <a:ext cx="2671629" cy="646331"/>
          </a:xfrm>
          <a:prstGeom prst="rect">
            <a:avLst/>
          </a:prstGeom>
          <a:noFill/>
        </p:spPr>
        <p:txBody>
          <a:bodyPr wrap="square" rtlCol="0">
            <a:spAutoFit/>
          </a:bodyPr>
          <a:lstStyle/>
          <a:p>
            <a:r>
              <a:rPr lang="en-US" sz="1800" dirty="0"/>
              <a:t>Genuine SN=1,2, PM=0 (same as previous pkts)</a:t>
            </a:r>
          </a:p>
        </p:txBody>
      </p:sp>
      <p:sp>
        <p:nvSpPr>
          <p:cNvPr id="14" name="TextBox 13">
            <a:extLst>
              <a:ext uri="{FF2B5EF4-FFF2-40B4-BE49-F238E27FC236}">
                <a16:creationId xmlns:a16="http://schemas.microsoft.com/office/drawing/2014/main" id="{F3D4283E-3558-A8A0-40E6-85EC9E661414}"/>
              </a:ext>
            </a:extLst>
          </p:cNvPr>
          <p:cNvSpPr txBox="1"/>
          <p:nvPr/>
        </p:nvSpPr>
        <p:spPr>
          <a:xfrm>
            <a:off x="263173" y="1906091"/>
            <a:ext cx="407484" cy="461665"/>
          </a:xfrm>
          <a:prstGeom prst="rect">
            <a:avLst/>
          </a:prstGeom>
          <a:noFill/>
        </p:spPr>
        <p:txBody>
          <a:bodyPr wrap="square" rtlCol="0">
            <a:spAutoFit/>
          </a:bodyPr>
          <a:lstStyle/>
          <a:p>
            <a:r>
              <a:rPr lang="en-US" sz="2400" dirty="0"/>
              <a:t>A</a:t>
            </a:r>
          </a:p>
        </p:txBody>
      </p:sp>
      <p:sp>
        <p:nvSpPr>
          <p:cNvPr id="15" name="TextBox 14">
            <a:extLst>
              <a:ext uri="{FF2B5EF4-FFF2-40B4-BE49-F238E27FC236}">
                <a16:creationId xmlns:a16="http://schemas.microsoft.com/office/drawing/2014/main" id="{94C1F89C-5E33-8ED4-FF69-D27FDB9C278A}"/>
              </a:ext>
            </a:extLst>
          </p:cNvPr>
          <p:cNvSpPr txBox="1"/>
          <p:nvPr/>
        </p:nvSpPr>
        <p:spPr>
          <a:xfrm>
            <a:off x="5346810" y="1952537"/>
            <a:ext cx="389850" cy="461665"/>
          </a:xfrm>
          <a:prstGeom prst="rect">
            <a:avLst/>
          </a:prstGeom>
          <a:noFill/>
        </p:spPr>
        <p:txBody>
          <a:bodyPr wrap="square" rtlCol="0">
            <a:spAutoFit/>
          </a:bodyPr>
          <a:lstStyle/>
          <a:p>
            <a:r>
              <a:rPr lang="en-US" sz="2400" dirty="0"/>
              <a:t>B</a:t>
            </a:r>
          </a:p>
        </p:txBody>
      </p:sp>
      <p:cxnSp>
        <p:nvCxnSpPr>
          <p:cNvPr id="16" name="Straight Connector 15">
            <a:extLst>
              <a:ext uri="{FF2B5EF4-FFF2-40B4-BE49-F238E27FC236}">
                <a16:creationId xmlns:a16="http://schemas.microsoft.com/office/drawing/2014/main" id="{28198C2A-5633-A5E9-98C8-195501ACF8F0}"/>
              </a:ext>
            </a:extLst>
          </p:cNvPr>
          <p:cNvCxnSpPr>
            <a:cxnSpLocks/>
          </p:cNvCxnSpPr>
          <p:nvPr/>
        </p:nvCxnSpPr>
        <p:spPr>
          <a:xfrm>
            <a:off x="2953505" y="239111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751875C-A771-1E2D-D566-FFB4EC83CBBE}"/>
              </a:ext>
            </a:extLst>
          </p:cNvPr>
          <p:cNvSpPr txBox="1"/>
          <p:nvPr/>
        </p:nvSpPr>
        <p:spPr>
          <a:xfrm>
            <a:off x="2574133" y="1912651"/>
            <a:ext cx="1023037" cy="461665"/>
          </a:xfrm>
          <a:prstGeom prst="rect">
            <a:avLst/>
          </a:prstGeom>
          <a:noFill/>
        </p:spPr>
        <p:txBody>
          <a:bodyPr wrap="square" rtlCol="0">
            <a:spAutoFit/>
          </a:bodyPr>
          <a:lstStyle/>
          <a:p>
            <a:r>
              <a:rPr lang="en-US" sz="2400" dirty="0"/>
              <a:t>MITM</a:t>
            </a:r>
          </a:p>
        </p:txBody>
      </p:sp>
      <p:cxnSp>
        <p:nvCxnSpPr>
          <p:cNvPr id="18" name="Straight Arrow Connector 17">
            <a:extLst>
              <a:ext uri="{FF2B5EF4-FFF2-40B4-BE49-F238E27FC236}">
                <a16:creationId xmlns:a16="http://schemas.microsoft.com/office/drawing/2014/main" id="{B29BC4DC-E9CE-72F0-6540-49482D21E62E}"/>
              </a:ext>
            </a:extLst>
          </p:cNvPr>
          <p:cNvCxnSpPr>
            <a:cxnSpLocks/>
          </p:cNvCxnSpPr>
          <p:nvPr/>
        </p:nvCxnSpPr>
        <p:spPr>
          <a:xfrm>
            <a:off x="2934802" y="3237275"/>
            <a:ext cx="2518936"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0532996-F9BF-E2DC-D37E-4DA4E1C132AB}"/>
              </a:ext>
            </a:extLst>
          </p:cNvPr>
          <p:cNvSpPr txBox="1"/>
          <p:nvPr/>
        </p:nvSpPr>
        <p:spPr>
          <a:xfrm>
            <a:off x="3174147" y="2871249"/>
            <a:ext cx="2302643" cy="369332"/>
          </a:xfrm>
          <a:prstGeom prst="rect">
            <a:avLst/>
          </a:prstGeom>
          <a:noFill/>
        </p:spPr>
        <p:txBody>
          <a:bodyPr wrap="square" rtlCol="0">
            <a:spAutoFit/>
          </a:bodyPr>
          <a:lstStyle/>
          <a:p>
            <a:r>
              <a:rPr lang="en-US" sz="1800" dirty="0"/>
              <a:t>Protected ack SN=1,2</a:t>
            </a:r>
          </a:p>
        </p:txBody>
      </p:sp>
      <p:sp>
        <p:nvSpPr>
          <p:cNvPr id="20" name="TextBox 19">
            <a:extLst>
              <a:ext uri="{FF2B5EF4-FFF2-40B4-BE49-F238E27FC236}">
                <a16:creationId xmlns:a16="http://schemas.microsoft.com/office/drawing/2014/main" id="{A580024B-E820-9C54-4B77-0592CCB5B406}"/>
              </a:ext>
            </a:extLst>
          </p:cNvPr>
          <p:cNvSpPr txBox="1"/>
          <p:nvPr/>
        </p:nvSpPr>
        <p:spPr>
          <a:xfrm>
            <a:off x="523331" y="4459070"/>
            <a:ext cx="2430173" cy="646331"/>
          </a:xfrm>
          <a:prstGeom prst="rect">
            <a:avLst/>
          </a:prstGeom>
          <a:noFill/>
        </p:spPr>
        <p:txBody>
          <a:bodyPr wrap="square" rtlCol="0">
            <a:spAutoFit/>
          </a:bodyPr>
          <a:lstStyle/>
          <a:p>
            <a:r>
              <a:rPr lang="en-US" sz="1800" dirty="0"/>
              <a:t>Replayed Protected ack SN=1,2</a:t>
            </a:r>
          </a:p>
        </p:txBody>
      </p:sp>
      <p:cxnSp>
        <p:nvCxnSpPr>
          <p:cNvPr id="21" name="Straight Arrow Connector 20">
            <a:extLst>
              <a:ext uri="{FF2B5EF4-FFF2-40B4-BE49-F238E27FC236}">
                <a16:creationId xmlns:a16="http://schemas.microsoft.com/office/drawing/2014/main" id="{5FAAAB0D-9BE5-5992-B97E-CD7BC855AA4A}"/>
              </a:ext>
            </a:extLst>
          </p:cNvPr>
          <p:cNvCxnSpPr>
            <a:cxnSpLocks/>
          </p:cNvCxnSpPr>
          <p:nvPr/>
        </p:nvCxnSpPr>
        <p:spPr>
          <a:xfrm>
            <a:off x="434568" y="4175617"/>
            <a:ext cx="25189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53DB14-4E82-3DB4-C893-597FE1513D69}"/>
              </a:ext>
            </a:extLst>
          </p:cNvPr>
          <p:cNvSpPr txBox="1"/>
          <p:nvPr/>
        </p:nvSpPr>
        <p:spPr>
          <a:xfrm>
            <a:off x="686118" y="3849616"/>
            <a:ext cx="2133343" cy="646331"/>
          </a:xfrm>
          <a:prstGeom prst="rect">
            <a:avLst/>
          </a:prstGeom>
          <a:noFill/>
        </p:spPr>
        <p:txBody>
          <a:bodyPr wrap="square" rtlCol="0">
            <a:spAutoFit/>
          </a:bodyPr>
          <a:lstStyle/>
          <a:p>
            <a:r>
              <a:rPr lang="en-US" sz="1800" dirty="0"/>
              <a:t>Genuine  SN=1,2, PM=1 (change)</a:t>
            </a:r>
          </a:p>
        </p:txBody>
      </p:sp>
      <p:sp>
        <p:nvSpPr>
          <p:cNvPr id="25" name="Speech Bubble: Rectangle 24">
            <a:extLst>
              <a:ext uri="{FF2B5EF4-FFF2-40B4-BE49-F238E27FC236}">
                <a16:creationId xmlns:a16="http://schemas.microsoft.com/office/drawing/2014/main" id="{921B6626-3782-658A-8A50-4FF4CBFD5C11}"/>
              </a:ext>
            </a:extLst>
          </p:cNvPr>
          <p:cNvSpPr/>
          <p:nvPr/>
        </p:nvSpPr>
        <p:spPr bwMode="auto">
          <a:xfrm>
            <a:off x="3005741" y="4868883"/>
            <a:ext cx="2302641" cy="1227117"/>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time-based protected ack MIC check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3" name="Group 2">
            <a:extLst>
              <a:ext uri="{FF2B5EF4-FFF2-40B4-BE49-F238E27FC236}">
                <a16:creationId xmlns:a16="http://schemas.microsoft.com/office/drawing/2014/main" id="{3819F345-6E45-057E-646E-A086DE55A831}"/>
              </a:ext>
            </a:extLst>
          </p:cNvPr>
          <p:cNvGrpSpPr/>
          <p:nvPr/>
        </p:nvGrpSpPr>
        <p:grpSpPr>
          <a:xfrm>
            <a:off x="295665" y="2867855"/>
            <a:ext cx="1719414" cy="452520"/>
            <a:chOff x="249642" y="3140770"/>
            <a:chExt cx="1719414" cy="288230"/>
          </a:xfrm>
        </p:grpSpPr>
        <p:cxnSp>
          <p:nvCxnSpPr>
            <p:cNvPr id="8" name="Straight Arrow Connector 7">
              <a:extLst>
                <a:ext uri="{FF2B5EF4-FFF2-40B4-BE49-F238E27FC236}">
                  <a16:creationId xmlns:a16="http://schemas.microsoft.com/office/drawing/2014/main" id="{36D58DC3-7AC7-10C9-6D0B-3261D59C48B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a:extLst>
                <a:ext uri="{FF2B5EF4-FFF2-40B4-BE49-F238E27FC236}">
                  <a16:creationId xmlns:a16="http://schemas.microsoft.com/office/drawing/2014/main" id="{813D1381-AD51-BF82-6A69-17C6B8A36FE0}"/>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225635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C363C6E4-AB3A-4BA4-C11E-75132E8C207A}"/>
              </a:ext>
            </a:extLst>
          </p:cNvPr>
          <p:cNvSpPr>
            <a:spLocks noGrp="1"/>
          </p:cNvSpPr>
          <p:nvPr>
            <p:ph idx="1"/>
          </p:nvPr>
        </p:nvSpPr>
        <p:spPr>
          <a:xfrm>
            <a:off x="494522" y="1490133"/>
            <a:ext cx="7963678" cy="4343400"/>
          </a:xfrm>
        </p:spPr>
        <p:txBody>
          <a:bodyPr/>
          <a:lstStyle/>
          <a:p>
            <a:r>
              <a:rPr lang="en-US" dirty="0"/>
              <a:t>Feasibility of using TSF for Ack protection needs to be evaluated</a:t>
            </a:r>
          </a:p>
          <a:p>
            <a:r>
              <a:rPr lang="en-US" dirty="0"/>
              <a:t>Need to resolve several additional issues before we can make use of TSF:</a:t>
            </a:r>
          </a:p>
          <a:p>
            <a:pPr lvl="1"/>
            <a:r>
              <a:rPr lang="en-US" dirty="0"/>
              <a:t>TSF is currently not protected in Beacon</a:t>
            </a:r>
          </a:p>
          <a:p>
            <a:pPr lvl="1"/>
            <a:r>
              <a:rPr lang="en-US" dirty="0"/>
              <a:t>Even if TSF would be protected in Beacon</a:t>
            </a:r>
          </a:p>
          <a:p>
            <a:pPr lvl="2"/>
            <a:r>
              <a:rPr lang="en-US" dirty="0"/>
              <a:t>It was protected by a group key which is less secure, but it is used later in unicast frame exchange</a:t>
            </a:r>
          </a:p>
          <a:p>
            <a:pPr lvl="2"/>
            <a:r>
              <a:rPr lang="en-US" dirty="0"/>
              <a:t>Protected beacon itself can be replayed causing STA to be unsynchronized with AP</a:t>
            </a:r>
          </a:p>
          <a:p>
            <a:r>
              <a:rPr lang="en-US" dirty="0"/>
              <a:t>Adding TSF protection in TGbn timeframe may be difficult, instead, we may </a:t>
            </a:r>
          </a:p>
          <a:p>
            <a:pPr marL="800100" lvl="1" indent="-342900">
              <a:buFont typeface="+mj-lt"/>
              <a:buAutoNum type="alphaLcParenR"/>
            </a:pPr>
            <a:r>
              <a:rPr lang="en-US" dirty="0">
                <a:solidFill>
                  <a:srgbClr val="FF0000"/>
                </a:solidFill>
              </a:rPr>
              <a:t>Only handle attacks in type I scenarios (cases in which originator receives the ack)</a:t>
            </a:r>
            <a:r>
              <a:rPr lang="en-US" dirty="0"/>
              <a:t>, or</a:t>
            </a:r>
          </a:p>
          <a:p>
            <a:pPr marL="800100" lvl="1" indent="-342900">
              <a:buFont typeface="+mj-lt"/>
              <a:buAutoNum type="alphaLcParenR"/>
            </a:pPr>
            <a:r>
              <a:rPr lang="en-US" dirty="0"/>
              <a:t>Instead of making use of TSF, handle attacks in type I and II scenarios by introducing some linkage between soliciting frame and ack to ensure the timeliness of the ack</a:t>
            </a:r>
          </a:p>
          <a:p>
            <a:pPr marL="1143000" lvl="2" indent="-342900"/>
            <a:r>
              <a:rPr lang="en-US" dirty="0"/>
              <a:t>See next slide </a:t>
            </a:r>
          </a:p>
        </p:txBody>
      </p:sp>
      <p:sp>
        <p:nvSpPr>
          <p:cNvPr id="8" name="Title 7">
            <a:extLst>
              <a:ext uri="{FF2B5EF4-FFF2-40B4-BE49-F238E27FC236}">
                <a16:creationId xmlns:a16="http://schemas.microsoft.com/office/drawing/2014/main" id="{867B08DE-9FB8-E28D-A0C3-99016F3EB032}"/>
              </a:ext>
            </a:extLst>
          </p:cNvPr>
          <p:cNvSpPr>
            <a:spLocks noGrp="1"/>
          </p:cNvSpPr>
          <p:nvPr>
            <p:ph type="title"/>
          </p:nvPr>
        </p:nvSpPr>
        <p:spPr>
          <a:xfrm>
            <a:off x="685800" y="685800"/>
            <a:ext cx="7772400" cy="695325"/>
          </a:xfrm>
        </p:spPr>
        <p:txBody>
          <a:bodyPr/>
          <a:lstStyle/>
          <a:p>
            <a:r>
              <a:rPr lang="en-US" dirty="0"/>
              <a:t>Preventing attack scenarios II</a:t>
            </a:r>
          </a:p>
        </p:txBody>
      </p:sp>
      <p:sp>
        <p:nvSpPr>
          <p:cNvPr id="7" name="Date Placeholder 6">
            <a:extLst>
              <a:ext uri="{FF2B5EF4-FFF2-40B4-BE49-F238E27FC236}">
                <a16:creationId xmlns:a16="http://schemas.microsoft.com/office/drawing/2014/main" id="{7AC78839-DCC8-C110-E520-9590041378C5}"/>
              </a:ext>
            </a:extLst>
          </p:cNvPr>
          <p:cNvSpPr>
            <a:spLocks noGrp="1"/>
          </p:cNvSpPr>
          <p:nvPr>
            <p:ph type="dt" sz="half" idx="10"/>
          </p:nvPr>
        </p:nvSpPr>
        <p:spPr/>
        <p:txBody>
          <a:bodyPr/>
          <a:lstStyle/>
          <a:p>
            <a:pPr>
              <a:defRPr/>
            </a:pPr>
            <a:fld id="{1F330D1D-06A3-4B9F-B3DA-E3DEB7C7AFF5}" type="datetime1">
              <a:rPr lang="en-US" smtClean="0"/>
              <a:t>4/23/2024</a:t>
            </a:fld>
            <a:endParaRPr lang="en-US" dirty="0"/>
          </a:p>
        </p:txBody>
      </p:sp>
      <p:sp>
        <p:nvSpPr>
          <p:cNvPr id="6" name="Footer Placeholder 5">
            <a:extLst>
              <a:ext uri="{FF2B5EF4-FFF2-40B4-BE49-F238E27FC236}">
                <a16:creationId xmlns:a16="http://schemas.microsoft.com/office/drawing/2014/main" id="{53F9E4A1-DF82-97D5-7ABC-B1321BB9C5B2}"/>
              </a:ext>
            </a:extLst>
          </p:cNvPr>
          <p:cNvSpPr>
            <a:spLocks noGrp="1"/>
          </p:cNvSpPr>
          <p:nvPr>
            <p:ph type="ftr" sz="quarter" idx="11"/>
          </p:nvPr>
        </p:nvSpPr>
        <p:spPr/>
        <p:txBody>
          <a:bodyPr/>
          <a:lstStyle/>
          <a:p>
            <a:pPr>
              <a:defRPr/>
            </a:pPr>
            <a:r>
              <a:rPr lang="en-US" altLang="ko-KR"/>
              <a:t>, MediaTek</a:t>
            </a:r>
            <a:endParaRPr lang="en-US" altLang="ko-KR" dirty="0"/>
          </a:p>
        </p:txBody>
      </p:sp>
      <p:sp>
        <p:nvSpPr>
          <p:cNvPr id="5" name="Slide Number Placeholder 4">
            <a:extLst>
              <a:ext uri="{FF2B5EF4-FFF2-40B4-BE49-F238E27FC236}">
                <a16:creationId xmlns:a16="http://schemas.microsoft.com/office/drawing/2014/main" id="{C7BDAC97-2282-6B6B-4B7D-F76B2BF1750D}"/>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16</a:t>
            </a:fld>
            <a:endParaRPr lang="en-US"/>
          </a:p>
        </p:txBody>
      </p:sp>
    </p:spTree>
    <p:extLst>
      <p:ext uri="{BB962C8B-B14F-4D97-AF65-F5344CB8AC3E}">
        <p14:creationId xmlns:p14="http://schemas.microsoft.com/office/powerpoint/2010/main" val="758702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B66C-A7A4-0910-9399-6209DD359A27}"/>
              </a:ext>
            </a:extLst>
          </p:cNvPr>
          <p:cNvSpPr>
            <a:spLocks noGrp="1"/>
          </p:cNvSpPr>
          <p:nvPr>
            <p:ph type="title"/>
          </p:nvPr>
        </p:nvSpPr>
        <p:spPr>
          <a:xfrm>
            <a:off x="747568" y="609600"/>
            <a:ext cx="7886700" cy="994172"/>
          </a:xfrm>
        </p:spPr>
        <p:txBody>
          <a:bodyPr/>
          <a:lstStyle/>
          <a:p>
            <a:r>
              <a:rPr lang="en-US" dirty="0"/>
              <a:t>linkage between soliciting frame and ack</a:t>
            </a:r>
            <a:endParaRPr lang="en-US" strike="sngStrike" dirty="0"/>
          </a:p>
        </p:txBody>
      </p:sp>
      <p:sp>
        <p:nvSpPr>
          <p:cNvPr id="3" name="Content Placeholder 2">
            <a:extLst>
              <a:ext uri="{FF2B5EF4-FFF2-40B4-BE49-F238E27FC236}">
                <a16:creationId xmlns:a16="http://schemas.microsoft.com/office/drawing/2014/main" id="{36020D05-36BB-672F-C5F4-2AD30D9F5F59}"/>
              </a:ext>
            </a:extLst>
          </p:cNvPr>
          <p:cNvSpPr>
            <a:spLocks noGrp="1"/>
          </p:cNvSpPr>
          <p:nvPr>
            <p:ph idx="1"/>
          </p:nvPr>
        </p:nvSpPr>
        <p:spPr>
          <a:xfrm>
            <a:off x="628650" y="1603772"/>
            <a:ext cx="7886700" cy="4977137"/>
          </a:xfrm>
        </p:spPr>
        <p:txBody>
          <a:bodyPr>
            <a:normAutofit/>
          </a:bodyPr>
          <a:lstStyle/>
          <a:p>
            <a:r>
              <a:rPr lang="en-US" dirty="0"/>
              <a:t>Inputs to Ack/BA MIC may include additional data which contains info of the soliciting PPDU</a:t>
            </a:r>
          </a:p>
          <a:p>
            <a:pPr lvl="1"/>
            <a:r>
              <a:rPr lang="en-US" dirty="0"/>
              <a:t>e.g. some bits in soliciting MPDUs, with bit locations known by originator and recipient</a:t>
            </a:r>
          </a:p>
          <a:p>
            <a:pPr lvl="2"/>
            <a:r>
              <a:rPr lang="en-US" dirty="0"/>
              <a:t>Difficult for attacker to selectively replace some bits while not changing others </a:t>
            </a:r>
          </a:p>
          <a:p>
            <a:pPr lvl="1"/>
            <a:r>
              <a:rPr lang="en-US" dirty="0"/>
              <a:t>e.g. header MIC, # of symbols between the MIC and the ack</a:t>
            </a:r>
          </a:p>
          <a:p>
            <a:pPr lvl="2"/>
            <a:r>
              <a:rPr lang="en-US" dirty="0"/>
              <a:t>Difficult for attacker to send unpredictable bits (header MIC) and altered bits (altered header fields) in the same symbol at the correct time</a:t>
            </a:r>
          </a:p>
          <a:p>
            <a:pPr lvl="1"/>
            <a:r>
              <a:rPr lang="en-US" dirty="0"/>
              <a:t>e.g. soliciting PPDU length and one or more of the corrected received header MIC</a:t>
            </a:r>
          </a:p>
          <a:p>
            <a:pPr lvl="1"/>
            <a:endParaRPr lang="en-US" dirty="0"/>
          </a:p>
        </p:txBody>
      </p:sp>
      <p:sp>
        <p:nvSpPr>
          <p:cNvPr id="4" name="Date Placeholder 3">
            <a:extLst>
              <a:ext uri="{FF2B5EF4-FFF2-40B4-BE49-F238E27FC236}">
                <a16:creationId xmlns:a16="http://schemas.microsoft.com/office/drawing/2014/main" id="{8352FFDC-14B2-EC3C-F7D2-040D0074F8DA}"/>
              </a:ext>
            </a:extLst>
          </p:cNvPr>
          <p:cNvSpPr>
            <a:spLocks noGrp="1"/>
          </p:cNvSpPr>
          <p:nvPr>
            <p:ph type="dt" sz="half" idx="10"/>
          </p:nvPr>
        </p:nvSpPr>
        <p:spPr/>
        <p:txBody>
          <a:bodyPr/>
          <a:lstStyle/>
          <a:p>
            <a:pPr>
              <a:defRPr/>
            </a:pPr>
            <a:fld id="{63CD3051-CEE0-4B08-B1FB-D42433CA9A2A}" type="datetime1">
              <a:rPr lang="en-US" smtClean="0"/>
              <a:t>4/23/2024</a:t>
            </a:fld>
            <a:endParaRPr lang="en-US" dirty="0"/>
          </a:p>
        </p:txBody>
      </p:sp>
      <p:sp>
        <p:nvSpPr>
          <p:cNvPr id="5" name="Footer Placeholder 4">
            <a:extLst>
              <a:ext uri="{FF2B5EF4-FFF2-40B4-BE49-F238E27FC236}">
                <a16:creationId xmlns:a16="http://schemas.microsoft.com/office/drawing/2014/main" id="{E5ED0387-A732-0219-B7D5-CE01C6F09B79}"/>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BBAE6748-C99C-1D79-1B0B-B81E1628E71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17</a:t>
            </a:fld>
            <a:endParaRPr lang="en-US"/>
          </a:p>
        </p:txBody>
      </p:sp>
      <p:grpSp>
        <p:nvGrpSpPr>
          <p:cNvPr id="19" name="Group 18">
            <a:extLst>
              <a:ext uri="{FF2B5EF4-FFF2-40B4-BE49-F238E27FC236}">
                <a16:creationId xmlns:a16="http://schemas.microsoft.com/office/drawing/2014/main" id="{6454D105-1017-E399-E048-F007D618A7BD}"/>
              </a:ext>
            </a:extLst>
          </p:cNvPr>
          <p:cNvGrpSpPr/>
          <p:nvPr/>
        </p:nvGrpSpPr>
        <p:grpSpPr>
          <a:xfrm>
            <a:off x="2341033" y="4940300"/>
            <a:ext cx="4461934" cy="1363660"/>
            <a:chOff x="628650" y="4656667"/>
            <a:chExt cx="4461934" cy="1363660"/>
          </a:xfrm>
        </p:grpSpPr>
        <p:sp>
          <p:nvSpPr>
            <p:cNvPr id="7" name="Rectangle 6">
              <a:extLst>
                <a:ext uri="{FF2B5EF4-FFF2-40B4-BE49-F238E27FC236}">
                  <a16:creationId xmlns:a16="http://schemas.microsoft.com/office/drawing/2014/main" id="{0564FEF1-CE88-733B-0BA1-CEC59DDBAD5B}"/>
                </a:ext>
              </a:extLst>
            </p:cNvPr>
            <p:cNvSpPr/>
            <p:nvPr/>
          </p:nvSpPr>
          <p:spPr bwMode="auto">
            <a:xfrm>
              <a:off x="628650" y="5588000"/>
              <a:ext cx="3151717" cy="419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preamble</a:t>
              </a:r>
            </a:p>
          </p:txBody>
        </p:sp>
        <p:sp>
          <p:nvSpPr>
            <p:cNvPr id="8" name="Rectangle 7">
              <a:extLst>
                <a:ext uri="{FF2B5EF4-FFF2-40B4-BE49-F238E27FC236}">
                  <a16:creationId xmlns:a16="http://schemas.microsoft.com/office/drawing/2014/main" id="{FFA4CA87-6555-D58D-7C37-6A249B32D347}"/>
                </a:ext>
              </a:extLst>
            </p:cNvPr>
            <p:cNvSpPr/>
            <p:nvPr/>
          </p:nvSpPr>
          <p:spPr bwMode="auto">
            <a:xfrm>
              <a:off x="1087967" y="5588000"/>
              <a:ext cx="495300"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600" b="1" dirty="0">
                  <a:solidFill>
                    <a:srgbClr val="00B050"/>
                  </a:solidFill>
                </a:rPr>
                <a:t>MPDU1</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p:txBody>
        </p:sp>
        <p:sp>
          <p:nvSpPr>
            <p:cNvPr id="9" name="Rectangle 8">
              <a:extLst>
                <a:ext uri="{FF2B5EF4-FFF2-40B4-BE49-F238E27FC236}">
                  <a16:creationId xmlns:a16="http://schemas.microsoft.com/office/drawing/2014/main" id="{78617D57-81EE-A3E2-C488-D2D0FD6DA0D3}"/>
                </a:ext>
              </a:extLst>
            </p:cNvPr>
            <p:cNvSpPr/>
            <p:nvPr/>
          </p:nvSpPr>
          <p:spPr bwMode="auto">
            <a:xfrm>
              <a:off x="2108199" y="5590117"/>
              <a:ext cx="643466"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MPDU3 </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7BB63120-0B02-9A61-3380-4B7C1B393A10}"/>
                </a:ext>
              </a:extLst>
            </p:cNvPr>
            <p:cNvSpPr/>
            <p:nvPr/>
          </p:nvSpPr>
          <p:spPr bwMode="auto">
            <a:xfrm>
              <a:off x="1583267" y="5588000"/>
              <a:ext cx="524932" cy="419100"/>
            </a:xfrm>
            <a:prstGeom prst="rect">
              <a:avLst/>
            </a:prstGeom>
            <a:solidFill>
              <a:srgbClr val="E9D1D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rgbClr val="FF0000"/>
                  </a:solidFill>
                  <a:effectLst/>
                  <a:latin typeface="Times New Roman" pitchFamily="18" charset="0"/>
                </a:rPr>
                <a:t>MPDU2</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Times New Roman" pitchFamily="18" charset="0"/>
                </a:rPr>
                <a:t>x</a:t>
              </a:r>
              <a:endParaRPr kumimoji="0" lang="en-US" sz="5400" b="0" i="0" u="none" strike="noStrike" cap="none" normalizeH="0" baseline="0" dirty="0">
                <a:ln>
                  <a:noFill/>
                </a:ln>
                <a:solidFill>
                  <a:srgbClr val="FF0000"/>
                </a:solidFill>
                <a:effectLst/>
                <a:latin typeface="Times New Roman" pitchFamily="18" charset="0"/>
              </a:endParaRPr>
            </a:p>
          </p:txBody>
        </p:sp>
        <p:sp>
          <p:nvSpPr>
            <p:cNvPr id="11" name="Rectangle 10">
              <a:extLst>
                <a:ext uri="{FF2B5EF4-FFF2-40B4-BE49-F238E27FC236}">
                  <a16:creationId xmlns:a16="http://schemas.microsoft.com/office/drawing/2014/main" id="{AA7D2A6F-4270-83E7-EFFC-FEB8A842B28F}"/>
                </a:ext>
              </a:extLst>
            </p:cNvPr>
            <p:cNvSpPr/>
            <p:nvPr/>
          </p:nvSpPr>
          <p:spPr bwMode="auto">
            <a:xfrm>
              <a:off x="2751665" y="5588000"/>
              <a:ext cx="1028702"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MPDU4 </a:t>
              </a:r>
              <a:endParaRPr lang="en-US" sz="1800" b="1" dirty="0">
                <a:solidFill>
                  <a:srgbClr val="00B050"/>
                </a:solidFill>
              </a:endParaRPr>
            </a:p>
            <a:p>
              <a:pPr eaLnBrk="0" hangingPunct="0"/>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9DFD92EE-1579-1FC4-0FFF-BCF22AE11304}"/>
                </a:ext>
              </a:extLst>
            </p:cNvPr>
            <p:cNvSpPr/>
            <p:nvPr/>
          </p:nvSpPr>
          <p:spPr bwMode="auto">
            <a:xfrm>
              <a:off x="4239684" y="5601228"/>
              <a:ext cx="850900" cy="4190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ACK</a:t>
              </a:r>
            </a:p>
          </p:txBody>
        </p:sp>
        <p:sp>
          <p:nvSpPr>
            <p:cNvPr id="13" name="TextBox 12">
              <a:extLst>
                <a:ext uri="{FF2B5EF4-FFF2-40B4-BE49-F238E27FC236}">
                  <a16:creationId xmlns:a16="http://schemas.microsoft.com/office/drawing/2014/main" id="{55B7DA17-3C19-5B77-1026-F2A695ACBD87}"/>
                </a:ext>
              </a:extLst>
            </p:cNvPr>
            <p:cNvSpPr txBox="1"/>
            <p:nvPr/>
          </p:nvSpPr>
          <p:spPr>
            <a:xfrm>
              <a:off x="4721252" y="5601230"/>
              <a:ext cx="369332" cy="405870"/>
            </a:xfrm>
            <a:prstGeom prst="rect">
              <a:avLst/>
            </a:prstGeom>
            <a:noFill/>
            <a:ln>
              <a:solidFill>
                <a:schemeClr val="tx1"/>
              </a:solidFill>
            </a:ln>
          </p:spPr>
          <p:txBody>
            <a:bodyPr vert="eaVert" wrap="square" rtlCol="0">
              <a:spAutoFit/>
            </a:bodyPr>
            <a:lstStyle/>
            <a:p>
              <a:r>
                <a:rPr lang="en-US" dirty="0"/>
                <a:t>MIC</a:t>
              </a:r>
            </a:p>
          </p:txBody>
        </p:sp>
        <p:sp>
          <p:nvSpPr>
            <p:cNvPr id="15" name="Freeform: Shape 14">
              <a:extLst>
                <a:ext uri="{FF2B5EF4-FFF2-40B4-BE49-F238E27FC236}">
                  <a16:creationId xmlns:a16="http://schemas.microsoft.com/office/drawing/2014/main" id="{D816D029-1A22-7882-F33C-B28CC31F229D}"/>
                </a:ext>
              </a:extLst>
            </p:cNvPr>
            <p:cNvSpPr/>
            <p:nvPr/>
          </p:nvSpPr>
          <p:spPr bwMode="auto">
            <a:xfrm>
              <a:off x="1227667" y="4912467"/>
              <a:ext cx="3653366"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Freeform: Shape 15">
              <a:extLst>
                <a:ext uri="{FF2B5EF4-FFF2-40B4-BE49-F238E27FC236}">
                  <a16:creationId xmlns:a16="http://schemas.microsoft.com/office/drawing/2014/main" id="{0DACE9F1-F085-C23B-F89E-F15B2225946D}"/>
                </a:ext>
              </a:extLst>
            </p:cNvPr>
            <p:cNvSpPr/>
            <p:nvPr/>
          </p:nvSpPr>
          <p:spPr bwMode="auto">
            <a:xfrm>
              <a:off x="2294466" y="4869807"/>
              <a:ext cx="2616201"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ash"/>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Freeform: Shape 16">
              <a:extLst>
                <a:ext uri="{FF2B5EF4-FFF2-40B4-BE49-F238E27FC236}">
                  <a16:creationId xmlns:a16="http://schemas.microsoft.com/office/drawing/2014/main" id="{B65C8E0E-D935-2FBB-542E-700FF98DE3C7}"/>
                </a:ext>
              </a:extLst>
            </p:cNvPr>
            <p:cNvSpPr/>
            <p:nvPr/>
          </p:nvSpPr>
          <p:spPr bwMode="auto">
            <a:xfrm>
              <a:off x="3034265" y="4770967"/>
              <a:ext cx="1956835" cy="812271"/>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dash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Freeform: Shape 17">
              <a:extLst>
                <a:ext uri="{FF2B5EF4-FFF2-40B4-BE49-F238E27FC236}">
                  <a16:creationId xmlns:a16="http://schemas.microsoft.com/office/drawing/2014/main" id="{B8E18745-3662-8C0B-40F9-B3DC1EE513C3}"/>
                </a:ext>
              </a:extLst>
            </p:cNvPr>
            <p:cNvSpPr/>
            <p:nvPr/>
          </p:nvSpPr>
          <p:spPr bwMode="auto">
            <a:xfrm>
              <a:off x="744549" y="4656667"/>
              <a:ext cx="4130664" cy="922338"/>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20" name="TextBox 19">
            <a:extLst>
              <a:ext uri="{FF2B5EF4-FFF2-40B4-BE49-F238E27FC236}">
                <a16:creationId xmlns:a16="http://schemas.microsoft.com/office/drawing/2014/main" id="{ECBB26C0-FB4E-C8EE-AF5C-B4D56A9FD005}"/>
              </a:ext>
            </a:extLst>
          </p:cNvPr>
          <p:cNvSpPr txBox="1"/>
          <p:nvPr/>
        </p:nvSpPr>
        <p:spPr>
          <a:xfrm>
            <a:off x="6810411" y="4849109"/>
            <a:ext cx="1638275" cy="646331"/>
          </a:xfrm>
          <a:prstGeom prst="rect">
            <a:avLst/>
          </a:prstGeom>
          <a:noFill/>
        </p:spPr>
        <p:txBody>
          <a:bodyPr wrap="square" rtlCol="0">
            <a:spAutoFit/>
          </a:bodyPr>
          <a:lstStyle/>
          <a:p>
            <a:r>
              <a:rPr lang="en-US" dirty="0"/>
              <a:t>Some bits from soliciting PPDU as input of Ack MIC</a:t>
            </a:r>
          </a:p>
        </p:txBody>
      </p:sp>
      <p:cxnSp>
        <p:nvCxnSpPr>
          <p:cNvPr id="24" name="Straight Arrow Connector 23">
            <a:extLst>
              <a:ext uri="{FF2B5EF4-FFF2-40B4-BE49-F238E27FC236}">
                <a16:creationId xmlns:a16="http://schemas.microsoft.com/office/drawing/2014/main" id="{1536187C-61D8-61D8-0D22-8E519DBCA6A0}"/>
              </a:ext>
            </a:extLst>
          </p:cNvPr>
          <p:cNvCxnSpPr/>
          <p:nvPr/>
        </p:nvCxnSpPr>
        <p:spPr bwMode="auto">
          <a:xfrm>
            <a:off x="5495406" y="6081183"/>
            <a:ext cx="45931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E2553BD-346E-5B1B-B49A-C555A35895D8}"/>
              </a:ext>
            </a:extLst>
          </p:cNvPr>
          <p:cNvSpPr txBox="1"/>
          <p:nvPr/>
        </p:nvSpPr>
        <p:spPr>
          <a:xfrm>
            <a:off x="5523342" y="5829240"/>
            <a:ext cx="490840" cy="276999"/>
          </a:xfrm>
          <a:prstGeom prst="rect">
            <a:avLst/>
          </a:prstGeom>
          <a:noFill/>
        </p:spPr>
        <p:txBody>
          <a:bodyPr wrap="none" rtlCol="0">
            <a:spAutoFit/>
          </a:bodyPr>
          <a:lstStyle/>
          <a:p>
            <a:r>
              <a:rPr lang="en-US" dirty="0"/>
              <a:t>SIFS</a:t>
            </a:r>
          </a:p>
        </p:txBody>
      </p:sp>
    </p:spTree>
    <p:extLst>
      <p:ext uri="{BB962C8B-B14F-4D97-AF65-F5344CB8AC3E}">
        <p14:creationId xmlns:p14="http://schemas.microsoft.com/office/powerpoint/2010/main" val="3680174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8DDA2C-CD55-AE4E-C45E-77ACE26C6D3B}"/>
              </a:ext>
            </a:extLst>
          </p:cNvPr>
          <p:cNvSpPr>
            <a:spLocks noGrp="1"/>
          </p:cNvSpPr>
          <p:nvPr>
            <p:ph idx="1"/>
          </p:nvPr>
        </p:nvSpPr>
        <p:spPr/>
        <p:txBody>
          <a:bodyPr/>
          <a:lstStyle/>
          <a:p>
            <a:r>
              <a:rPr lang="en-US" dirty="0"/>
              <a:t>[1] 11-23/1888r1 “</a:t>
            </a:r>
            <a:r>
              <a:rPr lang="en-US" sz="2000" dirty="0"/>
              <a:t>MAC header protection – follow-up”</a:t>
            </a:r>
            <a:endParaRPr lang="en-US" dirty="0"/>
          </a:p>
          <a:p>
            <a:r>
              <a:rPr lang="en-US" dirty="0"/>
              <a:t>[2] 11-23/1960 “Enhanced replay detection for header protection”</a:t>
            </a:r>
          </a:p>
        </p:txBody>
      </p:sp>
      <p:sp>
        <p:nvSpPr>
          <p:cNvPr id="3" name="Title 2">
            <a:extLst>
              <a:ext uri="{FF2B5EF4-FFF2-40B4-BE49-F238E27FC236}">
                <a16:creationId xmlns:a16="http://schemas.microsoft.com/office/drawing/2014/main" id="{40FFE343-7E09-45F5-A79E-3CD2364847AF}"/>
              </a:ext>
            </a:extLst>
          </p:cNvPr>
          <p:cNvSpPr>
            <a:spLocks noGrp="1"/>
          </p:cNvSpPr>
          <p:nvPr>
            <p:ph type="title"/>
          </p:nvPr>
        </p:nvSpPr>
        <p:spPr/>
        <p:txBody>
          <a:bodyPr/>
          <a:lstStyle/>
          <a:p>
            <a:r>
              <a:rPr lang="en-US" dirty="0"/>
              <a:t>Reference</a:t>
            </a:r>
          </a:p>
        </p:txBody>
      </p:sp>
      <p:sp>
        <p:nvSpPr>
          <p:cNvPr id="4" name="Date Placeholder 3">
            <a:extLst>
              <a:ext uri="{FF2B5EF4-FFF2-40B4-BE49-F238E27FC236}">
                <a16:creationId xmlns:a16="http://schemas.microsoft.com/office/drawing/2014/main" id="{A03233CF-A025-DFBA-5719-6393E0B6055C}"/>
              </a:ext>
            </a:extLst>
          </p:cNvPr>
          <p:cNvSpPr>
            <a:spLocks noGrp="1"/>
          </p:cNvSpPr>
          <p:nvPr>
            <p:ph type="dt" sz="half" idx="10"/>
          </p:nvPr>
        </p:nvSpPr>
        <p:spPr/>
        <p:txBody>
          <a:bodyPr/>
          <a:lstStyle/>
          <a:p>
            <a:pPr>
              <a:defRPr/>
            </a:pPr>
            <a:fld id="{4308D1E0-B798-4AAF-88B5-4194EB3B559D}" type="datetime1">
              <a:rPr lang="en-US" smtClean="0"/>
              <a:t>4/23/2024</a:t>
            </a:fld>
            <a:endParaRPr lang="en-US" dirty="0"/>
          </a:p>
        </p:txBody>
      </p:sp>
      <p:sp>
        <p:nvSpPr>
          <p:cNvPr id="5" name="Footer Placeholder 4">
            <a:extLst>
              <a:ext uri="{FF2B5EF4-FFF2-40B4-BE49-F238E27FC236}">
                <a16:creationId xmlns:a16="http://schemas.microsoft.com/office/drawing/2014/main" id="{8EEF4E9D-134C-EF60-849C-FC029DE09731}"/>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6145C194-AFF5-973A-6643-131ED8C34C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18</a:t>
            </a:fld>
            <a:endParaRPr lang="en-US"/>
          </a:p>
        </p:txBody>
      </p:sp>
    </p:spTree>
    <p:extLst>
      <p:ext uri="{BB962C8B-B14F-4D97-AF65-F5344CB8AC3E}">
        <p14:creationId xmlns:p14="http://schemas.microsoft.com/office/powerpoint/2010/main" val="130652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7EE92E-DD6D-E378-EB81-3E66BF9F493C}"/>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Do you agree to define a mode that a recipient only checks the FCS of the soliciting individually addressed data and management frame with MAC header protection before sending protected immediate acknowledgement, and the sender checks the MIC in </a:t>
            </a:r>
            <a:r>
              <a:rPr lang="en-US" sz="1800">
                <a:effectLst/>
                <a:latin typeface="Calibri" panose="020F0502020204030204" pitchFamily="34" charset="0"/>
                <a:ea typeface="Times New Roman" panose="02020603050405020304" pitchFamily="18" charset="0"/>
              </a:rPr>
              <a:t>the acknowledgement?</a:t>
            </a:r>
            <a:endParaRPr lang="en-US" dirty="0"/>
          </a:p>
        </p:txBody>
      </p:sp>
      <p:sp>
        <p:nvSpPr>
          <p:cNvPr id="3" name="Title 2">
            <a:extLst>
              <a:ext uri="{FF2B5EF4-FFF2-40B4-BE49-F238E27FC236}">
                <a16:creationId xmlns:a16="http://schemas.microsoft.com/office/drawing/2014/main" id="{EFE4D706-5F07-83EA-8267-9E85F8525A7D}"/>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E3FECAA-6CDC-1C0B-7281-06DE3C3F559D}"/>
              </a:ext>
            </a:extLst>
          </p:cNvPr>
          <p:cNvSpPr>
            <a:spLocks noGrp="1"/>
          </p:cNvSpPr>
          <p:nvPr>
            <p:ph type="dt" sz="half" idx="10"/>
          </p:nvPr>
        </p:nvSpPr>
        <p:spPr/>
        <p:txBody>
          <a:bodyPr/>
          <a:lstStyle/>
          <a:p>
            <a:pPr>
              <a:defRPr/>
            </a:pPr>
            <a:fld id="{4308D1E0-B798-4AAF-88B5-4194EB3B559D}" type="datetime1">
              <a:rPr lang="en-US" smtClean="0"/>
              <a:t>4/23/2024</a:t>
            </a:fld>
            <a:endParaRPr lang="en-US" dirty="0"/>
          </a:p>
        </p:txBody>
      </p:sp>
      <p:sp>
        <p:nvSpPr>
          <p:cNvPr id="5" name="Footer Placeholder 4">
            <a:extLst>
              <a:ext uri="{FF2B5EF4-FFF2-40B4-BE49-F238E27FC236}">
                <a16:creationId xmlns:a16="http://schemas.microsoft.com/office/drawing/2014/main" id="{3E00C079-31CD-F1E2-8F1E-84245FE404C0}"/>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5F1E4F1E-9DBD-545D-EEE8-4A418218ADE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Tree>
    <p:extLst>
      <p:ext uri="{BB962C8B-B14F-4D97-AF65-F5344CB8AC3E}">
        <p14:creationId xmlns:p14="http://schemas.microsoft.com/office/powerpoint/2010/main" val="330536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4EE17A-43DC-5B43-EAEE-F941C15032FC}"/>
              </a:ext>
            </a:extLst>
          </p:cNvPr>
          <p:cNvSpPr>
            <a:spLocks noGrp="1"/>
          </p:cNvSpPr>
          <p:nvPr>
            <p:ph idx="1"/>
          </p:nvPr>
        </p:nvSpPr>
        <p:spPr>
          <a:xfrm>
            <a:off x="630865" y="1346629"/>
            <a:ext cx="7958470" cy="4495800"/>
          </a:xfrm>
        </p:spPr>
        <p:txBody>
          <a:bodyPr/>
          <a:lstStyle/>
          <a:p>
            <a:r>
              <a:rPr lang="en-US" dirty="0"/>
              <a:t>[1] proposed header protection for individually addressed Data and Management frames</a:t>
            </a:r>
          </a:p>
          <a:p>
            <a:pPr lvl="1"/>
            <a:r>
              <a:rPr lang="en-US" dirty="0"/>
              <a:t>A new MIC is generated for the header fields each time an MPDU is (re)transmitted</a:t>
            </a:r>
          </a:p>
          <a:p>
            <a:r>
              <a:rPr lang="en-US" dirty="0"/>
              <a:t>It is generally assumed that the recipient of unicast data/management frames would verify header MIC before sending Ack/BA</a:t>
            </a:r>
          </a:p>
          <a:p>
            <a:r>
              <a:rPr lang="en-US" dirty="0"/>
              <a:t>Considerations at receiver side for MIC verification before BA/Ack:</a:t>
            </a:r>
          </a:p>
          <a:p>
            <a:pPr lvl="1"/>
            <a:r>
              <a:rPr lang="en-US" dirty="0"/>
              <a:t>Recipient may have processing/cost constraints/performance degradation for processing all the MICs received in a high rate AMPDU before sending immediate ack/BA</a:t>
            </a:r>
          </a:p>
          <a:p>
            <a:pPr lvl="1"/>
            <a:r>
              <a:rPr lang="en-US" dirty="0"/>
              <a:t>Extra padding/delimiters in an AMPDU reduces throughput</a:t>
            </a:r>
          </a:p>
          <a:p>
            <a:pPr lvl="1"/>
            <a:r>
              <a:rPr lang="en-US" dirty="0"/>
              <a:t>Header MIC check does not guarantee the data integrity</a:t>
            </a:r>
          </a:p>
          <a:p>
            <a:r>
              <a:rPr lang="en-US" dirty="0"/>
              <a:t>[2] illustrates an issue of a jam/record/replay attack</a:t>
            </a:r>
          </a:p>
          <a:p>
            <a:pPr lvl="1"/>
            <a:r>
              <a:rPr lang="en-US" dirty="0"/>
              <a:t>proposed to use portion of the TSF as PN in the header MIC</a:t>
            </a:r>
          </a:p>
          <a:p>
            <a:pPr lvl="1"/>
            <a:r>
              <a:rPr lang="en-US" dirty="0"/>
              <a:t>Verifying MIC and TSF before sending ACK comes at an even higher cost to receiver</a:t>
            </a:r>
          </a:p>
        </p:txBody>
      </p:sp>
      <p:sp>
        <p:nvSpPr>
          <p:cNvPr id="3" name="Title 2">
            <a:extLst>
              <a:ext uri="{FF2B5EF4-FFF2-40B4-BE49-F238E27FC236}">
                <a16:creationId xmlns:a16="http://schemas.microsoft.com/office/drawing/2014/main" id="{223B13E1-328D-67E4-FF5C-04A3AB55BC50}"/>
              </a:ext>
            </a:extLst>
          </p:cNvPr>
          <p:cNvSpPr>
            <a:spLocks noGrp="1"/>
          </p:cNvSpPr>
          <p:nvPr>
            <p:ph type="title"/>
          </p:nvPr>
        </p:nvSpPr>
        <p:spPr>
          <a:xfrm>
            <a:off x="674687" y="501501"/>
            <a:ext cx="7772400" cy="1066800"/>
          </a:xfrm>
        </p:spPr>
        <p:txBody>
          <a:bodyPr/>
          <a:lstStyle/>
          <a:p>
            <a:r>
              <a:rPr lang="en-US" dirty="0"/>
              <a:t>Background</a:t>
            </a:r>
          </a:p>
        </p:txBody>
      </p:sp>
      <p:sp>
        <p:nvSpPr>
          <p:cNvPr id="4" name="Date Placeholder 3">
            <a:extLst>
              <a:ext uri="{FF2B5EF4-FFF2-40B4-BE49-F238E27FC236}">
                <a16:creationId xmlns:a16="http://schemas.microsoft.com/office/drawing/2014/main" id="{7974A922-38ED-EB44-B275-6F60E4A6C339}"/>
              </a:ext>
            </a:extLst>
          </p:cNvPr>
          <p:cNvSpPr>
            <a:spLocks noGrp="1"/>
          </p:cNvSpPr>
          <p:nvPr>
            <p:ph type="dt" sz="half" idx="10"/>
          </p:nvPr>
        </p:nvSpPr>
        <p:spPr/>
        <p:txBody>
          <a:bodyPr/>
          <a:lstStyle/>
          <a:p>
            <a:pPr>
              <a:defRPr/>
            </a:pPr>
            <a:fld id="{F3C957EB-F134-458D-A817-8EC903752A12}" type="datetime1">
              <a:rPr lang="en-US" smtClean="0"/>
              <a:t>4/23/2024</a:t>
            </a:fld>
            <a:endParaRPr lang="en-US" dirty="0"/>
          </a:p>
        </p:txBody>
      </p:sp>
      <p:sp>
        <p:nvSpPr>
          <p:cNvPr id="5" name="Footer Placeholder 4">
            <a:extLst>
              <a:ext uri="{FF2B5EF4-FFF2-40B4-BE49-F238E27FC236}">
                <a16:creationId xmlns:a16="http://schemas.microsoft.com/office/drawing/2014/main" id="{3CAF6FE4-123B-46ED-4039-D61F148CF2D2}"/>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2737F006-286F-9F96-2E2D-221AC7D861F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237807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D3A1F0-888D-B192-0B9A-23B27A1796F1}"/>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Do you agree that if a recipient only checks the FCS of the soliciting individually addressed data and management frame with MAC header protection before sending immediate acknowledgement, then the recipient shall check the PN and MIC of the MAC header protection while processing the solicited frame after sending the acknowledgement?</a:t>
            </a:r>
            <a:endParaRPr lang="en-US" sz="1800" dirty="0">
              <a:effectLst/>
              <a:latin typeface="Calibri" panose="020F0502020204030204" pitchFamily="34" charset="0"/>
              <a:ea typeface="DengXian" panose="02010600030101010101" pitchFamily="2" charset="-122"/>
            </a:endParaRPr>
          </a:p>
        </p:txBody>
      </p:sp>
      <p:sp>
        <p:nvSpPr>
          <p:cNvPr id="3" name="Title 2">
            <a:extLst>
              <a:ext uri="{FF2B5EF4-FFF2-40B4-BE49-F238E27FC236}">
                <a16:creationId xmlns:a16="http://schemas.microsoft.com/office/drawing/2014/main" id="{DA01D89C-4014-A8DB-F49A-9B00D8307E90}"/>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2ACCD0-4658-7D72-26E1-8C0DE23610AC}"/>
              </a:ext>
            </a:extLst>
          </p:cNvPr>
          <p:cNvSpPr>
            <a:spLocks noGrp="1"/>
          </p:cNvSpPr>
          <p:nvPr>
            <p:ph type="dt" sz="half" idx="10"/>
          </p:nvPr>
        </p:nvSpPr>
        <p:spPr/>
        <p:txBody>
          <a:bodyPr/>
          <a:lstStyle/>
          <a:p>
            <a:pPr>
              <a:defRPr/>
            </a:pPr>
            <a:fld id="{4308D1E0-B798-4AAF-88B5-4194EB3B559D}" type="datetime1">
              <a:rPr lang="en-US" smtClean="0"/>
              <a:t>4/23/2024</a:t>
            </a:fld>
            <a:endParaRPr lang="en-US" dirty="0"/>
          </a:p>
        </p:txBody>
      </p:sp>
      <p:sp>
        <p:nvSpPr>
          <p:cNvPr id="5" name="Footer Placeholder 4">
            <a:extLst>
              <a:ext uri="{FF2B5EF4-FFF2-40B4-BE49-F238E27FC236}">
                <a16:creationId xmlns:a16="http://schemas.microsoft.com/office/drawing/2014/main" id="{F2317A31-95FE-23AD-3EF6-A7AF03A475A4}"/>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A8CC1753-A540-C94E-B011-70A496F9C3A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Tree>
    <p:extLst>
      <p:ext uri="{BB962C8B-B14F-4D97-AF65-F5344CB8AC3E}">
        <p14:creationId xmlns:p14="http://schemas.microsoft.com/office/powerpoint/2010/main" val="222217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0EF73A-D110-E227-EE8E-00A12A76040F}"/>
              </a:ext>
            </a:extLst>
          </p:cNvPr>
          <p:cNvSpPr>
            <a:spLocks noGrp="1"/>
          </p:cNvSpPr>
          <p:nvPr>
            <p:ph idx="1"/>
          </p:nvPr>
        </p:nvSpPr>
        <p:spPr>
          <a:xfrm>
            <a:off x="685800" y="1752601"/>
            <a:ext cx="7772400" cy="4419600"/>
          </a:xfrm>
        </p:spPr>
        <p:txBody>
          <a:bodyPr/>
          <a:lstStyle/>
          <a:p>
            <a:r>
              <a:rPr lang="en-US" sz="1800" dirty="0"/>
              <a:t>Recipient would not need to check the MIC before sending protected ACK</a:t>
            </a:r>
          </a:p>
          <a:p>
            <a:r>
              <a:rPr lang="en-US" sz="1800" dirty="0"/>
              <a:t>Originator would check that the</a:t>
            </a:r>
            <a:r>
              <a:rPr lang="en-US" sz="1800" dirty="0">
                <a:solidFill>
                  <a:srgbClr val="FF0000"/>
                </a:solidFill>
              </a:rPr>
              <a:t> </a:t>
            </a:r>
            <a:r>
              <a:rPr lang="en-US" sz="1800" dirty="0"/>
              <a:t>ACK is genuine and solicited before removing PPDUs from the retransmit buffer and confirming the MAC state change </a:t>
            </a:r>
            <a:endParaRPr lang="en-US" sz="1600" dirty="0"/>
          </a:p>
          <a:p>
            <a:r>
              <a:rPr lang="en-US" sz="1800" dirty="0"/>
              <a:t>Originator would verify the MIC of the Ack</a:t>
            </a:r>
          </a:p>
          <a:p>
            <a:pPr lvl="1"/>
            <a:r>
              <a:rPr lang="en-US" sz="1600" dirty="0"/>
              <a:t>Even if the Ack is unsolicited</a:t>
            </a:r>
          </a:p>
          <a:p>
            <a:pPr lvl="2"/>
            <a:r>
              <a:rPr lang="en-US" sz="1400" dirty="0"/>
              <a:t>Preform replay check. Update of replay counter if Ack is fresh</a:t>
            </a:r>
          </a:p>
          <a:p>
            <a:pPr lvl="2"/>
            <a:r>
              <a:rPr lang="en-US" sz="1400" dirty="0"/>
              <a:t>Discard the Ack if unsolicited</a:t>
            </a:r>
          </a:p>
          <a:p>
            <a:r>
              <a:rPr lang="en-US" sz="1800" dirty="0"/>
              <a:t>To prevent the ack being replayed by an attacker at a later time, a TSF protected Ack may be needed</a:t>
            </a:r>
          </a:p>
          <a:p>
            <a:pPr lvl="1"/>
            <a:r>
              <a:rPr lang="en-US" sz="1600" dirty="0"/>
              <a:t>Transmitter would check the ACK with TSF and MIC before accepting the ACK</a:t>
            </a:r>
          </a:p>
          <a:p>
            <a:pPr lvl="1"/>
            <a:r>
              <a:rPr lang="en-US" sz="1600" dirty="0"/>
              <a:t>Including a TSF into the MIC of the ACK is FFS</a:t>
            </a:r>
          </a:p>
          <a:p>
            <a:r>
              <a:rPr lang="en-US" sz="1800" dirty="0"/>
              <a:t>Consequences of an attack at both side are still prevented. </a:t>
            </a:r>
            <a:endParaRPr lang="en-US" sz="1800" strike="sngStrike" dirty="0">
              <a:highlight>
                <a:srgbClr val="00FFFF"/>
              </a:highlight>
            </a:endParaRPr>
          </a:p>
        </p:txBody>
      </p:sp>
      <p:sp>
        <p:nvSpPr>
          <p:cNvPr id="3" name="Title 2">
            <a:extLst>
              <a:ext uri="{FF2B5EF4-FFF2-40B4-BE49-F238E27FC236}">
                <a16:creationId xmlns:a16="http://schemas.microsoft.com/office/drawing/2014/main" id="{AFBCB807-DA7D-657A-C196-BB02F0516454}"/>
              </a:ext>
            </a:extLst>
          </p:cNvPr>
          <p:cNvSpPr>
            <a:spLocks noGrp="1"/>
          </p:cNvSpPr>
          <p:nvPr>
            <p:ph type="title"/>
          </p:nvPr>
        </p:nvSpPr>
        <p:spPr/>
        <p:txBody>
          <a:bodyPr/>
          <a:lstStyle/>
          <a:p>
            <a:r>
              <a:rPr lang="en-US" dirty="0"/>
              <a:t>Alternatives to MIC check before sending ack</a:t>
            </a:r>
          </a:p>
        </p:txBody>
      </p:sp>
      <p:sp>
        <p:nvSpPr>
          <p:cNvPr id="4" name="Date Placeholder 3">
            <a:extLst>
              <a:ext uri="{FF2B5EF4-FFF2-40B4-BE49-F238E27FC236}">
                <a16:creationId xmlns:a16="http://schemas.microsoft.com/office/drawing/2014/main" id="{E4BB1CF2-7EFD-013F-7FDF-2BA61A8290B0}"/>
              </a:ext>
            </a:extLst>
          </p:cNvPr>
          <p:cNvSpPr>
            <a:spLocks noGrp="1"/>
          </p:cNvSpPr>
          <p:nvPr>
            <p:ph type="dt" sz="half" idx="10"/>
          </p:nvPr>
        </p:nvSpPr>
        <p:spPr/>
        <p:txBody>
          <a:bodyPr/>
          <a:lstStyle/>
          <a:p>
            <a:pPr>
              <a:defRPr/>
            </a:pPr>
            <a:fld id="{58B10D13-FB99-47C9-AD83-4733DA216A2F}" type="datetime1">
              <a:rPr lang="en-US" smtClean="0"/>
              <a:t>4/23/2024</a:t>
            </a:fld>
            <a:endParaRPr lang="en-US" dirty="0"/>
          </a:p>
        </p:txBody>
      </p:sp>
      <p:sp>
        <p:nvSpPr>
          <p:cNvPr id="5" name="Footer Placeholder 4">
            <a:extLst>
              <a:ext uri="{FF2B5EF4-FFF2-40B4-BE49-F238E27FC236}">
                <a16:creationId xmlns:a16="http://schemas.microsoft.com/office/drawing/2014/main" id="{78F4A5F9-9D48-8578-DF39-8100C892770F}"/>
              </a:ext>
            </a:extLst>
          </p:cNvPr>
          <p:cNvSpPr>
            <a:spLocks noGrp="1"/>
          </p:cNvSpPr>
          <p:nvPr>
            <p:ph type="ftr" sz="quarter" idx="11"/>
          </p:nvPr>
        </p:nvSpPr>
        <p:spPr/>
        <p:txBody>
          <a:bodyPr/>
          <a:lstStyle/>
          <a:p>
            <a:pPr>
              <a:defRPr/>
            </a:pPr>
            <a:r>
              <a:rPr lang="en-US" altLang="ko-KR"/>
              <a:t>, MediaTek</a:t>
            </a:r>
            <a:endParaRPr lang="en-US" altLang="ko-KR" dirty="0"/>
          </a:p>
        </p:txBody>
      </p:sp>
      <p:sp>
        <p:nvSpPr>
          <p:cNvPr id="6" name="Slide Number Placeholder 5">
            <a:extLst>
              <a:ext uri="{FF2B5EF4-FFF2-40B4-BE49-F238E27FC236}">
                <a16:creationId xmlns:a16="http://schemas.microsoft.com/office/drawing/2014/main" id="{7803DEFA-B0C9-8FF0-F984-CE6C86782D9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1462360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4</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a:t>, MediaTek</a:t>
            </a:r>
            <a:endParaRPr lang="en-US" altLang="ko-KR" dirty="0"/>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4/23/2024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085878"/>
          </a:xfrm>
          <a:prstGeom prst="wedgeRectCallout">
            <a:avLst>
              <a:gd name="adj1" fmla="val -105208"/>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394029" y="1991821"/>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451039" y="2539845"/>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727772" y="2244947"/>
            <a:ext cx="2974544" cy="294897"/>
          </a:xfrm>
          <a:prstGeom prst="rect">
            <a:avLst/>
          </a:prstGeom>
          <a:noFill/>
        </p:spPr>
        <p:txBody>
          <a:bodyPr wrap="square" rtlCol="0">
            <a:spAutoFit/>
          </a:bodyPr>
          <a:lstStyle/>
          <a:p>
            <a:r>
              <a:rPr lang="en-US" sz="1600" dirty="0"/>
              <a:t>Data frame [H_MIC,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5926974" y="2023713"/>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613664" y="1461052"/>
            <a:ext cx="537962" cy="570200"/>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451039" y="2974885"/>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727773" y="2674951"/>
            <a:ext cx="2151101" cy="294897"/>
          </a:xfrm>
          <a:prstGeom prst="rect">
            <a:avLst/>
          </a:prstGeom>
          <a:noFill/>
        </p:spPr>
        <p:txBody>
          <a:bodyPr wrap="square" rtlCol="0">
            <a:spAutoFit/>
          </a:bodyPr>
          <a:lstStyle/>
          <a:p>
            <a:r>
              <a:rPr lang="en-US" sz="1600" dirty="0"/>
              <a:t>Protected ack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394029" y="4351089"/>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451039" y="4899112"/>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727772" y="4604215"/>
            <a:ext cx="2768563" cy="338554"/>
          </a:xfrm>
          <a:prstGeom prst="rect">
            <a:avLst/>
          </a:prstGeom>
          <a:noFill/>
        </p:spPr>
        <p:txBody>
          <a:bodyPr wrap="square" rtlCol="0">
            <a:spAutoFit/>
          </a:bodyPr>
          <a:lstStyle/>
          <a:p>
            <a:r>
              <a:rPr lang="en-US" sz="1600" dirty="0"/>
              <a:t>Data frame [H_MIC,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14529" y="3783924"/>
            <a:ext cx="562295" cy="570200"/>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5926974" y="4382981"/>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613664" y="3820320"/>
            <a:ext cx="537962" cy="570200"/>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451039" y="5334153"/>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727773" y="5034219"/>
            <a:ext cx="1913800" cy="338554"/>
          </a:xfrm>
          <a:prstGeom prst="rect">
            <a:avLst/>
          </a:prstGeom>
          <a:noFill/>
        </p:spPr>
        <p:txBody>
          <a:bodyPr wrap="square" rtlCol="0">
            <a:spAutoFit/>
          </a:bodyPr>
          <a:lstStyle/>
          <a:p>
            <a:r>
              <a:rPr lang="en-US" sz="1600" dirty="0"/>
              <a:t>Protected ack [MIC]</a:t>
            </a:r>
          </a:p>
        </p:txBody>
      </p:sp>
      <p:sp>
        <p:nvSpPr>
          <p:cNvPr id="26" name="TextBox 25">
            <a:extLst>
              <a:ext uri="{FF2B5EF4-FFF2-40B4-BE49-F238E27FC236}">
                <a16:creationId xmlns:a16="http://schemas.microsoft.com/office/drawing/2014/main" id="{A7F83EFF-73F5-EA80-338C-218F378E3694}"/>
              </a:ext>
            </a:extLst>
          </p:cNvPr>
          <p:cNvSpPr txBox="1"/>
          <p:nvPr/>
        </p:nvSpPr>
        <p:spPr>
          <a:xfrm>
            <a:off x="6853356" y="1461052"/>
            <a:ext cx="1343301" cy="1015663"/>
          </a:xfrm>
          <a:prstGeom prst="rect">
            <a:avLst/>
          </a:prstGeom>
          <a:noFill/>
        </p:spPr>
        <p:txBody>
          <a:bodyPr wrap="square" rtlCol="0">
            <a:spAutoFit/>
          </a:bodyPr>
          <a:lstStyle/>
          <a:p>
            <a:r>
              <a:rPr lang="en-US" dirty="0">
                <a:highlight>
                  <a:srgbClr val="FFFF00"/>
                </a:highlight>
              </a:rPr>
              <a:t>Check H_MIC </a:t>
            </a:r>
            <a:r>
              <a:rPr lang="en-US" dirty="0">
                <a:solidFill>
                  <a:srgbClr val="FF0000"/>
                </a:solidFill>
                <a:highlight>
                  <a:srgbClr val="FFFF00"/>
                </a:highlight>
              </a:rPr>
              <a:t>before</a:t>
            </a:r>
            <a:r>
              <a:rPr lang="en-US" dirty="0">
                <a:highlight>
                  <a:srgbClr val="FFFF00"/>
                </a:highlight>
              </a:rPr>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2005" y="2414208"/>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07818" y="2432991"/>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grpSp>
        <p:nvGrpSpPr>
          <p:cNvPr id="48" name="Group 47">
            <a:extLst>
              <a:ext uri="{FF2B5EF4-FFF2-40B4-BE49-F238E27FC236}">
                <a16:creationId xmlns:a16="http://schemas.microsoft.com/office/drawing/2014/main" id="{D6A37CC0-18F7-8D2B-6F96-BEE640FA1726}"/>
              </a:ext>
            </a:extLst>
          </p:cNvPr>
          <p:cNvGrpSpPr/>
          <p:nvPr/>
        </p:nvGrpSpPr>
        <p:grpSpPr>
          <a:xfrm>
            <a:off x="6826047" y="4561462"/>
            <a:ext cx="1528366" cy="830997"/>
            <a:chOff x="6780747" y="4049929"/>
            <a:chExt cx="1528366" cy="830997"/>
          </a:xfrm>
        </p:grpSpPr>
        <p:sp>
          <p:nvSpPr>
            <p:cNvPr id="31" name="Speech Bubble: Rectangle 30">
              <a:extLst>
                <a:ext uri="{FF2B5EF4-FFF2-40B4-BE49-F238E27FC236}">
                  <a16:creationId xmlns:a16="http://schemas.microsoft.com/office/drawing/2014/main" id="{4CCACDBE-BC72-1DD2-9DA7-69A0A042FABA}"/>
                </a:ext>
              </a:extLst>
            </p:cNvPr>
            <p:cNvSpPr/>
            <p:nvPr/>
          </p:nvSpPr>
          <p:spPr bwMode="auto">
            <a:xfrm>
              <a:off x="6780747" y="4049929"/>
              <a:ext cx="1528366" cy="812919"/>
            </a:xfrm>
            <a:prstGeom prst="wedgeRectCallout">
              <a:avLst>
                <a:gd name="adj1" fmla="val -107649"/>
                <a:gd name="adj2" fmla="val 8217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6853359" y="4049929"/>
              <a:ext cx="1343293" cy="830997"/>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gr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394029" y="5783312"/>
            <a:ext cx="348861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707339" y="5464221"/>
            <a:ext cx="1209350" cy="294897"/>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394029" y="5930488"/>
            <a:ext cx="3532945"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659295" y="5882712"/>
            <a:ext cx="1305437" cy="294897"/>
          </a:xfrm>
          <a:prstGeom prst="rect">
            <a:avLst/>
          </a:prstGeom>
          <a:noFill/>
        </p:spPr>
        <p:txBody>
          <a:bodyPr wrap="square" rtlCol="0">
            <a:spAutoFit/>
          </a:bodyPr>
          <a:lstStyle/>
          <a:p>
            <a:r>
              <a:rPr lang="en-US" sz="1600" dirty="0"/>
              <a:t>Protected ack</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5248" y="4791990"/>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767625"/>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6846534" y="5464221"/>
            <a:ext cx="1528366" cy="812919"/>
          </a:xfrm>
          <a:prstGeom prst="wedgeRectCallout">
            <a:avLst>
              <a:gd name="adj1" fmla="val -110583"/>
              <a:gd name="adj2" fmla="val -635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059200" y="5454966"/>
            <a:ext cx="1343293" cy="830997"/>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276999"/>
          </a:xfrm>
          <a:prstGeom prst="rect">
            <a:avLst/>
          </a:prstGeom>
          <a:noFill/>
        </p:spPr>
        <p:txBody>
          <a:bodyPr wrap="square" rtlCol="0">
            <a:spAutoFit/>
          </a:bodyPr>
          <a:lstStyle/>
          <a:p>
            <a:r>
              <a:rPr lang="en-US" b="1" dirty="0"/>
              <a:t>The below 2 scenarios provide same level of protection</a:t>
            </a:r>
          </a:p>
        </p:txBody>
      </p:sp>
      <p:grpSp>
        <p:nvGrpSpPr>
          <p:cNvPr id="49" name="Group 48">
            <a:extLst>
              <a:ext uri="{FF2B5EF4-FFF2-40B4-BE49-F238E27FC236}">
                <a16:creationId xmlns:a16="http://schemas.microsoft.com/office/drawing/2014/main" id="{7F3403D3-0A01-67F0-1812-722756252114}"/>
              </a:ext>
            </a:extLst>
          </p:cNvPr>
          <p:cNvGrpSpPr/>
          <p:nvPr/>
        </p:nvGrpSpPr>
        <p:grpSpPr>
          <a:xfrm>
            <a:off x="7477769" y="3455062"/>
            <a:ext cx="1528366" cy="812919"/>
            <a:chOff x="6780747" y="4049929"/>
            <a:chExt cx="1528366" cy="812919"/>
          </a:xfrm>
        </p:grpSpPr>
        <p:sp>
          <p:nvSpPr>
            <p:cNvPr id="50" name="Speech Bubble: Rectangle 49">
              <a:extLst>
                <a:ext uri="{FF2B5EF4-FFF2-40B4-BE49-F238E27FC236}">
                  <a16:creationId xmlns:a16="http://schemas.microsoft.com/office/drawing/2014/main" id="{3D2BFAAD-F8D0-9661-AFD4-B7CF90618F21}"/>
                </a:ext>
              </a:extLst>
            </p:cNvPr>
            <p:cNvSpPr/>
            <p:nvPr/>
          </p:nvSpPr>
          <p:spPr bwMode="auto">
            <a:xfrm>
              <a:off x="6780747" y="4049929"/>
              <a:ext cx="1528366" cy="812919"/>
            </a:xfrm>
            <a:prstGeom prst="wedgeRectCallout">
              <a:avLst>
                <a:gd name="adj1" fmla="val -151605"/>
                <a:gd name="adj2" fmla="val 12808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D105F2D6-3E3F-9141-028B-039D76059002}"/>
                </a:ext>
              </a:extLst>
            </p:cNvPr>
            <p:cNvSpPr txBox="1"/>
            <p:nvPr/>
          </p:nvSpPr>
          <p:spPr>
            <a:xfrm>
              <a:off x="6853359" y="4049929"/>
              <a:ext cx="1343293" cy="646331"/>
            </a:xfrm>
            <a:prstGeom prst="rect">
              <a:avLst/>
            </a:prstGeom>
            <a:noFill/>
          </p:spPr>
          <p:txBody>
            <a:bodyPr wrap="square" rtlCol="0">
              <a:spAutoFit/>
            </a:bodyPr>
            <a:lstStyle/>
            <a:p>
              <a:r>
                <a:rPr lang="en-US" dirty="0"/>
                <a:t>Only FCS check before sending ACK</a:t>
              </a:r>
            </a:p>
          </p:txBody>
        </p:sp>
      </p:grpSp>
    </p:spTree>
    <p:extLst>
      <p:ext uri="{BB962C8B-B14F-4D97-AF65-F5344CB8AC3E}">
        <p14:creationId xmlns:p14="http://schemas.microsoft.com/office/powerpoint/2010/main" val="170483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AF7FCA4-3AB1-D5C4-0940-46BC03B878AB}"/>
              </a:ext>
            </a:extLst>
          </p:cNvPr>
          <p:cNvSpPr>
            <a:spLocks noGrp="1"/>
          </p:cNvSpPr>
          <p:nvPr>
            <p:ph type="body" idx="1"/>
          </p:nvPr>
        </p:nvSpPr>
        <p:spPr>
          <a:xfrm>
            <a:off x="696913" y="2679701"/>
            <a:ext cx="7772400" cy="1714500"/>
          </a:xfrm>
        </p:spPr>
        <p:txBody>
          <a:bodyPr/>
          <a:lstStyle/>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r>
              <a:rPr lang="en-US" dirty="0"/>
              <a:t>Attack scenarios which can be prevented without TSF in the PN:</a:t>
            </a:r>
          </a:p>
          <a:p>
            <a:pPr marL="742950" lvl="1" indent="-285750">
              <a:buFont typeface="Arial" panose="020B0604020202020204" pitchFamily="34" charset="0"/>
              <a:buChar char="•"/>
            </a:pPr>
            <a:r>
              <a:rPr lang="en-US" dirty="0"/>
              <a:t>Attacker modifies data frame, does not replay ACK</a:t>
            </a:r>
          </a:p>
          <a:p>
            <a:pPr marL="742950" lvl="1" indent="-285750">
              <a:buFont typeface="Arial" panose="020B0604020202020204" pitchFamily="34" charset="0"/>
              <a:buChar char="•"/>
            </a:pPr>
            <a:r>
              <a:rPr lang="en-US" dirty="0"/>
              <a:t>Recipient protects the ack instead of checking the header MIC of the soliciting frame before Ack</a:t>
            </a:r>
          </a:p>
          <a:p>
            <a:pPr lvl="1"/>
            <a:endParaRPr lang="en-US" dirty="0">
              <a:highlight>
                <a:srgbClr val="00FFFF"/>
              </a:highlight>
            </a:endParaRPr>
          </a:p>
        </p:txBody>
      </p:sp>
      <p:sp>
        <p:nvSpPr>
          <p:cNvPr id="6" name="Slide Number Placeholder 5">
            <a:extLst>
              <a:ext uri="{FF2B5EF4-FFF2-40B4-BE49-F238E27FC236}">
                <a16:creationId xmlns:a16="http://schemas.microsoft.com/office/drawing/2014/main" id="{F40377C8-ECED-57D0-74FF-164D2DDE605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5" name="Footer Placeholder 4">
            <a:extLst>
              <a:ext uri="{FF2B5EF4-FFF2-40B4-BE49-F238E27FC236}">
                <a16:creationId xmlns:a16="http://schemas.microsoft.com/office/drawing/2014/main" id="{D61ECD07-25B6-4A23-963D-4C557B652E11}"/>
              </a:ext>
            </a:extLst>
          </p:cNvPr>
          <p:cNvSpPr>
            <a:spLocks noGrp="1"/>
          </p:cNvSpPr>
          <p:nvPr>
            <p:ph type="ftr" sz="quarter" idx="3"/>
          </p:nvPr>
        </p:nvSpPr>
        <p:spPr/>
        <p:txBody>
          <a:bodyPr/>
          <a:lstStyle/>
          <a:p>
            <a:pPr>
              <a:defRPr/>
            </a:pPr>
            <a:r>
              <a:rPr lang="en-US" altLang="ko-KR"/>
              <a:t>, MediaTek</a:t>
            </a:r>
            <a:endParaRPr lang="en-US" altLang="ko-KR" dirty="0"/>
          </a:p>
        </p:txBody>
      </p:sp>
      <p:sp>
        <p:nvSpPr>
          <p:cNvPr id="4" name="Date Placeholder 3">
            <a:extLst>
              <a:ext uri="{FF2B5EF4-FFF2-40B4-BE49-F238E27FC236}">
                <a16:creationId xmlns:a16="http://schemas.microsoft.com/office/drawing/2014/main" id="{74070D9E-DA8A-4C6B-C668-F48654291A77}"/>
              </a:ext>
            </a:extLst>
          </p:cNvPr>
          <p:cNvSpPr>
            <a:spLocks noGrp="1"/>
          </p:cNvSpPr>
          <p:nvPr>
            <p:ph type="dt" sz="half" idx="2"/>
          </p:nvPr>
        </p:nvSpPr>
        <p:spPr/>
        <p:txBody>
          <a:bodyPr/>
          <a:lstStyle/>
          <a:p>
            <a:pPr>
              <a:defRPr/>
            </a:pPr>
            <a:fld id="{4308D1E0-B798-4AAF-88B5-4194EB3B559D}" type="datetime1">
              <a:rPr lang="en-US" smtClean="0"/>
              <a:t>4/23/2024</a:t>
            </a:fld>
            <a:endParaRPr lang="en-US" dirty="0"/>
          </a:p>
        </p:txBody>
      </p:sp>
    </p:spTree>
    <p:extLst>
      <p:ext uri="{BB962C8B-B14F-4D97-AF65-F5344CB8AC3E}">
        <p14:creationId xmlns:p14="http://schemas.microsoft.com/office/powerpoint/2010/main" val="220433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843556" y="1934218"/>
            <a:ext cx="2854808" cy="2951442"/>
          </a:xfrm>
        </p:spPr>
        <p:txBody>
          <a:bodyPr>
            <a:normAutofit fontScale="32500" lnSpcReduction="20000"/>
          </a:bodyPr>
          <a:lstStyle/>
          <a:p>
            <a:pPr>
              <a:lnSpc>
                <a:spcPct val="120000"/>
              </a:lnSpc>
              <a:spcBef>
                <a:spcPts val="0"/>
              </a:spcBef>
              <a:spcAft>
                <a:spcPts val="600"/>
              </a:spcAft>
            </a:pPr>
            <a:r>
              <a:rPr lang="en-US" sz="5600" b="0" dirty="0"/>
              <a:t>MITM sends modified MPDUs without header change</a:t>
            </a:r>
          </a:p>
          <a:p>
            <a:pPr>
              <a:lnSpc>
                <a:spcPct val="120000"/>
              </a:lnSpc>
              <a:spcBef>
                <a:spcPts val="0"/>
              </a:spcBef>
              <a:spcAft>
                <a:spcPts val="600"/>
              </a:spcAft>
            </a:pPr>
            <a:r>
              <a:rPr lang="en-US" sz="5600" b="0" dirty="0"/>
              <a:t>Instead of being detected by time-based header MIC check at recipient side, originator can detect because of unsolicited ack</a:t>
            </a:r>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369332"/>
          </a:xfrm>
          <a:prstGeom prst="rect">
            <a:avLst/>
          </a:prstGeom>
          <a:noFill/>
        </p:spPr>
        <p:txBody>
          <a:bodyPr wrap="square" rtlCol="0">
            <a:spAutoFit/>
          </a:bodyPr>
          <a:lstStyle/>
          <a:p>
            <a:r>
              <a:rPr lang="en-US" sz="1800" dirty="0"/>
              <a:t>Protected ack SN=1,2</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64839" y="3478379"/>
            <a:ext cx="2683500" cy="369332"/>
          </a:xfrm>
          <a:prstGeom prst="rect">
            <a:avLst/>
          </a:prstGeom>
          <a:noFill/>
        </p:spPr>
        <p:txBody>
          <a:bodyPr wrap="square" rtlCol="0">
            <a:spAutoFit/>
          </a:bodyPr>
          <a:lstStyle/>
          <a:p>
            <a:r>
              <a:rPr lang="en-US" sz="1800" dirty="0"/>
              <a:t>Modified data SN=1,2</a:t>
            </a:r>
          </a:p>
        </p:txBody>
      </p:sp>
      <p:sp>
        <p:nvSpPr>
          <p:cNvPr id="2" name="Date Placeholder 1">
            <a:extLst>
              <a:ext uri="{FF2B5EF4-FFF2-40B4-BE49-F238E27FC236}">
                <a16:creationId xmlns:a16="http://schemas.microsoft.com/office/drawing/2014/main" id="{1E361E62-2DE0-46E8-DF51-07641C295A4D}"/>
              </a:ext>
            </a:extLst>
          </p:cNvPr>
          <p:cNvSpPr>
            <a:spLocks noGrp="1"/>
          </p:cNvSpPr>
          <p:nvPr>
            <p:ph type="dt" sz="half" idx="13"/>
          </p:nvPr>
        </p:nvSpPr>
        <p:spPr/>
        <p:txBody>
          <a:bodyPr/>
          <a:lstStyle/>
          <a:p>
            <a:pPr>
              <a:defRPr/>
            </a:pPr>
            <a:fld id="{AE41C655-B50C-4A92-A638-059FBE91FF22}" type="datetime1">
              <a:rPr lang="en-US" smtClean="0"/>
              <a:t>4/23/2024</a:t>
            </a:fld>
            <a:endParaRPr lang="en-US" dirty="0"/>
          </a:p>
        </p:txBody>
      </p:sp>
      <p:sp>
        <p:nvSpPr>
          <p:cNvPr id="3" name="Footer Placeholder 2">
            <a:extLst>
              <a:ext uri="{FF2B5EF4-FFF2-40B4-BE49-F238E27FC236}">
                <a16:creationId xmlns:a16="http://schemas.microsoft.com/office/drawing/2014/main" id="{B7FDFB24-2B9A-FEBE-AAE3-B586E4100299}"/>
              </a:ext>
            </a:extLst>
          </p:cNvPr>
          <p:cNvSpPr>
            <a:spLocks noGrp="1"/>
          </p:cNvSpPr>
          <p:nvPr>
            <p:ph type="ftr" sz="quarter" idx="3"/>
          </p:nvPr>
        </p:nvSpPr>
        <p:spPr/>
        <p:txBody>
          <a:bodyPr/>
          <a:lstStyle/>
          <a:p>
            <a:pPr>
              <a:defRPr/>
            </a:pPr>
            <a:r>
              <a:rPr lang="en-US" altLang="ko-KR"/>
              <a:t>, MediaTek</a:t>
            </a:r>
            <a:endParaRPr lang="en-US" altLang="ko-KR" dirty="0"/>
          </a:p>
        </p:txBody>
      </p:sp>
      <p:sp>
        <p:nvSpPr>
          <p:cNvPr id="5" name="Slide Number Placeholder 4">
            <a:extLst>
              <a:ext uri="{FF2B5EF4-FFF2-40B4-BE49-F238E27FC236}">
                <a16:creationId xmlns:a16="http://schemas.microsoft.com/office/drawing/2014/main" id="{2FF39C00-3E6E-3753-2D3C-27C04FD9C9B6}"/>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6</a:t>
            </a:fld>
            <a:endParaRPr lang="en-US"/>
          </a:p>
        </p:txBody>
      </p:sp>
      <p:sp>
        <p:nvSpPr>
          <p:cNvPr id="18" name="Speech Bubble: Rectangle 17">
            <a:extLst>
              <a:ext uri="{FF2B5EF4-FFF2-40B4-BE49-F238E27FC236}">
                <a16:creationId xmlns:a16="http://schemas.microsoft.com/office/drawing/2014/main" id="{B169EA28-536B-AFA8-E9E0-6CB3662C6169}"/>
              </a:ext>
            </a:extLst>
          </p:cNvPr>
          <p:cNvSpPr/>
          <p:nvPr/>
        </p:nvSpPr>
        <p:spPr bwMode="auto">
          <a:xfrm>
            <a:off x="998902" y="4256396"/>
            <a:ext cx="1736785" cy="1304430"/>
          </a:xfrm>
          <a:prstGeom prst="wedgeRectCallout">
            <a:avLst>
              <a:gd name="adj1" fmla="val -86109"/>
              <a:gd name="adj2" fmla="val -4072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i</a:t>
            </a:r>
            <a:r>
              <a:rPr kumimoji="0" lang="en-US" sz="1200" b="0" i="0" u="none" strike="noStrike" cap="none" normalizeH="0" baseline="0" dirty="0">
                <a:ln>
                  <a:noFill/>
                </a:ln>
                <a:effectLst/>
                <a:latin typeface="Times New Roman" pitchFamily="18" charset="0"/>
              </a:rPr>
              <a:t>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23" name="Group 22">
            <a:extLst>
              <a:ext uri="{FF2B5EF4-FFF2-40B4-BE49-F238E27FC236}">
                <a16:creationId xmlns:a16="http://schemas.microsoft.com/office/drawing/2014/main" id="{8B53381A-47BD-6F15-B106-1A532CACF7CF}"/>
              </a:ext>
            </a:extLst>
          </p:cNvPr>
          <p:cNvGrpSpPr/>
          <p:nvPr/>
        </p:nvGrpSpPr>
        <p:grpSpPr>
          <a:xfrm>
            <a:off x="249642" y="3140770"/>
            <a:ext cx="1719414" cy="288230"/>
            <a:chOff x="249642" y="3140770"/>
            <a:chExt cx="1719414" cy="288230"/>
          </a:xfrm>
        </p:grpSpPr>
        <p:cxnSp>
          <p:nvCxnSpPr>
            <p:cNvPr id="19" name="Straight Arrow Connector 18">
              <a:extLst>
                <a:ext uri="{FF2B5EF4-FFF2-40B4-BE49-F238E27FC236}">
                  <a16:creationId xmlns:a16="http://schemas.microsoft.com/office/drawing/2014/main" id="{D6E96531-9D93-C313-2B02-C9A7F9AC1CD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866B8FE5-DF29-A64E-B8FB-A07A29153E0B}"/>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52674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a:xfrm>
            <a:off x="685800" y="685800"/>
            <a:ext cx="7772400" cy="612816"/>
          </a:xfrm>
        </p:spPr>
        <p:txBody>
          <a:bodyPr/>
          <a:lstStyle/>
          <a:p>
            <a:r>
              <a:rPr lang="en-US" dirty="0"/>
              <a:t>scenario I.1 extension</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1701800"/>
            <a:ext cx="2854808" cy="4182165"/>
          </a:xfrm>
        </p:spPr>
        <p:txBody>
          <a:bodyPr>
            <a:normAutofit fontScale="92500"/>
          </a:bodyPr>
          <a:lstStyle/>
          <a:p>
            <a:pPr>
              <a:lnSpc>
                <a:spcPct val="120000"/>
              </a:lnSpc>
              <a:spcBef>
                <a:spcPts val="0"/>
              </a:spcBef>
            </a:pPr>
            <a:r>
              <a:rPr lang="en-US" sz="1400" b="0" dirty="0"/>
              <a:t>MITM sends modified MPDUs with both data and header change for SN=1,2</a:t>
            </a:r>
          </a:p>
          <a:p>
            <a:pPr>
              <a:lnSpc>
                <a:spcPct val="120000"/>
              </a:lnSpc>
              <a:spcBef>
                <a:spcPts val="0"/>
              </a:spcBef>
            </a:pPr>
            <a:r>
              <a:rPr lang="en-US" sz="1400" b="0" dirty="0"/>
              <a:t>B sends first protected ack for SN=1,2,3,4 after FCS check only</a:t>
            </a:r>
          </a:p>
          <a:p>
            <a:pPr>
              <a:lnSpc>
                <a:spcPct val="120000"/>
              </a:lnSpc>
              <a:spcBef>
                <a:spcPts val="0"/>
              </a:spcBef>
            </a:pPr>
            <a:r>
              <a:rPr lang="en-US" sz="1400" b="0" dirty="0"/>
              <a:t>A detects an unsolicited ack and does not update its </a:t>
            </a:r>
            <a:r>
              <a:rPr lang="en-US" sz="1400" b="0" dirty="0" err="1"/>
              <a:t>tx</a:t>
            </a:r>
            <a:r>
              <a:rPr lang="en-US" sz="1400" b="0" dirty="0"/>
              <a:t> buffer/MAC states</a:t>
            </a:r>
          </a:p>
          <a:p>
            <a:pPr>
              <a:lnSpc>
                <a:spcPct val="120000"/>
              </a:lnSpc>
              <a:spcBef>
                <a:spcPts val="0"/>
              </a:spcBef>
            </a:pPr>
            <a:r>
              <a:rPr lang="en-US" sz="1400" b="0" dirty="0"/>
              <a:t>B verifies header and body MICs of SN=1,2,3,4, only SN=3,4 pass </a:t>
            </a:r>
          </a:p>
          <a:p>
            <a:pPr>
              <a:lnSpc>
                <a:spcPct val="120000"/>
              </a:lnSpc>
              <a:spcBef>
                <a:spcPts val="0"/>
              </a:spcBef>
            </a:pPr>
            <a:r>
              <a:rPr lang="en-US" sz="1400" b="0" dirty="0"/>
              <a:t>After detecting attack, A sends a protected standalone protected BAR to check the receiver status</a:t>
            </a:r>
          </a:p>
          <a:p>
            <a:pPr>
              <a:lnSpc>
                <a:spcPct val="120000"/>
              </a:lnSpc>
              <a:spcBef>
                <a:spcPts val="0"/>
              </a:spcBef>
            </a:pPr>
            <a:r>
              <a:rPr lang="en-US" sz="1400" b="0" dirty="0"/>
              <a:t>B sends protected ack for SN=3,4</a:t>
            </a:r>
          </a:p>
          <a:p>
            <a:pPr>
              <a:lnSpc>
                <a:spcPct val="120000"/>
              </a:lnSpc>
              <a:spcBef>
                <a:spcPts val="0"/>
              </a:spcBef>
            </a:pPr>
            <a:r>
              <a:rPr lang="en-US" sz="1400" b="0" dirty="0"/>
              <a:t>A verifies the ack and removes SN=3,4 from TX buffer</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70070" y="5284292"/>
            <a:ext cx="5052999" cy="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646331"/>
          </a:xfrm>
          <a:prstGeom prst="rect">
            <a:avLst/>
          </a:prstGeom>
          <a:noFill/>
        </p:spPr>
        <p:txBody>
          <a:bodyPr wrap="square" rtlCol="0">
            <a:spAutoFit/>
          </a:bodyPr>
          <a:lstStyle/>
          <a:p>
            <a:r>
              <a:rPr lang="en-US" sz="1800" dirty="0"/>
              <a:t>Protected ack SN=1,2,3,4</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99944" y="4980263"/>
            <a:ext cx="504931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75795" y="4623128"/>
            <a:ext cx="2133344" cy="369332"/>
          </a:xfrm>
          <a:prstGeom prst="rect">
            <a:avLst/>
          </a:prstGeom>
          <a:noFill/>
        </p:spPr>
        <p:txBody>
          <a:bodyPr wrap="square" rtlCol="0">
            <a:spAutoFit/>
          </a:bodyPr>
          <a:lstStyle/>
          <a:p>
            <a:r>
              <a:rPr lang="en-US" sz="1800" dirty="0"/>
              <a:t>BAR</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3068141" y="2947562"/>
            <a:ext cx="2520817" cy="923330"/>
          </a:xfrm>
          <a:prstGeom prst="rect">
            <a:avLst/>
          </a:prstGeom>
          <a:noFill/>
        </p:spPr>
        <p:txBody>
          <a:bodyPr wrap="square" rtlCol="0">
            <a:spAutoFit/>
          </a:bodyPr>
          <a:lstStyle/>
          <a:p>
            <a:r>
              <a:rPr lang="en-US" sz="1800" dirty="0"/>
              <a:t>SN=1,2,3,4, modified data and header for SN=1,2</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4/23/2024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a:t>, MediaTek</a:t>
            </a:r>
            <a:endParaRPr lang="en-US" altLang="ko-KR" dirty="0"/>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7</a:t>
            </a:fld>
            <a:endParaRPr lang="en-US"/>
          </a:p>
        </p:txBody>
      </p:sp>
      <p:sp>
        <p:nvSpPr>
          <p:cNvPr id="23" name="TextBox 22">
            <a:extLst>
              <a:ext uri="{FF2B5EF4-FFF2-40B4-BE49-F238E27FC236}">
                <a16:creationId xmlns:a16="http://schemas.microsoft.com/office/drawing/2014/main" id="{46780453-6C20-B8CE-EF31-00CB55FEF04E}"/>
              </a:ext>
            </a:extLst>
          </p:cNvPr>
          <p:cNvSpPr txBox="1"/>
          <p:nvPr/>
        </p:nvSpPr>
        <p:spPr>
          <a:xfrm>
            <a:off x="963777" y="4955250"/>
            <a:ext cx="4185495" cy="369332"/>
          </a:xfrm>
          <a:prstGeom prst="rect">
            <a:avLst/>
          </a:prstGeom>
          <a:noFill/>
        </p:spPr>
        <p:txBody>
          <a:bodyPr wrap="square" rtlCol="0">
            <a:spAutoFit/>
          </a:bodyPr>
          <a:lstStyle/>
          <a:p>
            <a:r>
              <a:rPr lang="en-US" sz="1800" dirty="0"/>
              <a:t>Protected ack for SN=3,4</a:t>
            </a:r>
          </a:p>
        </p:txBody>
      </p:sp>
      <p:sp>
        <p:nvSpPr>
          <p:cNvPr id="27" name="Speech Bubble: Rectangle 26">
            <a:extLst>
              <a:ext uri="{FF2B5EF4-FFF2-40B4-BE49-F238E27FC236}">
                <a16:creationId xmlns:a16="http://schemas.microsoft.com/office/drawing/2014/main" id="{096DA7D8-134E-2F17-832C-3D902D1F30D8}"/>
              </a:ext>
            </a:extLst>
          </p:cNvPr>
          <p:cNvSpPr/>
          <p:nvPr/>
        </p:nvSpPr>
        <p:spPr bwMode="auto">
          <a:xfrm>
            <a:off x="610357" y="1171876"/>
            <a:ext cx="2286212" cy="1044771"/>
          </a:xfrm>
          <a:prstGeom prst="wedgeRectCallout">
            <a:avLst>
              <a:gd name="adj1" fmla="val -60180"/>
              <a:gd name="adj2" fmla="val 2612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18" name="Group 17">
            <a:extLst>
              <a:ext uri="{FF2B5EF4-FFF2-40B4-BE49-F238E27FC236}">
                <a16:creationId xmlns:a16="http://schemas.microsoft.com/office/drawing/2014/main" id="{41D66E6F-74B3-3E8B-4633-C17D4CD0CFAA}"/>
              </a:ext>
            </a:extLst>
          </p:cNvPr>
          <p:cNvGrpSpPr/>
          <p:nvPr/>
        </p:nvGrpSpPr>
        <p:grpSpPr>
          <a:xfrm>
            <a:off x="249642" y="3140770"/>
            <a:ext cx="1719414" cy="288230"/>
            <a:chOff x="249642" y="3140770"/>
            <a:chExt cx="1719414" cy="288230"/>
          </a:xfrm>
        </p:grpSpPr>
        <p:cxnSp>
          <p:nvCxnSpPr>
            <p:cNvPr id="24" name="Straight Arrow Connector 23">
              <a:extLst>
                <a:ext uri="{FF2B5EF4-FFF2-40B4-BE49-F238E27FC236}">
                  <a16:creationId xmlns:a16="http://schemas.microsoft.com/office/drawing/2014/main" id="{F1874A7D-0F6C-5AD9-21F7-9C01957A55CE}"/>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0BF3B2A0-3D3E-83D9-357B-AC53BCA67D74}"/>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88234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2033708"/>
            <a:ext cx="2933512" cy="3610535"/>
          </a:xfrm>
        </p:spPr>
        <p:txBody>
          <a:bodyPr/>
          <a:lstStyle/>
          <a:p>
            <a:pPr>
              <a:spcBef>
                <a:spcPts val="0"/>
              </a:spcBef>
              <a:spcAft>
                <a:spcPts val="600"/>
              </a:spcAft>
            </a:pPr>
            <a:r>
              <a:rPr lang="en-US" sz="2000" b="0" dirty="0"/>
              <a:t>MITM sends fakes data</a:t>
            </a:r>
          </a:p>
          <a:p>
            <a:r>
              <a:rPr lang="en-US" sz="2000" b="0" dirty="0"/>
              <a:t>Instead of being detected by header MIC check at recipient side, it can be detected by originator because of unsolicited ack</a:t>
            </a:r>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036498"/>
            <a:chOff x="319987" y="1953944"/>
            <a:chExt cx="7297983" cy="4048664"/>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493426" y="4025237"/>
              <a:ext cx="677225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ack SN=1,2</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4/23/2024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a:t>, MediaTek</a:t>
            </a:r>
            <a:endParaRPr lang="en-US" altLang="ko-KR" dirty="0"/>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8</a:t>
            </a:fld>
            <a:endParaRPr lang="en-US"/>
          </a:p>
        </p:txBody>
      </p:sp>
      <p:sp>
        <p:nvSpPr>
          <p:cNvPr id="30" name="Speech Bubble: Rectangle 29">
            <a:extLst>
              <a:ext uri="{FF2B5EF4-FFF2-40B4-BE49-F238E27FC236}">
                <a16:creationId xmlns:a16="http://schemas.microsoft.com/office/drawing/2014/main" id="{B19BBEEB-5375-45C8-02F1-16DF9E4D0AB2}"/>
              </a:ext>
            </a:extLst>
          </p:cNvPr>
          <p:cNvSpPr/>
          <p:nvPr/>
        </p:nvSpPr>
        <p:spPr bwMode="auto">
          <a:xfrm>
            <a:off x="1197211" y="4963430"/>
            <a:ext cx="2302641" cy="1055855"/>
          </a:xfrm>
          <a:prstGeom prst="wedgeRectCallout">
            <a:avLst>
              <a:gd name="adj1" fmla="val -84258"/>
              <a:gd name="adj2" fmla="val -18250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unsolicited</a:t>
            </a:r>
            <a:endParaRPr kumimoji="0" lang="en-US" sz="1200" b="0" i="0" u="none" strike="noStrike" cap="none" normalizeH="0" baseline="0" dirty="0">
              <a:ln>
                <a:noFill/>
              </a:ln>
              <a:solidFill>
                <a:srgbClr val="7030A0"/>
              </a:solidFill>
              <a:effectLst/>
              <a:latin typeface="Times New Roman" pitchFamily="18" charset="0"/>
            </a:endParaRPr>
          </a:p>
        </p:txBody>
      </p:sp>
    </p:spTree>
    <p:extLst>
      <p:ext uri="{BB962C8B-B14F-4D97-AF65-F5344CB8AC3E}">
        <p14:creationId xmlns:p14="http://schemas.microsoft.com/office/powerpoint/2010/main" val="282523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F91529-44C0-9A6E-D6F8-1AC87235A266}"/>
              </a:ext>
            </a:extLst>
          </p:cNvPr>
          <p:cNvSpPr>
            <a:spLocks noGrp="1"/>
          </p:cNvSpPr>
          <p:nvPr>
            <p:ph type="sldNum" sz="quarter" idx="12"/>
          </p:nvPr>
        </p:nvSpPr>
        <p:spPr/>
        <p:txBody>
          <a:bodyPr/>
          <a:lstStyle/>
          <a:p>
            <a:pPr>
              <a:defRPr/>
            </a:pPr>
            <a:r>
              <a:rPr lang="en-US"/>
              <a:t>Slide </a:t>
            </a:r>
            <a:fld id="{4A8CB34A-F2D3-4F3B-AD27-33B98B268C82}" type="slidenum">
              <a:rPr lang="en-US" smtClean="0"/>
              <a:pPr>
                <a:defRPr/>
              </a:pPr>
              <a:t>9</a:t>
            </a:fld>
            <a:endParaRPr lang="en-US"/>
          </a:p>
        </p:txBody>
      </p:sp>
      <p:sp>
        <p:nvSpPr>
          <p:cNvPr id="3" name="Footer Placeholder 2">
            <a:extLst>
              <a:ext uri="{FF2B5EF4-FFF2-40B4-BE49-F238E27FC236}">
                <a16:creationId xmlns:a16="http://schemas.microsoft.com/office/drawing/2014/main" id="{5F767A33-436E-165E-3D4A-4EB4AD9B77C0}"/>
              </a:ext>
            </a:extLst>
          </p:cNvPr>
          <p:cNvSpPr>
            <a:spLocks noGrp="1"/>
          </p:cNvSpPr>
          <p:nvPr>
            <p:ph type="ftr" sz="quarter" idx="3"/>
          </p:nvPr>
        </p:nvSpPr>
        <p:spPr/>
        <p:txBody>
          <a:bodyPr/>
          <a:lstStyle/>
          <a:p>
            <a:pPr>
              <a:defRPr/>
            </a:pPr>
            <a:r>
              <a:rPr lang="en-US" altLang="ko-KR"/>
              <a:t>, MediaTek</a:t>
            </a:r>
            <a:endParaRPr lang="en-US" altLang="ko-KR" dirty="0"/>
          </a:p>
        </p:txBody>
      </p:sp>
      <p:sp>
        <p:nvSpPr>
          <p:cNvPr id="4" name="Date Placeholder 3">
            <a:extLst>
              <a:ext uri="{FF2B5EF4-FFF2-40B4-BE49-F238E27FC236}">
                <a16:creationId xmlns:a16="http://schemas.microsoft.com/office/drawing/2014/main" id="{402CC865-66C4-8BDF-0321-AB614B92CA15}"/>
              </a:ext>
            </a:extLst>
          </p:cNvPr>
          <p:cNvSpPr>
            <a:spLocks noGrp="1"/>
          </p:cNvSpPr>
          <p:nvPr>
            <p:ph type="dt" sz="half" idx="2"/>
          </p:nvPr>
        </p:nvSpPr>
        <p:spPr/>
        <p:txBody>
          <a:bodyPr/>
          <a:lstStyle/>
          <a:p>
            <a:pPr>
              <a:defRPr/>
            </a:pPr>
            <a:fld id="{6A928F69-51CB-48A6-920B-0DBC09DCF457}" type="datetime1">
              <a:rPr lang="en-US" smtClean="0"/>
              <a:t>4/23/2024</a:t>
            </a:fld>
            <a:endParaRPr lang="en-US" dirty="0"/>
          </a:p>
        </p:txBody>
      </p:sp>
      <p:graphicFrame>
        <p:nvGraphicFramePr>
          <p:cNvPr id="5" name="Table 5">
            <a:extLst>
              <a:ext uri="{FF2B5EF4-FFF2-40B4-BE49-F238E27FC236}">
                <a16:creationId xmlns:a16="http://schemas.microsoft.com/office/drawing/2014/main" id="{532E4F63-3FDC-6C27-3CAE-B18C0995E742}"/>
              </a:ext>
            </a:extLst>
          </p:cNvPr>
          <p:cNvGraphicFramePr>
            <a:graphicFrameLocks noGrp="1"/>
          </p:cNvGraphicFramePr>
          <p:nvPr>
            <p:extLst>
              <p:ext uri="{D42A27DB-BD31-4B8C-83A1-F6EECF244321}">
                <p14:modId xmlns:p14="http://schemas.microsoft.com/office/powerpoint/2010/main" val="3319513410"/>
              </p:ext>
            </p:extLst>
          </p:nvPr>
        </p:nvGraphicFramePr>
        <p:xfrm>
          <a:off x="696913" y="715433"/>
          <a:ext cx="7975600" cy="5496560"/>
        </p:xfrm>
        <a:graphic>
          <a:graphicData uri="http://schemas.openxmlformats.org/drawingml/2006/table">
            <a:tbl>
              <a:tblPr firstRow="1" bandRow="1">
                <a:tableStyleId>{5C22544A-7EE6-4342-B048-85BDC9FD1C3A}</a:tableStyleId>
              </a:tblPr>
              <a:tblGrid>
                <a:gridCol w="3987800">
                  <a:extLst>
                    <a:ext uri="{9D8B030D-6E8A-4147-A177-3AD203B41FA5}">
                      <a16:colId xmlns:a16="http://schemas.microsoft.com/office/drawing/2014/main" val="1437619934"/>
                    </a:ext>
                  </a:extLst>
                </a:gridCol>
                <a:gridCol w="3987800">
                  <a:extLst>
                    <a:ext uri="{9D8B030D-6E8A-4147-A177-3AD203B41FA5}">
                      <a16:colId xmlns:a16="http://schemas.microsoft.com/office/drawing/2014/main" val="2282788573"/>
                    </a:ext>
                  </a:extLst>
                </a:gridCol>
              </a:tblGrid>
              <a:tr h="370840">
                <a:tc>
                  <a:txBody>
                    <a:bodyPr/>
                    <a:lstStyle/>
                    <a:p>
                      <a:r>
                        <a:rPr lang="en-US" sz="1800" dirty="0"/>
                        <a:t>Verifying header MIC before ack as per [2]</a:t>
                      </a:r>
                      <a:endParaRPr lang="en-US" dirty="0"/>
                    </a:p>
                  </a:txBody>
                  <a:tcPr/>
                </a:tc>
                <a:tc>
                  <a:txBody>
                    <a:bodyPr/>
                    <a:lstStyle/>
                    <a:p>
                      <a:r>
                        <a:rPr lang="en-US" dirty="0"/>
                        <a:t>Check only FCS before ack as proposed in this doc</a:t>
                      </a:r>
                    </a:p>
                  </a:txBody>
                  <a:tcPr/>
                </a:tc>
                <a:extLst>
                  <a:ext uri="{0D108BD9-81ED-4DB2-BD59-A6C34878D82A}">
                    <a16:rowId xmlns:a16="http://schemas.microsoft.com/office/drawing/2014/main" val="5427138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extLst>
                  <a:ext uri="{0D108BD9-81ED-4DB2-BD59-A6C34878D82A}">
                    <a16:rowId xmlns:a16="http://schemas.microsoft.com/office/drawing/2014/main" val="423896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rPr>
                        <a:t>B verifies header MIC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 (w or w/o TSF)</a:t>
                      </a:r>
                      <a:endParaRPr lang="en-US" dirty="0"/>
                    </a:p>
                  </a:txBody>
                  <a:tcPr/>
                </a:tc>
                <a:extLst>
                  <a:ext uri="{0D108BD9-81ED-4DB2-BD59-A6C34878D82A}">
                    <a16:rowId xmlns:a16="http://schemas.microsoft.com/office/drawing/2014/main" val="39033506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FF"/>
                          </a:solidFill>
                        </a:rPr>
                        <a:t>B verifies TSF in header close to the current TSF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and its freshness, performs replay check of the Ack</a:t>
                      </a:r>
                      <a:endParaRPr lang="en-US" dirty="0">
                        <a:solidFill>
                          <a:schemeClr val="bg1">
                            <a:lumMod val="50000"/>
                          </a:schemeClr>
                        </a:solidFill>
                      </a:endParaRPr>
                    </a:p>
                  </a:txBody>
                  <a:tcPr/>
                </a:tc>
                <a:extLst>
                  <a:ext uri="{0D108BD9-81ED-4DB2-BD59-A6C34878D82A}">
                    <a16:rowId xmlns:a16="http://schemas.microsoft.com/office/drawing/2014/main" val="22882455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C000"/>
                          </a:solidFill>
                        </a:rPr>
                        <a:t>B updates MAC states, performs duplicate detection, updates scoreboard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p>
                  </a:txBody>
                  <a:tcPr/>
                </a:tc>
                <a:extLst>
                  <a:ext uri="{0D108BD9-81ED-4DB2-BD59-A6C34878D82A}">
                    <a16:rowId xmlns:a16="http://schemas.microsoft.com/office/drawing/2014/main" val="33473125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a:t>
                      </a:r>
                    </a:p>
                  </a:txBody>
                  <a:tcPr/>
                </a:tc>
                <a:tc>
                  <a:txBody>
                    <a:bodyPr/>
                    <a:lstStyle/>
                    <a:p>
                      <a:r>
                        <a:rPr lang="en-US" dirty="0">
                          <a:solidFill>
                            <a:srgbClr val="FF0000"/>
                          </a:solidFill>
                        </a:rPr>
                        <a:t>B verifies header </a:t>
                      </a:r>
                      <a:r>
                        <a:rPr lang="en-US" dirty="0"/>
                        <a:t>and </a:t>
                      </a:r>
                      <a:r>
                        <a:rPr lang="en-US" dirty="0">
                          <a:solidFill>
                            <a:srgbClr val="00B0F0"/>
                          </a:solidFill>
                        </a:rPr>
                        <a:t>body MIC</a:t>
                      </a:r>
                      <a:r>
                        <a:rPr lang="en-US" dirty="0"/>
                        <a:t>s* and </a:t>
                      </a:r>
                      <a:r>
                        <a:rPr lang="en-US" dirty="0">
                          <a:solidFill>
                            <a:srgbClr val="00B0F0"/>
                          </a:solidFill>
                        </a:rPr>
                        <a:t>checks replay</a:t>
                      </a:r>
                      <a:r>
                        <a:rPr lang="en-US" dirty="0"/>
                        <a:t> </a:t>
                      </a:r>
                      <a:r>
                        <a:rPr lang="en-US" dirty="0">
                          <a:solidFill>
                            <a:srgbClr val="FF0000"/>
                          </a:solidFill>
                        </a:rPr>
                        <a:t>of both</a:t>
                      </a:r>
                      <a:r>
                        <a:rPr lang="en-US" dirty="0"/>
                        <a:t>, </a:t>
                      </a:r>
                    </a:p>
                  </a:txBody>
                  <a:tcPr/>
                </a:tc>
                <a:extLst>
                  <a:ext uri="{0D108BD9-81ED-4DB2-BD59-A6C34878D82A}">
                    <a16:rowId xmlns:a16="http://schemas.microsoft.com/office/drawing/2014/main" val="28725876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performs replay check of the Ack</a:t>
                      </a:r>
                    </a:p>
                  </a:txBody>
                  <a:tcPr/>
                </a:tc>
                <a:tc>
                  <a:txBody>
                    <a:bodyPr/>
                    <a:lstStyle/>
                    <a:p>
                      <a:r>
                        <a:rPr lang="en-US" dirty="0">
                          <a:solidFill>
                            <a:srgbClr val="FFC000"/>
                          </a:solidFill>
                        </a:rPr>
                        <a:t>B updates MAC states, performs duplicate detection, update scoreboard</a:t>
                      </a:r>
                      <a:r>
                        <a:rPr lang="en-US" dirty="0"/>
                        <a:t>, </a:t>
                      </a:r>
                      <a:endParaRPr lang="en-US" dirty="0">
                        <a:solidFill>
                          <a:srgbClr val="7030A0"/>
                        </a:solidFill>
                      </a:endParaRPr>
                    </a:p>
                  </a:txBody>
                  <a:tcPr/>
                </a:tc>
                <a:extLst>
                  <a:ext uri="{0D108BD9-81ED-4DB2-BD59-A6C34878D82A}">
                    <a16:rowId xmlns:a16="http://schemas.microsoft.com/office/drawing/2014/main" val="117017495"/>
                  </a:ext>
                </a:extLst>
              </a:tr>
              <a:tr h="370840">
                <a:tc>
                  <a:txBody>
                    <a:bodyPr/>
                    <a:lstStyle/>
                    <a:p>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endParaRPr lang="en-US" dirty="0">
                        <a:solidFill>
                          <a:srgbClr val="00B050"/>
                        </a:solidFill>
                      </a:endParaRPr>
                    </a:p>
                  </a:txBody>
                  <a:tcPr/>
                </a:tc>
                <a:tc>
                  <a:txBody>
                    <a:bodyPr/>
                    <a:lstStyle/>
                    <a:p>
                      <a:r>
                        <a:rPr lang="en-US" sz="1800" kern="1200" dirty="0">
                          <a:solidFill>
                            <a:srgbClr val="7030A0"/>
                          </a:solidFill>
                          <a:latin typeface="+mn-lt"/>
                          <a:ea typeface="+mn-ea"/>
                          <a:cs typeface="+mn-cs"/>
                        </a:rPr>
                        <a:t>B </a:t>
                      </a:r>
                      <a:r>
                        <a:rPr lang="en-US" dirty="0">
                          <a:solidFill>
                            <a:srgbClr val="7030A0"/>
                          </a:solidFill>
                        </a:rPr>
                        <a:t>buffers and re-orders</a:t>
                      </a:r>
                      <a:endParaRPr lang="en-US" dirty="0"/>
                    </a:p>
                  </a:txBody>
                  <a:tcPr/>
                </a:tc>
                <a:extLst>
                  <a:ext uri="{0D108BD9-81ED-4DB2-BD59-A6C34878D82A}">
                    <a16:rowId xmlns:a16="http://schemas.microsoft.com/office/drawing/2014/main" val="57074885"/>
                  </a:ext>
                </a:extLst>
              </a:tr>
              <a:tr h="370840">
                <a:tc>
                  <a:txBody>
                    <a:bodyPr/>
                    <a:lstStyle/>
                    <a:p>
                      <a:r>
                        <a:rPr lang="en-US" dirty="0">
                          <a:solidFill>
                            <a:srgbClr val="00B0F0"/>
                          </a:solidFill>
                        </a:rPr>
                        <a:t>B verifies body MIC</a:t>
                      </a:r>
                      <a:r>
                        <a:rPr lang="en-US" dirty="0"/>
                        <a:t>*, </a:t>
                      </a:r>
                      <a:r>
                        <a:rPr lang="en-US" dirty="0">
                          <a:solidFill>
                            <a:srgbClr val="7030A0"/>
                          </a:solidFill>
                        </a:rPr>
                        <a:t>buffers, re-orders</a:t>
                      </a:r>
                      <a:r>
                        <a:rPr lang="en-US" dirty="0"/>
                        <a:t>, and </a:t>
                      </a:r>
                      <a:r>
                        <a:rPr lang="en-US" dirty="0">
                          <a:solidFill>
                            <a:srgbClr val="00B0F0"/>
                          </a:solidFill>
                        </a:rPr>
                        <a:t>checks replay</a:t>
                      </a:r>
                    </a:p>
                  </a:txBody>
                  <a:tcPr/>
                </a:tc>
                <a:tc>
                  <a:txBody>
                    <a:bodyPr/>
                    <a:lstStyle/>
                    <a:p>
                      <a:endParaRPr lang="en-US" dirty="0"/>
                    </a:p>
                  </a:txBody>
                  <a:tcPr/>
                </a:tc>
                <a:extLst>
                  <a:ext uri="{0D108BD9-81ED-4DB2-BD59-A6C34878D82A}">
                    <a16:rowId xmlns:a16="http://schemas.microsoft.com/office/drawing/2014/main" val="2461876791"/>
                  </a:ext>
                </a:extLst>
              </a:tr>
            </a:tbl>
          </a:graphicData>
        </a:graphic>
      </p:graphicFrame>
      <p:sp>
        <p:nvSpPr>
          <p:cNvPr id="6" name="TextBox 5">
            <a:extLst>
              <a:ext uri="{FF2B5EF4-FFF2-40B4-BE49-F238E27FC236}">
                <a16:creationId xmlns:a16="http://schemas.microsoft.com/office/drawing/2014/main" id="{DBB6BD01-88FC-EA32-2CAC-D96071FF0ABA}"/>
              </a:ext>
            </a:extLst>
          </p:cNvPr>
          <p:cNvSpPr txBox="1"/>
          <p:nvPr/>
        </p:nvSpPr>
        <p:spPr>
          <a:xfrm>
            <a:off x="2243668" y="6196310"/>
            <a:ext cx="5604933" cy="461665"/>
          </a:xfrm>
          <a:prstGeom prst="rect">
            <a:avLst/>
          </a:prstGeom>
          <a:noFill/>
        </p:spPr>
        <p:txBody>
          <a:bodyPr wrap="square" rtlCol="0">
            <a:spAutoFit/>
          </a:bodyPr>
          <a:lstStyle/>
          <a:p>
            <a:r>
              <a:rPr lang="en-US" dirty="0"/>
              <a:t>*</a:t>
            </a:r>
            <a:r>
              <a:rPr lang="en-US" sz="1200" dirty="0"/>
              <a:t>both mechanisms cannot handle the MIC check failure after ack</a:t>
            </a:r>
          </a:p>
          <a:p>
            <a:endParaRPr lang="en-US" dirty="0"/>
          </a:p>
        </p:txBody>
      </p:sp>
    </p:spTree>
    <p:extLst>
      <p:ext uri="{BB962C8B-B14F-4D97-AF65-F5344CB8AC3E}">
        <p14:creationId xmlns:p14="http://schemas.microsoft.com/office/powerpoint/2010/main" val="41401085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3" ma:contentTypeDescription="Create a new document." ma:contentTypeScope="" ma:versionID="fab3d5383ebf59482cd7493d327fbb70">
  <xsd:schema xmlns:xsd="http://www.w3.org/2001/XMLSchema" xmlns:xs="http://www.w3.org/2001/XMLSchema" xmlns:p="http://schemas.microsoft.com/office/2006/metadata/properties" xmlns:ns2="c6af410a-e8e3-4ecd-b044-9797b03d051a" targetNamespace="http://schemas.microsoft.com/office/2006/metadata/properties" ma:root="true" ma:fieldsID="c5a794f1b52b4461b5eb9c96a07fc0f1" ns2:_="">
    <xsd:import namespace="c6af410a-e8e3-4ecd-b044-9797b03d051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af410a-e8e3-4ecd-b044-9797b03d051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72A932-82F8-404C-B742-347FB6901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af410a-e8e3-4ecd-b044-9797b03d05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16605</TotalTime>
  <Words>2238</Words>
  <Application>Microsoft Office PowerPoint</Application>
  <PresentationFormat>On-screen Show (4:3)</PresentationFormat>
  <Paragraphs>321</Paragraphs>
  <Slides>20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802-11-Submission</vt:lpstr>
      <vt:lpstr>MAC header/data integrity with relaxed receiver requirement</vt:lpstr>
      <vt:lpstr>Background</vt:lpstr>
      <vt:lpstr>Alternatives to MIC check before sending ack</vt:lpstr>
      <vt:lpstr>PowerPoint Presentation</vt:lpstr>
      <vt:lpstr>PowerPoint Presentation</vt:lpstr>
      <vt:lpstr>scenario I.1</vt:lpstr>
      <vt:lpstr>scenario I.1 extension</vt:lpstr>
      <vt:lpstr>scenario I.2</vt:lpstr>
      <vt:lpstr>PowerPoint Presentation</vt:lpstr>
      <vt:lpstr>Conclusion</vt:lpstr>
      <vt:lpstr>PowerPoint Presentation</vt:lpstr>
      <vt:lpstr>PowerPoint Presentation</vt:lpstr>
      <vt:lpstr>scenario II.1</vt:lpstr>
      <vt:lpstr>scenario II.2</vt:lpstr>
      <vt:lpstr>scenario II.3 (can only be protected if TSF is in ACK)</vt:lpstr>
      <vt:lpstr>Preventing attack scenarios II</vt:lpstr>
      <vt:lpstr>linkage between soliciting frame and ack</vt:lpstr>
      <vt:lpstr>Reference</vt:lpstr>
      <vt:lpstr>SP1</vt:lpstr>
      <vt:lpstr>SP2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Li-Hsiang Sun</cp:lastModifiedBy>
  <cp:revision>176</cp:revision>
  <cp:lastPrinted>1998-02-10T13:28:06Z</cp:lastPrinted>
  <dcterms:created xsi:type="dcterms:W3CDTF">2007-05-21T21:00:37Z</dcterms:created>
  <dcterms:modified xsi:type="dcterms:W3CDTF">2024-04-25T14:10:11Z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y fmtid="{D5CDD505-2E9C-101B-9397-08002B2CF9AE}" pid="4" name="MSIP_Label_83bcef13-7cac-433f-ba1d-47a323951816_Enabled">
    <vt:lpwstr>true</vt:lpwstr>
  </property>
  <property fmtid="{D5CDD505-2E9C-101B-9397-08002B2CF9AE}" pid="5" name="MSIP_Label_83bcef13-7cac-433f-ba1d-47a323951816_SetDate">
    <vt:lpwstr>2024-01-22T21:35:21Z</vt:lpwstr>
  </property>
  <property fmtid="{D5CDD505-2E9C-101B-9397-08002B2CF9AE}" pid="6" name="MSIP_Label_83bcef13-7cac-433f-ba1d-47a323951816_Method">
    <vt:lpwstr>Privileged</vt:lpwstr>
  </property>
  <property fmtid="{D5CDD505-2E9C-101B-9397-08002B2CF9AE}" pid="7" name="MSIP_Label_83bcef13-7cac-433f-ba1d-47a323951816_Name">
    <vt:lpwstr>MTK_Unclassified</vt:lpwstr>
  </property>
  <property fmtid="{D5CDD505-2E9C-101B-9397-08002B2CF9AE}" pid="8" name="MSIP_Label_83bcef13-7cac-433f-ba1d-47a323951816_SiteId">
    <vt:lpwstr>a7687ede-7a6b-4ef6-bace-642f677fbe31</vt:lpwstr>
  </property>
  <property fmtid="{D5CDD505-2E9C-101B-9397-08002B2CF9AE}" pid="9" name="MSIP_Label_83bcef13-7cac-433f-ba1d-47a323951816_ActionId">
    <vt:lpwstr>639d7093-b799-42dd-b3de-4942f8397a50</vt:lpwstr>
  </property>
  <property fmtid="{D5CDD505-2E9C-101B-9397-08002B2CF9AE}" pid="10" name="MSIP_Label_83bcef13-7cac-433f-ba1d-47a323951816_ContentBits">
    <vt:lpwstr>0</vt:lpwstr>
  </property>
</Properties>
</file>