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58" r:id="rId4"/>
    <p:sldId id="269" r:id="rId5"/>
    <p:sldId id="267" r:id="rId6"/>
    <p:sldId id="270" r:id="rId7"/>
    <p:sldId id="259"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5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12" d="100"/>
          <a:sy n="112" d="100"/>
        </p:scale>
        <p:origin x="552"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dirty="0"/>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Leonardo Lanante, 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Leonardo Lanante, Ofinno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Leonardo Lanante,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Leonardo Lanante, Ofinno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Leonardo Lanante, Ofinno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Leonardo Lanante, 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802.11-24/524r0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4/11-24-0171-03-00bn-tgbn-motions-list-part-1.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3/11-23-2020-00-00bn-high-level-perspective-on-distributed-tone-ru-for-11bn.pptx" TargetMode="External"/><Relationship Id="rId5" Type="http://schemas.openxmlformats.org/officeDocument/2006/relationships/hyperlink" Target="https://mentor.ieee.org/802.11/dcn/23/11-23-1988-00-00bn-considerations-on-dru-design-and-application.pptx" TargetMode="External"/><Relationship Id="rId4" Type="http://schemas.openxmlformats.org/officeDocument/2006/relationships/hyperlink" Target="https://mentor.ieee.org/802.11/dcn/23/11-23-1919-00-00bn-dru-proposal.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Multiple AP Transmissions Using DRU</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2024-03-07</a:t>
            </a:r>
          </a:p>
        </p:txBody>
      </p:sp>
      <p:graphicFrame>
        <p:nvGraphicFramePr>
          <p:cNvPr id="3075" name="Object 3"/>
          <p:cNvGraphicFramePr>
            <a:graphicFrameLocks noChangeAspect="1"/>
          </p:cNvGraphicFramePr>
          <p:nvPr>
            <p:extLst>
              <p:ext uri="{D42A27DB-BD31-4B8C-83A1-F6EECF244321}">
                <p14:modId xmlns:p14="http://schemas.microsoft.com/office/powerpoint/2010/main" val="2199485370"/>
              </p:ext>
            </p:extLst>
          </p:nvPr>
        </p:nvGraphicFramePr>
        <p:xfrm>
          <a:off x="1000125" y="2419350"/>
          <a:ext cx="10125075" cy="2657475"/>
        </p:xfrm>
        <a:graphic>
          <a:graphicData uri="http://schemas.openxmlformats.org/presentationml/2006/ole">
            <mc:AlternateContent xmlns:mc="http://schemas.openxmlformats.org/markup-compatibility/2006">
              <mc:Choice xmlns:v="urn:schemas-microsoft-com:vml" Requires="v">
                <p:oleObj name="Document" r:id="rId3" imgW="10466184" imgH="2742525" progId="Word.Document.8">
                  <p:embed/>
                </p:oleObj>
              </mc:Choice>
              <mc:Fallback>
                <p:oleObj name="Document" r:id="rId3" imgW="10466184" imgH="2742525" progId="Word.Document.8">
                  <p:embed/>
                  <p:pic>
                    <p:nvPicPr>
                      <p:cNvPr id="3075" name="Object 3"/>
                      <p:cNvPicPr>
                        <a:picLocks noChangeAspect="1" noChangeArrowheads="1"/>
                      </p:cNvPicPr>
                      <p:nvPr/>
                    </p:nvPicPr>
                    <p:blipFill>
                      <a:blip r:embed="rId4"/>
                      <a:srcRect/>
                      <a:stretch>
                        <a:fillRect/>
                      </a:stretch>
                    </p:blipFill>
                    <p:spPr bwMode="auto">
                      <a:xfrm>
                        <a:off x="1000125" y="2419350"/>
                        <a:ext cx="10125075" cy="26574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Distributed spatial reuse (DRU) was recently agreed for addition in the </a:t>
            </a:r>
            <a:r>
              <a:rPr lang="en-GB" dirty="0" err="1"/>
              <a:t>TGbn</a:t>
            </a:r>
            <a:r>
              <a:rPr lang="en-GB" dirty="0"/>
              <a:t> Specification Document [1].</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DRU can provide transmit power boost for devices operating with low power spectral density limitation.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Several contributions have explored various high level DRU aspects including tone plan, DRU bandwidth and puncturing [2-4]</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contribution, we consider DRU sharing to OBSS STAs (e.g. Shared APs) to improve the spectral efficiency of DRUs.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Leonardo Lanante, Ofinno</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Distributed RU in UL OFDMA</a:t>
            </a:r>
          </a:p>
        </p:txBody>
      </p:sp>
      <p:sp>
        <p:nvSpPr>
          <p:cNvPr id="5122" name="Rectangle 2"/>
          <p:cNvSpPr>
            <a:spLocks noGrp="1" noChangeArrowheads="1"/>
          </p:cNvSpPr>
          <p:nvPr>
            <p:ph idx="1"/>
          </p:nvPr>
        </p:nvSpPr>
        <p:spPr>
          <a:xfrm>
            <a:off x="914401" y="1981201"/>
            <a:ext cx="4878917" cy="4038599"/>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DRU is particularly useful in UL-OFDMA</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All STAs transmit at boosted transmit power</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When there are enough STAs to transmit on all available DRUs, spectral efficiency is also maintained.</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PSD limitation of LPI devices is mitigated using DRU during UL OFDMA.</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r>
              <a:rPr lang="en-GB"/>
              <a:t>Leonardo Lanante, Ofinno</a:t>
            </a:r>
          </a:p>
        </p:txBody>
      </p:sp>
      <p:sp>
        <p:nvSpPr>
          <p:cNvPr id="4" name="Date Placeholder 3"/>
          <p:cNvSpPr>
            <a:spLocks noGrp="1"/>
          </p:cNvSpPr>
          <p:nvPr>
            <p:ph type="dt" idx="15"/>
          </p:nvPr>
        </p:nvSpPr>
        <p:spPr/>
        <p:txBody>
          <a:bodyPr/>
          <a:lstStyle/>
          <a:p>
            <a:r>
              <a:rPr lang="en-US"/>
              <a:t>March 2024</a:t>
            </a:r>
            <a:endParaRPr lang="en-GB"/>
          </a:p>
        </p:txBody>
      </p:sp>
      <p:pic>
        <p:nvPicPr>
          <p:cNvPr id="10" name="Picture 9">
            <a:extLst>
              <a:ext uri="{FF2B5EF4-FFF2-40B4-BE49-F238E27FC236}">
                <a16:creationId xmlns:a16="http://schemas.microsoft.com/office/drawing/2014/main" id="{8A06BE1C-AC81-512E-9E78-5D25C1292C2B}"/>
              </a:ext>
            </a:extLst>
          </p:cNvPr>
          <p:cNvPicPr>
            <a:picLocks noChangeAspect="1"/>
          </p:cNvPicPr>
          <p:nvPr/>
        </p:nvPicPr>
        <p:blipFill>
          <a:blip r:embed="rId3"/>
          <a:stretch>
            <a:fillRect/>
          </a:stretch>
        </p:blipFill>
        <p:spPr>
          <a:xfrm>
            <a:off x="5943600" y="2124075"/>
            <a:ext cx="5648325" cy="3829050"/>
          </a:xfrm>
          <a:prstGeom prst="rect">
            <a:avLst/>
          </a:prstGeom>
        </p:spPr>
      </p:pic>
      <p:sp>
        <p:nvSpPr>
          <p:cNvPr id="11" name="TextBox 10">
            <a:extLst>
              <a:ext uri="{FF2B5EF4-FFF2-40B4-BE49-F238E27FC236}">
                <a16:creationId xmlns:a16="http://schemas.microsoft.com/office/drawing/2014/main" id="{8A8E5B4A-4C21-0B7D-A814-C38C7857B2E2}"/>
              </a:ext>
            </a:extLst>
          </p:cNvPr>
          <p:cNvSpPr txBox="1"/>
          <p:nvPr/>
        </p:nvSpPr>
        <p:spPr>
          <a:xfrm>
            <a:off x="7696200" y="4572000"/>
            <a:ext cx="914400" cy="461665"/>
          </a:xfrm>
          <a:prstGeom prst="rect">
            <a:avLst/>
          </a:prstGeom>
          <a:noFill/>
        </p:spPr>
        <p:txBody>
          <a:bodyPr wrap="square" rtlCol="0">
            <a:spAutoFit/>
          </a:bodyPr>
          <a:lstStyle/>
          <a:p>
            <a:r>
              <a:rPr lang="en-US" dirty="0">
                <a:solidFill>
                  <a:schemeClr val="tx1"/>
                </a:solidFill>
              </a:rPr>
              <a:t>AP</a:t>
            </a:r>
          </a:p>
        </p:txBody>
      </p:sp>
      <p:sp>
        <p:nvSpPr>
          <p:cNvPr id="12" name="TextBox 11">
            <a:extLst>
              <a:ext uri="{FF2B5EF4-FFF2-40B4-BE49-F238E27FC236}">
                <a16:creationId xmlns:a16="http://schemas.microsoft.com/office/drawing/2014/main" id="{1522A06B-67E3-6C04-FF46-BF663E94E348}"/>
              </a:ext>
            </a:extLst>
          </p:cNvPr>
          <p:cNvSpPr txBox="1"/>
          <p:nvPr/>
        </p:nvSpPr>
        <p:spPr>
          <a:xfrm>
            <a:off x="7167203" y="3217252"/>
            <a:ext cx="914400" cy="461665"/>
          </a:xfrm>
          <a:prstGeom prst="rect">
            <a:avLst/>
          </a:prstGeom>
          <a:noFill/>
        </p:spPr>
        <p:txBody>
          <a:bodyPr wrap="square" rtlCol="0">
            <a:spAutoFit/>
          </a:bodyPr>
          <a:lstStyle/>
          <a:p>
            <a:r>
              <a:rPr lang="en-US" dirty="0">
                <a:solidFill>
                  <a:schemeClr val="tx1"/>
                </a:solidFill>
              </a:rPr>
              <a:t>STA1</a:t>
            </a:r>
          </a:p>
        </p:txBody>
      </p:sp>
      <p:sp>
        <p:nvSpPr>
          <p:cNvPr id="13" name="TextBox 12">
            <a:extLst>
              <a:ext uri="{FF2B5EF4-FFF2-40B4-BE49-F238E27FC236}">
                <a16:creationId xmlns:a16="http://schemas.microsoft.com/office/drawing/2014/main" id="{31D647C7-2C46-E186-E8BF-5BB6AA49B417}"/>
              </a:ext>
            </a:extLst>
          </p:cNvPr>
          <p:cNvSpPr txBox="1"/>
          <p:nvPr/>
        </p:nvSpPr>
        <p:spPr>
          <a:xfrm>
            <a:off x="9677400" y="4110335"/>
            <a:ext cx="914400" cy="461665"/>
          </a:xfrm>
          <a:prstGeom prst="rect">
            <a:avLst/>
          </a:prstGeom>
          <a:noFill/>
        </p:spPr>
        <p:txBody>
          <a:bodyPr wrap="square" rtlCol="0">
            <a:spAutoFit/>
          </a:bodyPr>
          <a:lstStyle/>
          <a:p>
            <a:r>
              <a:rPr lang="en-US" dirty="0">
                <a:solidFill>
                  <a:schemeClr val="tx1"/>
                </a:solidFill>
              </a:rPr>
              <a:t>STA2</a:t>
            </a:r>
          </a:p>
        </p:txBody>
      </p:sp>
      <p:sp>
        <p:nvSpPr>
          <p:cNvPr id="14" name="TextBox 13">
            <a:extLst>
              <a:ext uri="{FF2B5EF4-FFF2-40B4-BE49-F238E27FC236}">
                <a16:creationId xmlns:a16="http://schemas.microsoft.com/office/drawing/2014/main" id="{DD5E81C0-C448-2790-43F2-C6F61A3B4521}"/>
              </a:ext>
            </a:extLst>
          </p:cNvPr>
          <p:cNvSpPr txBox="1"/>
          <p:nvPr/>
        </p:nvSpPr>
        <p:spPr>
          <a:xfrm>
            <a:off x="9829800" y="5882106"/>
            <a:ext cx="914400" cy="461665"/>
          </a:xfrm>
          <a:prstGeom prst="rect">
            <a:avLst/>
          </a:prstGeom>
          <a:noFill/>
        </p:spPr>
        <p:txBody>
          <a:bodyPr wrap="square" rtlCol="0">
            <a:spAutoFit/>
          </a:bodyPr>
          <a:lstStyle/>
          <a:p>
            <a:r>
              <a:rPr lang="en-US" dirty="0">
                <a:solidFill>
                  <a:schemeClr val="tx1"/>
                </a:solidFill>
              </a:rPr>
              <a:t>STA3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1" name="Straight Arrow Connector 40">
            <a:extLst>
              <a:ext uri="{FF2B5EF4-FFF2-40B4-BE49-F238E27FC236}">
                <a16:creationId xmlns:a16="http://schemas.microsoft.com/office/drawing/2014/main" id="{458DD9C7-4629-6738-3956-7129C3142BAC}"/>
              </a:ext>
            </a:extLst>
          </p:cNvPr>
          <p:cNvCxnSpPr>
            <a:cxnSpLocks/>
          </p:cNvCxnSpPr>
          <p:nvPr/>
        </p:nvCxnSpPr>
        <p:spPr bwMode="auto">
          <a:xfrm flipV="1">
            <a:off x="9258304" y="2546113"/>
            <a:ext cx="0" cy="97527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5" name="Rectangle 94">
            <a:extLst>
              <a:ext uri="{FF2B5EF4-FFF2-40B4-BE49-F238E27FC236}">
                <a16:creationId xmlns:a16="http://schemas.microsoft.com/office/drawing/2014/main" id="{94186F90-2DA3-346E-814F-13F7681292FF}"/>
              </a:ext>
            </a:extLst>
          </p:cNvPr>
          <p:cNvSpPr/>
          <p:nvPr/>
        </p:nvSpPr>
        <p:spPr bwMode="auto">
          <a:xfrm>
            <a:off x="8344580" y="3059114"/>
            <a:ext cx="2133600" cy="402202"/>
          </a:xfrm>
          <a:prstGeom prst="rect">
            <a:avLst/>
          </a:prstGeom>
          <a:pattFill prst="diagBrick">
            <a:fgClr>
              <a:schemeClr val="bg1">
                <a:lumMod val="85000"/>
              </a:schemeClr>
            </a:fgClr>
            <a:bgClr>
              <a:schemeClr val="bg1"/>
            </a:bgClr>
          </a:patt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9000A4BD-A678-4DE4-6FED-D5063E36CF15}"/>
              </a:ext>
            </a:extLst>
          </p:cNvPr>
          <p:cNvSpPr>
            <a:spLocks noGrp="1"/>
          </p:cNvSpPr>
          <p:nvPr>
            <p:ph type="title"/>
          </p:nvPr>
        </p:nvSpPr>
        <p:spPr/>
        <p:txBody>
          <a:bodyPr/>
          <a:lstStyle/>
          <a:p>
            <a:r>
              <a:rPr lang="en-US" dirty="0"/>
              <a:t>Maximizing Range and Spectral Efficiency</a:t>
            </a:r>
          </a:p>
        </p:txBody>
      </p:sp>
      <p:sp>
        <p:nvSpPr>
          <p:cNvPr id="4" name="Slide Number Placeholder 3">
            <a:extLst>
              <a:ext uri="{FF2B5EF4-FFF2-40B4-BE49-F238E27FC236}">
                <a16:creationId xmlns:a16="http://schemas.microsoft.com/office/drawing/2014/main" id="{50712EFE-D3E9-E4D2-B0F9-9F1BCE77478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796A3EA-BB8E-CF72-2C36-CC42854FA6A0}"/>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07450C18-934B-2E24-9002-38EBD9BAB15E}"/>
              </a:ext>
            </a:extLst>
          </p:cNvPr>
          <p:cNvSpPr>
            <a:spLocks noGrp="1"/>
          </p:cNvSpPr>
          <p:nvPr>
            <p:ph type="dt" idx="15"/>
          </p:nvPr>
        </p:nvSpPr>
        <p:spPr/>
        <p:txBody>
          <a:bodyPr/>
          <a:lstStyle/>
          <a:p>
            <a:r>
              <a:rPr lang="en-US"/>
              <a:t>March 2024</a:t>
            </a:r>
            <a:endParaRPr lang="en-GB" dirty="0"/>
          </a:p>
        </p:txBody>
      </p:sp>
      <p:cxnSp>
        <p:nvCxnSpPr>
          <p:cNvPr id="7" name="Straight Connector 6">
            <a:extLst>
              <a:ext uri="{FF2B5EF4-FFF2-40B4-BE49-F238E27FC236}">
                <a16:creationId xmlns:a16="http://schemas.microsoft.com/office/drawing/2014/main" id="{C22E4FA4-DA8D-453B-E3FB-E28A63AC8938}"/>
              </a:ext>
            </a:extLst>
          </p:cNvPr>
          <p:cNvCxnSpPr>
            <a:cxnSpLocks/>
          </p:cNvCxnSpPr>
          <p:nvPr/>
        </p:nvCxnSpPr>
        <p:spPr bwMode="auto">
          <a:xfrm>
            <a:off x="1219203" y="3295232"/>
            <a:ext cx="19812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Straight Arrow Connector 7">
            <a:extLst>
              <a:ext uri="{FF2B5EF4-FFF2-40B4-BE49-F238E27FC236}">
                <a16:creationId xmlns:a16="http://schemas.microsoft.com/office/drawing/2014/main" id="{326ED63A-BE27-44AD-D3DD-A255DDBFE812}"/>
              </a:ext>
            </a:extLst>
          </p:cNvPr>
          <p:cNvCxnSpPr>
            <a:cxnSpLocks/>
          </p:cNvCxnSpPr>
          <p:nvPr/>
        </p:nvCxnSpPr>
        <p:spPr bwMode="auto">
          <a:xfrm flipV="1">
            <a:off x="5257803" y="2609432"/>
            <a:ext cx="0" cy="71881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 name="Straight Connector 8">
            <a:extLst>
              <a:ext uri="{FF2B5EF4-FFF2-40B4-BE49-F238E27FC236}">
                <a16:creationId xmlns:a16="http://schemas.microsoft.com/office/drawing/2014/main" id="{6A88C9F4-54D8-44BE-6A09-9E61942DA53A}"/>
              </a:ext>
            </a:extLst>
          </p:cNvPr>
          <p:cNvCxnSpPr/>
          <p:nvPr/>
        </p:nvCxnSpPr>
        <p:spPr bwMode="auto">
          <a:xfrm>
            <a:off x="4343403" y="3328242"/>
            <a:ext cx="19812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Rectangle 9">
            <a:extLst>
              <a:ext uri="{FF2B5EF4-FFF2-40B4-BE49-F238E27FC236}">
                <a16:creationId xmlns:a16="http://schemas.microsoft.com/office/drawing/2014/main" id="{C78FE1F3-DA97-6F51-0314-B6224091FF16}"/>
              </a:ext>
            </a:extLst>
          </p:cNvPr>
          <p:cNvSpPr/>
          <p:nvPr/>
        </p:nvSpPr>
        <p:spPr bwMode="auto">
          <a:xfrm>
            <a:off x="1370870" y="3066632"/>
            <a:ext cx="760869"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890EC266-5B1C-CDA2-6E61-CBB7A363462D}"/>
              </a:ext>
            </a:extLst>
          </p:cNvPr>
          <p:cNvSpPr/>
          <p:nvPr/>
        </p:nvSpPr>
        <p:spPr bwMode="auto">
          <a:xfrm>
            <a:off x="2125943" y="3066632"/>
            <a:ext cx="724806" cy="2286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5ECD2CDF-043E-B85E-E92F-4981EDA3DF65}"/>
              </a:ext>
            </a:extLst>
          </p:cNvPr>
          <p:cNvSpPr txBox="1"/>
          <p:nvPr/>
        </p:nvSpPr>
        <p:spPr>
          <a:xfrm>
            <a:off x="1508952" y="3054133"/>
            <a:ext cx="655995" cy="261610"/>
          </a:xfrm>
          <a:prstGeom prst="rect">
            <a:avLst/>
          </a:prstGeom>
          <a:noFill/>
        </p:spPr>
        <p:txBody>
          <a:bodyPr wrap="square" rtlCol="0">
            <a:spAutoFit/>
          </a:bodyPr>
          <a:lstStyle/>
          <a:p>
            <a:r>
              <a:rPr lang="en-US" sz="1100" dirty="0">
                <a:solidFill>
                  <a:schemeClr val="tx1"/>
                </a:solidFill>
              </a:rPr>
              <a:t>STA 1</a:t>
            </a:r>
          </a:p>
        </p:txBody>
      </p:sp>
      <p:sp>
        <p:nvSpPr>
          <p:cNvPr id="13" name="TextBox 12">
            <a:extLst>
              <a:ext uri="{FF2B5EF4-FFF2-40B4-BE49-F238E27FC236}">
                <a16:creationId xmlns:a16="http://schemas.microsoft.com/office/drawing/2014/main" id="{E79ECEDF-7CF1-7A54-F8C7-C362CD81084C}"/>
              </a:ext>
            </a:extLst>
          </p:cNvPr>
          <p:cNvSpPr txBox="1"/>
          <p:nvPr/>
        </p:nvSpPr>
        <p:spPr>
          <a:xfrm>
            <a:off x="2178457" y="3046121"/>
            <a:ext cx="685800" cy="261610"/>
          </a:xfrm>
          <a:prstGeom prst="rect">
            <a:avLst/>
          </a:prstGeom>
          <a:noFill/>
        </p:spPr>
        <p:txBody>
          <a:bodyPr wrap="square" rtlCol="0">
            <a:spAutoFit/>
          </a:bodyPr>
          <a:lstStyle/>
          <a:p>
            <a:r>
              <a:rPr lang="en-US" sz="1100" dirty="0">
                <a:solidFill>
                  <a:schemeClr val="tx1"/>
                </a:solidFill>
              </a:rPr>
              <a:t>STA 2</a:t>
            </a:r>
          </a:p>
        </p:txBody>
      </p:sp>
      <p:sp>
        <p:nvSpPr>
          <p:cNvPr id="14" name="Rectangle 13">
            <a:extLst>
              <a:ext uri="{FF2B5EF4-FFF2-40B4-BE49-F238E27FC236}">
                <a16:creationId xmlns:a16="http://schemas.microsoft.com/office/drawing/2014/main" id="{410D0C06-B4EF-F030-AB62-57D2A63A87A1}"/>
              </a:ext>
            </a:extLst>
          </p:cNvPr>
          <p:cNvSpPr/>
          <p:nvPr/>
        </p:nvSpPr>
        <p:spPr bwMode="auto">
          <a:xfrm>
            <a:off x="4343403" y="2964475"/>
            <a:ext cx="2133600" cy="406957"/>
          </a:xfrm>
          <a:prstGeom prst="rect">
            <a:avLst/>
          </a:prstGeom>
          <a:pattFill prst="narVert">
            <a:fgClr>
              <a:srgbClr val="00B0F0"/>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D8EF3CD8-996E-6906-9273-A5DA785B3478}"/>
              </a:ext>
            </a:extLst>
          </p:cNvPr>
          <p:cNvSpPr txBox="1"/>
          <p:nvPr/>
        </p:nvSpPr>
        <p:spPr>
          <a:xfrm>
            <a:off x="5237554" y="3164427"/>
            <a:ext cx="685800" cy="261610"/>
          </a:xfrm>
          <a:prstGeom prst="rect">
            <a:avLst/>
          </a:prstGeom>
          <a:noFill/>
        </p:spPr>
        <p:txBody>
          <a:bodyPr wrap="square" rtlCol="0">
            <a:spAutoFit/>
          </a:bodyPr>
          <a:lstStyle/>
          <a:p>
            <a:r>
              <a:rPr lang="en-US" sz="1100" dirty="0">
                <a:solidFill>
                  <a:schemeClr val="tx1"/>
                </a:solidFill>
              </a:rPr>
              <a:t>STA 1</a:t>
            </a:r>
          </a:p>
        </p:txBody>
      </p:sp>
      <p:sp>
        <p:nvSpPr>
          <p:cNvPr id="19" name="Rectangle 18">
            <a:extLst>
              <a:ext uri="{FF2B5EF4-FFF2-40B4-BE49-F238E27FC236}">
                <a16:creationId xmlns:a16="http://schemas.microsoft.com/office/drawing/2014/main" id="{FA537755-1446-F325-A060-355F7AFF027E}"/>
              </a:ext>
            </a:extLst>
          </p:cNvPr>
          <p:cNvSpPr/>
          <p:nvPr/>
        </p:nvSpPr>
        <p:spPr bwMode="auto">
          <a:xfrm>
            <a:off x="4419603" y="2823448"/>
            <a:ext cx="2133600" cy="383049"/>
          </a:xfrm>
          <a:prstGeom prst="rect">
            <a:avLst/>
          </a:prstGeom>
          <a:pattFill prst="narVert">
            <a:fgClr>
              <a:srgbClr val="FFFF00"/>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TextBox 21">
            <a:extLst>
              <a:ext uri="{FF2B5EF4-FFF2-40B4-BE49-F238E27FC236}">
                <a16:creationId xmlns:a16="http://schemas.microsoft.com/office/drawing/2014/main" id="{CB1BD26C-65B8-CC5C-6600-3A14FD3DF23C}"/>
              </a:ext>
            </a:extLst>
          </p:cNvPr>
          <p:cNvSpPr txBox="1"/>
          <p:nvPr/>
        </p:nvSpPr>
        <p:spPr>
          <a:xfrm>
            <a:off x="5237554" y="2964475"/>
            <a:ext cx="685800" cy="261610"/>
          </a:xfrm>
          <a:prstGeom prst="rect">
            <a:avLst/>
          </a:prstGeom>
          <a:noFill/>
        </p:spPr>
        <p:txBody>
          <a:bodyPr wrap="square" rtlCol="0">
            <a:spAutoFit/>
          </a:bodyPr>
          <a:lstStyle/>
          <a:p>
            <a:r>
              <a:rPr lang="en-US" sz="1100" dirty="0">
                <a:solidFill>
                  <a:schemeClr val="tx1"/>
                </a:solidFill>
              </a:rPr>
              <a:t>STA 2</a:t>
            </a:r>
          </a:p>
        </p:txBody>
      </p:sp>
      <p:sp>
        <p:nvSpPr>
          <p:cNvPr id="26" name="TextBox 25">
            <a:extLst>
              <a:ext uri="{FF2B5EF4-FFF2-40B4-BE49-F238E27FC236}">
                <a16:creationId xmlns:a16="http://schemas.microsoft.com/office/drawing/2014/main" id="{726E2CA1-97AA-C48C-8D60-1EC6A0881DAB}"/>
              </a:ext>
            </a:extLst>
          </p:cNvPr>
          <p:cNvSpPr txBox="1"/>
          <p:nvPr/>
        </p:nvSpPr>
        <p:spPr>
          <a:xfrm>
            <a:off x="1663770" y="2591083"/>
            <a:ext cx="1142998" cy="276999"/>
          </a:xfrm>
          <a:prstGeom prst="rect">
            <a:avLst/>
          </a:prstGeom>
          <a:noFill/>
        </p:spPr>
        <p:txBody>
          <a:bodyPr wrap="square">
            <a:spAutoFit/>
          </a:bodyPr>
          <a:lstStyle/>
          <a:p>
            <a:r>
              <a:rPr lang="en-US" sz="1200" dirty="0">
                <a:solidFill>
                  <a:schemeClr val="tx1"/>
                </a:solidFill>
              </a:rPr>
              <a:t>484-tone RRU </a:t>
            </a:r>
            <a:endParaRPr lang="en-US" sz="1200" dirty="0"/>
          </a:p>
        </p:txBody>
      </p:sp>
      <p:cxnSp>
        <p:nvCxnSpPr>
          <p:cNvPr id="27" name="Straight Arrow Connector 26">
            <a:extLst>
              <a:ext uri="{FF2B5EF4-FFF2-40B4-BE49-F238E27FC236}">
                <a16:creationId xmlns:a16="http://schemas.microsoft.com/office/drawing/2014/main" id="{21C1502C-AAD9-9E63-3EB3-80B6899FC8B5}"/>
              </a:ext>
            </a:extLst>
          </p:cNvPr>
          <p:cNvCxnSpPr>
            <a:cxnSpLocks/>
          </p:cNvCxnSpPr>
          <p:nvPr/>
        </p:nvCxnSpPr>
        <p:spPr bwMode="auto">
          <a:xfrm flipH="1">
            <a:off x="1794507" y="2833806"/>
            <a:ext cx="304703" cy="23943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8" name="Straight Arrow Connector 27">
            <a:extLst>
              <a:ext uri="{FF2B5EF4-FFF2-40B4-BE49-F238E27FC236}">
                <a16:creationId xmlns:a16="http://schemas.microsoft.com/office/drawing/2014/main" id="{223FD8F1-BCBE-D6D9-132F-90F6CAA35887}"/>
              </a:ext>
            </a:extLst>
          </p:cNvPr>
          <p:cNvCxnSpPr>
            <a:cxnSpLocks/>
          </p:cNvCxnSpPr>
          <p:nvPr/>
        </p:nvCxnSpPr>
        <p:spPr bwMode="auto">
          <a:xfrm>
            <a:off x="2107989" y="2843153"/>
            <a:ext cx="374798" cy="23819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TextBox 28">
            <a:extLst>
              <a:ext uri="{FF2B5EF4-FFF2-40B4-BE49-F238E27FC236}">
                <a16:creationId xmlns:a16="http://schemas.microsoft.com/office/drawing/2014/main" id="{4B80846A-8A0A-E3A0-16C6-F7CDBE4885F6}"/>
              </a:ext>
            </a:extLst>
          </p:cNvPr>
          <p:cNvSpPr txBox="1"/>
          <p:nvPr/>
        </p:nvSpPr>
        <p:spPr>
          <a:xfrm>
            <a:off x="6556250" y="3167364"/>
            <a:ext cx="1142998" cy="276999"/>
          </a:xfrm>
          <a:prstGeom prst="rect">
            <a:avLst/>
          </a:prstGeom>
          <a:noFill/>
        </p:spPr>
        <p:txBody>
          <a:bodyPr wrap="square">
            <a:spAutoFit/>
          </a:bodyPr>
          <a:lstStyle/>
          <a:p>
            <a:r>
              <a:rPr lang="en-US" sz="1200" dirty="0">
                <a:solidFill>
                  <a:schemeClr val="tx1"/>
                </a:solidFill>
              </a:rPr>
              <a:t>484-tone DRU </a:t>
            </a:r>
            <a:endParaRPr lang="en-US" sz="1200" dirty="0"/>
          </a:p>
        </p:txBody>
      </p:sp>
      <p:sp>
        <p:nvSpPr>
          <p:cNvPr id="30" name="TextBox 29">
            <a:extLst>
              <a:ext uri="{FF2B5EF4-FFF2-40B4-BE49-F238E27FC236}">
                <a16:creationId xmlns:a16="http://schemas.microsoft.com/office/drawing/2014/main" id="{79F991B1-9F2D-76C5-0FAC-32ED33967E93}"/>
              </a:ext>
            </a:extLst>
          </p:cNvPr>
          <p:cNvSpPr txBox="1"/>
          <p:nvPr/>
        </p:nvSpPr>
        <p:spPr>
          <a:xfrm>
            <a:off x="6611350" y="2971488"/>
            <a:ext cx="1142998" cy="276999"/>
          </a:xfrm>
          <a:prstGeom prst="rect">
            <a:avLst/>
          </a:prstGeom>
          <a:noFill/>
        </p:spPr>
        <p:txBody>
          <a:bodyPr wrap="square">
            <a:spAutoFit/>
          </a:bodyPr>
          <a:lstStyle/>
          <a:p>
            <a:r>
              <a:rPr lang="en-US" sz="1200" dirty="0">
                <a:solidFill>
                  <a:schemeClr val="tx1"/>
                </a:solidFill>
              </a:rPr>
              <a:t>484-tone DRU </a:t>
            </a:r>
            <a:endParaRPr lang="en-US" sz="1200" dirty="0"/>
          </a:p>
        </p:txBody>
      </p:sp>
      <p:sp>
        <p:nvSpPr>
          <p:cNvPr id="34" name="TextBox 33">
            <a:extLst>
              <a:ext uri="{FF2B5EF4-FFF2-40B4-BE49-F238E27FC236}">
                <a16:creationId xmlns:a16="http://schemas.microsoft.com/office/drawing/2014/main" id="{D34E8524-E964-D678-B16D-9855BA21F60B}"/>
              </a:ext>
            </a:extLst>
          </p:cNvPr>
          <p:cNvSpPr txBox="1"/>
          <p:nvPr/>
        </p:nvSpPr>
        <p:spPr>
          <a:xfrm>
            <a:off x="4163489" y="3573417"/>
            <a:ext cx="2794333" cy="276999"/>
          </a:xfrm>
          <a:prstGeom prst="rect">
            <a:avLst/>
          </a:prstGeom>
          <a:noFill/>
        </p:spPr>
        <p:txBody>
          <a:bodyPr wrap="square" rtlCol="0">
            <a:spAutoFit/>
          </a:bodyPr>
          <a:lstStyle/>
          <a:p>
            <a:pPr algn="ctr"/>
            <a:r>
              <a:rPr lang="en-US" sz="1200" dirty="0">
                <a:solidFill>
                  <a:schemeClr val="tx1"/>
                </a:solidFill>
              </a:rPr>
              <a:t>Transmit Power Boost = 2.69 dB</a:t>
            </a:r>
          </a:p>
        </p:txBody>
      </p:sp>
      <p:cxnSp>
        <p:nvCxnSpPr>
          <p:cNvPr id="40" name="Straight Connector 39">
            <a:extLst>
              <a:ext uri="{FF2B5EF4-FFF2-40B4-BE49-F238E27FC236}">
                <a16:creationId xmlns:a16="http://schemas.microsoft.com/office/drawing/2014/main" id="{022D71FB-5158-6F10-BDA2-82EAB41BA278}"/>
              </a:ext>
            </a:extLst>
          </p:cNvPr>
          <p:cNvCxnSpPr>
            <a:cxnSpLocks/>
          </p:cNvCxnSpPr>
          <p:nvPr/>
        </p:nvCxnSpPr>
        <p:spPr bwMode="auto">
          <a:xfrm flipH="1" flipV="1">
            <a:off x="1370870" y="2465470"/>
            <a:ext cx="733" cy="98216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3" name="TextBox 62">
            <a:extLst>
              <a:ext uri="{FF2B5EF4-FFF2-40B4-BE49-F238E27FC236}">
                <a16:creationId xmlns:a16="http://schemas.microsoft.com/office/drawing/2014/main" id="{6DCD05D0-4D23-9F71-BCF9-987CAAA4D5BD}"/>
              </a:ext>
            </a:extLst>
          </p:cNvPr>
          <p:cNvSpPr txBox="1"/>
          <p:nvPr/>
        </p:nvSpPr>
        <p:spPr>
          <a:xfrm>
            <a:off x="1508952" y="1970224"/>
            <a:ext cx="1741606" cy="461665"/>
          </a:xfrm>
          <a:prstGeom prst="rect">
            <a:avLst/>
          </a:prstGeom>
          <a:noFill/>
        </p:spPr>
        <p:txBody>
          <a:bodyPr wrap="square">
            <a:spAutoFit/>
          </a:bodyPr>
          <a:lstStyle/>
          <a:p>
            <a:r>
              <a:rPr lang="en-US" sz="2400" dirty="0">
                <a:solidFill>
                  <a:schemeClr val="tx1"/>
                </a:solidFill>
              </a:rPr>
              <a:t>RRU Option</a:t>
            </a:r>
            <a:endParaRPr lang="en-US" dirty="0"/>
          </a:p>
        </p:txBody>
      </p:sp>
      <p:sp>
        <p:nvSpPr>
          <p:cNvPr id="64" name="TextBox 63">
            <a:extLst>
              <a:ext uri="{FF2B5EF4-FFF2-40B4-BE49-F238E27FC236}">
                <a16:creationId xmlns:a16="http://schemas.microsoft.com/office/drawing/2014/main" id="{47E3332A-1B78-ADCF-BA6D-29EDA0873759}"/>
              </a:ext>
            </a:extLst>
          </p:cNvPr>
          <p:cNvSpPr txBox="1"/>
          <p:nvPr/>
        </p:nvSpPr>
        <p:spPr>
          <a:xfrm>
            <a:off x="4735396" y="2039318"/>
            <a:ext cx="2222425" cy="461665"/>
          </a:xfrm>
          <a:prstGeom prst="rect">
            <a:avLst/>
          </a:prstGeom>
          <a:noFill/>
        </p:spPr>
        <p:txBody>
          <a:bodyPr wrap="square">
            <a:spAutoFit/>
          </a:bodyPr>
          <a:lstStyle/>
          <a:p>
            <a:r>
              <a:rPr lang="en-US" sz="2400" dirty="0">
                <a:solidFill>
                  <a:schemeClr val="tx1"/>
                </a:solidFill>
              </a:rPr>
              <a:t>DRU Option 1</a:t>
            </a:r>
            <a:endParaRPr lang="en-US" dirty="0"/>
          </a:p>
        </p:txBody>
      </p:sp>
      <p:sp>
        <p:nvSpPr>
          <p:cNvPr id="65" name="TextBox 64">
            <a:extLst>
              <a:ext uri="{FF2B5EF4-FFF2-40B4-BE49-F238E27FC236}">
                <a16:creationId xmlns:a16="http://schemas.microsoft.com/office/drawing/2014/main" id="{8B8D21AB-5968-21E1-D462-2B6797153DB6}"/>
              </a:ext>
            </a:extLst>
          </p:cNvPr>
          <p:cNvSpPr txBox="1"/>
          <p:nvPr/>
        </p:nvSpPr>
        <p:spPr>
          <a:xfrm>
            <a:off x="8675199" y="1974950"/>
            <a:ext cx="2023885" cy="461665"/>
          </a:xfrm>
          <a:prstGeom prst="rect">
            <a:avLst/>
          </a:prstGeom>
          <a:noFill/>
        </p:spPr>
        <p:txBody>
          <a:bodyPr wrap="square">
            <a:spAutoFit/>
          </a:bodyPr>
          <a:lstStyle/>
          <a:p>
            <a:r>
              <a:rPr lang="en-US" sz="2400" dirty="0">
                <a:solidFill>
                  <a:schemeClr val="tx1"/>
                </a:solidFill>
              </a:rPr>
              <a:t>DRU Option 2</a:t>
            </a:r>
            <a:endParaRPr lang="en-US" dirty="0"/>
          </a:p>
        </p:txBody>
      </p:sp>
      <p:sp>
        <p:nvSpPr>
          <p:cNvPr id="72" name="TextBox 71">
            <a:extLst>
              <a:ext uri="{FF2B5EF4-FFF2-40B4-BE49-F238E27FC236}">
                <a16:creationId xmlns:a16="http://schemas.microsoft.com/office/drawing/2014/main" id="{218F7E09-11C2-5EFA-9333-C8EB356E1617}"/>
              </a:ext>
            </a:extLst>
          </p:cNvPr>
          <p:cNvSpPr txBox="1"/>
          <p:nvPr/>
        </p:nvSpPr>
        <p:spPr>
          <a:xfrm>
            <a:off x="8156646" y="3558036"/>
            <a:ext cx="2647945" cy="276999"/>
          </a:xfrm>
          <a:prstGeom prst="rect">
            <a:avLst/>
          </a:prstGeom>
          <a:noFill/>
        </p:spPr>
        <p:txBody>
          <a:bodyPr wrap="square" rtlCol="0">
            <a:spAutoFit/>
          </a:bodyPr>
          <a:lstStyle/>
          <a:p>
            <a:pPr algn="ctr"/>
            <a:r>
              <a:rPr lang="en-US" sz="1200" dirty="0">
                <a:solidFill>
                  <a:schemeClr val="tx1"/>
                </a:solidFill>
              </a:rPr>
              <a:t>Transmit Power Boost = 11.14 dB</a:t>
            </a:r>
          </a:p>
        </p:txBody>
      </p:sp>
      <p:sp>
        <p:nvSpPr>
          <p:cNvPr id="83" name="Content Placeholder 2">
            <a:extLst>
              <a:ext uri="{FF2B5EF4-FFF2-40B4-BE49-F238E27FC236}">
                <a16:creationId xmlns:a16="http://schemas.microsoft.com/office/drawing/2014/main" id="{3EC52ED2-917A-31B4-2BF7-19669EEA93FE}"/>
              </a:ext>
            </a:extLst>
          </p:cNvPr>
          <p:cNvSpPr>
            <a:spLocks noGrp="1"/>
          </p:cNvSpPr>
          <p:nvPr>
            <p:ph idx="1"/>
          </p:nvPr>
        </p:nvSpPr>
        <p:spPr>
          <a:xfrm>
            <a:off x="619516" y="3874763"/>
            <a:ext cx="10950854" cy="2530237"/>
          </a:xfrm>
        </p:spPr>
        <p:txBody>
          <a:bodyPr/>
          <a:lstStyle/>
          <a:p>
            <a:pPr>
              <a:buFont typeface="Arial" panose="020B0604020202020204" pitchFamily="34" charset="0"/>
              <a:buChar char="•"/>
            </a:pPr>
            <a:r>
              <a:rPr lang="en-US" sz="1800" dirty="0"/>
              <a:t>Transmit power boost gained when using DRU instead of RRU can improve range or throughput. </a:t>
            </a:r>
          </a:p>
          <a:p>
            <a:pPr>
              <a:buFont typeface="Arial" panose="020B0604020202020204" pitchFamily="34" charset="0"/>
              <a:buChar char="•"/>
            </a:pPr>
            <a:r>
              <a:rPr lang="en-US" sz="1800" dirty="0"/>
              <a:t>Two options are possible when using DRU</a:t>
            </a:r>
          </a:p>
          <a:p>
            <a:pPr lvl="1">
              <a:buFont typeface="Arial" panose="020B0604020202020204" pitchFamily="34" charset="0"/>
              <a:buChar char="•"/>
            </a:pPr>
            <a:r>
              <a:rPr lang="en-US" sz="1800" dirty="0"/>
              <a:t>Option 1 - The AP allocates all available DRUs to the STAs. The transmit power boost may be limited depending on the number of STAs and spreading BW. </a:t>
            </a:r>
          </a:p>
          <a:p>
            <a:pPr lvl="1">
              <a:buFont typeface="Arial" panose="020B0604020202020204" pitchFamily="34" charset="0"/>
              <a:buChar char="•"/>
            </a:pPr>
            <a:r>
              <a:rPr lang="en-US" sz="1800" dirty="0"/>
              <a:t>Option 2 - The AP leaves some DRUs unused to enable higher transmit power per tone. In this option, the transmit power boost can be much higher than Option 1. In some cases, Option 2 may result in higher throughput or range than Option 1.</a:t>
            </a:r>
          </a:p>
          <a:p>
            <a:pPr>
              <a:buFont typeface="Arial" panose="020B0604020202020204" pitchFamily="34" charset="0"/>
              <a:buChar char="•"/>
            </a:pPr>
            <a:r>
              <a:rPr lang="en-US" sz="1800" dirty="0"/>
              <a:t>Propose </a:t>
            </a:r>
            <a:r>
              <a:rPr lang="en-US" sz="1800" dirty="0" err="1"/>
              <a:t>TGbn</a:t>
            </a:r>
            <a:r>
              <a:rPr lang="en-US" sz="1800" dirty="0"/>
              <a:t> to support both Options 1 and 2.</a:t>
            </a:r>
          </a:p>
        </p:txBody>
      </p:sp>
      <p:cxnSp>
        <p:nvCxnSpPr>
          <p:cNvPr id="88" name="Straight Connector 87">
            <a:extLst>
              <a:ext uri="{FF2B5EF4-FFF2-40B4-BE49-F238E27FC236}">
                <a16:creationId xmlns:a16="http://schemas.microsoft.com/office/drawing/2014/main" id="{ADBDC41E-C8F7-4A6D-C1E9-6AF7E2C520D2}"/>
              </a:ext>
            </a:extLst>
          </p:cNvPr>
          <p:cNvCxnSpPr/>
          <p:nvPr/>
        </p:nvCxnSpPr>
        <p:spPr bwMode="auto">
          <a:xfrm>
            <a:off x="8413819" y="3521390"/>
            <a:ext cx="19812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9" name="Rectangle 88">
            <a:extLst>
              <a:ext uri="{FF2B5EF4-FFF2-40B4-BE49-F238E27FC236}">
                <a16:creationId xmlns:a16="http://schemas.microsoft.com/office/drawing/2014/main" id="{2C002277-A92C-9985-3584-C23E9A6F7F49}"/>
              </a:ext>
            </a:extLst>
          </p:cNvPr>
          <p:cNvSpPr/>
          <p:nvPr/>
        </p:nvSpPr>
        <p:spPr bwMode="auto">
          <a:xfrm>
            <a:off x="8413819" y="2934478"/>
            <a:ext cx="2133600" cy="229950"/>
          </a:xfrm>
          <a:prstGeom prst="rect">
            <a:avLst/>
          </a:prstGeom>
          <a:pattFill prst="diagBrick">
            <a:fgClr>
              <a:srgbClr val="00B0F0"/>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90" name="TextBox 89">
            <a:extLst>
              <a:ext uri="{FF2B5EF4-FFF2-40B4-BE49-F238E27FC236}">
                <a16:creationId xmlns:a16="http://schemas.microsoft.com/office/drawing/2014/main" id="{A55031D0-8358-EB14-8562-E43E6A11A7C3}"/>
              </a:ext>
            </a:extLst>
          </p:cNvPr>
          <p:cNvSpPr txBox="1"/>
          <p:nvPr/>
        </p:nvSpPr>
        <p:spPr>
          <a:xfrm>
            <a:off x="9272064" y="2958950"/>
            <a:ext cx="685800" cy="261610"/>
          </a:xfrm>
          <a:prstGeom prst="rect">
            <a:avLst/>
          </a:prstGeom>
          <a:noFill/>
        </p:spPr>
        <p:txBody>
          <a:bodyPr wrap="square" rtlCol="0">
            <a:spAutoFit/>
          </a:bodyPr>
          <a:lstStyle/>
          <a:p>
            <a:r>
              <a:rPr lang="en-US" sz="1100" dirty="0">
                <a:solidFill>
                  <a:schemeClr val="tx1"/>
                </a:solidFill>
              </a:rPr>
              <a:t>STA 1</a:t>
            </a:r>
          </a:p>
        </p:txBody>
      </p:sp>
      <p:sp>
        <p:nvSpPr>
          <p:cNvPr id="91" name="Rectangle 90">
            <a:extLst>
              <a:ext uri="{FF2B5EF4-FFF2-40B4-BE49-F238E27FC236}">
                <a16:creationId xmlns:a16="http://schemas.microsoft.com/office/drawing/2014/main" id="{32188F05-4115-22A2-BEC1-5A9417C7939A}"/>
              </a:ext>
            </a:extLst>
          </p:cNvPr>
          <p:cNvSpPr/>
          <p:nvPr/>
        </p:nvSpPr>
        <p:spPr bwMode="auto">
          <a:xfrm>
            <a:off x="8490019" y="2793451"/>
            <a:ext cx="2133600" cy="238822"/>
          </a:xfrm>
          <a:prstGeom prst="rect">
            <a:avLst/>
          </a:prstGeom>
          <a:pattFill prst="diagBrick">
            <a:fgClr>
              <a:srgbClr val="FFFF00"/>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2" name="TextBox 91">
            <a:extLst>
              <a:ext uri="{FF2B5EF4-FFF2-40B4-BE49-F238E27FC236}">
                <a16:creationId xmlns:a16="http://schemas.microsoft.com/office/drawing/2014/main" id="{681B6351-E7DE-FEA9-56DF-70C37A3A0C0E}"/>
              </a:ext>
            </a:extLst>
          </p:cNvPr>
          <p:cNvSpPr txBox="1"/>
          <p:nvPr/>
        </p:nvSpPr>
        <p:spPr>
          <a:xfrm>
            <a:off x="9334505" y="2750260"/>
            <a:ext cx="685800" cy="261610"/>
          </a:xfrm>
          <a:prstGeom prst="rect">
            <a:avLst/>
          </a:prstGeom>
          <a:noFill/>
        </p:spPr>
        <p:txBody>
          <a:bodyPr wrap="square" rtlCol="0">
            <a:spAutoFit/>
          </a:bodyPr>
          <a:lstStyle/>
          <a:p>
            <a:r>
              <a:rPr lang="en-US" sz="1100" dirty="0">
                <a:solidFill>
                  <a:schemeClr val="tx1"/>
                </a:solidFill>
              </a:rPr>
              <a:t>STA 2</a:t>
            </a:r>
          </a:p>
        </p:txBody>
      </p:sp>
      <p:sp>
        <p:nvSpPr>
          <p:cNvPr id="93" name="TextBox 92">
            <a:extLst>
              <a:ext uri="{FF2B5EF4-FFF2-40B4-BE49-F238E27FC236}">
                <a16:creationId xmlns:a16="http://schemas.microsoft.com/office/drawing/2014/main" id="{2F6D27EC-FE0C-DDB5-47CE-72E8966544F5}"/>
              </a:ext>
            </a:extLst>
          </p:cNvPr>
          <p:cNvSpPr txBox="1"/>
          <p:nvPr/>
        </p:nvSpPr>
        <p:spPr>
          <a:xfrm>
            <a:off x="10561178" y="2953525"/>
            <a:ext cx="1142998" cy="276999"/>
          </a:xfrm>
          <a:prstGeom prst="rect">
            <a:avLst/>
          </a:prstGeom>
          <a:noFill/>
        </p:spPr>
        <p:txBody>
          <a:bodyPr wrap="square">
            <a:spAutoFit/>
          </a:bodyPr>
          <a:lstStyle/>
          <a:p>
            <a:r>
              <a:rPr lang="en-US" sz="1200" dirty="0">
                <a:solidFill>
                  <a:schemeClr val="tx1"/>
                </a:solidFill>
              </a:rPr>
              <a:t>52-tone DRU </a:t>
            </a:r>
            <a:endParaRPr lang="en-US" sz="1200" dirty="0"/>
          </a:p>
        </p:txBody>
      </p:sp>
      <p:sp>
        <p:nvSpPr>
          <p:cNvPr id="94" name="TextBox 93">
            <a:extLst>
              <a:ext uri="{FF2B5EF4-FFF2-40B4-BE49-F238E27FC236}">
                <a16:creationId xmlns:a16="http://schemas.microsoft.com/office/drawing/2014/main" id="{9C215085-5691-660C-20F6-61793E7C72C6}"/>
              </a:ext>
            </a:extLst>
          </p:cNvPr>
          <p:cNvSpPr txBox="1"/>
          <p:nvPr/>
        </p:nvSpPr>
        <p:spPr>
          <a:xfrm>
            <a:off x="10583307" y="2734871"/>
            <a:ext cx="1142998" cy="276999"/>
          </a:xfrm>
          <a:prstGeom prst="rect">
            <a:avLst/>
          </a:prstGeom>
          <a:noFill/>
        </p:spPr>
        <p:txBody>
          <a:bodyPr wrap="square">
            <a:spAutoFit/>
          </a:bodyPr>
          <a:lstStyle/>
          <a:p>
            <a:r>
              <a:rPr lang="en-US" sz="1200" dirty="0">
                <a:solidFill>
                  <a:schemeClr val="tx1"/>
                </a:solidFill>
              </a:rPr>
              <a:t>52-tone DRU </a:t>
            </a:r>
            <a:endParaRPr lang="en-US" sz="1200" dirty="0"/>
          </a:p>
        </p:txBody>
      </p:sp>
      <p:sp>
        <p:nvSpPr>
          <p:cNvPr id="98" name="TextBox 97">
            <a:extLst>
              <a:ext uri="{FF2B5EF4-FFF2-40B4-BE49-F238E27FC236}">
                <a16:creationId xmlns:a16="http://schemas.microsoft.com/office/drawing/2014/main" id="{2E136C8D-5AE2-B5C2-E8AD-0B5FE90DB605}"/>
              </a:ext>
            </a:extLst>
          </p:cNvPr>
          <p:cNvSpPr txBox="1"/>
          <p:nvPr/>
        </p:nvSpPr>
        <p:spPr>
          <a:xfrm>
            <a:off x="9170971" y="3193729"/>
            <a:ext cx="685800" cy="261610"/>
          </a:xfrm>
          <a:prstGeom prst="rect">
            <a:avLst/>
          </a:prstGeom>
          <a:noFill/>
        </p:spPr>
        <p:txBody>
          <a:bodyPr wrap="square" rtlCol="0">
            <a:spAutoFit/>
          </a:bodyPr>
          <a:lstStyle/>
          <a:p>
            <a:r>
              <a:rPr lang="en-US" sz="1100" dirty="0">
                <a:solidFill>
                  <a:schemeClr val="tx1"/>
                </a:solidFill>
              </a:rPr>
              <a:t>Unused</a:t>
            </a:r>
          </a:p>
        </p:txBody>
      </p:sp>
      <p:sp>
        <p:nvSpPr>
          <p:cNvPr id="99" name="TextBox 98">
            <a:extLst>
              <a:ext uri="{FF2B5EF4-FFF2-40B4-BE49-F238E27FC236}">
                <a16:creationId xmlns:a16="http://schemas.microsoft.com/office/drawing/2014/main" id="{A0BCF50C-56D5-9A28-3D17-E40F441FDFD6}"/>
              </a:ext>
            </a:extLst>
          </p:cNvPr>
          <p:cNvSpPr txBox="1"/>
          <p:nvPr/>
        </p:nvSpPr>
        <p:spPr>
          <a:xfrm>
            <a:off x="10440555" y="3184317"/>
            <a:ext cx="1728031" cy="276999"/>
          </a:xfrm>
          <a:prstGeom prst="rect">
            <a:avLst/>
          </a:prstGeom>
          <a:noFill/>
        </p:spPr>
        <p:txBody>
          <a:bodyPr wrap="square">
            <a:spAutoFit/>
          </a:bodyPr>
          <a:lstStyle/>
          <a:p>
            <a:r>
              <a:rPr lang="en-US" sz="1200" dirty="0">
                <a:solidFill>
                  <a:schemeClr val="tx1"/>
                </a:solidFill>
              </a:rPr>
              <a:t>484,242,106,tone DRUs </a:t>
            </a:r>
            <a:endParaRPr lang="en-US" sz="1200" dirty="0"/>
          </a:p>
        </p:txBody>
      </p:sp>
    </p:spTree>
    <p:extLst>
      <p:ext uri="{BB962C8B-B14F-4D97-AF65-F5344CB8AC3E}">
        <p14:creationId xmlns:p14="http://schemas.microsoft.com/office/powerpoint/2010/main" val="1786591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9D254-42BD-1705-25D5-32E7BFDC04D8}"/>
              </a:ext>
            </a:extLst>
          </p:cNvPr>
          <p:cNvSpPr>
            <a:spLocks noGrp="1"/>
          </p:cNvSpPr>
          <p:nvPr>
            <p:ph type="title"/>
          </p:nvPr>
        </p:nvSpPr>
        <p:spPr/>
        <p:txBody>
          <a:bodyPr/>
          <a:lstStyle/>
          <a:p>
            <a:r>
              <a:rPr lang="en-US" dirty="0"/>
              <a:t>Proposal: Further improvements for Option 2</a:t>
            </a:r>
          </a:p>
        </p:txBody>
      </p:sp>
      <p:sp>
        <p:nvSpPr>
          <p:cNvPr id="4" name="Slide Number Placeholder 3">
            <a:extLst>
              <a:ext uri="{FF2B5EF4-FFF2-40B4-BE49-F238E27FC236}">
                <a16:creationId xmlns:a16="http://schemas.microsoft.com/office/drawing/2014/main" id="{87F8AC1E-372F-97D5-4925-A73D419E197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2463CE9-1A75-C17E-4C02-E58ECE61A111}"/>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0A8821E9-1C7A-6D87-619F-63E6D67E99DB}"/>
              </a:ext>
            </a:extLst>
          </p:cNvPr>
          <p:cNvSpPr>
            <a:spLocks noGrp="1"/>
          </p:cNvSpPr>
          <p:nvPr>
            <p:ph type="dt" idx="15"/>
          </p:nvPr>
        </p:nvSpPr>
        <p:spPr/>
        <p:txBody>
          <a:bodyPr/>
          <a:lstStyle/>
          <a:p>
            <a:r>
              <a:rPr lang="en-US"/>
              <a:t>March 2024</a:t>
            </a:r>
            <a:endParaRPr lang="en-GB" dirty="0"/>
          </a:p>
        </p:txBody>
      </p:sp>
      <p:sp>
        <p:nvSpPr>
          <p:cNvPr id="54" name="Rectangle 2">
            <a:extLst>
              <a:ext uri="{FF2B5EF4-FFF2-40B4-BE49-F238E27FC236}">
                <a16:creationId xmlns:a16="http://schemas.microsoft.com/office/drawing/2014/main" id="{28942236-D621-2A4E-2459-E560E3B3D0BC}"/>
              </a:ext>
            </a:extLst>
          </p:cNvPr>
          <p:cNvSpPr>
            <a:spLocks noGrp="1" noChangeArrowheads="1"/>
          </p:cNvSpPr>
          <p:nvPr>
            <p:ph idx="1"/>
          </p:nvPr>
        </p:nvSpPr>
        <p:spPr>
          <a:xfrm>
            <a:off x="796719" y="1751014"/>
            <a:ext cx="5333999" cy="4110034"/>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Option 2 intentionally leaves some DRU unused. A further improvement is to allow an OBSS STA (e.g. Slave APs) to use the unused DRUs.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	- improves spectral efficiency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	- reduced contention from OBSS APs reduces access delay and reduces collisions.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AP 1 controls whether another OBSS STA/AP can access the unused DRU</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	- when AP 1 is part of a coordinating AP set, AP 1 can explicitly indicate which shared AP can use the unused DRU.</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	- otherwise, any STA/AP are allowed to transmit (conditions/restrictions are TBD).</a:t>
            </a:r>
          </a:p>
        </p:txBody>
      </p:sp>
      <p:pic>
        <p:nvPicPr>
          <p:cNvPr id="3" name="Picture 2">
            <a:extLst>
              <a:ext uri="{FF2B5EF4-FFF2-40B4-BE49-F238E27FC236}">
                <a16:creationId xmlns:a16="http://schemas.microsoft.com/office/drawing/2014/main" id="{F52B80EE-144C-EDB6-0C65-9225C94BE114}"/>
              </a:ext>
            </a:extLst>
          </p:cNvPr>
          <p:cNvPicPr>
            <a:picLocks noChangeAspect="1"/>
          </p:cNvPicPr>
          <p:nvPr/>
        </p:nvPicPr>
        <p:blipFill>
          <a:blip r:embed="rId2"/>
          <a:stretch>
            <a:fillRect/>
          </a:stretch>
        </p:blipFill>
        <p:spPr>
          <a:xfrm>
            <a:off x="6145742" y="1872821"/>
            <a:ext cx="5261084" cy="4184648"/>
          </a:xfrm>
          <a:prstGeom prst="rect">
            <a:avLst/>
          </a:prstGeom>
        </p:spPr>
      </p:pic>
    </p:spTree>
    <p:extLst>
      <p:ext uri="{BB962C8B-B14F-4D97-AF65-F5344CB8AC3E}">
        <p14:creationId xmlns:p14="http://schemas.microsoft.com/office/powerpoint/2010/main" val="832157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79206-C7EC-B2E5-31B8-DE3254DA66C1}"/>
              </a:ext>
            </a:extLst>
          </p:cNvPr>
          <p:cNvSpPr>
            <a:spLocks noGrp="1"/>
          </p:cNvSpPr>
          <p:nvPr>
            <p:ph type="title"/>
          </p:nvPr>
        </p:nvSpPr>
        <p:spPr/>
        <p:txBody>
          <a:bodyPr/>
          <a:lstStyle/>
          <a:p>
            <a:r>
              <a:rPr lang="en-US" dirty="0"/>
              <a:t>Other considerations</a:t>
            </a:r>
          </a:p>
        </p:txBody>
      </p:sp>
      <p:sp>
        <p:nvSpPr>
          <p:cNvPr id="3" name="Content Placeholder 2">
            <a:extLst>
              <a:ext uri="{FF2B5EF4-FFF2-40B4-BE49-F238E27FC236}">
                <a16:creationId xmlns:a16="http://schemas.microsoft.com/office/drawing/2014/main" id="{CEFEED19-60BD-6A33-2645-1B0956B6AC43}"/>
              </a:ext>
            </a:extLst>
          </p:cNvPr>
          <p:cNvSpPr>
            <a:spLocks noGrp="1"/>
          </p:cNvSpPr>
          <p:nvPr>
            <p:ph idx="1"/>
          </p:nvPr>
        </p:nvSpPr>
        <p:spPr>
          <a:xfrm>
            <a:off x="914401" y="1981201"/>
            <a:ext cx="5029199" cy="4113213"/>
          </a:xfrm>
        </p:spPr>
        <p:txBody>
          <a:bodyPr/>
          <a:lstStyle/>
          <a:p>
            <a:pPr marL="0" indent="0"/>
            <a:r>
              <a:rPr lang="en-US" b="0" dirty="0"/>
              <a:t>Since the preamble is not transmitted using DRU, interference will occur for the non-DRU portion of the transmission. One solution could be</a:t>
            </a:r>
          </a:p>
          <a:p>
            <a:pPr lvl="1">
              <a:buFont typeface="Arial" panose="020B0604020202020204" pitchFamily="34" charset="0"/>
              <a:buChar char="•"/>
            </a:pPr>
            <a:r>
              <a:rPr lang="en-US" b="0" dirty="0"/>
              <a:t>Non-DRU portion of PPDU transmitted by OBSS STA use PSR based SR type power control.</a:t>
            </a:r>
          </a:p>
          <a:p>
            <a:pPr lvl="1">
              <a:buFont typeface="Arial" panose="020B0604020202020204" pitchFamily="34" charset="0"/>
              <a:buChar char="•"/>
            </a:pPr>
            <a:r>
              <a:rPr lang="en-US" b="0" dirty="0"/>
              <a:t>DRU portion of PPDU transmitted by OBSS STA may be transmitted at full boosted transmit power.</a:t>
            </a:r>
          </a:p>
          <a:p>
            <a:endParaRPr lang="en-US" dirty="0"/>
          </a:p>
        </p:txBody>
      </p:sp>
      <p:sp>
        <p:nvSpPr>
          <p:cNvPr id="4" name="Slide Number Placeholder 3">
            <a:extLst>
              <a:ext uri="{FF2B5EF4-FFF2-40B4-BE49-F238E27FC236}">
                <a16:creationId xmlns:a16="http://schemas.microsoft.com/office/drawing/2014/main" id="{8DF37B75-29EB-5570-932A-FF20F5883A9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148B443-5EB6-C374-BDF2-A1C4D035FCFC}"/>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82F6852A-4F7B-3BD0-732B-7FBF77555524}"/>
              </a:ext>
            </a:extLst>
          </p:cNvPr>
          <p:cNvSpPr>
            <a:spLocks noGrp="1"/>
          </p:cNvSpPr>
          <p:nvPr>
            <p:ph type="dt" idx="15"/>
          </p:nvPr>
        </p:nvSpPr>
        <p:spPr/>
        <p:txBody>
          <a:bodyPr/>
          <a:lstStyle/>
          <a:p>
            <a:r>
              <a:rPr lang="en-US"/>
              <a:t>March 2024</a:t>
            </a:r>
            <a:endParaRPr lang="en-GB" dirty="0"/>
          </a:p>
        </p:txBody>
      </p:sp>
      <p:pic>
        <p:nvPicPr>
          <p:cNvPr id="7" name="Picture 6">
            <a:extLst>
              <a:ext uri="{FF2B5EF4-FFF2-40B4-BE49-F238E27FC236}">
                <a16:creationId xmlns:a16="http://schemas.microsoft.com/office/drawing/2014/main" id="{91C7BD1C-BD0B-9424-D4BE-57B61FBC7841}"/>
              </a:ext>
            </a:extLst>
          </p:cNvPr>
          <p:cNvPicPr>
            <a:picLocks noChangeAspect="1"/>
          </p:cNvPicPr>
          <p:nvPr/>
        </p:nvPicPr>
        <p:blipFill>
          <a:blip r:embed="rId2"/>
          <a:stretch>
            <a:fillRect/>
          </a:stretch>
        </p:blipFill>
        <p:spPr>
          <a:xfrm>
            <a:off x="6145742" y="1872821"/>
            <a:ext cx="5261084" cy="4184648"/>
          </a:xfrm>
          <a:prstGeom prst="rect">
            <a:avLst/>
          </a:prstGeom>
        </p:spPr>
      </p:pic>
    </p:spTree>
    <p:extLst>
      <p:ext uri="{BB962C8B-B14F-4D97-AF65-F5344CB8AC3E}">
        <p14:creationId xmlns:p14="http://schemas.microsoft.com/office/powerpoint/2010/main" val="632926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a:t>
            </a:r>
          </a:p>
        </p:txBody>
      </p:sp>
      <p:sp>
        <p:nvSpPr>
          <p:cNvPr id="6146" name="Rectangle 2"/>
          <p:cNvSpPr>
            <a:spLocks noGrp="1" noChangeArrowheads="1"/>
          </p:cNvSpPr>
          <p:nvPr>
            <p:ph idx="1"/>
          </p:nvPr>
        </p:nvSpPr>
        <p:spPr>
          <a:xfrm>
            <a:off x="914401" y="2060848"/>
            <a:ext cx="10361084" cy="4320480"/>
          </a:xfrm>
          <a:ln/>
        </p:spPr>
        <p:txBody>
          <a:bodyPr/>
          <a:lstStyle/>
          <a:p>
            <a:pPr marL="914400" lvl="1" indent="-4572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An AP may choose not to allocate all DRUs to uplink STAs in order to maximize the transmit power boost.</a:t>
            </a:r>
          </a:p>
          <a:p>
            <a:pPr marL="914400" lvl="1" indent="-4572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Some of the unused DRUs may be shared to another AP or STA to increase the spectral efficiency.</a:t>
            </a:r>
          </a:p>
          <a:p>
            <a:pPr marL="914400" lvl="1" indent="-4572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We presented a proposal to enable sharing of the unused DRUs to an OBSS AP or STA.</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a:t>
            </a:fld>
            <a:endParaRPr lang="en-GB"/>
          </a:p>
        </p:txBody>
      </p:sp>
      <p:sp>
        <p:nvSpPr>
          <p:cNvPr id="5" name="Footer Placeholder 4"/>
          <p:cNvSpPr>
            <a:spLocks noGrp="1"/>
          </p:cNvSpPr>
          <p:nvPr>
            <p:ph type="ftr" idx="14"/>
          </p:nvPr>
        </p:nvSpPr>
        <p:spPr/>
        <p:txBody>
          <a:bodyPr/>
          <a:lstStyle/>
          <a:p>
            <a:r>
              <a:rPr lang="en-GB"/>
              <a:t>Leonardo Lanante, Ofinno</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a:t>
            </a:r>
            <a:r>
              <a:rPr lang="en-GB" dirty="0">
                <a:hlinkClick r:id="rId3"/>
              </a:rPr>
              <a:t>https://mentor.ieee.org/802.11/dcn/24/11-24-0171-03-00bn-tgbn-motions-list-part-1.pptx</a:t>
            </a:r>
            <a:endParaRPr lang="en-GB" dirty="0"/>
          </a:p>
          <a:p>
            <a:r>
              <a:rPr lang="en-GB" dirty="0"/>
              <a:t>[2] </a:t>
            </a:r>
            <a:r>
              <a:rPr lang="en-US" dirty="0">
                <a:hlinkClick r:id="rId4"/>
              </a:rPr>
              <a:t>https://mentor.ieee.org/802.11/dcn/23/11-23-1919-00-00bn-dru-proposal.pptx</a:t>
            </a:r>
            <a:endParaRPr lang="en-US" dirty="0"/>
          </a:p>
          <a:p>
            <a:r>
              <a:rPr lang="en-GB" dirty="0"/>
              <a:t>[3] </a:t>
            </a:r>
            <a:r>
              <a:rPr lang="en-US" dirty="0">
                <a:hlinkClick r:id="rId5"/>
              </a:rPr>
              <a:t>https://mentor.ieee.org/802.11/dcn/23/11-23-1988-00-00bn-considerations-on-dru-design-and-application.pptx</a:t>
            </a:r>
            <a:endParaRPr lang="en-US" dirty="0"/>
          </a:p>
          <a:p>
            <a:r>
              <a:rPr lang="en-GB" dirty="0"/>
              <a:t>[4] </a:t>
            </a:r>
            <a:r>
              <a:rPr lang="en-US" dirty="0">
                <a:hlinkClick r:id="rId6"/>
              </a:rPr>
              <a:t>https://mentor.ieee.org/802.11/dcn/23/11-23-2020-00-00bn-high-level-perspective-on-distributed-tone-ru-for-11bn.pptx</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a:t>Leonardo Lanante, Ofinno</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1638</TotalTime>
  <Words>750</Words>
  <Application>Microsoft Office PowerPoint</Application>
  <PresentationFormat>Widescreen</PresentationFormat>
  <Paragraphs>102</Paragraphs>
  <Slides>8</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 Unicode MS</vt:lpstr>
      <vt:lpstr>Arial</vt:lpstr>
      <vt:lpstr>Times New Roman</vt:lpstr>
      <vt:lpstr>Office Theme</vt:lpstr>
      <vt:lpstr>Microsoft Word 97 - 2003 Document</vt:lpstr>
      <vt:lpstr>Multiple AP Transmissions Using DRU</vt:lpstr>
      <vt:lpstr>Abstract</vt:lpstr>
      <vt:lpstr>Distributed RU in UL OFDMA</vt:lpstr>
      <vt:lpstr>Maximizing Range and Spectral Efficiency</vt:lpstr>
      <vt:lpstr>Proposal: Further improvements for Option 2</vt:lpstr>
      <vt:lpstr>Other considerations</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Multi-AP DRU Sharing</dc:title>
  <dc:creator>Leonardo Lanante</dc:creator>
  <cp:keywords/>
  <cp:lastModifiedBy>Leonardo Lanante</cp:lastModifiedBy>
  <cp:revision>129</cp:revision>
  <cp:lastPrinted>1601-01-01T00:00:00Z</cp:lastPrinted>
  <dcterms:created xsi:type="dcterms:W3CDTF">2024-03-08T14:11:41Z</dcterms:created>
  <dcterms:modified xsi:type="dcterms:W3CDTF">2024-04-04T14:27:43Z</dcterms:modified>
  <cp:category>Name, Affiliation</cp:category>
</cp:coreProperties>
</file>