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73" r:id="rId5"/>
    <p:sldId id="266" r:id="rId6"/>
    <p:sldId id="285" r:id="rId7"/>
    <p:sldId id="286" r:id="rId8"/>
    <p:sldId id="282" r:id="rId9"/>
    <p:sldId id="277" r:id="rId10"/>
    <p:sldId id="278" r:id="rId11"/>
    <p:sldId id="264" r:id="rId12"/>
    <p:sldId id="275" r:id="rId13"/>
    <p:sldId id="283" r:id="rId14"/>
    <p:sldId id="270" r:id="rId15"/>
    <p:sldId id="281"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32" d="100"/>
          <a:sy n="132" d="100"/>
        </p:scale>
        <p:origin x="7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1535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04937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4729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0409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1051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6843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8765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0426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62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802.11-24/517r0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0.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09600" y="1209675"/>
            <a:ext cx="79248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Pre-allocation of sub-band for DSO – follow up</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2024-03-08</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53592322"/>
              </p:ext>
            </p:extLst>
          </p:nvPr>
        </p:nvGraphicFramePr>
        <p:xfrm>
          <a:off x="742950" y="3328988"/>
          <a:ext cx="7558088" cy="1990725"/>
        </p:xfrm>
        <a:graphic>
          <a:graphicData uri="http://schemas.openxmlformats.org/presentationml/2006/ole">
            <mc:AlternateContent xmlns:mc="http://schemas.openxmlformats.org/markup-compatibility/2006">
              <mc:Choice xmlns:v="urn:schemas-microsoft-com:vml" Requires="v">
                <p:oleObj spid="_x0000_s1065" name="Document" r:id="rId4" imgW="10544480" imgH="2774201" progId="Word.Document.8">
                  <p:embed/>
                </p:oleObj>
              </mc:Choice>
              <mc:Fallback>
                <p:oleObj name="Document" r:id="rId4" imgW="10544480" imgH="2774201" progId="Word.Document.8">
                  <p:embed/>
                  <p:pic>
                    <p:nvPicPr>
                      <p:cNvPr id="0" name="Picture 3"/>
                      <p:cNvPicPr>
                        <a:picLocks noChangeAspect="1" noChangeArrowheads="1"/>
                      </p:cNvPicPr>
                      <p:nvPr/>
                    </p:nvPicPr>
                    <p:blipFill>
                      <a:blip r:embed="rId5"/>
                      <a:srcRect/>
                      <a:stretch>
                        <a:fillRect/>
                      </a:stretch>
                    </p:blipFill>
                    <p:spPr bwMode="auto">
                      <a:xfrm>
                        <a:off x="742950" y="3328988"/>
                        <a:ext cx="7558088" cy="1990725"/>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polls</a:t>
            </a:r>
          </a:p>
        </p:txBody>
      </p:sp>
      <p:sp>
        <p:nvSpPr>
          <p:cNvPr id="2" name="Content Placeholder 1"/>
          <p:cNvSpPr>
            <a:spLocks noGrp="1"/>
          </p:cNvSpPr>
          <p:nvPr>
            <p:ph idx="1"/>
          </p:nvPr>
        </p:nvSpPr>
        <p:spPr>
          <a:xfrm>
            <a:off x="685801" y="1981201"/>
            <a:ext cx="7770813" cy="4190997"/>
          </a:xfrm>
        </p:spPr>
        <p:txBody>
          <a:bodyPr/>
          <a:lstStyle/>
          <a:p>
            <a:pPr marL="285750" indent="-285750">
              <a:buFont typeface="Arial" panose="020B0604020202020204" pitchFamily="34" charset="0"/>
              <a:buChar char="•"/>
            </a:pPr>
            <a:r>
              <a:rPr lang="en-US" sz="1800" dirty="0"/>
              <a:t>SP1: Do you agree to </a:t>
            </a:r>
            <a:r>
              <a:rPr lang="en-US" dirty="0"/>
              <a:t>allow </a:t>
            </a:r>
            <a:r>
              <a:rPr lang="en-US" sz="1800" dirty="0"/>
              <a:t>DSO Sub-band Switch initial control frame to provide sub-band indication for any DSO STA scheduled to be served </a:t>
            </a:r>
            <a:r>
              <a:rPr lang="en-US" dirty="0"/>
              <a:t>within the</a:t>
            </a:r>
            <a:r>
              <a:rPr lang="en-US" sz="1800" dirty="0"/>
              <a:t> TXOP?</a:t>
            </a:r>
            <a:endParaRPr lang="en-US" dirty="0"/>
          </a:p>
          <a:p>
            <a:pPr marL="585788" lvl="1" indent="-285750">
              <a:buFont typeface="Arial" panose="020B0604020202020204" pitchFamily="34" charset="0"/>
              <a:buChar char="•"/>
            </a:pPr>
            <a:r>
              <a:rPr lang="en-GB" dirty="0"/>
              <a:t>Yes</a:t>
            </a:r>
          </a:p>
          <a:p>
            <a:pPr marL="585788" lvl="1" indent="-285750">
              <a:buFont typeface="Arial" panose="020B0604020202020204" pitchFamily="34" charset="0"/>
              <a:buChar char="•"/>
            </a:pPr>
            <a:r>
              <a:rPr lang="en-GB" dirty="0"/>
              <a:t>No</a:t>
            </a:r>
          </a:p>
          <a:p>
            <a:pPr marL="585788" lvl="1" indent="-285750">
              <a:buFont typeface="Arial" panose="020B0604020202020204" pitchFamily="34" charset="0"/>
              <a:buChar char="•"/>
            </a:pPr>
            <a:r>
              <a:rPr lang="en-GB" dirty="0"/>
              <a:t>Abstain</a:t>
            </a:r>
          </a:p>
          <a:p>
            <a:pPr marL="0" indent="0"/>
            <a:endParaRPr lang="en-GB" dirty="0"/>
          </a:p>
          <a:p>
            <a:pPr marL="285750" indent="-285750">
              <a:buFont typeface="Arial" panose="020B0604020202020204" pitchFamily="34" charset="0"/>
              <a:buChar char="•"/>
            </a:pPr>
            <a:r>
              <a:rPr lang="en-US" sz="1800" dirty="0"/>
              <a:t>SP2: Do you agree to </a:t>
            </a:r>
            <a:r>
              <a:rPr lang="en-US" dirty="0"/>
              <a:t>allow DSO Sub-band Switch initial control frame to indicate to an addressed DSO STA, if a response is solicited from the STA? </a:t>
            </a:r>
            <a:endParaRPr lang="en-US" sz="1800" dirty="0"/>
          </a:p>
          <a:p>
            <a:pPr marL="585788" lvl="1" indent="-285750">
              <a:buFont typeface="Arial" panose="020B0604020202020204" pitchFamily="34" charset="0"/>
              <a:buChar char="•"/>
            </a:pPr>
            <a:r>
              <a:rPr lang="en-GB" dirty="0"/>
              <a:t>Yes</a:t>
            </a:r>
          </a:p>
          <a:p>
            <a:pPr marL="585788" lvl="1" indent="-285750">
              <a:buFont typeface="Arial" panose="020B0604020202020204" pitchFamily="34" charset="0"/>
              <a:buChar char="•"/>
            </a:pPr>
            <a:r>
              <a:rPr lang="en-GB" dirty="0"/>
              <a:t>No</a:t>
            </a:r>
          </a:p>
          <a:p>
            <a:pPr marL="585788" lvl="1" indent="-285750">
              <a:buFont typeface="Arial" panose="020B0604020202020204" pitchFamily="34" charset="0"/>
              <a:buChar char="•"/>
            </a:pPr>
            <a:r>
              <a:rPr lang="en-GB" dirty="0"/>
              <a:t>Abstain</a:t>
            </a:r>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extLst>
      <p:ext uri="{BB962C8B-B14F-4D97-AF65-F5344CB8AC3E}">
        <p14:creationId xmlns:p14="http://schemas.microsoft.com/office/powerpoint/2010/main" val="28892693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342900" indent="-342900">
              <a:buFont typeface="+mj-lt"/>
              <a:buAutoNum type="arabicPeriod"/>
            </a:pPr>
            <a:r>
              <a:rPr lang="en-US" sz="1800" dirty="0"/>
              <a:t>11-22-2204-00-0uhr-dynamic-subband-operation.pptx</a:t>
            </a:r>
          </a:p>
          <a:p>
            <a:pPr marL="342900" indent="-342900">
              <a:buFont typeface="+mj-lt"/>
              <a:buAutoNum type="arabicPeriod"/>
            </a:pPr>
            <a:r>
              <a:rPr lang="en-US" dirty="0"/>
              <a:t>11-23-0843-01-0uhr-considerations-on-dynamic-subchannel-operation.pptx</a:t>
            </a:r>
            <a:endParaRPr lang="en-US" sz="1800" dirty="0"/>
          </a:p>
          <a:p>
            <a:pPr marL="342900" indent="-342900">
              <a:buFont typeface="+mj-lt"/>
              <a:buAutoNum type="arabicPeriod"/>
            </a:pPr>
            <a:r>
              <a:rPr lang="en-US" sz="1800" dirty="0"/>
              <a:t>11-23-1496-00-0uhr-emlsr-dynamic-subband-operation.pptx</a:t>
            </a:r>
          </a:p>
          <a:p>
            <a:pPr marL="342900" indent="-342900">
              <a:buFont typeface="+mj-lt"/>
              <a:buAutoNum type="arabicPeriod"/>
            </a:pPr>
            <a:r>
              <a:rPr lang="en-US" dirty="0"/>
              <a:t>11-23-2027-02-00bn-considerations-for-dso-sub-band-switch-delay.pptx</a:t>
            </a:r>
          </a:p>
          <a:p>
            <a:pPr marL="342900" indent="-342900">
              <a:buFont typeface="+mj-lt"/>
              <a:buAutoNum type="arabicPeriod"/>
            </a:pPr>
            <a:r>
              <a:rPr lang="en-US" dirty="0"/>
              <a:t>11-24-0299-00-00bn-initial-ctrl-frame-for-bw-switching-modes.pptx</a:t>
            </a:r>
            <a:endParaRPr lang="en-US" sz="1800" dirty="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Using BSRP frame</a:t>
            </a:r>
            <a:endParaRPr lang="en-GB" dirty="0"/>
          </a:p>
        </p:txBody>
      </p:sp>
      <p:sp>
        <p:nvSpPr>
          <p:cNvPr id="3" name="Content Placeholder 2"/>
          <p:cNvSpPr>
            <a:spLocks noGrp="1"/>
          </p:cNvSpPr>
          <p:nvPr>
            <p:ph idx="1"/>
          </p:nvPr>
        </p:nvSpPr>
        <p:spPr>
          <a:xfrm>
            <a:off x="685801" y="1600200"/>
            <a:ext cx="7770813" cy="2927478"/>
          </a:xfrm>
        </p:spPr>
        <p:txBody>
          <a:bodyPr/>
          <a:lstStyle/>
          <a:p>
            <a:pPr marL="285750" indent="-285750" algn="just">
              <a:buFont typeface="Arial" panose="020B0604020202020204" pitchFamily="34" charset="0"/>
              <a:buChar char="•"/>
            </a:pPr>
            <a:r>
              <a:rPr lang="en-US" sz="1500" dirty="0"/>
              <a:t>Here we assume SBS IC frame is a BSRP frame. </a:t>
            </a:r>
          </a:p>
          <a:p>
            <a:pPr marL="285750" indent="-285750" algn="just">
              <a:buFont typeface="Arial" panose="020B0604020202020204" pitchFamily="34" charset="0"/>
              <a:buChar char="•"/>
            </a:pPr>
            <a:r>
              <a:rPr lang="en-US" sz="1500" dirty="0"/>
              <a:t>The RU Allocation subfield of the User Info field corresponding to a DSO STA indicates the response frame RUs (if response is required to be transmitted by the STA). </a:t>
            </a:r>
          </a:p>
          <a:p>
            <a:pPr marL="285750" indent="-285750" algn="just">
              <a:buFont typeface="Arial" panose="020B0604020202020204" pitchFamily="34" charset="0"/>
              <a:buChar char="•"/>
            </a:pPr>
            <a:r>
              <a:rPr lang="en-US" sz="1500" dirty="0"/>
              <a:t>The sub-band to be monitored by the DSO STA is either (</a:t>
            </a:r>
            <a:r>
              <a:rPr lang="en-US" sz="1500" dirty="0" err="1"/>
              <a:t>i</a:t>
            </a:r>
            <a:r>
              <a:rPr lang="en-US" sz="1500" dirty="0"/>
              <a:t>) indicated separately in a Sub-band Allocation subfield, or (ii) there is a unique mapping from the RU Allocation to the sub-band to be monitored (for a given STA operating BW). </a:t>
            </a:r>
          </a:p>
          <a:p>
            <a:pPr marL="285750" indent="-285750" algn="just">
              <a:buFont typeface="Arial" panose="020B0604020202020204" pitchFamily="34" charset="0"/>
              <a:buChar char="•"/>
            </a:pPr>
            <a:r>
              <a:rPr lang="en-US" sz="1500" dirty="0"/>
              <a:t>The Response Solicited field in the User Info field corresponding to a DSO STA is set to 0 to indicate that the DSO STA is not expected to send a response frame.</a:t>
            </a:r>
          </a:p>
          <a:p>
            <a:pPr marL="585788" lvl="1" indent="-285750" algn="just">
              <a:buFont typeface="Arial" panose="020B0604020202020204" pitchFamily="34" charset="0"/>
              <a:buChar char="•"/>
            </a:pPr>
            <a:r>
              <a:rPr lang="en-US" sz="1400" dirty="0"/>
              <a:t>Note: BSRP doesn’t have any reserved fields in User Info field. Expansion for such new fields can be accommodated by including a 2</a:t>
            </a:r>
            <a:r>
              <a:rPr lang="en-US" sz="1400" baseline="30000" dirty="0"/>
              <a:t>nd</a:t>
            </a:r>
            <a:r>
              <a:rPr lang="en-US" sz="1400" dirty="0"/>
              <a:t> User Info field with same AID12.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a:xfrm>
            <a:off x="5357818" y="6475415"/>
            <a:ext cx="3184520" cy="180975"/>
          </a:xfrm>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graphicFrame>
        <p:nvGraphicFramePr>
          <p:cNvPr id="11" name="Table 6">
            <a:extLst>
              <a:ext uri="{FF2B5EF4-FFF2-40B4-BE49-F238E27FC236}">
                <a16:creationId xmlns:a16="http://schemas.microsoft.com/office/drawing/2014/main" id="{329E93A0-70F8-481B-9E99-3C2009F889D6}"/>
              </a:ext>
            </a:extLst>
          </p:cNvPr>
          <p:cNvGraphicFramePr>
            <a:graphicFrameLocks noGrp="1"/>
          </p:cNvGraphicFramePr>
          <p:nvPr>
            <p:extLst>
              <p:ext uri="{D42A27DB-BD31-4B8C-83A1-F6EECF244321}">
                <p14:modId xmlns:p14="http://schemas.microsoft.com/office/powerpoint/2010/main" val="2740606234"/>
              </p:ext>
            </p:extLst>
          </p:nvPr>
        </p:nvGraphicFramePr>
        <p:xfrm>
          <a:off x="2129473" y="4595350"/>
          <a:ext cx="6096001" cy="457200"/>
        </p:xfrm>
        <a:graphic>
          <a:graphicData uri="http://schemas.openxmlformats.org/drawingml/2006/table">
            <a:tbl>
              <a:tblPr firstRow="1" bandRow="1">
                <a:tableStyleId>{F5AB1C69-6EDB-4FF4-983F-18BD219EF322}</a:tableStyleId>
              </a:tblPr>
              <a:tblGrid>
                <a:gridCol w="653845">
                  <a:extLst>
                    <a:ext uri="{9D8B030D-6E8A-4147-A177-3AD203B41FA5}">
                      <a16:colId xmlns:a16="http://schemas.microsoft.com/office/drawing/2014/main" val="1539847265"/>
                    </a:ext>
                  </a:extLst>
                </a:gridCol>
                <a:gridCol w="838200">
                  <a:extLst>
                    <a:ext uri="{9D8B030D-6E8A-4147-A177-3AD203B41FA5}">
                      <a16:colId xmlns:a16="http://schemas.microsoft.com/office/drawing/2014/main" val="2847519778"/>
                    </a:ext>
                  </a:extLst>
                </a:gridCol>
                <a:gridCol w="457200">
                  <a:extLst>
                    <a:ext uri="{9D8B030D-6E8A-4147-A177-3AD203B41FA5}">
                      <a16:colId xmlns:a16="http://schemas.microsoft.com/office/drawing/2014/main" val="4089602248"/>
                    </a:ext>
                  </a:extLst>
                </a:gridCol>
                <a:gridCol w="533400">
                  <a:extLst>
                    <a:ext uri="{9D8B030D-6E8A-4147-A177-3AD203B41FA5}">
                      <a16:colId xmlns:a16="http://schemas.microsoft.com/office/drawing/2014/main" val="734507918"/>
                    </a:ext>
                  </a:extLst>
                </a:gridCol>
                <a:gridCol w="1066800">
                  <a:extLst>
                    <a:ext uri="{9D8B030D-6E8A-4147-A177-3AD203B41FA5}">
                      <a16:colId xmlns:a16="http://schemas.microsoft.com/office/drawing/2014/main" val="4219082664"/>
                    </a:ext>
                  </a:extLst>
                </a:gridCol>
                <a:gridCol w="1219200">
                  <a:extLst>
                    <a:ext uri="{9D8B030D-6E8A-4147-A177-3AD203B41FA5}">
                      <a16:colId xmlns:a16="http://schemas.microsoft.com/office/drawing/2014/main" val="317282235"/>
                    </a:ext>
                  </a:extLst>
                </a:gridCol>
                <a:gridCol w="793955">
                  <a:extLst>
                    <a:ext uri="{9D8B030D-6E8A-4147-A177-3AD203B41FA5}">
                      <a16:colId xmlns:a16="http://schemas.microsoft.com/office/drawing/2014/main" val="2648230533"/>
                    </a:ext>
                  </a:extLst>
                </a:gridCol>
                <a:gridCol w="533401">
                  <a:extLst>
                    <a:ext uri="{9D8B030D-6E8A-4147-A177-3AD203B41FA5}">
                      <a16:colId xmlns:a16="http://schemas.microsoft.com/office/drawing/2014/main" val="447290447"/>
                    </a:ext>
                  </a:extLst>
                </a:gridCol>
              </a:tblGrid>
              <a:tr h="370840">
                <a:tc>
                  <a:txBody>
                    <a:bodyPr/>
                    <a:lstStyle/>
                    <a:p>
                      <a:pPr algn="ctr"/>
                      <a:r>
                        <a:rPr lang="en-US" sz="1200" b="0" dirty="0">
                          <a:solidFill>
                            <a:schemeClr val="tx1"/>
                          </a:solidFill>
                        </a:rPr>
                        <a:t>Frame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User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Padding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06590"/>
                  </a:ext>
                </a:extLst>
              </a:tr>
            </a:tbl>
          </a:graphicData>
        </a:graphic>
      </p:graphicFrame>
      <p:graphicFrame>
        <p:nvGraphicFramePr>
          <p:cNvPr id="15" name="Table 14">
            <a:extLst>
              <a:ext uri="{FF2B5EF4-FFF2-40B4-BE49-F238E27FC236}">
                <a16:creationId xmlns:a16="http://schemas.microsoft.com/office/drawing/2014/main" id="{824B6705-E2A6-49EF-BDC1-284152239961}"/>
              </a:ext>
            </a:extLst>
          </p:cNvPr>
          <p:cNvGraphicFramePr>
            <a:graphicFrameLocks noGrp="1"/>
          </p:cNvGraphicFramePr>
          <p:nvPr>
            <p:extLst>
              <p:ext uri="{D42A27DB-BD31-4B8C-83A1-F6EECF244321}">
                <p14:modId xmlns:p14="http://schemas.microsoft.com/office/powerpoint/2010/main" val="555698984"/>
              </p:ext>
            </p:extLst>
          </p:nvPr>
        </p:nvGraphicFramePr>
        <p:xfrm>
          <a:off x="4661278" y="5290007"/>
          <a:ext cx="3312706" cy="274320"/>
        </p:xfrm>
        <a:graphic>
          <a:graphicData uri="http://schemas.openxmlformats.org/drawingml/2006/table">
            <a:tbl>
              <a:tblPr firstRow="1" bandRow="1">
                <a:tableStyleId>{F5AB1C69-6EDB-4FF4-983F-18BD219EF322}</a:tableStyleId>
              </a:tblPr>
              <a:tblGrid>
                <a:gridCol w="1312936">
                  <a:extLst>
                    <a:ext uri="{9D8B030D-6E8A-4147-A177-3AD203B41FA5}">
                      <a16:colId xmlns:a16="http://schemas.microsoft.com/office/drawing/2014/main" val="1539847265"/>
                    </a:ext>
                  </a:extLst>
                </a:gridCol>
                <a:gridCol w="705801">
                  <a:extLst>
                    <a:ext uri="{9D8B030D-6E8A-4147-A177-3AD203B41FA5}">
                      <a16:colId xmlns:a16="http://schemas.microsoft.com/office/drawing/2014/main" val="2847519778"/>
                    </a:ext>
                  </a:extLst>
                </a:gridCol>
                <a:gridCol w="1293969">
                  <a:extLst>
                    <a:ext uri="{9D8B030D-6E8A-4147-A177-3AD203B41FA5}">
                      <a16:colId xmlns:a16="http://schemas.microsoft.com/office/drawing/2014/main" val="734507918"/>
                    </a:ext>
                  </a:extLst>
                </a:gridCol>
              </a:tblGrid>
              <a:tr h="181246">
                <a:tc>
                  <a:txBody>
                    <a:bodyPr/>
                    <a:lstStyle/>
                    <a:p>
                      <a:pPr algn="ctr"/>
                      <a:r>
                        <a:rPr lang="en-US" sz="1200" b="0" dirty="0">
                          <a:solidFill>
                            <a:schemeClr val="tx1"/>
                          </a:solidFill>
                        </a:rPr>
                        <a:t>User Info field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User Info field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06590"/>
                  </a:ext>
                </a:extLst>
              </a:tr>
            </a:tbl>
          </a:graphicData>
        </a:graphic>
      </p:graphicFrame>
      <p:sp>
        <p:nvSpPr>
          <p:cNvPr id="16" name="Left Brace 15">
            <a:extLst>
              <a:ext uri="{FF2B5EF4-FFF2-40B4-BE49-F238E27FC236}">
                <a16:creationId xmlns:a16="http://schemas.microsoft.com/office/drawing/2014/main" id="{45A0AF2D-6D31-4443-9436-3C1219F70D70}"/>
              </a:ext>
            </a:extLst>
          </p:cNvPr>
          <p:cNvSpPr/>
          <p:nvPr/>
        </p:nvSpPr>
        <p:spPr bwMode="auto">
          <a:xfrm rot="5400000">
            <a:off x="6080428" y="3481296"/>
            <a:ext cx="381000" cy="3406111"/>
          </a:xfrm>
          <a:prstGeom prst="leftBrace">
            <a:avLst>
              <a:gd name="adj1" fmla="val 8333"/>
              <a:gd name="adj2" fmla="val 50203"/>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7" name="Left Brace 16">
            <a:extLst>
              <a:ext uri="{FF2B5EF4-FFF2-40B4-BE49-F238E27FC236}">
                <a16:creationId xmlns:a16="http://schemas.microsoft.com/office/drawing/2014/main" id="{657FB4F1-4111-4599-8DEB-675BEF7803C9}"/>
              </a:ext>
            </a:extLst>
          </p:cNvPr>
          <p:cNvSpPr/>
          <p:nvPr/>
        </p:nvSpPr>
        <p:spPr bwMode="auto">
          <a:xfrm rot="5400000">
            <a:off x="4467469" y="2067715"/>
            <a:ext cx="276999" cy="7162802"/>
          </a:xfrm>
          <a:prstGeom prst="leftBrace">
            <a:avLst>
              <a:gd name="adj1" fmla="val 8333"/>
              <a:gd name="adj2" fmla="val 39049"/>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0AA0B30-5B51-4C58-9170-2EA4A5206A7D}"/>
              </a:ext>
            </a:extLst>
          </p:cNvPr>
          <p:cNvSpPr txBox="1"/>
          <p:nvPr/>
        </p:nvSpPr>
        <p:spPr>
          <a:xfrm>
            <a:off x="681673" y="6213656"/>
            <a:ext cx="7391393" cy="276999"/>
          </a:xfrm>
          <a:prstGeom prst="rect">
            <a:avLst/>
          </a:prstGeom>
          <a:noFill/>
        </p:spPr>
        <p:txBody>
          <a:bodyPr wrap="square" rtlCol="0">
            <a:spAutoFit/>
          </a:bodyPr>
          <a:lstStyle/>
          <a:p>
            <a:r>
              <a:rPr lang="en-US" sz="1200" dirty="0">
                <a:solidFill>
                  <a:schemeClr val="tx1"/>
                </a:solidFill>
              </a:rPr>
              <a:t>Bits:       12               8                                                                                                                    1                         8</a:t>
            </a:r>
          </a:p>
        </p:txBody>
      </p:sp>
      <p:graphicFrame>
        <p:nvGraphicFramePr>
          <p:cNvPr id="19" name="Table 18">
            <a:extLst>
              <a:ext uri="{FF2B5EF4-FFF2-40B4-BE49-F238E27FC236}">
                <a16:creationId xmlns:a16="http://schemas.microsoft.com/office/drawing/2014/main" id="{08D7D9AD-57ED-4BC3-9F39-1462539B3A1E}"/>
              </a:ext>
            </a:extLst>
          </p:cNvPr>
          <p:cNvGraphicFramePr>
            <a:graphicFrameLocks noGrp="1"/>
          </p:cNvGraphicFramePr>
          <p:nvPr>
            <p:extLst>
              <p:ext uri="{D42A27DB-BD31-4B8C-83A1-F6EECF244321}">
                <p14:modId xmlns:p14="http://schemas.microsoft.com/office/powerpoint/2010/main" val="3907884341"/>
              </p:ext>
            </p:extLst>
          </p:nvPr>
        </p:nvGraphicFramePr>
        <p:xfrm>
          <a:off x="1138872" y="5756456"/>
          <a:ext cx="6934194" cy="4572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3270520862"/>
                    </a:ext>
                  </a:extLst>
                </a:gridCol>
                <a:gridCol w="838200">
                  <a:extLst>
                    <a:ext uri="{9D8B030D-6E8A-4147-A177-3AD203B41FA5}">
                      <a16:colId xmlns:a16="http://schemas.microsoft.com/office/drawing/2014/main" val="140091941"/>
                    </a:ext>
                  </a:extLst>
                </a:gridCol>
                <a:gridCol w="533400">
                  <a:extLst>
                    <a:ext uri="{9D8B030D-6E8A-4147-A177-3AD203B41FA5}">
                      <a16:colId xmlns:a16="http://schemas.microsoft.com/office/drawing/2014/main" val="2756643270"/>
                    </a:ext>
                  </a:extLst>
                </a:gridCol>
                <a:gridCol w="609600">
                  <a:extLst>
                    <a:ext uri="{9D8B030D-6E8A-4147-A177-3AD203B41FA5}">
                      <a16:colId xmlns:a16="http://schemas.microsoft.com/office/drawing/2014/main" val="370397334"/>
                    </a:ext>
                  </a:extLst>
                </a:gridCol>
                <a:gridCol w="609600">
                  <a:extLst>
                    <a:ext uri="{9D8B030D-6E8A-4147-A177-3AD203B41FA5}">
                      <a16:colId xmlns:a16="http://schemas.microsoft.com/office/drawing/2014/main" val="4064407928"/>
                    </a:ext>
                  </a:extLst>
                </a:gridCol>
                <a:gridCol w="685800">
                  <a:extLst>
                    <a:ext uri="{9D8B030D-6E8A-4147-A177-3AD203B41FA5}">
                      <a16:colId xmlns:a16="http://schemas.microsoft.com/office/drawing/2014/main" val="1101108230"/>
                    </a:ext>
                  </a:extLst>
                </a:gridCol>
                <a:gridCol w="685800">
                  <a:extLst>
                    <a:ext uri="{9D8B030D-6E8A-4147-A177-3AD203B41FA5}">
                      <a16:colId xmlns:a16="http://schemas.microsoft.com/office/drawing/2014/main" val="1546731558"/>
                    </a:ext>
                  </a:extLst>
                </a:gridCol>
                <a:gridCol w="1447800">
                  <a:extLst>
                    <a:ext uri="{9D8B030D-6E8A-4147-A177-3AD203B41FA5}">
                      <a16:colId xmlns:a16="http://schemas.microsoft.com/office/drawing/2014/main" val="695281680"/>
                    </a:ext>
                  </a:extLst>
                </a:gridCol>
                <a:gridCol w="914394">
                  <a:extLst>
                    <a:ext uri="{9D8B030D-6E8A-4147-A177-3AD203B41FA5}">
                      <a16:colId xmlns:a16="http://schemas.microsoft.com/office/drawing/2014/main" val="1499187710"/>
                    </a:ext>
                  </a:extLst>
                </a:gridCol>
              </a:tblGrid>
              <a:tr h="370840">
                <a:tc>
                  <a:txBody>
                    <a:bodyPr/>
                    <a:lstStyle/>
                    <a:p>
                      <a:pPr algn="ctr"/>
                      <a:r>
                        <a:rPr lang="en-US" sz="1200" b="0" dirty="0">
                          <a:solidFill>
                            <a:schemeClr val="tx1"/>
                          </a:solidFill>
                        </a:rPr>
                        <a:t>AID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RU Allocation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Response Solicited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Sub-band Allocation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4913763"/>
                  </a:ext>
                </a:extLst>
              </a:tr>
            </a:tbl>
          </a:graphicData>
        </a:graphic>
      </p:graphicFrame>
      <p:sp>
        <p:nvSpPr>
          <p:cNvPr id="20" name="TextBox 19">
            <a:extLst>
              <a:ext uri="{FF2B5EF4-FFF2-40B4-BE49-F238E27FC236}">
                <a16:creationId xmlns:a16="http://schemas.microsoft.com/office/drawing/2014/main" id="{9EE8C9FB-4FEB-4F9C-A959-265249B398C9}"/>
              </a:ext>
            </a:extLst>
          </p:cNvPr>
          <p:cNvSpPr txBox="1"/>
          <p:nvPr/>
        </p:nvSpPr>
        <p:spPr>
          <a:xfrm>
            <a:off x="2815272" y="5851868"/>
            <a:ext cx="2590800" cy="276999"/>
          </a:xfrm>
          <a:prstGeom prst="rect">
            <a:avLst/>
          </a:prstGeom>
          <a:solidFill>
            <a:schemeClr val="bg1"/>
          </a:solidFill>
        </p:spPr>
        <p:txBody>
          <a:bodyPr wrap="square" rtlCol="0">
            <a:spAutoFit/>
          </a:bodyPr>
          <a:lstStyle/>
          <a:p>
            <a:pPr algn="ctr"/>
            <a:r>
              <a:rPr lang="en-US" sz="1200" dirty="0">
                <a:solidFill>
                  <a:schemeClr val="tx1"/>
                </a:solidFill>
              </a:rPr>
              <a:t>Other fields</a:t>
            </a:r>
          </a:p>
        </p:txBody>
      </p:sp>
    </p:spTree>
    <p:extLst>
      <p:ext uri="{BB962C8B-B14F-4D97-AF65-F5344CB8AC3E}">
        <p14:creationId xmlns:p14="http://schemas.microsoft.com/office/powerpoint/2010/main" val="42478865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Overhead comparison in an example scenario</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171450" indent="-171450" algn="just">
                  <a:buFont typeface="Arial" panose="020B0604020202020204" pitchFamily="34" charset="0"/>
                  <a:buChar char="•"/>
                </a:pPr>
                <a:r>
                  <a:rPr lang="en-US" sz="1500" dirty="0"/>
                  <a:t>Consider AP wins a TXOP of duration 2.5ms with the TXOP bandwidth being 160MHz.</a:t>
                </a:r>
              </a:p>
              <a:p>
                <a:pPr marL="171450" indent="-171450" algn="just">
                  <a:buFont typeface="Arial" panose="020B0604020202020204" pitchFamily="34" charset="0"/>
                  <a:buChar char="•"/>
                </a:pPr>
                <a:r>
                  <a:rPr lang="en-US" sz="1500" dirty="0"/>
                  <a:t>Let us assume the AP intends to serve 6 DSO-capable 80MHz STAs within the TXOP in the secondary 80MHz channel as illustrated below. The primary 80MHz may be used to serve non-DSO devices within the TXOP.</a:t>
                </a:r>
              </a:p>
              <a:p>
                <a:pPr marL="171450" indent="-171450" algn="just">
                  <a:buFont typeface="Arial" panose="020B0604020202020204" pitchFamily="34" charset="0"/>
                  <a:buChar char="•"/>
                </a:pPr>
                <a:r>
                  <a:rPr lang="en-US" sz="1500" dirty="0"/>
                  <a:t>We assume the STAs have Channel Switch Times of </a:t>
                </a:r>
                <a14:m>
                  <m:oMath xmlns:m="http://schemas.openxmlformats.org/officeDocument/2006/math">
                    <m:r>
                      <a:rPr lang="en-US" sz="1500" b="0" i="0" smtClean="0">
                        <a:latin typeface="Cambria Math" panose="02040503050406030204" pitchFamily="18" charset="0"/>
                      </a:rPr>
                      <m:t>{0, 16, 256, 32, 64, 128}</m:t>
                    </m:r>
                    <m:r>
                      <a:rPr lang="en-US" sz="1500" b="0" i="1" smtClean="0">
                        <a:latin typeface="Cambria Math" panose="02040503050406030204" pitchFamily="18" charset="0"/>
                      </a:rPr>
                      <m:t>𝜇</m:t>
                    </m:r>
                    <m:r>
                      <a:rPr lang="en-US" sz="1500" b="0" i="1" smtClean="0">
                        <a:latin typeface="Cambria Math" panose="02040503050406030204" pitchFamily="18" charset="0"/>
                      </a:rPr>
                      <m:t>𝑠</m:t>
                    </m:r>
                  </m:oMath>
                </a14:m>
                <a:r>
                  <a:rPr lang="en-US" sz="1500" dirty="0"/>
                  <a:t>, respectively.</a:t>
                </a:r>
              </a:p>
              <a:p>
                <a:pPr marL="171450" indent="-171450" algn="just">
                  <a:buFont typeface="Arial" panose="020B0604020202020204" pitchFamily="34" charset="0"/>
                  <a:buChar char="•"/>
                </a:pPr>
                <a:r>
                  <a:rPr lang="en-US" sz="1500" dirty="0"/>
                  <a:t>We assume the SBS IC frame is transmitted with a data rate of 6Mbps. We assume the fields of SBS IC can be comparable in size to MU-RTS frame.</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r="-314"/>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grpSp>
        <p:nvGrpSpPr>
          <p:cNvPr id="7" name="Group 6">
            <a:extLst>
              <a:ext uri="{FF2B5EF4-FFF2-40B4-BE49-F238E27FC236}">
                <a16:creationId xmlns:a16="http://schemas.microsoft.com/office/drawing/2014/main" id="{592F55CA-1EA7-66EC-DACC-EA519666A9C4}"/>
              </a:ext>
            </a:extLst>
          </p:cNvPr>
          <p:cNvGrpSpPr/>
          <p:nvPr/>
        </p:nvGrpSpPr>
        <p:grpSpPr>
          <a:xfrm>
            <a:off x="666207" y="4406322"/>
            <a:ext cx="5181600" cy="1401328"/>
            <a:chOff x="1524000" y="2133600"/>
            <a:chExt cx="5181600" cy="1401328"/>
          </a:xfrm>
        </p:grpSpPr>
        <p:sp>
          <p:nvSpPr>
            <p:cNvPr id="8" name="TextBox 7">
              <a:extLst>
                <a:ext uri="{FF2B5EF4-FFF2-40B4-BE49-F238E27FC236}">
                  <a16:creationId xmlns:a16="http://schemas.microsoft.com/office/drawing/2014/main" id="{EA485D52-E059-88E2-51E4-4F107EAC76FD}"/>
                </a:ext>
              </a:extLst>
            </p:cNvPr>
            <p:cNvSpPr txBox="1"/>
            <p:nvPr/>
          </p:nvSpPr>
          <p:spPr>
            <a:xfrm>
              <a:off x="2286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STA1</a:t>
              </a:r>
            </a:p>
          </p:txBody>
        </p:sp>
        <p:sp>
          <p:nvSpPr>
            <p:cNvPr id="9" name="TextBox 8">
              <a:extLst>
                <a:ext uri="{FF2B5EF4-FFF2-40B4-BE49-F238E27FC236}">
                  <a16:creationId xmlns:a16="http://schemas.microsoft.com/office/drawing/2014/main" id="{9D4E7D2B-0DB5-5F1C-6B56-F7DC4C85F4A3}"/>
                </a:ext>
              </a:extLst>
            </p:cNvPr>
            <p:cNvSpPr txBox="1"/>
            <p:nvPr/>
          </p:nvSpPr>
          <p:spPr>
            <a:xfrm>
              <a:off x="2286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STA2</a:t>
              </a:r>
            </a:p>
          </p:txBody>
        </p:sp>
        <p:sp>
          <p:nvSpPr>
            <p:cNvPr id="10" name="TextBox 9">
              <a:extLst>
                <a:ext uri="{FF2B5EF4-FFF2-40B4-BE49-F238E27FC236}">
                  <a16:creationId xmlns:a16="http://schemas.microsoft.com/office/drawing/2014/main" id="{2C966593-158C-9028-1AB1-93C2F00FE775}"/>
                </a:ext>
              </a:extLst>
            </p:cNvPr>
            <p:cNvSpPr txBox="1"/>
            <p:nvPr/>
          </p:nvSpPr>
          <p:spPr>
            <a:xfrm>
              <a:off x="3810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STA3</a:t>
              </a:r>
            </a:p>
          </p:txBody>
        </p:sp>
        <p:sp>
          <p:nvSpPr>
            <p:cNvPr id="11" name="TextBox 10">
              <a:extLst>
                <a:ext uri="{FF2B5EF4-FFF2-40B4-BE49-F238E27FC236}">
                  <a16:creationId xmlns:a16="http://schemas.microsoft.com/office/drawing/2014/main" id="{152D6FA1-D2D8-6B89-4FD4-718B1978446D}"/>
                </a:ext>
              </a:extLst>
            </p:cNvPr>
            <p:cNvSpPr txBox="1"/>
            <p:nvPr/>
          </p:nvSpPr>
          <p:spPr>
            <a:xfrm>
              <a:off x="3810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STA4</a:t>
              </a:r>
            </a:p>
          </p:txBody>
        </p:sp>
        <p:sp>
          <p:nvSpPr>
            <p:cNvPr id="12" name="TextBox 11">
              <a:extLst>
                <a:ext uri="{FF2B5EF4-FFF2-40B4-BE49-F238E27FC236}">
                  <a16:creationId xmlns:a16="http://schemas.microsoft.com/office/drawing/2014/main" id="{46931BE2-62EF-6BEF-08B5-72361C081E58}"/>
                </a:ext>
              </a:extLst>
            </p:cNvPr>
            <p:cNvSpPr txBox="1"/>
            <p:nvPr/>
          </p:nvSpPr>
          <p:spPr>
            <a:xfrm>
              <a:off x="5334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STA5</a:t>
              </a:r>
            </a:p>
          </p:txBody>
        </p:sp>
        <p:sp>
          <p:nvSpPr>
            <p:cNvPr id="13" name="TextBox 12">
              <a:extLst>
                <a:ext uri="{FF2B5EF4-FFF2-40B4-BE49-F238E27FC236}">
                  <a16:creationId xmlns:a16="http://schemas.microsoft.com/office/drawing/2014/main" id="{93572310-78FF-1A83-DBD0-46735CF5C2DD}"/>
                </a:ext>
              </a:extLst>
            </p:cNvPr>
            <p:cNvSpPr txBox="1"/>
            <p:nvPr/>
          </p:nvSpPr>
          <p:spPr>
            <a:xfrm>
              <a:off x="5334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STA6</a:t>
              </a:r>
            </a:p>
          </p:txBody>
        </p:sp>
        <p:cxnSp>
          <p:nvCxnSpPr>
            <p:cNvPr id="14" name="Straight Arrow Connector 13">
              <a:extLst>
                <a:ext uri="{FF2B5EF4-FFF2-40B4-BE49-F238E27FC236}">
                  <a16:creationId xmlns:a16="http://schemas.microsoft.com/office/drawing/2014/main" id="{A260B4DC-6FCC-BFAC-6699-DE9E293BAC2A}"/>
                </a:ext>
              </a:extLst>
            </p:cNvPr>
            <p:cNvCxnSpPr/>
            <p:nvPr/>
          </p:nvCxnSpPr>
          <p:spPr bwMode="auto">
            <a:xfrm>
              <a:off x="2286000" y="3399861"/>
              <a:ext cx="4419600"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15" name="TextBox 14">
              <a:extLst>
                <a:ext uri="{FF2B5EF4-FFF2-40B4-BE49-F238E27FC236}">
                  <a16:creationId xmlns:a16="http://schemas.microsoft.com/office/drawing/2014/main" id="{EC4A4FF3-32CB-CE7D-0AAC-3FE672170508}"/>
                </a:ext>
              </a:extLst>
            </p:cNvPr>
            <p:cNvSpPr txBox="1"/>
            <p:nvPr/>
          </p:nvSpPr>
          <p:spPr>
            <a:xfrm>
              <a:off x="3729038" y="3288707"/>
              <a:ext cx="1081087" cy="246221"/>
            </a:xfrm>
            <a:prstGeom prst="rect">
              <a:avLst/>
            </a:prstGeom>
            <a:solidFill>
              <a:schemeClr val="bg1"/>
            </a:solidFill>
          </p:spPr>
          <p:txBody>
            <a:bodyPr wrap="square" rtlCol="0">
              <a:spAutoFit/>
            </a:bodyPr>
            <a:lstStyle/>
            <a:p>
              <a:pPr algn="ctr"/>
              <a:r>
                <a:rPr lang="en-US" sz="1000" dirty="0">
                  <a:solidFill>
                    <a:sysClr val="windowText" lastClr="000000"/>
                  </a:solidFill>
                </a:rPr>
                <a:t>TXOP duration</a:t>
              </a:r>
            </a:p>
          </p:txBody>
        </p:sp>
        <p:sp>
          <p:nvSpPr>
            <p:cNvPr id="16" name="TextBox 15">
              <a:extLst>
                <a:ext uri="{FF2B5EF4-FFF2-40B4-BE49-F238E27FC236}">
                  <a16:creationId xmlns:a16="http://schemas.microsoft.com/office/drawing/2014/main" id="{90C8D967-3C48-5CCF-8B83-ED8B27E7CED3}"/>
                </a:ext>
              </a:extLst>
            </p:cNvPr>
            <p:cNvSpPr txBox="1"/>
            <p:nvPr/>
          </p:nvSpPr>
          <p:spPr>
            <a:xfrm>
              <a:off x="2286000" y="2685138"/>
              <a:ext cx="4419600" cy="553998"/>
            </a:xfrm>
            <a:prstGeom prst="rect">
              <a:avLst/>
            </a:prstGeom>
            <a:noFill/>
            <a:ln>
              <a:solidFill>
                <a:schemeClr val="tx1"/>
              </a:solidFill>
            </a:ln>
          </p:spPr>
          <p:txBody>
            <a:bodyPr wrap="square" rtlCol="0">
              <a:spAutoFit/>
            </a:bodyPr>
            <a:lstStyle/>
            <a:p>
              <a:pPr algn="ctr"/>
              <a:endParaRPr lang="en-US" sz="1000" dirty="0">
                <a:solidFill>
                  <a:sysClr val="windowText" lastClr="000000"/>
                </a:solidFill>
              </a:endParaRPr>
            </a:p>
            <a:p>
              <a:pPr algn="ctr"/>
              <a:r>
                <a:rPr lang="en-US" sz="1000" dirty="0">
                  <a:solidFill>
                    <a:sysClr val="windowText" lastClr="000000"/>
                  </a:solidFill>
                </a:rPr>
                <a:t>Non-DSO STAs</a:t>
              </a:r>
            </a:p>
            <a:p>
              <a:pPr algn="ctr"/>
              <a:endParaRPr lang="en-US" sz="1000" dirty="0">
                <a:solidFill>
                  <a:sysClr val="windowText" lastClr="000000"/>
                </a:solidFill>
              </a:endParaRPr>
            </a:p>
          </p:txBody>
        </p:sp>
        <p:sp>
          <p:nvSpPr>
            <p:cNvPr id="17" name="TextBox 16">
              <a:extLst>
                <a:ext uri="{FF2B5EF4-FFF2-40B4-BE49-F238E27FC236}">
                  <a16:creationId xmlns:a16="http://schemas.microsoft.com/office/drawing/2014/main" id="{413F8D05-22FD-036B-0D45-3FE1E961C9C6}"/>
                </a:ext>
              </a:extLst>
            </p:cNvPr>
            <p:cNvSpPr txBox="1"/>
            <p:nvPr/>
          </p:nvSpPr>
          <p:spPr>
            <a:xfrm>
              <a:off x="1524000" y="2762082"/>
              <a:ext cx="762000" cy="400110"/>
            </a:xfrm>
            <a:prstGeom prst="rect">
              <a:avLst/>
            </a:prstGeom>
            <a:solidFill>
              <a:schemeClr val="bg1"/>
            </a:solidFill>
          </p:spPr>
          <p:txBody>
            <a:bodyPr wrap="square" rtlCol="0">
              <a:spAutoFit/>
            </a:bodyPr>
            <a:lstStyle/>
            <a:p>
              <a:pPr algn="ctr"/>
              <a:r>
                <a:rPr lang="en-US" sz="1000" dirty="0">
                  <a:solidFill>
                    <a:sysClr val="windowText" lastClr="000000"/>
                  </a:solidFill>
                </a:rPr>
                <a:t>Primary 80MHz</a:t>
              </a:r>
            </a:p>
          </p:txBody>
        </p:sp>
        <p:sp>
          <p:nvSpPr>
            <p:cNvPr id="18" name="TextBox 17">
              <a:extLst>
                <a:ext uri="{FF2B5EF4-FFF2-40B4-BE49-F238E27FC236}">
                  <a16:creationId xmlns:a16="http://schemas.microsoft.com/office/drawing/2014/main" id="{2D5BAB9D-D467-904F-7727-214B433001FF}"/>
                </a:ext>
              </a:extLst>
            </p:cNvPr>
            <p:cNvSpPr txBox="1"/>
            <p:nvPr/>
          </p:nvSpPr>
          <p:spPr>
            <a:xfrm>
              <a:off x="1524000" y="2160367"/>
              <a:ext cx="762000" cy="400110"/>
            </a:xfrm>
            <a:prstGeom prst="rect">
              <a:avLst/>
            </a:prstGeom>
            <a:solidFill>
              <a:schemeClr val="bg1"/>
            </a:solidFill>
          </p:spPr>
          <p:txBody>
            <a:bodyPr wrap="square" rtlCol="0">
              <a:spAutoFit/>
            </a:bodyPr>
            <a:lstStyle/>
            <a:p>
              <a:pPr algn="ctr"/>
              <a:r>
                <a:rPr lang="en-US" sz="1000" dirty="0">
                  <a:solidFill>
                    <a:sysClr val="windowText" lastClr="000000"/>
                  </a:solidFill>
                </a:rPr>
                <a:t>Secondary 80MHz</a:t>
              </a:r>
            </a:p>
          </p:txBody>
        </p:sp>
      </p:grpSp>
      <mc:AlternateContent xmlns:mc="http://schemas.openxmlformats.org/markup-compatibility/2006" xmlns:a14="http://schemas.microsoft.com/office/drawing/2010/main">
        <mc:Choice Requires="a14">
          <p:graphicFrame>
            <p:nvGraphicFramePr>
              <p:cNvPr id="19" name="Table 18">
                <a:extLst>
                  <a:ext uri="{FF2B5EF4-FFF2-40B4-BE49-F238E27FC236}">
                    <a16:creationId xmlns:a16="http://schemas.microsoft.com/office/drawing/2014/main" id="{480DF463-C914-5009-9EFB-DD2DB22AD60C}"/>
                  </a:ext>
                </a:extLst>
              </p:cNvPr>
              <p:cNvGraphicFramePr>
                <a:graphicFrameLocks noGrp="1"/>
              </p:cNvGraphicFramePr>
              <p:nvPr>
                <p:extLst>
                  <p:ext uri="{D42A27DB-BD31-4B8C-83A1-F6EECF244321}">
                    <p14:modId xmlns:p14="http://schemas.microsoft.com/office/powerpoint/2010/main" val="795264690"/>
                  </p:ext>
                </p:extLst>
              </p:nvPr>
            </p:nvGraphicFramePr>
            <p:xfrm>
              <a:off x="6170614" y="4043460"/>
              <a:ext cx="2286000" cy="1828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507464187"/>
                        </a:ext>
                      </a:extLst>
                    </a:gridCol>
                    <a:gridCol w="609600">
                      <a:extLst>
                        <a:ext uri="{9D8B030D-6E8A-4147-A177-3AD203B41FA5}">
                          <a16:colId xmlns:a16="http://schemas.microsoft.com/office/drawing/2014/main" val="4285480993"/>
                        </a:ext>
                      </a:extLst>
                    </a:gridCol>
                    <a:gridCol w="533400">
                      <a:extLst>
                        <a:ext uri="{9D8B030D-6E8A-4147-A177-3AD203B41FA5}">
                          <a16:colId xmlns:a16="http://schemas.microsoft.com/office/drawing/2014/main" val="2339213708"/>
                        </a:ext>
                      </a:extLst>
                    </a:gridCol>
                  </a:tblGrid>
                  <a:tr h="266807">
                    <a:tc>
                      <a:txBody>
                        <a:bodyPr/>
                        <a:lstStyle/>
                        <a:p>
                          <a:r>
                            <a:rPr lang="en-US" sz="1100" dirty="0">
                              <a:solidFill>
                                <a:sysClr val="windowText" lastClr="000000"/>
                              </a:solidFill>
                            </a:rPr>
                            <a:t>MU-RTS frame components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Time (</a:t>
                          </a:r>
                          <a14:m>
                            <m:oMath xmlns:m="http://schemas.openxmlformats.org/officeDocument/2006/math">
                              <m:r>
                                <a:rPr lang="en-US" sz="1200" b="1" i="1" smtClean="0">
                                  <a:solidFill>
                                    <a:sysClr val="windowText" lastClr="000000"/>
                                  </a:solidFill>
                                  <a:latin typeface="Cambria Math" panose="02040503050406030204" pitchFamily="18" charset="0"/>
                                </a:rPr>
                                <m:t>𝝁</m:t>
                              </m:r>
                            </m:oMath>
                          </a14:m>
                          <a:r>
                            <a:rPr lang="en-US" sz="1200" dirty="0">
                              <a:solidFill>
                                <a:sysClr val="windowText" lastClr="000000"/>
                              </a:solidFill>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4902151"/>
                      </a:ext>
                    </a:extLst>
                  </a:tr>
                  <a:tr h="266807">
                    <a:tc>
                      <a:txBody>
                        <a:bodyPr/>
                        <a:lstStyle/>
                        <a:p>
                          <a:r>
                            <a:rPr lang="en-US" sz="1200" dirty="0">
                              <a:solidFill>
                                <a:sysClr val="windowText" lastClr="000000"/>
                              </a:solidFill>
                            </a:rPr>
                            <a:t>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3107944"/>
                      </a:ext>
                    </a:extLst>
                  </a:tr>
                  <a:tr h="266807">
                    <a:tc>
                      <a:txBody>
                        <a:bodyPr/>
                        <a:lstStyle/>
                        <a:p>
                          <a:r>
                            <a:rPr lang="en-US" sz="1200" dirty="0">
                              <a:solidFill>
                                <a:sysClr val="windowText" lastClr="000000"/>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21.33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5098063"/>
                      </a:ext>
                    </a:extLst>
                  </a:tr>
                  <a:tr h="266807">
                    <a:tc>
                      <a:txBody>
                        <a:bodyPr/>
                        <a:lstStyle/>
                        <a:p>
                          <a:r>
                            <a:rPr lang="en-US" sz="1200" dirty="0">
                              <a:solidFill>
                                <a:sysClr val="windowText" lastClr="000000"/>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10.67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48681"/>
                      </a:ext>
                    </a:extLst>
                  </a:tr>
                  <a:tr h="266807">
                    <a:tc>
                      <a:txBody>
                        <a:bodyPr/>
                        <a:lstStyle/>
                        <a:p>
                          <a:r>
                            <a:rPr lang="en-US" sz="1200" dirty="0">
                              <a:solidFill>
                                <a:sysClr val="windowText" lastClr="000000"/>
                              </a:solidFill>
                            </a:rPr>
                            <a:t>User Info/STA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9670623"/>
                      </a:ext>
                    </a:extLst>
                  </a:tr>
                  <a:tr h="266807">
                    <a:tc>
                      <a:txBody>
                        <a:bodyPr/>
                        <a:lstStyle/>
                        <a:p>
                          <a:r>
                            <a:rPr lang="en-US" sz="1200" dirty="0">
                              <a:solidFill>
                                <a:sysClr val="windowText" lastClr="000000"/>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5.33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657327"/>
                      </a:ext>
                    </a:extLst>
                  </a:tr>
                </a:tbl>
              </a:graphicData>
            </a:graphic>
          </p:graphicFrame>
        </mc:Choice>
        <mc:Fallback xmlns="">
          <p:graphicFrame>
            <p:nvGraphicFramePr>
              <p:cNvPr id="19" name="Table 18">
                <a:extLst>
                  <a:ext uri="{FF2B5EF4-FFF2-40B4-BE49-F238E27FC236}">
                    <a16:creationId xmlns:a16="http://schemas.microsoft.com/office/drawing/2014/main" id="{480DF463-C914-5009-9EFB-DD2DB22AD60C}"/>
                  </a:ext>
                </a:extLst>
              </p:cNvPr>
              <p:cNvGraphicFramePr>
                <a:graphicFrameLocks noGrp="1"/>
              </p:cNvGraphicFramePr>
              <p:nvPr>
                <p:extLst>
                  <p:ext uri="{D42A27DB-BD31-4B8C-83A1-F6EECF244321}">
                    <p14:modId xmlns:p14="http://schemas.microsoft.com/office/powerpoint/2010/main" val="795264690"/>
                  </p:ext>
                </p:extLst>
              </p:nvPr>
            </p:nvGraphicFramePr>
            <p:xfrm>
              <a:off x="6170614" y="4043460"/>
              <a:ext cx="2286000" cy="1828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507464187"/>
                        </a:ext>
                      </a:extLst>
                    </a:gridCol>
                    <a:gridCol w="609600">
                      <a:extLst>
                        <a:ext uri="{9D8B030D-6E8A-4147-A177-3AD203B41FA5}">
                          <a16:colId xmlns:a16="http://schemas.microsoft.com/office/drawing/2014/main" val="4285480993"/>
                        </a:ext>
                      </a:extLst>
                    </a:gridCol>
                    <a:gridCol w="533400">
                      <a:extLst>
                        <a:ext uri="{9D8B030D-6E8A-4147-A177-3AD203B41FA5}">
                          <a16:colId xmlns:a16="http://schemas.microsoft.com/office/drawing/2014/main" val="2339213708"/>
                        </a:ext>
                      </a:extLst>
                    </a:gridCol>
                  </a:tblGrid>
                  <a:tr h="457200">
                    <a:tc>
                      <a:txBody>
                        <a:bodyPr/>
                        <a:lstStyle/>
                        <a:p>
                          <a:r>
                            <a:rPr lang="en-US" sz="1100" dirty="0">
                              <a:solidFill>
                                <a:sysClr val="windowText" lastClr="000000"/>
                              </a:solidFill>
                            </a:rPr>
                            <a:t>MU-RTS frame components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28409" t="-1333" r="-2273" b="-310667"/>
                          </a:stretch>
                        </a:blipFill>
                      </a:tcPr>
                    </a:tc>
                    <a:extLst>
                      <a:ext uri="{0D108BD9-81ED-4DB2-BD59-A6C34878D82A}">
                        <a16:rowId xmlns:a16="http://schemas.microsoft.com/office/drawing/2014/main" val="604902151"/>
                      </a:ext>
                    </a:extLst>
                  </a:tr>
                  <a:tr h="274320">
                    <a:tc>
                      <a:txBody>
                        <a:bodyPr/>
                        <a:lstStyle/>
                        <a:p>
                          <a:r>
                            <a:rPr lang="en-US" sz="1200" dirty="0">
                              <a:solidFill>
                                <a:sysClr val="windowText" lastClr="000000"/>
                              </a:solidFill>
                            </a:rPr>
                            <a:t>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3107944"/>
                      </a:ext>
                    </a:extLst>
                  </a:tr>
                  <a:tr h="274320">
                    <a:tc>
                      <a:txBody>
                        <a:bodyPr/>
                        <a:lstStyle/>
                        <a:p>
                          <a:r>
                            <a:rPr lang="en-US" sz="1200" dirty="0">
                              <a:solidFill>
                                <a:sysClr val="windowText" lastClr="000000"/>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21.33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5098063"/>
                      </a:ext>
                    </a:extLst>
                  </a:tr>
                  <a:tr h="274320">
                    <a:tc>
                      <a:txBody>
                        <a:bodyPr/>
                        <a:lstStyle/>
                        <a:p>
                          <a:r>
                            <a:rPr lang="en-US" sz="1200" dirty="0">
                              <a:solidFill>
                                <a:sysClr val="windowText" lastClr="000000"/>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10.67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48681"/>
                      </a:ext>
                    </a:extLst>
                  </a:tr>
                  <a:tr h="274320">
                    <a:tc>
                      <a:txBody>
                        <a:bodyPr/>
                        <a:lstStyle/>
                        <a:p>
                          <a:r>
                            <a:rPr lang="en-US" sz="1200" dirty="0">
                              <a:solidFill>
                                <a:sysClr val="windowText" lastClr="000000"/>
                              </a:solidFill>
                            </a:rPr>
                            <a:t>User Info/STA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9670623"/>
                      </a:ext>
                    </a:extLst>
                  </a:tr>
                  <a:tr h="274320">
                    <a:tc>
                      <a:txBody>
                        <a:bodyPr/>
                        <a:lstStyle/>
                        <a:p>
                          <a:r>
                            <a:rPr lang="en-US" sz="1200" dirty="0">
                              <a:solidFill>
                                <a:sysClr val="windowText" lastClr="000000"/>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5.33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657327"/>
                      </a:ext>
                    </a:extLst>
                  </a:tr>
                </a:tbl>
              </a:graphicData>
            </a:graphic>
          </p:graphicFrame>
        </mc:Fallback>
      </mc:AlternateContent>
    </p:spTree>
    <p:extLst>
      <p:ext uri="{BB962C8B-B14F-4D97-AF65-F5344CB8AC3E}">
        <p14:creationId xmlns:p14="http://schemas.microsoft.com/office/powerpoint/2010/main" val="40006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Overhead comparison results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342900" indent="-342900" algn="just">
                  <a:buFont typeface="+mj-lt"/>
                  <a:buAutoNum type="arabicPeriod"/>
                </a:pPr>
                <a:r>
                  <a:rPr lang="en-US" sz="1500" dirty="0"/>
                  <a:t>Baseline: 3 separate SBS ICs carry indication for DSO STAs just before transmission to them. ACK/CTS solicited from all the addressed DSO STAs.</a:t>
                </a:r>
              </a:p>
              <a:p>
                <a:pPr marL="685800" lvl="1" indent="-228600" algn="just">
                  <a:buFont typeface="Arial" panose="020B0604020202020204" pitchFamily="34" charset="0"/>
                  <a:buChar char="•"/>
                </a:pPr>
                <a:r>
                  <a:rPr lang="en-US" dirty="0"/>
                  <a:t>Overhead = 3</a:t>
                </a:r>
                <a14:m>
                  <m:oMath xmlns:m="http://schemas.openxmlformats.org/officeDocument/2006/math">
                    <m:r>
                      <a:rPr lang="en-US" i="1">
                        <a:latin typeface="Cambria Math" panose="02040503050406030204" pitchFamily="18" charset="0"/>
                      </a:rPr>
                      <m:t>×</m:t>
                    </m:r>
                  </m:oMath>
                </a14:m>
                <a:r>
                  <a:rPr lang="en-US" dirty="0"/>
                  <a:t>[Duration of SBS IC (with Padding) + SIFS]: </a:t>
                </a:r>
                <a14:m>
                  <m:oMath xmlns:m="http://schemas.openxmlformats.org/officeDocument/2006/math">
                    <m:r>
                      <a:rPr lang="en-US" dirty="0">
                        <a:latin typeface="Cambria Math" panose="02040503050406030204" pitchFamily="18" charset="0"/>
                      </a:rPr>
                      <m:t>660.01</m:t>
                    </m:r>
                    <m:r>
                      <a:rPr lang="en-US" i="1" dirty="0">
                        <a:latin typeface="Cambria Math" panose="02040503050406030204" pitchFamily="18" charset="0"/>
                      </a:rPr>
                      <m:t>𝜇</m:t>
                    </m:r>
                  </m:oMath>
                </a14:m>
                <a:r>
                  <a:rPr lang="en-US" dirty="0"/>
                  <a:t>s. (26.4% of TXOP)</a:t>
                </a:r>
                <a:endParaRPr lang="en-US" b="1" dirty="0"/>
              </a:p>
              <a:p>
                <a:pPr marL="342900" indent="-342900" algn="just">
                  <a:buFont typeface="+mj-lt"/>
                  <a:buAutoNum type="arabicPeriod"/>
                </a:pPr>
                <a:endParaRPr lang="en-US" sz="1500" b="1" dirty="0"/>
              </a:p>
              <a:p>
                <a:pPr marL="342900" indent="-342900" algn="just">
                  <a:buFont typeface="+mj-lt"/>
                  <a:buAutoNum type="arabicPeriod"/>
                </a:pPr>
                <a:endParaRPr lang="en-US" sz="1500" dirty="0"/>
              </a:p>
              <a:p>
                <a:pPr marL="0" indent="0" algn="just"/>
                <a:endParaRPr lang="en-US" sz="800" b="1" dirty="0"/>
              </a:p>
              <a:p>
                <a:pPr marL="342900" indent="-342900" algn="just">
                  <a:buFont typeface="+mj-lt"/>
                  <a:buAutoNum type="arabicPeriod" startAt="2"/>
                </a:pPr>
                <a:r>
                  <a:rPr lang="en-US" sz="1500" b="1" dirty="0" err="1"/>
                  <a:t>Preallocation</a:t>
                </a:r>
                <a:r>
                  <a:rPr lang="en-US" sz="1500" b="1" dirty="0"/>
                  <a:t>:</a:t>
                </a:r>
                <a:r>
                  <a:rPr lang="en-US" sz="1500" dirty="0"/>
                  <a:t> SBS IC carries indication for all DSO STAs 1-6. ACK/CTS solicited from all DSO STAs. MAC padding of </a:t>
                </a:r>
                <a14:m>
                  <m:oMath xmlns:m="http://schemas.openxmlformats.org/officeDocument/2006/math">
                    <m:r>
                      <a:rPr lang="en-US" sz="1500" b="1" i="0" smtClean="0">
                        <a:latin typeface="Cambria Math" panose="02040503050406030204" pitchFamily="18" charset="0"/>
                      </a:rPr>
                      <m:t>𝟐𝟓𝟔</m:t>
                    </m:r>
                    <m:r>
                      <a:rPr lang="en-US" sz="1500" b="1" i="1" smtClean="0">
                        <a:latin typeface="Cambria Math" panose="02040503050406030204" pitchFamily="18" charset="0"/>
                      </a:rPr>
                      <m:t>𝝁</m:t>
                    </m:r>
                  </m:oMath>
                </a14:m>
                <a:r>
                  <a:rPr lang="en-US" sz="1500" dirty="0"/>
                  <a:t>s is used to reserve medium. </a:t>
                </a:r>
              </a:p>
              <a:p>
                <a:pPr marL="685800" lvl="1" indent="-228600" algn="just">
                  <a:buFont typeface="Arial" panose="020B0604020202020204" pitchFamily="34" charset="0"/>
                  <a:buChar char="•"/>
                </a:pPr>
                <a:r>
                  <a:rPr lang="en-US" dirty="0"/>
                  <a:t>Overhead = Duration of SBS IC (with Padding) + SIFS: </a:t>
                </a:r>
                <a14:m>
                  <m:oMath xmlns:m="http://schemas.openxmlformats.org/officeDocument/2006/math">
                    <m:r>
                      <a:rPr lang="en-US" b="0" i="1" dirty="0" smtClean="0">
                        <a:latin typeface="Cambria Math" panose="02040503050406030204" pitchFamily="18" charset="0"/>
                      </a:rPr>
                      <m:t>369</m:t>
                    </m:r>
                    <m:r>
                      <a:rPr lang="en-US" i="1" dirty="0" smtClean="0">
                        <a:latin typeface="Cambria Math" panose="02040503050406030204" pitchFamily="18" charset="0"/>
                      </a:rPr>
                      <m:t>.</m:t>
                    </m:r>
                    <m:r>
                      <a:rPr lang="en-US" b="0" i="1" dirty="0" smtClean="0">
                        <a:latin typeface="Cambria Math" panose="02040503050406030204" pitchFamily="18" charset="0"/>
                      </a:rPr>
                      <m:t>35</m:t>
                    </m:r>
                    <m:r>
                      <a:rPr lang="en-US" b="0" i="1" dirty="0" smtClean="0">
                        <a:latin typeface="Cambria Math" panose="02040503050406030204" pitchFamily="18" charset="0"/>
                      </a:rPr>
                      <m:t>𝜇</m:t>
                    </m:r>
                  </m:oMath>
                </a14:m>
                <a:r>
                  <a:rPr lang="en-US" dirty="0"/>
                  <a:t>s. (14.8% of TXOP)</a:t>
                </a:r>
              </a:p>
              <a:p>
                <a:pPr marL="385762" indent="-228600" algn="just">
                  <a:buFont typeface="Arial" panose="020B0604020202020204" pitchFamily="34" charset="0"/>
                  <a:buChar char="•"/>
                </a:pPr>
                <a:endParaRPr lang="en-US" b="1" dirty="0"/>
              </a:p>
              <a:p>
                <a:pPr marL="157162" indent="0" algn="just"/>
                <a:endParaRPr lang="en-US" sz="1200" b="1" dirty="0"/>
              </a:p>
              <a:p>
                <a:pPr marL="157162" indent="0" algn="just"/>
                <a:endParaRPr lang="en-US" sz="600" b="1" dirty="0"/>
              </a:p>
              <a:p>
                <a:pPr marL="342900" indent="-342900" algn="just">
                  <a:buFont typeface="+mj-lt"/>
                  <a:buAutoNum type="arabicPeriod" startAt="3"/>
                </a:pPr>
                <a:r>
                  <a:rPr lang="en-US" sz="1500" dirty="0" err="1"/>
                  <a:t>Preallocation</a:t>
                </a:r>
                <a:r>
                  <a:rPr lang="en-US" sz="1500" dirty="0"/>
                  <a:t> + </a:t>
                </a:r>
                <a:r>
                  <a:rPr lang="en-US" sz="1500" dirty="0" err="1"/>
                  <a:t>noResponse</a:t>
                </a:r>
                <a:r>
                  <a:rPr lang="en-US" sz="1500" dirty="0"/>
                  <a:t>: SBS IC carries indication for all DSO STAs 1-6. CTS solicited only from DSO STAs 1-2. MAC padding of </a:t>
                </a:r>
                <a14:m>
                  <m:oMath xmlns:m="http://schemas.openxmlformats.org/officeDocument/2006/math">
                    <m:r>
                      <a:rPr lang="en-US" sz="1500">
                        <a:latin typeface="Cambria Math" panose="02040503050406030204" pitchFamily="18" charset="0"/>
                      </a:rPr>
                      <m:t>𝟏𝟔</m:t>
                    </m:r>
                    <m:r>
                      <a:rPr lang="en-US" sz="1500" i="1">
                        <a:latin typeface="Cambria Math" panose="02040503050406030204" pitchFamily="18" charset="0"/>
                      </a:rPr>
                      <m:t>𝝁</m:t>
                    </m:r>
                  </m:oMath>
                </a14:m>
                <a:r>
                  <a:rPr lang="en-US" sz="1500" dirty="0"/>
                  <a:t>s is used to reserve medium. </a:t>
                </a:r>
              </a:p>
              <a:p>
                <a:pPr marL="685800" lvl="1" indent="-228600" algn="just">
                  <a:buFont typeface="Arial" panose="020B0604020202020204" pitchFamily="34" charset="0"/>
                  <a:buChar char="•"/>
                </a:pPr>
                <a:r>
                  <a:rPr lang="en-US" dirty="0"/>
                  <a:t>Overhead = Duration of SBS IC (with Padding) + SIFS: </a:t>
                </a:r>
                <a14:m>
                  <m:oMath xmlns:m="http://schemas.openxmlformats.org/officeDocument/2006/math">
                    <m:r>
                      <a:rPr lang="en-US" i="1" dirty="0">
                        <a:latin typeface="Cambria Math" panose="02040503050406030204" pitchFamily="18" charset="0"/>
                      </a:rPr>
                      <m:t>129.35</m:t>
                    </m:r>
                    <m:r>
                      <a:rPr lang="en-US" i="1" dirty="0">
                        <a:latin typeface="Cambria Math" panose="02040503050406030204" pitchFamily="18" charset="0"/>
                      </a:rPr>
                      <m:t>𝜇</m:t>
                    </m:r>
                  </m:oMath>
                </a14:m>
                <a:r>
                  <a:rPr lang="en-US" dirty="0"/>
                  <a:t>s. (5.2% of TXOP)</a:t>
                </a:r>
                <a:endParaRPr lang="en-US" b="1" dirty="0"/>
              </a:p>
              <a:p>
                <a:endParaRPr lang="en-GB" sz="1500" dirty="0"/>
              </a:p>
              <a:p>
                <a:endParaRPr lang="en-GB" sz="1500" dirty="0"/>
              </a:p>
              <a:p>
                <a:endParaRPr lang="en-GB" sz="1500" dirty="0"/>
              </a:p>
              <a:p>
                <a:endParaRPr lang="en-GB" sz="1500" dirty="0"/>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r="-314"/>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grpSp>
        <p:nvGrpSpPr>
          <p:cNvPr id="34" name="Group 33">
            <a:extLst>
              <a:ext uri="{FF2B5EF4-FFF2-40B4-BE49-F238E27FC236}">
                <a16:creationId xmlns:a16="http://schemas.microsoft.com/office/drawing/2014/main" id="{62101188-680D-1EC1-5A79-B1F0E239B36C}"/>
              </a:ext>
            </a:extLst>
          </p:cNvPr>
          <p:cNvGrpSpPr/>
          <p:nvPr/>
        </p:nvGrpSpPr>
        <p:grpSpPr>
          <a:xfrm>
            <a:off x="2740026" y="4038600"/>
            <a:ext cx="4267200" cy="705277"/>
            <a:chOff x="2357306" y="5344698"/>
            <a:chExt cx="4267200" cy="705277"/>
          </a:xfrm>
        </p:grpSpPr>
        <p:grpSp>
          <p:nvGrpSpPr>
            <p:cNvPr id="27" name="Group 26">
              <a:extLst>
                <a:ext uri="{FF2B5EF4-FFF2-40B4-BE49-F238E27FC236}">
                  <a16:creationId xmlns:a16="http://schemas.microsoft.com/office/drawing/2014/main" id="{CFF19D69-6CD2-AA06-C96D-25F7121A59A8}"/>
                </a:ext>
              </a:extLst>
            </p:cNvPr>
            <p:cNvGrpSpPr/>
            <p:nvPr/>
          </p:nvGrpSpPr>
          <p:grpSpPr>
            <a:xfrm>
              <a:off x="2357306" y="5403277"/>
              <a:ext cx="4267200" cy="646698"/>
              <a:chOff x="2057400" y="2649379"/>
              <a:chExt cx="4267200" cy="646698"/>
            </a:xfrm>
          </p:grpSpPr>
          <p:cxnSp>
            <p:nvCxnSpPr>
              <p:cNvPr id="28" name="Straight Arrow Connector 27">
                <a:extLst>
                  <a:ext uri="{FF2B5EF4-FFF2-40B4-BE49-F238E27FC236}">
                    <a16:creationId xmlns:a16="http://schemas.microsoft.com/office/drawing/2014/main" id="{85634306-22CC-B405-B5E1-802608B72DD3}"/>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B0D6C588-18A4-AB51-4691-A2DCD9404A1E}"/>
                  </a:ext>
                </a:extLst>
              </p:cNvPr>
              <p:cNvSpPr txBox="1"/>
              <p:nvPr/>
            </p:nvSpPr>
            <p:spPr>
              <a:xfrm>
                <a:off x="2165116" y="2649379"/>
                <a:ext cx="1243159"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 (padding)</a:t>
                </a:r>
              </a:p>
            </p:txBody>
          </p:sp>
          <p:sp>
            <p:nvSpPr>
              <p:cNvPr id="30" name="TextBox 29">
                <a:extLst>
                  <a:ext uri="{FF2B5EF4-FFF2-40B4-BE49-F238E27FC236}">
                    <a16:creationId xmlns:a16="http://schemas.microsoft.com/office/drawing/2014/main" id="{40E98650-2553-3807-8EB3-0E3DC432B893}"/>
                  </a:ext>
                </a:extLst>
              </p:cNvPr>
              <p:cNvSpPr txBox="1"/>
              <p:nvPr/>
            </p:nvSpPr>
            <p:spPr>
              <a:xfrm>
                <a:off x="3564071" y="2895967"/>
                <a:ext cx="796584" cy="400110"/>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Resp. from STAs 1-6</a:t>
                </a:r>
              </a:p>
            </p:txBody>
          </p:sp>
          <p:sp>
            <p:nvSpPr>
              <p:cNvPr id="31" name="TextBox 30">
                <a:extLst>
                  <a:ext uri="{FF2B5EF4-FFF2-40B4-BE49-F238E27FC236}">
                    <a16:creationId xmlns:a16="http://schemas.microsoft.com/office/drawing/2014/main" id="{2B70E114-1118-F820-41E3-1F01A30CF7E0}"/>
                  </a:ext>
                </a:extLst>
              </p:cNvPr>
              <p:cNvSpPr txBox="1"/>
              <p:nvPr/>
            </p:nvSpPr>
            <p:spPr>
              <a:xfrm>
                <a:off x="45164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 1-6</a:t>
                </a:r>
              </a:p>
            </p:txBody>
          </p:sp>
        </p:grpSp>
        <p:cxnSp>
          <p:nvCxnSpPr>
            <p:cNvPr id="32" name="Straight Arrow Connector 31">
              <a:extLst>
                <a:ext uri="{FF2B5EF4-FFF2-40B4-BE49-F238E27FC236}">
                  <a16:creationId xmlns:a16="http://schemas.microsoft.com/office/drawing/2014/main" id="{35CA0C67-49A4-05F5-4838-6ECA4EF52509}"/>
                </a:ext>
              </a:extLst>
            </p:cNvPr>
            <p:cNvCxnSpPr>
              <a:cxnSpLocks/>
            </p:cNvCxnSpPr>
            <p:nvPr/>
          </p:nvCxnSpPr>
          <p:spPr bwMode="auto">
            <a:xfrm>
              <a:off x="2465022" y="5344698"/>
              <a:ext cx="1423899"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grpSp>
        <p:nvGrpSpPr>
          <p:cNvPr id="26" name="Group 25">
            <a:extLst>
              <a:ext uri="{FF2B5EF4-FFF2-40B4-BE49-F238E27FC236}">
                <a16:creationId xmlns:a16="http://schemas.microsoft.com/office/drawing/2014/main" id="{FBB08FE7-DDB5-5F31-C935-7F3F9E55CB92}"/>
              </a:ext>
            </a:extLst>
          </p:cNvPr>
          <p:cNvGrpSpPr/>
          <p:nvPr/>
        </p:nvGrpSpPr>
        <p:grpSpPr>
          <a:xfrm>
            <a:off x="853897" y="2589310"/>
            <a:ext cx="7856538" cy="561094"/>
            <a:chOff x="685800" y="4642737"/>
            <a:chExt cx="7856538" cy="561094"/>
          </a:xfrm>
        </p:grpSpPr>
        <p:cxnSp>
          <p:nvCxnSpPr>
            <p:cNvPr id="10" name="Straight Arrow Connector 9">
              <a:extLst>
                <a:ext uri="{FF2B5EF4-FFF2-40B4-BE49-F238E27FC236}">
                  <a16:creationId xmlns:a16="http://schemas.microsoft.com/office/drawing/2014/main" id="{D7011DD0-C446-0895-4A0F-62A8FE2AAD2E}"/>
                </a:ext>
              </a:extLst>
            </p:cNvPr>
            <p:cNvCxnSpPr>
              <a:cxnSpLocks/>
            </p:cNvCxnSpPr>
            <p:nvPr/>
          </p:nvCxnSpPr>
          <p:spPr bwMode="auto">
            <a:xfrm>
              <a:off x="685800" y="4957609"/>
              <a:ext cx="785653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1837431A-8D4D-5135-7189-B68CAB873A2E}"/>
                </a:ext>
              </a:extLst>
            </p:cNvPr>
            <p:cNvSpPr txBox="1"/>
            <p:nvPr/>
          </p:nvSpPr>
          <p:spPr>
            <a:xfrm>
              <a:off x="895336" y="4711388"/>
              <a:ext cx="639921"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IC1</a:t>
              </a:r>
            </a:p>
          </p:txBody>
        </p:sp>
        <p:sp>
          <p:nvSpPr>
            <p:cNvPr id="12" name="TextBox 11">
              <a:extLst>
                <a:ext uri="{FF2B5EF4-FFF2-40B4-BE49-F238E27FC236}">
                  <a16:creationId xmlns:a16="http://schemas.microsoft.com/office/drawing/2014/main" id="{1DFA2ACA-EE62-DA15-2F70-3AB990C0D767}"/>
                </a:ext>
              </a:extLst>
            </p:cNvPr>
            <p:cNvSpPr txBox="1"/>
            <p:nvPr/>
          </p:nvSpPr>
          <p:spPr>
            <a:xfrm>
              <a:off x="1762010" y="4957610"/>
              <a:ext cx="486306" cy="246221"/>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Resp.</a:t>
              </a:r>
            </a:p>
          </p:txBody>
        </p:sp>
        <p:sp>
          <p:nvSpPr>
            <p:cNvPr id="13" name="TextBox 12">
              <a:extLst>
                <a:ext uri="{FF2B5EF4-FFF2-40B4-BE49-F238E27FC236}">
                  <a16:creationId xmlns:a16="http://schemas.microsoft.com/office/drawing/2014/main" id="{BF8C67C0-C78E-0847-F173-D1C786943179}"/>
                </a:ext>
              </a:extLst>
            </p:cNvPr>
            <p:cNvSpPr txBox="1"/>
            <p:nvPr/>
          </p:nvSpPr>
          <p:spPr>
            <a:xfrm>
              <a:off x="2430999" y="4757554"/>
              <a:ext cx="789765"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STA1-2</a:t>
              </a:r>
            </a:p>
          </p:txBody>
        </p:sp>
        <p:cxnSp>
          <p:nvCxnSpPr>
            <p:cNvPr id="9" name="Straight Arrow Connector 8">
              <a:extLst>
                <a:ext uri="{FF2B5EF4-FFF2-40B4-BE49-F238E27FC236}">
                  <a16:creationId xmlns:a16="http://schemas.microsoft.com/office/drawing/2014/main" id="{06C2B504-62E1-504E-F06F-B31CD3EDAE34}"/>
                </a:ext>
              </a:extLst>
            </p:cNvPr>
            <p:cNvCxnSpPr>
              <a:cxnSpLocks/>
            </p:cNvCxnSpPr>
            <p:nvPr/>
          </p:nvCxnSpPr>
          <p:spPr bwMode="auto">
            <a:xfrm>
              <a:off x="886059" y="4652809"/>
              <a:ext cx="875951" cy="0"/>
            </a:xfrm>
            <a:prstGeom prst="straightConnector1">
              <a:avLst/>
            </a:prstGeom>
            <a:solidFill>
              <a:srgbClr val="00B8FF"/>
            </a:solidFill>
            <a:ln w="9525" cap="flat" cmpd="sng" algn="ctr">
              <a:solidFill>
                <a:srgbClr val="FF0000"/>
              </a:solidFill>
              <a:prstDash val="solid"/>
              <a:round/>
              <a:headEnd type="triangle"/>
              <a:tailEnd type="triangle"/>
            </a:ln>
            <a:effectLst/>
          </p:spPr>
        </p:cxnSp>
        <p:sp>
          <p:nvSpPr>
            <p:cNvPr id="16" name="TextBox 15">
              <a:extLst>
                <a:ext uri="{FF2B5EF4-FFF2-40B4-BE49-F238E27FC236}">
                  <a16:creationId xmlns:a16="http://schemas.microsoft.com/office/drawing/2014/main" id="{C3EA1C57-A732-7922-AF29-1F44EBFC44D3}"/>
                </a:ext>
              </a:extLst>
            </p:cNvPr>
            <p:cNvSpPr txBox="1"/>
            <p:nvPr/>
          </p:nvSpPr>
          <p:spPr>
            <a:xfrm>
              <a:off x="3353403" y="4711388"/>
              <a:ext cx="66343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IC2</a:t>
              </a:r>
            </a:p>
          </p:txBody>
        </p:sp>
        <p:sp>
          <p:nvSpPr>
            <p:cNvPr id="17" name="TextBox 16">
              <a:extLst>
                <a:ext uri="{FF2B5EF4-FFF2-40B4-BE49-F238E27FC236}">
                  <a16:creationId xmlns:a16="http://schemas.microsoft.com/office/drawing/2014/main" id="{9FE0690C-44F2-510F-899D-D10B712EB361}"/>
                </a:ext>
              </a:extLst>
            </p:cNvPr>
            <p:cNvSpPr txBox="1"/>
            <p:nvPr/>
          </p:nvSpPr>
          <p:spPr>
            <a:xfrm>
              <a:off x="4220077" y="4957610"/>
              <a:ext cx="486306" cy="246221"/>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Resp.</a:t>
              </a:r>
            </a:p>
          </p:txBody>
        </p:sp>
        <p:sp>
          <p:nvSpPr>
            <p:cNvPr id="18" name="TextBox 17">
              <a:extLst>
                <a:ext uri="{FF2B5EF4-FFF2-40B4-BE49-F238E27FC236}">
                  <a16:creationId xmlns:a16="http://schemas.microsoft.com/office/drawing/2014/main" id="{4AE88D7F-EC99-B011-A2E9-557945FF113F}"/>
                </a:ext>
              </a:extLst>
            </p:cNvPr>
            <p:cNvSpPr txBox="1"/>
            <p:nvPr/>
          </p:nvSpPr>
          <p:spPr>
            <a:xfrm>
              <a:off x="5879437" y="4711388"/>
              <a:ext cx="66343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IC3</a:t>
              </a:r>
            </a:p>
          </p:txBody>
        </p:sp>
        <p:sp>
          <p:nvSpPr>
            <p:cNvPr id="19" name="TextBox 18">
              <a:extLst>
                <a:ext uri="{FF2B5EF4-FFF2-40B4-BE49-F238E27FC236}">
                  <a16:creationId xmlns:a16="http://schemas.microsoft.com/office/drawing/2014/main" id="{216C8606-7B92-46DF-1B0F-27EBEE0A5639}"/>
                </a:ext>
              </a:extLst>
            </p:cNvPr>
            <p:cNvSpPr txBox="1"/>
            <p:nvPr/>
          </p:nvSpPr>
          <p:spPr>
            <a:xfrm>
              <a:off x="6746111" y="4957610"/>
              <a:ext cx="486306" cy="246221"/>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Resp.</a:t>
              </a:r>
            </a:p>
          </p:txBody>
        </p:sp>
        <p:sp>
          <p:nvSpPr>
            <p:cNvPr id="21" name="TextBox 20">
              <a:extLst>
                <a:ext uri="{FF2B5EF4-FFF2-40B4-BE49-F238E27FC236}">
                  <a16:creationId xmlns:a16="http://schemas.microsoft.com/office/drawing/2014/main" id="{C53EA18F-7B7B-6197-5970-54AECCE2B4A6}"/>
                </a:ext>
              </a:extLst>
            </p:cNvPr>
            <p:cNvSpPr txBox="1"/>
            <p:nvPr/>
          </p:nvSpPr>
          <p:spPr>
            <a:xfrm>
              <a:off x="4844776" y="4757554"/>
              <a:ext cx="928887"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STA3-4</a:t>
              </a:r>
            </a:p>
          </p:txBody>
        </p:sp>
        <p:sp>
          <p:nvSpPr>
            <p:cNvPr id="22" name="TextBox 21">
              <a:extLst>
                <a:ext uri="{FF2B5EF4-FFF2-40B4-BE49-F238E27FC236}">
                  <a16:creationId xmlns:a16="http://schemas.microsoft.com/office/drawing/2014/main" id="{8B4812BD-F73A-C901-FAC9-44349F1019D6}"/>
                </a:ext>
              </a:extLst>
            </p:cNvPr>
            <p:cNvSpPr txBox="1"/>
            <p:nvPr/>
          </p:nvSpPr>
          <p:spPr>
            <a:xfrm>
              <a:off x="7337357" y="4752288"/>
              <a:ext cx="928887" cy="400110"/>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STA5-6</a:t>
              </a:r>
            </a:p>
          </p:txBody>
        </p:sp>
        <p:cxnSp>
          <p:nvCxnSpPr>
            <p:cNvPr id="24" name="Straight Arrow Connector 23">
              <a:extLst>
                <a:ext uri="{FF2B5EF4-FFF2-40B4-BE49-F238E27FC236}">
                  <a16:creationId xmlns:a16="http://schemas.microsoft.com/office/drawing/2014/main" id="{294E4485-709C-A091-F950-403B2FA3A9D7}"/>
                </a:ext>
              </a:extLst>
            </p:cNvPr>
            <p:cNvCxnSpPr>
              <a:cxnSpLocks/>
            </p:cNvCxnSpPr>
            <p:nvPr/>
          </p:nvCxnSpPr>
          <p:spPr bwMode="auto">
            <a:xfrm>
              <a:off x="3365158" y="4652809"/>
              <a:ext cx="875951" cy="0"/>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25" name="Straight Arrow Connector 24">
              <a:extLst>
                <a:ext uri="{FF2B5EF4-FFF2-40B4-BE49-F238E27FC236}">
                  <a16:creationId xmlns:a16="http://schemas.microsoft.com/office/drawing/2014/main" id="{9A4F298D-0A41-D25C-3316-3B330F019398}"/>
                </a:ext>
              </a:extLst>
            </p:cNvPr>
            <p:cNvCxnSpPr>
              <a:cxnSpLocks/>
            </p:cNvCxnSpPr>
            <p:nvPr/>
          </p:nvCxnSpPr>
          <p:spPr bwMode="auto">
            <a:xfrm>
              <a:off x="5870160" y="4642737"/>
              <a:ext cx="875951"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grpSp>
        <p:nvGrpSpPr>
          <p:cNvPr id="33" name="Group 32">
            <a:extLst>
              <a:ext uri="{FF2B5EF4-FFF2-40B4-BE49-F238E27FC236}">
                <a16:creationId xmlns:a16="http://schemas.microsoft.com/office/drawing/2014/main" id="{69F04D0B-6FEF-4E82-B554-5523AFDE2927}"/>
              </a:ext>
            </a:extLst>
          </p:cNvPr>
          <p:cNvGrpSpPr/>
          <p:nvPr/>
        </p:nvGrpSpPr>
        <p:grpSpPr>
          <a:xfrm>
            <a:off x="2626402" y="5638800"/>
            <a:ext cx="4267200" cy="709402"/>
            <a:chOff x="2357306" y="5328380"/>
            <a:chExt cx="4267200" cy="709402"/>
          </a:xfrm>
        </p:grpSpPr>
        <p:grpSp>
          <p:nvGrpSpPr>
            <p:cNvPr id="35" name="Group 34">
              <a:extLst>
                <a:ext uri="{FF2B5EF4-FFF2-40B4-BE49-F238E27FC236}">
                  <a16:creationId xmlns:a16="http://schemas.microsoft.com/office/drawing/2014/main" id="{A620241A-5B98-413F-A619-EFDE956D5DBF}"/>
                </a:ext>
              </a:extLst>
            </p:cNvPr>
            <p:cNvGrpSpPr/>
            <p:nvPr/>
          </p:nvGrpSpPr>
          <p:grpSpPr>
            <a:xfrm>
              <a:off x="2357306" y="5395815"/>
              <a:ext cx="4267200" cy="641967"/>
              <a:chOff x="2057400" y="2641917"/>
              <a:chExt cx="4267200" cy="641967"/>
            </a:xfrm>
          </p:grpSpPr>
          <p:cxnSp>
            <p:nvCxnSpPr>
              <p:cNvPr id="37" name="Straight Arrow Connector 36">
                <a:extLst>
                  <a:ext uri="{FF2B5EF4-FFF2-40B4-BE49-F238E27FC236}">
                    <a16:creationId xmlns:a16="http://schemas.microsoft.com/office/drawing/2014/main" id="{C786947D-CAFB-4505-9FA3-96B393FD3208}"/>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TextBox 37">
                <a:extLst>
                  <a:ext uri="{FF2B5EF4-FFF2-40B4-BE49-F238E27FC236}">
                    <a16:creationId xmlns:a16="http://schemas.microsoft.com/office/drawing/2014/main" id="{0F3BFEA9-170E-47ED-AB2A-EE052AE09EAB}"/>
                  </a:ext>
                </a:extLst>
              </p:cNvPr>
              <p:cNvSpPr txBox="1"/>
              <p:nvPr/>
            </p:nvSpPr>
            <p:spPr>
              <a:xfrm>
                <a:off x="2075749" y="2641917"/>
                <a:ext cx="115795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 (padding)</a:t>
                </a:r>
              </a:p>
            </p:txBody>
          </p:sp>
          <p:sp>
            <p:nvSpPr>
              <p:cNvPr id="39" name="TextBox 38">
                <a:extLst>
                  <a:ext uri="{FF2B5EF4-FFF2-40B4-BE49-F238E27FC236}">
                    <a16:creationId xmlns:a16="http://schemas.microsoft.com/office/drawing/2014/main" id="{8F05DB1B-3595-484D-BEF0-804FE938F807}"/>
                  </a:ext>
                </a:extLst>
              </p:cNvPr>
              <p:cNvSpPr txBox="1"/>
              <p:nvPr/>
            </p:nvSpPr>
            <p:spPr>
              <a:xfrm>
                <a:off x="3411747" y="2883774"/>
                <a:ext cx="796505" cy="400110"/>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Resp. from STAs 1,2</a:t>
                </a:r>
              </a:p>
            </p:txBody>
          </p:sp>
          <p:sp>
            <p:nvSpPr>
              <p:cNvPr id="40" name="TextBox 39">
                <a:extLst>
                  <a:ext uri="{FF2B5EF4-FFF2-40B4-BE49-F238E27FC236}">
                    <a16:creationId xmlns:a16="http://schemas.microsoft.com/office/drawing/2014/main" id="{FED97AF2-D194-4160-AC61-41E47212C2CA}"/>
                  </a:ext>
                </a:extLst>
              </p:cNvPr>
              <p:cNvSpPr txBox="1"/>
              <p:nvPr/>
            </p:nvSpPr>
            <p:spPr>
              <a:xfrm>
                <a:off x="43640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STA 1-6</a:t>
                </a:r>
              </a:p>
            </p:txBody>
          </p:sp>
        </p:grpSp>
        <p:cxnSp>
          <p:nvCxnSpPr>
            <p:cNvPr id="36" name="Straight Arrow Connector 35">
              <a:extLst>
                <a:ext uri="{FF2B5EF4-FFF2-40B4-BE49-F238E27FC236}">
                  <a16:creationId xmlns:a16="http://schemas.microsoft.com/office/drawing/2014/main" id="{94CE0FEA-9B2E-4FF0-A038-F2E6B4A9320D}"/>
                </a:ext>
              </a:extLst>
            </p:cNvPr>
            <p:cNvCxnSpPr>
              <a:cxnSpLocks/>
            </p:cNvCxnSpPr>
            <p:nvPr/>
          </p:nvCxnSpPr>
          <p:spPr bwMode="auto">
            <a:xfrm>
              <a:off x="2375655" y="5328380"/>
              <a:ext cx="1297480"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spTree>
    <p:extLst>
      <p:ext uri="{BB962C8B-B14F-4D97-AF65-F5344CB8AC3E}">
        <p14:creationId xmlns:p14="http://schemas.microsoft.com/office/powerpoint/2010/main" val="3297369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proposes pre-allocation of sub-bands to devices operating in Dynamic Sub-band Operation (DSO) mode at the beginning of a TXOP, to minimize the need for padding. This solution was partly discussed before in 11-23-2027r2 [4]. Here we provide more details of the same.</a:t>
            </a:r>
          </a:p>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Sub-band Operation - Recap</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128588" indent="-128588" algn="just">
              <a:buFont typeface="Arial" panose="020B0604020202020204" pitchFamily="34" charset="0"/>
              <a:buChar char="•"/>
            </a:pPr>
            <a:r>
              <a:rPr lang="en-US" sz="1500" dirty="0"/>
              <a:t>As the maximum supported bandwidth by WiFi rises, non-AP STAs may operate with a smaller supported bandwidth than the AP.</a:t>
            </a:r>
          </a:p>
          <a:p>
            <a:pPr marL="128588" indent="-128588" algn="just">
              <a:buFont typeface="Arial" panose="020B0604020202020204" pitchFamily="34" charset="0"/>
              <a:buChar char="•"/>
            </a:pPr>
            <a:r>
              <a:rPr lang="en-US" sz="1500" dirty="0"/>
              <a:t>To exploit the full bandwidth supported by an AP efficiently, Dynamic Sub-band Operation (DSO) was proposed in 11-22-2204r0 [1].</a:t>
            </a:r>
          </a:p>
          <a:p>
            <a:pPr marL="471488" lvl="1" indent="-128588" algn="just">
              <a:buFont typeface="Arial" panose="020B0604020202020204" pitchFamily="34" charset="0"/>
              <a:buChar char="•"/>
            </a:pPr>
            <a:r>
              <a:rPr lang="en-US" dirty="0"/>
              <a:t>In a TXOP, an AP can indicate to DSO-capable clients the sub-band on which they will be served within the TXOP.</a:t>
            </a:r>
          </a:p>
          <a:p>
            <a:pPr marL="471488" lvl="1" indent="-128588" algn="just">
              <a:buFont typeface="Arial" panose="020B0604020202020204" pitchFamily="34" charset="0"/>
              <a:buChar char="•"/>
            </a:pPr>
            <a:r>
              <a:rPr lang="en-US" dirty="0"/>
              <a:t>The AP initiates transmission to the DSO STAs after sufficient delay to allow the DSO devices to perform the channel switch. The AP also ensures protection of the TXOP for the duration of this switch.</a:t>
            </a:r>
          </a:p>
          <a:p>
            <a:pPr marL="471488" lvl="1" indent="-128588" algn="just">
              <a:buFont typeface="Arial" panose="020B0604020202020204" pitchFamily="34" charset="0"/>
              <a:buChar char="•"/>
            </a:pPr>
            <a:r>
              <a:rPr lang="en-US" dirty="0"/>
              <a:t>At the end of the TXOP the DSO STAs switch back to the primary channel.</a:t>
            </a:r>
          </a:p>
          <a:p>
            <a:pPr>
              <a:buFont typeface="Times New Roman" pitchFamily="16"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pic>
        <p:nvPicPr>
          <p:cNvPr id="3" name="Picture 2">
            <a:extLst>
              <a:ext uri="{FF2B5EF4-FFF2-40B4-BE49-F238E27FC236}">
                <a16:creationId xmlns:a16="http://schemas.microsoft.com/office/drawing/2014/main" id="{B7EDF40F-9585-BCE3-0CF6-7F9C3D3F3FE0}"/>
              </a:ext>
            </a:extLst>
          </p:cNvPr>
          <p:cNvPicPr>
            <a:picLocks noChangeAspect="1"/>
          </p:cNvPicPr>
          <p:nvPr/>
        </p:nvPicPr>
        <p:blipFill>
          <a:blip r:embed="rId3"/>
          <a:stretch>
            <a:fillRect/>
          </a:stretch>
        </p:blipFill>
        <p:spPr>
          <a:xfrm>
            <a:off x="2332983" y="4185521"/>
            <a:ext cx="4670651" cy="2139079"/>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Padding overhead</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573555"/>
                <a:ext cx="5714999" cy="2388845"/>
              </a:xfrm>
            </p:spPr>
            <p:txBody>
              <a:bodyPr/>
              <a:lstStyle/>
              <a:p>
                <a:pPr marL="500062" indent="-342900" algn="just">
                  <a:buFont typeface="Arial" panose="020B0604020202020204" pitchFamily="34" charset="0"/>
                  <a:buChar char="•"/>
                </a:pPr>
                <a:r>
                  <a:rPr lang="en-US" sz="1500" dirty="0">
                    <a:solidFill>
                      <a:schemeClr val="tx1"/>
                    </a:solidFill>
                  </a:rPr>
                  <a:t>Using padding to occupy the channel while DSO STAs perform a switch is a waste of resources. </a:t>
                </a:r>
              </a:p>
              <a:p>
                <a:pPr marL="800100" lvl="1" indent="-342900" algn="just">
                  <a:buFont typeface="Arial" panose="020B0604020202020204" pitchFamily="34" charset="0"/>
                  <a:buChar char="•"/>
                </a:pPr>
                <a:r>
                  <a:rPr lang="en-US" dirty="0">
                    <a:solidFill>
                      <a:schemeClr val="tx1"/>
                    </a:solidFill>
                  </a:rPr>
                  <a:t>Expected padding delay required for DSO STAs:</a:t>
                </a:r>
              </a:p>
              <a:p>
                <a:pPr marL="1100137" lvl="2" indent="-342900" algn="just">
                  <a:buFont typeface="Arial" panose="020B0604020202020204" pitchFamily="34" charset="0"/>
                  <a:buChar char="•"/>
                </a:pPr>
                <a:r>
                  <a:rPr lang="en-US" sz="1400" dirty="0">
                    <a:solidFill>
                      <a:schemeClr val="tx1"/>
                    </a:solidFill>
                  </a:rPr>
                  <a:t>80MHz+ devices: 32-64 </a:t>
                </a:r>
                <a14:m>
                  <m:oMath xmlns:m="http://schemas.openxmlformats.org/officeDocument/2006/math">
                    <m:r>
                      <a:rPr lang="en-US" sz="1400" b="0" i="1" dirty="0" smtClean="0">
                        <a:solidFill>
                          <a:schemeClr val="tx1"/>
                        </a:solidFill>
                        <a:latin typeface="Cambria Math" panose="02040503050406030204" pitchFamily="18" charset="0"/>
                      </a:rPr>
                      <m:t>𝜇</m:t>
                    </m:r>
                    <m:r>
                      <m:rPr>
                        <m:sty m:val="p"/>
                      </m:rPr>
                      <a:rPr lang="en-US" sz="1400" dirty="0">
                        <a:solidFill>
                          <a:schemeClr val="tx1"/>
                        </a:solidFill>
                        <a:latin typeface="Cambria Math" panose="02040503050406030204" pitchFamily="18" charset="0"/>
                      </a:rPr>
                      <m:t>s</m:t>
                    </m:r>
                  </m:oMath>
                </a14:m>
                <a:r>
                  <a:rPr lang="en-US" sz="1400" dirty="0">
                    <a:solidFill>
                      <a:schemeClr val="tx1"/>
                    </a:solidFill>
                  </a:rPr>
                  <a:t>.</a:t>
                </a:r>
              </a:p>
              <a:p>
                <a:pPr marL="1100137" lvl="2" indent="-342900" algn="just">
                  <a:buFont typeface="Arial" panose="020B0604020202020204" pitchFamily="34" charset="0"/>
                  <a:buChar char="•"/>
                </a:pPr>
                <a:r>
                  <a:rPr lang="en-US" sz="1400" dirty="0">
                    <a:solidFill>
                      <a:schemeClr val="tx1"/>
                    </a:solidFill>
                  </a:rPr>
                  <a:t>20MHz only devices: 500-1000 </a:t>
                </a:r>
                <a14:m>
                  <m:oMath xmlns:m="http://schemas.openxmlformats.org/officeDocument/2006/math">
                    <m:r>
                      <a:rPr lang="en-US" sz="1400" i="1" dirty="0">
                        <a:solidFill>
                          <a:schemeClr val="tx1"/>
                        </a:solidFill>
                        <a:latin typeface="Cambria Math" panose="02040503050406030204" pitchFamily="18" charset="0"/>
                      </a:rPr>
                      <m:t>𝜇</m:t>
                    </m:r>
                    <m:r>
                      <m:rPr>
                        <m:sty m:val="p"/>
                      </m:rPr>
                      <a:rPr lang="en-US" sz="1400" dirty="0">
                        <a:solidFill>
                          <a:schemeClr val="tx1"/>
                        </a:solidFill>
                        <a:latin typeface="Cambria Math" panose="02040503050406030204" pitchFamily="18" charset="0"/>
                      </a:rPr>
                      <m:t>s</m:t>
                    </m:r>
                  </m:oMath>
                </a14:m>
                <a:r>
                  <a:rPr lang="en-US" sz="1400" dirty="0">
                    <a:solidFill>
                      <a:schemeClr val="tx1"/>
                    </a:solidFill>
                  </a:rPr>
                  <a:t>.</a:t>
                </a:r>
              </a:p>
              <a:p>
                <a:pPr marL="800100" lvl="1" indent="-342900" algn="just">
                  <a:buFont typeface="Arial" panose="020B0604020202020204" pitchFamily="34" charset="0"/>
                  <a:buChar char="•"/>
                </a:pPr>
                <a:r>
                  <a:rPr lang="en-US" b="1" dirty="0">
                    <a:solidFill>
                      <a:schemeClr val="tx1"/>
                    </a:solidFill>
                  </a:rPr>
                  <a:t>Note 1:</a:t>
                </a:r>
                <a:r>
                  <a:rPr lang="en-US" dirty="0">
                    <a:solidFill>
                      <a:schemeClr val="tx1"/>
                    </a:solidFill>
                  </a:rPr>
                  <a:t> In enterprise scenarios with 80MHz BSS BW, main benefactors of DSO are 20MHz only STAs.</a:t>
                </a:r>
              </a:p>
              <a:p>
                <a:pPr marL="800100" lvl="1" indent="-342900" algn="just">
                  <a:buFont typeface="Arial" panose="020B0604020202020204" pitchFamily="34" charset="0"/>
                  <a:buChar char="•"/>
                </a:pPr>
                <a:r>
                  <a:rPr lang="en-US" b="1" dirty="0"/>
                  <a:t>Note 2:</a:t>
                </a:r>
                <a:r>
                  <a:rPr lang="en-US" dirty="0"/>
                  <a:t> In multi-user transmission, the required padding may be the largest among all the DSO STAs served.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573555"/>
                <a:ext cx="5714999" cy="2388845"/>
              </a:xfrm>
              <a:blipFill>
                <a:blip r:embed="rId3"/>
                <a:stretch>
                  <a:fillRect t="-510" r="-427" b="-1276"/>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pic>
        <p:nvPicPr>
          <p:cNvPr id="8" name="Picture 7">
            <a:extLst>
              <a:ext uri="{FF2B5EF4-FFF2-40B4-BE49-F238E27FC236}">
                <a16:creationId xmlns:a16="http://schemas.microsoft.com/office/drawing/2014/main" id="{4C77B6FA-1E83-12B0-D12F-1C48A0EDF779}"/>
              </a:ext>
            </a:extLst>
          </p:cNvPr>
          <p:cNvPicPr>
            <a:picLocks noChangeAspect="1"/>
          </p:cNvPicPr>
          <p:nvPr/>
        </p:nvPicPr>
        <p:blipFill>
          <a:blip r:embed="rId4"/>
          <a:stretch>
            <a:fillRect/>
          </a:stretch>
        </p:blipFill>
        <p:spPr>
          <a:xfrm>
            <a:off x="6629400" y="1694985"/>
            <a:ext cx="2217023" cy="1765297"/>
          </a:xfrm>
          <a:prstGeom prst="rect">
            <a:avLst/>
          </a:prstGeom>
        </p:spPr>
      </p:pic>
      <p:sp>
        <p:nvSpPr>
          <p:cNvPr id="47" name="Content Placeholder 2">
            <a:extLst>
              <a:ext uri="{FF2B5EF4-FFF2-40B4-BE49-F238E27FC236}">
                <a16:creationId xmlns:a16="http://schemas.microsoft.com/office/drawing/2014/main" id="{1CA3C009-BC0C-4439-B772-BD68BEAC21BB}"/>
              </a:ext>
            </a:extLst>
          </p:cNvPr>
          <p:cNvSpPr txBox="1">
            <a:spLocks/>
          </p:cNvSpPr>
          <p:nvPr/>
        </p:nvSpPr>
        <p:spPr bwMode="auto">
          <a:xfrm>
            <a:off x="696913" y="3992097"/>
            <a:ext cx="8120672" cy="111330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500062" indent="-342900" algn="just">
              <a:buFont typeface="Arial" panose="020B0604020202020204" pitchFamily="34" charset="0"/>
              <a:buChar char="•"/>
            </a:pPr>
            <a:r>
              <a:rPr lang="en-US" sz="1500" kern="0" dirty="0">
                <a:solidFill>
                  <a:schemeClr val="tx1"/>
                </a:solidFill>
              </a:rPr>
              <a:t>In a long TXOP or B-TWT SP, multiple STAs can be served sequentially. Providing separate padding each time, exacerbates the overhead. </a:t>
            </a:r>
          </a:p>
          <a:p>
            <a:pPr marL="500062" indent="-342900" algn="just">
              <a:buFont typeface="Arial" panose="020B0604020202020204" pitchFamily="34" charset="0"/>
              <a:buChar char="•"/>
            </a:pPr>
            <a:r>
              <a:rPr lang="en-US" sz="1500" kern="0" dirty="0">
                <a:solidFill>
                  <a:schemeClr val="tx1"/>
                </a:solidFill>
              </a:rPr>
              <a:t>The padding provided within a TXOP should be minimized, especially in a long TXOP that follows SIFS bursting or a broadcast target wake time (B-TWT) service period.</a:t>
            </a:r>
          </a:p>
        </p:txBody>
      </p:sp>
    </p:spTree>
    <p:extLst>
      <p:ext uri="{BB962C8B-B14F-4D97-AF65-F5344CB8AC3E}">
        <p14:creationId xmlns:p14="http://schemas.microsoft.com/office/powerpoint/2010/main" val="4116164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Pre-allocation of sub-band</a:t>
            </a:r>
            <a:endParaRPr lang="en-GB" dirty="0"/>
          </a:p>
        </p:txBody>
      </p:sp>
      <p:sp>
        <p:nvSpPr>
          <p:cNvPr id="3" name="Content Placeholder 2"/>
          <p:cNvSpPr>
            <a:spLocks noGrp="1"/>
          </p:cNvSpPr>
          <p:nvPr>
            <p:ph idx="1"/>
          </p:nvPr>
        </p:nvSpPr>
        <p:spPr>
          <a:xfrm>
            <a:off x="685801" y="1676400"/>
            <a:ext cx="7770813" cy="1186446"/>
          </a:xfrm>
        </p:spPr>
        <p:txBody>
          <a:bodyPr/>
          <a:lstStyle/>
          <a:p>
            <a:pPr marL="285750" indent="-285750" algn="just">
              <a:buFont typeface="Arial" panose="020B0604020202020204" pitchFamily="34" charset="0"/>
              <a:buChar char="•"/>
            </a:pPr>
            <a:r>
              <a:rPr lang="en-US" sz="1500" dirty="0"/>
              <a:t>A sub-band switch initial control (SBS IC) frame sent in the beginning of a TXOP may carry the sub-band indication for DSO STAs served later in the TXOP. </a:t>
            </a:r>
          </a:p>
          <a:p>
            <a:pPr marL="285750" indent="-285750" algn="just">
              <a:buFont typeface="Arial" panose="020B0604020202020204" pitchFamily="34" charset="0"/>
              <a:buChar char="•"/>
            </a:pPr>
            <a:r>
              <a:rPr lang="en-US" sz="1500" dirty="0"/>
              <a:t>The main goal of pre-allocation is to reduce the padding overhead. See backup slides for overhead comparison from an example scenario.</a:t>
            </a:r>
          </a:p>
          <a:p>
            <a:pPr marL="285750" indent="-285750" algn="just">
              <a:buFont typeface="Arial" panose="020B0604020202020204" pitchFamily="34" charset="0"/>
              <a:buChar char="•"/>
            </a:pPr>
            <a:r>
              <a:rPr lang="en-US" sz="1500" dirty="0"/>
              <a:t>Note: A separate trigger frame can be sent to the pre-allocated STAs before they are served, but without the need for padding.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cxnSp>
        <p:nvCxnSpPr>
          <p:cNvPr id="19" name="Straight Arrow Connector 18">
            <a:extLst>
              <a:ext uri="{FF2B5EF4-FFF2-40B4-BE49-F238E27FC236}">
                <a16:creationId xmlns:a16="http://schemas.microsoft.com/office/drawing/2014/main" id="{F234437E-4E9B-4598-9B63-C2F019E99BF4}"/>
              </a:ext>
            </a:extLst>
          </p:cNvPr>
          <p:cNvCxnSpPr>
            <a:cxnSpLocks/>
          </p:cNvCxnSpPr>
          <p:nvPr/>
        </p:nvCxnSpPr>
        <p:spPr bwMode="auto">
          <a:xfrm>
            <a:off x="1634324" y="5855441"/>
            <a:ext cx="5807078" cy="244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20" name="TextBox 19">
            <a:extLst>
              <a:ext uri="{FF2B5EF4-FFF2-40B4-BE49-F238E27FC236}">
                <a16:creationId xmlns:a16="http://schemas.microsoft.com/office/drawing/2014/main" id="{034F5A3C-DEFE-49E6-A273-D2EF229967C4}"/>
              </a:ext>
            </a:extLst>
          </p:cNvPr>
          <p:cNvSpPr txBox="1"/>
          <p:nvPr/>
        </p:nvSpPr>
        <p:spPr>
          <a:xfrm>
            <a:off x="6878849" y="5589893"/>
            <a:ext cx="632716" cy="276999"/>
          </a:xfrm>
          <a:prstGeom prst="rect">
            <a:avLst/>
          </a:prstGeom>
          <a:noFill/>
        </p:spPr>
        <p:txBody>
          <a:bodyPr wrap="square" rtlCol="0">
            <a:spAutoFit/>
          </a:bodyPr>
          <a:lstStyle/>
          <a:p>
            <a:pPr algn="ctr"/>
            <a:r>
              <a:rPr lang="en-US" sz="1200" dirty="0">
                <a:solidFill>
                  <a:schemeClr val="tx1"/>
                </a:solidFill>
              </a:rPr>
              <a:t>Time</a:t>
            </a:r>
          </a:p>
        </p:txBody>
      </p:sp>
      <p:cxnSp>
        <p:nvCxnSpPr>
          <p:cNvPr id="21" name="Straight Arrow Connector 20">
            <a:extLst>
              <a:ext uri="{FF2B5EF4-FFF2-40B4-BE49-F238E27FC236}">
                <a16:creationId xmlns:a16="http://schemas.microsoft.com/office/drawing/2014/main" id="{E0BF550D-9A98-401E-93E1-7D1515309315}"/>
              </a:ext>
            </a:extLst>
          </p:cNvPr>
          <p:cNvCxnSpPr>
            <a:cxnSpLocks/>
          </p:cNvCxnSpPr>
          <p:nvPr/>
        </p:nvCxnSpPr>
        <p:spPr bwMode="auto">
          <a:xfrm flipV="1">
            <a:off x="1634324" y="5113073"/>
            <a:ext cx="0" cy="752004"/>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22" name="TextBox 21">
            <a:extLst>
              <a:ext uri="{FF2B5EF4-FFF2-40B4-BE49-F238E27FC236}">
                <a16:creationId xmlns:a16="http://schemas.microsoft.com/office/drawing/2014/main" id="{87B8B521-62B4-4FED-9661-D0C2B7C2D738}"/>
              </a:ext>
            </a:extLst>
          </p:cNvPr>
          <p:cNvSpPr txBox="1"/>
          <p:nvPr/>
        </p:nvSpPr>
        <p:spPr>
          <a:xfrm rot="16200000">
            <a:off x="998139" y="5350575"/>
            <a:ext cx="919171" cy="276999"/>
          </a:xfrm>
          <a:prstGeom prst="rect">
            <a:avLst/>
          </a:prstGeom>
          <a:noFill/>
        </p:spPr>
        <p:txBody>
          <a:bodyPr wrap="square" rtlCol="0">
            <a:spAutoFit/>
          </a:bodyPr>
          <a:lstStyle/>
          <a:p>
            <a:pPr algn="ctr"/>
            <a:r>
              <a:rPr lang="en-US" sz="1200" dirty="0">
                <a:solidFill>
                  <a:schemeClr val="tx1"/>
                </a:solidFill>
              </a:rPr>
              <a:t>Frequency</a:t>
            </a:r>
          </a:p>
        </p:txBody>
      </p:sp>
      <p:cxnSp>
        <p:nvCxnSpPr>
          <p:cNvPr id="23" name="Straight Arrow Connector 22">
            <a:extLst>
              <a:ext uri="{FF2B5EF4-FFF2-40B4-BE49-F238E27FC236}">
                <a16:creationId xmlns:a16="http://schemas.microsoft.com/office/drawing/2014/main" id="{D420D18E-C2FB-4D6D-8349-BC515B9DEF40}"/>
              </a:ext>
            </a:extLst>
          </p:cNvPr>
          <p:cNvCxnSpPr>
            <a:cxnSpLocks/>
          </p:cNvCxnSpPr>
          <p:nvPr/>
        </p:nvCxnSpPr>
        <p:spPr bwMode="auto">
          <a:xfrm>
            <a:off x="1710524" y="5228219"/>
            <a:ext cx="5410200" cy="39623"/>
          </a:xfrm>
          <a:prstGeom prst="straightConnector1">
            <a:avLst/>
          </a:prstGeom>
          <a:solidFill>
            <a:schemeClr val="accent1"/>
          </a:solidFill>
          <a:ln w="12700" cap="flat" cmpd="sng" algn="ctr">
            <a:solidFill>
              <a:schemeClr val="tx1"/>
            </a:solidFill>
            <a:prstDash val="dash"/>
            <a:round/>
            <a:headEnd type="triangle"/>
            <a:tailEnd type="triangle"/>
          </a:ln>
        </p:spPr>
      </p:cxnSp>
      <p:graphicFrame>
        <p:nvGraphicFramePr>
          <p:cNvPr id="26" name="Table 25">
            <a:extLst>
              <a:ext uri="{FF2B5EF4-FFF2-40B4-BE49-F238E27FC236}">
                <a16:creationId xmlns:a16="http://schemas.microsoft.com/office/drawing/2014/main" id="{1D422D82-C2D5-424E-8ED6-B5C38065E652}"/>
              </a:ext>
            </a:extLst>
          </p:cNvPr>
          <p:cNvGraphicFramePr>
            <a:graphicFrameLocks noGrp="1"/>
          </p:cNvGraphicFramePr>
          <p:nvPr>
            <p:extLst>
              <p:ext uri="{D42A27DB-BD31-4B8C-83A1-F6EECF244321}">
                <p14:modId xmlns:p14="http://schemas.microsoft.com/office/powerpoint/2010/main" val="3653787220"/>
              </p:ext>
            </p:extLst>
          </p:nvPr>
        </p:nvGraphicFramePr>
        <p:xfrm>
          <a:off x="2843084" y="5379207"/>
          <a:ext cx="957512" cy="487680"/>
        </p:xfrm>
        <a:graphic>
          <a:graphicData uri="http://schemas.openxmlformats.org/drawingml/2006/table">
            <a:tbl>
              <a:tblPr firstRow="1" bandRow="1">
                <a:tableStyleId>{F5AB1C69-6EDB-4FF4-983F-18BD219EF322}</a:tableStyleId>
              </a:tblPr>
              <a:tblGrid>
                <a:gridCol w="957512">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graphicFrame>
        <p:nvGraphicFramePr>
          <p:cNvPr id="29" name="Table 28">
            <a:extLst>
              <a:ext uri="{FF2B5EF4-FFF2-40B4-BE49-F238E27FC236}">
                <a16:creationId xmlns:a16="http://schemas.microsoft.com/office/drawing/2014/main" id="{2016BB70-F48C-4F77-A7F2-E62226F559B3}"/>
              </a:ext>
            </a:extLst>
          </p:cNvPr>
          <p:cNvGraphicFramePr>
            <a:graphicFrameLocks noGrp="1"/>
          </p:cNvGraphicFramePr>
          <p:nvPr>
            <p:extLst>
              <p:ext uri="{D42A27DB-BD31-4B8C-83A1-F6EECF244321}">
                <p14:modId xmlns:p14="http://schemas.microsoft.com/office/powerpoint/2010/main" val="1900776245"/>
              </p:ext>
            </p:extLst>
          </p:nvPr>
        </p:nvGraphicFramePr>
        <p:xfrm>
          <a:off x="4154126" y="5383835"/>
          <a:ext cx="1001538" cy="487680"/>
        </p:xfrm>
        <a:graphic>
          <a:graphicData uri="http://schemas.openxmlformats.org/drawingml/2006/table">
            <a:tbl>
              <a:tblPr firstRow="1" bandRow="1">
                <a:tableStyleId>{F5AB1C69-6EDB-4FF4-983F-18BD219EF322}</a:tableStyleId>
              </a:tblPr>
              <a:tblGrid>
                <a:gridCol w="1001538">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30" name="TextBox 29">
            <a:extLst>
              <a:ext uri="{FF2B5EF4-FFF2-40B4-BE49-F238E27FC236}">
                <a16:creationId xmlns:a16="http://schemas.microsoft.com/office/drawing/2014/main" id="{42EE5B4A-F546-40FF-897B-882540A02D8A}"/>
              </a:ext>
            </a:extLst>
          </p:cNvPr>
          <p:cNvSpPr txBox="1"/>
          <p:nvPr/>
        </p:nvSpPr>
        <p:spPr>
          <a:xfrm>
            <a:off x="4687323" y="5081682"/>
            <a:ext cx="646541" cy="261610"/>
          </a:xfrm>
          <a:prstGeom prst="rect">
            <a:avLst/>
          </a:prstGeom>
          <a:solidFill>
            <a:schemeClr val="bg1"/>
          </a:solidFill>
        </p:spPr>
        <p:txBody>
          <a:bodyPr wrap="square" rtlCol="0">
            <a:spAutoFit/>
          </a:bodyPr>
          <a:lstStyle/>
          <a:p>
            <a:pPr algn="ctr"/>
            <a:r>
              <a:rPr lang="en-US" sz="1100" dirty="0">
                <a:solidFill>
                  <a:schemeClr val="tx1"/>
                </a:solidFill>
              </a:rPr>
              <a:t>TXOP</a:t>
            </a:r>
          </a:p>
        </p:txBody>
      </p:sp>
      <p:sp>
        <p:nvSpPr>
          <p:cNvPr id="31" name="TextBox 30">
            <a:extLst>
              <a:ext uri="{FF2B5EF4-FFF2-40B4-BE49-F238E27FC236}">
                <a16:creationId xmlns:a16="http://schemas.microsoft.com/office/drawing/2014/main" id="{25B58A1A-6585-4610-8748-94FA53151004}"/>
              </a:ext>
            </a:extLst>
          </p:cNvPr>
          <p:cNvSpPr txBox="1"/>
          <p:nvPr/>
        </p:nvSpPr>
        <p:spPr>
          <a:xfrm>
            <a:off x="3800597" y="5416902"/>
            <a:ext cx="411167" cy="307777"/>
          </a:xfrm>
          <a:prstGeom prst="rect">
            <a:avLst/>
          </a:prstGeom>
          <a:noFill/>
        </p:spPr>
        <p:txBody>
          <a:bodyPr wrap="square" rtlCol="0">
            <a:spAutoFit/>
          </a:bodyPr>
          <a:lstStyle/>
          <a:p>
            <a:pPr algn="ctr"/>
            <a:r>
              <a:rPr lang="en-US" sz="1400" b="1" dirty="0">
                <a:solidFill>
                  <a:schemeClr val="tx1"/>
                </a:solidFill>
              </a:rPr>
              <a:t>…</a:t>
            </a:r>
          </a:p>
        </p:txBody>
      </p:sp>
      <p:sp>
        <p:nvSpPr>
          <p:cNvPr id="46" name="TextBox 45">
            <a:extLst>
              <a:ext uri="{FF2B5EF4-FFF2-40B4-BE49-F238E27FC236}">
                <a16:creationId xmlns:a16="http://schemas.microsoft.com/office/drawing/2014/main" id="{1DD72232-7F3B-4955-834B-B44D5DDC7D7B}"/>
              </a:ext>
            </a:extLst>
          </p:cNvPr>
          <p:cNvSpPr txBox="1"/>
          <p:nvPr/>
        </p:nvSpPr>
        <p:spPr>
          <a:xfrm>
            <a:off x="5119620" y="5407753"/>
            <a:ext cx="411167" cy="307777"/>
          </a:xfrm>
          <a:prstGeom prst="rect">
            <a:avLst/>
          </a:prstGeom>
          <a:noFill/>
        </p:spPr>
        <p:txBody>
          <a:bodyPr wrap="square" rtlCol="0">
            <a:spAutoFit/>
          </a:bodyPr>
          <a:lstStyle/>
          <a:p>
            <a:pPr algn="ctr"/>
            <a:r>
              <a:rPr lang="en-US" sz="1400" b="1" dirty="0">
                <a:solidFill>
                  <a:schemeClr val="tx1"/>
                </a:solidFill>
              </a:rPr>
              <a:t>…</a:t>
            </a:r>
          </a:p>
        </p:txBody>
      </p:sp>
      <p:graphicFrame>
        <p:nvGraphicFramePr>
          <p:cNvPr id="47" name="Table 46">
            <a:extLst>
              <a:ext uri="{FF2B5EF4-FFF2-40B4-BE49-F238E27FC236}">
                <a16:creationId xmlns:a16="http://schemas.microsoft.com/office/drawing/2014/main" id="{E2187204-39EC-4E14-9A5F-E1C825F8066F}"/>
              </a:ext>
            </a:extLst>
          </p:cNvPr>
          <p:cNvGraphicFramePr>
            <a:graphicFrameLocks noGrp="1"/>
          </p:cNvGraphicFramePr>
          <p:nvPr>
            <p:extLst>
              <p:ext uri="{D42A27DB-BD31-4B8C-83A1-F6EECF244321}">
                <p14:modId xmlns:p14="http://schemas.microsoft.com/office/powerpoint/2010/main" val="2559254151"/>
              </p:ext>
            </p:extLst>
          </p:nvPr>
        </p:nvGraphicFramePr>
        <p:xfrm>
          <a:off x="5468809" y="5383835"/>
          <a:ext cx="1001538" cy="487680"/>
        </p:xfrm>
        <a:graphic>
          <a:graphicData uri="http://schemas.openxmlformats.org/drawingml/2006/table">
            <a:tbl>
              <a:tblPr firstRow="1" bandRow="1">
                <a:tableStyleId>{F5AB1C69-6EDB-4FF4-983F-18BD219EF322}</a:tableStyleId>
              </a:tblPr>
              <a:tblGrid>
                <a:gridCol w="1001538">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54" name="TextBox 53">
            <a:extLst>
              <a:ext uri="{FF2B5EF4-FFF2-40B4-BE49-F238E27FC236}">
                <a16:creationId xmlns:a16="http://schemas.microsoft.com/office/drawing/2014/main" id="{456312ED-55AF-4E82-B4FD-7265BE758F7A}"/>
              </a:ext>
            </a:extLst>
          </p:cNvPr>
          <p:cNvSpPr txBox="1"/>
          <p:nvPr/>
        </p:nvSpPr>
        <p:spPr>
          <a:xfrm>
            <a:off x="6496281" y="5436193"/>
            <a:ext cx="411167" cy="307777"/>
          </a:xfrm>
          <a:prstGeom prst="rect">
            <a:avLst/>
          </a:prstGeom>
          <a:noFill/>
        </p:spPr>
        <p:txBody>
          <a:bodyPr wrap="square" rtlCol="0">
            <a:spAutoFit/>
          </a:bodyPr>
          <a:lstStyle/>
          <a:p>
            <a:pPr algn="ctr"/>
            <a:r>
              <a:rPr lang="en-US" sz="1400" b="1" dirty="0">
                <a:solidFill>
                  <a:schemeClr val="tx1"/>
                </a:solidFill>
              </a:rPr>
              <a:t>…</a:t>
            </a:r>
          </a:p>
        </p:txBody>
      </p:sp>
      <p:cxnSp>
        <p:nvCxnSpPr>
          <p:cNvPr id="25" name="Straight Arrow Connector 24">
            <a:extLst>
              <a:ext uri="{FF2B5EF4-FFF2-40B4-BE49-F238E27FC236}">
                <a16:creationId xmlns:a16="http://schemas.microsoft.com/office/drawing/2014/main" id="{D4E5D04F-5BC2-43B8-AD6F-95D280C5D6C3}"/>
              </a:ext>
            </a:extLst>
          </p:cNvPr>
          <p:cNvCxnSpPr>
            <a:cxnSpLocks/>
          </p:cNvCxnSpPr>
          <p:nvPr/>
        </p:nvCxnSpPr>
        <p:spPr bwMode="auto">
          <a:xfrm>
            <a:off x="1052215" y="4236953"/>
            <a:ext cx="7080594" cy="39917"/>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36" name="TextBox 35">
            <a:extLst>
              <a:ext uri="{FF2B5EF4-FFF2-40B4-BE49-F238E27FC236}">
                <a16:creationId xmlns:a16="http://schemas.microsoft.com/office/drawing/2014/main" id="{5436BFB9-CFEE-41E2-81AC-56C2F3DF0383}"/>
              </a:ext>
            </a:extLst>
          </p:cNvPr>
          <p:cNvSpPr txBox="1"/>
          <p:nvPr/>
        </p:nvSpPr>
        <p:spPr>
          <a:xfrm>
            <a:off x="8018146" y="4138370"/>
            <a:ext cx="632716" cy="276999"/>
          </a:xfrm>
          <a:prstGeom prst="rect">
            <a:avLst/>
          </a:prstGeom>
          <a:noFill/>
        </p:spPr>
        <p:txBody>
          <a:bodyPr wrap="square" rtlCol="0">
            <a:spAutoFit/>
          </a:bodyPr>
          <a:lstStyle/>
          <a:p>
            <a:pPr algn="ctr"/>
            <a:r>
              <a:rPr lang="en-US" sz="1200" dirty="0">
                <a:solidFill>
                  <a:schemeClr val="tx1"/>
                </a:solidFill>
              </a:rPr>
              <a:t>Time</a:t>
            </a:r>
          </a:p>
        </p:txBody>
      </p:sp>
      <p:cxnSp>
        <p:nvCxnSpPr>
          <p:cNvPr id="37" name="Straight Arrow Connector 36">
            <a:extLst>
              <a:ext uri="{FF2B5EF4-FFF2-40B4-BE49-F238E27FC236}">
                <a16:creationId xmlns:a16="http://schemas.microsoft.com/office/drawing/2014/main" id="{926625A4-C58D-489C-B906-9182AAB01D83}"/>
              </a:ext>
            </a:extLst>
          </p:cNvPr>
          <p:cNvCxnSpPr>
            <a:cxnSpLocks/>
          </p:cNvCxnSpPr>
          <p:nvPr/>
        </p:nvCxnSpPr>
        <p:spPr bwMode="auto">
          <a:xfrm flipV="1">
            <a:off x="1052215" y="3494585"/>
            <a:ext cx="0" cy="752004"/>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38" name="TextBox 37">
            <a:extLst>
              <a:ext uri="{FF2B5EF4-FFF2-40B4-BE49-F238E27FC236}">
                <a16:creationId xmlns:a16="http://schemas.microsoft.com/office/drawing/2014/main" id="{8CC0B8C6-2507-4DC1-9D89-01BF39CACD59}"/>
              </a:ext>
            </a:extLst>
          </p:cNvPr>
          <p:cNvSpPr txBox="1"/>
          <p:nvPr/>
        </p:nvSpPr>
        <p:spPr>
          <a:xfrm rot="16200000">
            <a:off x="416030" y="3732087"/>
            <a:ext cx="919171" cy="276999"/>
          </a:xfrm>
          <a:prstGeom prst="rect">
            <a:avLst/>
          </a:prstGeom>
          <a:noFill/>
        </p:spPr>
        <p:txBody>
          <a:bodyPr wrap="square" rtlCol="0">
            <a:spAutoFit/>
          </a:bodyPr>
          <a:lstStyle/>
          <a:p>
            <a:pPr algn="ctr"/>
            <a:r>
              <a:rPr lang="en-US" sz="1200" dirty="0">
                <a:solidFill>
                  <a:schemeClr val="tx1"/>
                </a:solidFill>
              </a:rPr>
              <a:t>Frequency</a:t>
            </a:r>
          </a:p>
        </p:txBody>
      </p:sp>
      <p:cxnSp>
        <p:nvCxnSpPr>
          <p:cNvPr id="39" name="Straight Arrow Connector 38">
            <a:extLst>
              <a:ext uri="{FF2B5EF4-FFF2-40B4-BE49-F238E27FC236}">
                <a16:creationId xmlns:a16="http://schemas.microsoft.com/office/drawing/2014/main" id="{4FB17E10-5964-48F0-93EC-928F3BB143BD}"/>
              </a:ext>
            </a:extLst>
          </p:cNvPr>
          <p:cNvCxnSpPr>
            <a:cxnSpLocks/>
          </p:cNvCxnSpPr>
          <p:nvPr/>
        </p:nvCxnSpPr>
        <p:spPr bwMode="auto">
          <a:xfrm>
            <a:off x="1128415" y="3609731"/>
            <a:ext cx="7004394" cy="23059"/>
          </a:xfrm>
          <a:prstGeom prst="straightConnector1">
            <a:avLst/>
          </a:prstGeom>
          <a:solidFill>
            <a:schemeClr val="accent1"/>
          </a:solidFill>
          <a:ln w="12700" cap="flat" cmpd="sng" algn="ctr">
            <a:solidFill>
              <a:schemeClr val="tx1"/>
            </a:solidFill>
            <a:prstDash val="dash"/>
            <a:round/>
            <a:headEnd type="triangle"/>
            <a:tailEnd type="triangle"/>
          </a:ln>
        </p:spPr>
      </p:cxnSp>
      <p:graphicFrame>
        <p:nvGraphicFramePr>
          <p:cNvPr id="40" name="Table 39">
            <a:extLst>
              <a:ext uri="{FF2B5EF4-FFF2-40B4-BE49-F238E27FC236}">
                <a16:creationId xmlns:a16="http://schemas.microsoft.com/office/drawing/2014/main" id="{B4BC5F59-BFC9-4CEE-85DE-1B2E095D26E5}"/>
              </a:ext>
            </a:extLst>
          </p:cNvPr>
          <p:cNvGraphicFramePr>
            <a:graphicFrameLocks noGrp="1"/>
          </p:cNvGraphicFramePr>
          <p:nvPr>
            <p:extLst>
              <p:ext uri="{D42A27DB-BD31-4B8C-83A1-F6EECF244321}">
                <p14:modId xmlns:p14="http://schemas.microsoft.com/office/powerpoint/2010/main" val="1886383420"/>
              </p:ext>
            </p:extLst>
          </p:nvPr>
        </p:nvGraphicFramePr>
        <p:xfrm>
          <a:off x="2162201" y="3757469"/>
          <a:ext cx="957512" cy="487680"/>
        </p:xfrm>
        <a:graphic>
          <a:graphicData uri="http://schemas.openxmlformats.org/drawingml/2006/table">
            <a:tbl>
              <a:tblPr firstRow="1" bandRow="1">
                <a:tableStyleId>{F5AB1C69-6EDB-4FF4-983F-18BD219EF322}</a:tableStyleId>
              </a:tblPr>
              <a:tblGrid>
                <a:gridCol w="957512">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graphicFrame>
        <p:nvGraphicFramePr>
          <p:cNvPr id="43" name="Table 42">
            <a:extLst>
              <a:ext uri="{FF2B5EF4-FFF2-40B4-BE49-F238E27FC236}">
                <a16:creationId xmlns:a16="http://schemas.microsoft.com/office/drawing/2014/main" id="{CFBA97B4-BF8A-4301-B26F-46755CFB031E}"/>
              </a:ext>
            </a:extLst>
          </p:cNvPr>
          <p:cNvGraphicFramePr>
            <a:graphicFrameLocks noGrp="1"/>
          </p:cNvGraphicFramePr>
          <p:nvPr>
            <p:extLst>
              <p:ext uri="{D42A27DB-BD31-4B8C-83A1-F6EECF244321}">
                <p14:modId xmlns:p14="http://schemas.microsoft.com/office/powerpoint/2010/main" val="1953766012"/>
              </p:ext>
            </p:extLst>
          </p:nvPr>
        </p:nvGraphicFramePr>
        <p:xfrm>
          <a:off x="4429327" y="3772701"/>
          <a:ext cx="1001538" cy="487680"/>
        </p:xfrm>
        <a:graphic>
          <a:graphicData uri="http://schemas.openxmlformats.org/drawingml/2006/table">
            <a:tbl>
              <a:tblPr firstRow="1" bandRow="1">
                <a:tableStyleId>{F5AB1C69-6EDB-4FF4-983F-18BD219EF322}</a:tableStyleId>
              </a:tblPr>
              <a:tblGrid>
                <a:gridCol w="1001538">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44" name="TextBox 43">
            <a:extLst>
              <a:ext uri="{FF2B5EF4-FFF2-40B4-BE49-F238E27FC236}">
                <a16:creationId xmlns:a16="http://schemas.microsoft.com/office/drawing/2014/main" id="{315994D5-9835-4119-86FC-AB0F61085BD0}"/>
              </a:ext>
            </a:extLst>
          </p:cNvPr>
          <p:cNvSpPr txBox="1"/>
          <p:nvPr/>
        </p:nvSpPr>
        <p:spPr>
          <a:xfrm>
            <a:off x="4105214" y="3463194"/>
            <a:ext cx="646541" cy="261610"/>
          </a:xfrm>
          <a:prstGeom prst="rect">
            <a:avLst/>
          </a:prstGeom>
          <a:solidFill>
            <a:schemeClr val="bg1"/>
          </a:solidFill>
        </p:spPr>
        <p:txBody>
          <a:bodyPr wrap="square" rtlCol="0">
            <a:spAutoFit/>
          </a:bodyPr>
          <a:lstStyle/>
          <a:p>
            <a:pPr algn="ctr"/>
            <a:r>
              <a:rPr lang="en-US" sz="1100" dirty="0">
                <a:solidFill>
                  <a:schemeClr val="tx1"/>
                </a:solidFill>
              </a:rPr>
              <a:t>TXOP</a:t>
            </a:r>
          </a:p>
        </p:txBody>
      </p:sp>
      <p:sp>
        <p:nvSpPr>
          <p:cNvPr id="45" name="TextBox 44">
            <a:extLst>
              <a:ext uri="{FF2B5EF4-FFF2-40B4-BE49-F238E27FC236}">
                <a16:creationId xmlns:a16="http://schemas.microsoft.com/office/drawing/2014/main" id="{4BB0B6CB-FCF5-4404-A842-440F21A78A32}"/>
              </a:ext>
            </a:extLst>
          </p:cNvPr>
          <p:cNvSpPr txBox="1"/>
          <p:nvPr/>
        </p:nvSpPr>
        <p:spPr>
          <a:xfrm>
            <a:off x="3074473" y="3790516"/>
            <a:ext cx="411167" cy="307777"/>
          </a:xfrm>
          <a:prstGeom prst="rect">
            <a:avLst/>
          </a:prstGeom>
          <a:noFill/>
        </p:spPr>
        <p:txBody>
          <a:bodyPr wrap="square" rtlCol="0">
            <a:spAutoFit/>
          </a:bodyPr>
          <a:lstStyle/>
          <a:p>
            <a:pPr algn="ctr"/>
            <a:r>
              <a:rPr lang="en-US" sz="1400" b="1" dirty="0">
                <a:solidFill>
                  <a:schemeClr val="tx1"/>
                </a:solidFill>
              </a:rPr>
              <a:t>…</a:t>
            </a:r>
          </a:p>
        </p:txBody>
      </p:sp>
      <p:sp>
        <p:nvSpPr>
          <p:cNvPr id="51" name="TextBox 50">
            <a:extLst>
              <a:ext uri="{FF2B5EF4-FFF2-40B4-BE49-F238E27FC236}">
                <a16:creationId xmlns:a16="http://schemas.microsoft.com/office/drawing/2014/main" id="{06F656C5-15B1-4DC2-9E63-363FB8245A13}"/>
              </a:ext>
            </a:extLst>
          </p:cNvPr>
          <p:cNvSpPr txBox="1"/>
          <p:nvPr/>
        </p:nvSpPr>
        <p:spPr>
          <a:xfrm rot="16200000">
            <a:off x="1549787" y="4359673"/>
            <a:ext cx="614519" cy="246221"/>
          </a:xfrm>
          <a:prstGeom prst="rect">
            <a:avLst/>
          </a:prstGeom>
          <a:noFill/>
        </p:spPr>
        <p:txBody>
          <a:bodyPr wrap="square" rtlCol="0">
            <a:spAutoFit/>
          </a:bodyPr>
          <a:lstStyle/>
          <a:p>
            <a:pPr algn="ctr"/>
            <a:r>
              <a:rPr lang="en-US" sz="1000" dirty="0">
                <a:solidFill>
                  <a:schemeClr val="tx1"/>
                </a:solidFill>
              </a:rPr>
              <a:t>Resp.</a:t>
            </a:r>
          </a:p>
        </p:txBody>
      </p:sp>
      <p:sp>
        <p:nvSpPr>
          <p:cNvPr id="59" name="TextBox 58">
            <a:extLst>
              <a:ext uri="{FF2B5EF4-FFF2-40B4-BE49-F238E27FC236}">
                <a16:creationId xmlns:a16="http://schemas.microsoft.com/office/drawing/2014/main" id="{0A006B58-6F3D-4F63-8B36-BB525EBA334B}"/>
              </a:ext>
            </a:extLst>
          </p:cNvPr>
          <p:cNvSpPr txBox="1"/>
          <p:nvPr/>
        </p:nvSpPr>
        <p:spPr>
          <a:xfrm>
            <a:off x="5412936" y="3804583"/>
            <a:ext cx="411167" cy="307777"/>
          </a:xfrm>
          <a:prstGeom prst="rect">
            <a:avLst/>
          </a:prstGeom>
          <a:noFill/>
        </p:spPr>
        <p:txBody>
          <a:bodyPr wrap="square" rtlCol="0">
            <a:spAutoFit/>
          </a:bodyPr>
          <a:lstStyle/>
          <a:p>
            <a:pPr algn="ctr"/>
            <a:r>
              <a:rPr lang="en-US" sz="1400" b="1" dirty="0">
                <a:solidFill>
                  <a:schemeClr val="tx1"/>
                </a:solidFill>
              </a:rPr>
              <a:t>…</a:t>
            </a:r>
          </a:p>
        </p:txBody>
      </p:sp>
      <p:graphicFrame>
        <p:nvGraphicFramePr>
          <p:cNvPr id="60" name="Table 59">
            <a:extLst>
              <a:ext uri="{FF2B5EF4-FFF2-40B4-BE49-F238E27FC236}">
                <a16:creationId xmlns:a16="http://schemas.microsoft.com/office/drawing/2014/main" id="{1A6D9163-2B73-42CC-8168-928048613495}"/>
              </a:ext>
            </a:extLst>
          </p:cNvPr>
          <p:cNvGraphicFramePr>
            <a:graphicFrameLocks noGrp="1"/>
          </p:cNvGraphicFramePr>
          <p:nvPr>
            <p:extLst>
              <p:ext uri="{D42A27DB-BD31-4B8C-83A1-F6EECF244321}">
                <p14:modId xmlns:p14="http://schemas.microsoft.com/office/powerpoint/2010/main" val="3520394348"/>
              </p:ext>
            </p:extLst>
          </p:nvPr>
        </p:nvGraphicFramePr>
        <p:xfrm>
          <a:off x="6839097" y="3786490"/>
          <a:ext cx="1001538" cy="487680"/>
        </p:xfrm>
        <a:graphic>
          <a:graphicData uri="http://schemas.openxmlformats.org/drawingml/2006/table">
            <a:tbl>
              <a:tblPr firstRow="1" bandRow="1">
                <a:tableStyleId>{F5AB1C69-6EDB-4FF4-983F-18BD219EF322}</a:tableStyleId>
              </a:tblPr>
              <a:tblGrid>
                <a:gridCol w="1001538">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7" name="Arrow: Down 6">
            <a:extLst>
              <a:ext uri="{FF2B5EF4-FFF2-40B4-BE49-F238E27FC236}">
                <a16:creationId xmlns:a16="http://schemas.microsoft.com/office/drawing/2014/main" id="{51845C54-8E1C-4249-849B-D249C5905702}"/>
              </a:ext>
            </a:extLst>
          </p:cNvPr>
          <p:cNvSpPr/>
          <p:nvPr/>
        </p:nvSpPr>
        <p:spPr bwMode="auto">
          <a:xfrm>
            <a:off x="4543784" y="4384590"/>
            <a:ext cx="417874" cy="639096"/>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19FB293A-EB75-45C2-8EEC-F8EE57651415}"/>
              </a:ext>
            </a:extLst>
          </p:cNvPr>
          <p:cNvSpPr txBox="1"/>
          <p:nvPr/>
        </p:nvSpPr>
        <p:spPr>
          <a:xfrm>
            <a:off x="3280056" y="3200400"/>
            <a:ext cx="2449949" cy="338554"/>
          </a:xfrm>
          <a:prstGeom prst="rect">
            <a:avLst/>
          </a:prstGeom>
          <a:noFill/>
        </p:spPr>
        <p:txBody>
          <a:bodyPr wrap="square" rtlCol="0">
            <a:spAutoFit/>
          </a:bodyPr>
          <a:lstStyle/>
          <a:p>
            <a:pPr algn="ctr"/>
            <a:r>
              <a:rPr lang="en-US" sz="1600" u="sng" dirty="0">
                <a:solidFill>
                  <a:schemeClr val="tx1"/>
                </a:solidFill>
              </a:rPr>
              <a:t>Without pre-allocation</a:t>
            </a:r>
          </a:p>
        </p:txBody>
      </p:sp>
      <p:sp>
        <p:nvSpPr>
          <p:cNvPr id="67" name="TextBox 66">
            <a:extLst>
              <a:ext uri="{FF2B5EF4-FFF2-40B4-BE49-F238E27FC236}">
                <a16:creationId xmlns:a16="http://schemas.microsoft.com/office/drawing/2014/main" id="{AE5B361B-75C8-4880-A148-56B5CFB17110}"/>
              </a:ext>
            </a:extLst>
          </p:cNvPr>
          <p:cNvSpPr txBox="1"/>
          <p:nvPr/>
        </p:nvSpPr>
        <p:spPr>
          <a:xfrm>
            <a:off x="2499081" y="6009551"/>
            <a:ext cx="4077564" cy="338554"/>
          </a:xfrm>
          <a:prstGeom prst="rect">
            <a:avLst/>
          </a:prstGeom>
          <a:noFill/>
        </p:spPr>
        <p:txBody>
          <a:bodyPr wrap="square" rtlCol="0">
            <a:spAutoFit/>
          </a:bodyPr>
          <a:lstStyle/>
          <a:p>
            <a:pPr algn="ctr"/>
            <a:r>
              <a:rPr lang="en-US" sz="1600" u="sng" dirty="0">
                <a:solidFill>
                  <a:schemeClr val="tx1"/>
                </a:solidFill>
              </a:rPr>
              <a:t>With pre-allocation</a:t>
            </a:r>
          </a:p>
        </p:txBody>
      </p:sp>
      <p:sp>
        <p:nvSpPr>
          <p:cNvPr id="70" name="Rectangle 69">
            <a:extLst>
              <a:ext uri="{FF2B5EF4-FFF2-40B4-BE49-F238E27FC236}">
                <a16:creationId xmlns:a16="http://schemas.microsoft.com/office/drawing/2014/main" id="{DCBB2876-1FB9-4274-A27A-4815E3395D79}"/>
              </a:ext>
            </a:extLst>
          </p:cNvPr>
          <p:cNvSpPr/>
          <p:nvPr/>
        </p:nvSpPr>
        <p:spPr bwMode="auto">
          <a:xfrm>
            <a:off x="1142979" y="3743618"/>
            <a:ext cx="270479" cy="49293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ectangle 74">
            <a:extLst>
              <a:ext uri="{FF2B5EF4-FFF2-40B4-BE49-F238E27FC236}">
                <a16:creationId xmlns:a16="http://schemas.microsoft.com/office/drawing/2014/main" id="{2CE4D856-5361-40F1-9FE5-AB2EAEB10B3C}"/>
              </a:ext>
            </a:extLst>
          </p:cNvPr>
          <p:cNvSpPr/>
          <p:nvPr/>
        </p:nvSpPr>
        <p:spPr bwMode="auto">
          <a:xfrm>
            <a:off x="1407259" y="3743619"/>
            <a:ext cx="198830" cy="496492"/>
          </a:xfrm>
          <a:prstGeom prst="rect">
            <a:avLst/>
          </a:prstGeom>
          <a:pattFill prst="dkUpDiag">
            <a:fgClr>
              <a:schemeClr val="bg1">
                <a:lumMod val="75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TextBox 48">
            <a:extLst>
              <a:ext uri="{FF2B5EF4-FFF2-40B4-BE49-F238E27FC236}">
                <a16:creationId xmlns:a16="http://schemas.microsoft.com/office/drawing/2014/main" id="{1DFA8374-D785-41CC-B09C-28333100B74D}"/>
              </a:ext>
            </a:extLst>
          </p:cNvPr>
          <p:cNvSpPr txBox="1"/>
          <p:nvPr/>
        </p:nvSpPr>
        <p:spPr>
          <a:xfrm rot="16200000">
            <a:off x="1167035" y="3881200"/>
            <a:ext cx="659322" cy="246221"/>
          </a:xfrm>
          <a:prstGeom prst="rect">
            <a:avLst/>
          </a:prstGeom>
          <a:noFill/>
        </p:spPr>
        <p:txBody>
          <a:bodyPr wrap="square" rtlCol="0">
            <a:spAutoFit/>
          </a:bodyPr>
          <a:lstStyle/>
          <a:p>
            <a:pPr algn="ctr"/>
            <a:r>
              <a:rPr lang="en-US" sz="1000" dirty="0">
                <a:solidFill>
                  <a:schemeClr val="tx1"/>
                </a:solidFill>
              </a:rPr>
              <a:t>Padding</a:t>
            </a:r>
          </a:p>
        </p:txBody>
      </p:sp>
      <p:sp>
        <p:nvSpPr>
          <p:cNvPr id="42" name="TextBox 41">
            <a:extLst>
              <a:ext uri="{FF2B5EF4-FFF2-40B4-BE49-F238E27FC236}">
                <a16:creationId xmlns:a16="http://schemas.microsoft.com/office/drawing/2014/main" id="{954B9622-043B-4077-9FD9-720DE5D84E0F}"/>
              </a:ext>
            </a:extLst>
          </p:cNvPr>
          <p:cNvSpPr txBox="1"/>
          <p:nvPr/>
        </p:nvSpPr>
        <p:spPr>
          <a:xfrm rot="16200000">
            <a:off x="986281" y="3879403"/>
            <a:ext cx="614519" cy="246221"/>
          </a:xfrm>
          <a:prstGeom prst="rect">
            <a:avLst/>
          </a:prstGeom>
          <a:noFill/>
        </p:spPr>
        <p:txBody>
          <a:bodyPr wrap="square" rtlCol="0">
            <a:spAutoFit/>
          </a:bodyPr>
          <a:lstStyle/>
          <a:p>
            <a:pPr algn="ctr"/>
            <a:r>
              <a:rPr lang="en-US" sz="1000" dirty="0">
                <a:solidFill>
                  <a:schemeClr val="tx1"/>
                </a:solidFill>
              </a:rPr>
              <a:t>SBS IC</a:t>
            </a:r>
          </a:p>
        </p:txBody>
      </p:sp>
      <p:sp>
        <p:nvSpPr>
          <p:cNvPr id="134" name="Rectangle 133">
            <a:extLst>
              <a:ext uri="{FF2B5EF4-FFF2-40B4-BE49-F238E27FC236}">
                <a16:creationId xmlns:a16="http://schemas.microsoft.com/office/drawing/2014/main" id="{CC674D52-024C-4944-BB49-FFE57B26D4AC}"/>
              </a:ext>
            </a:extLst>
          </p:cNvPr>
          <p:cNvSpPr/>
          <p:nvPr/>
        </p:nvSpPr>
        <p:spPr bwMode="auto">
          <a:xfrm>
            <a:off x="1737158" y="4246255"/>
            <a:ext cx="270479" cy="49293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TextBox 134">
            <a:extLst>
              <a:ext uri="{FF2B5EF4-FFF2-40B4-BE49-F238E27FC236}">
                <a16:creationId xmlns:a16="http://schemas.microsoft.com/office/drawing/2014/main" id="{FF01B707-96DB-4C99-9DCE-6CCD2CE22FD2}"/>
              </a:ext>
            </a:extLst>
          </p:cNvPr>
          <p:cNvSpPr txBox="1"/>
          <p:nvPr/>
        </p:nvSpPr>
        <p:spPr>
          <a:xfrm rot="16200000">
            <a:off x="3836998" y="4371155"/>
            <a:ext cx="614519" cy="246221"/>
          </a:xfrm>
          <a:prstGeom prst="rect">
            <a:avLst/>
          </a:prstGeom>
          <a:noFill/>
        </p:spPr>
        <p:txBody>
          <a:bodyPr wrap="square" rtlCol="0">
            <a:spAutoFit/>
          </a:bodyPr>
          <a:lstStyle/>
          <a:p>
            <a:pPr algn="ctr"/>
            <a:r>
              <a:rPr lang="en-US" sz="1000" dirty="0">
                <a:solidFill>
                  <a:schemeClr val="tx1"/>
                </a:solidFill>
              </a:rPr>
              <a:t>Resp.</a:t>
            </a:r>
          </a:p>
        </p:txBody>
      </p:sp>
      <p:sp>
        <p:nvSpPr>
          <p:cNvPr id="136" name="Rectangle 135">
            <a:extLst>
              <a:ext uri="{FF2B5EF4-FFF2-40B4-BE49-F238E27FC236}">
                <a16:creationId xmlns:a16="http://schemas.microsoft.com/office/drawing/2014/main" id="{4F8235B8-3F7E-4C29-9302-4FFEE0CF2AF4}"/>
              </a:ext>
            </a:extLst>
          </p:cNvPr>
          <p:cNvSpPr/>
          <p:nvPr/>
        </p:nvSpPr>
        <p:spPr bwMode="auto">
          <a:xfrm>
            <a:off x="3430190" y="3755100"/>
            <a:ext cx="270479" cy="49293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7" name="Rectangle 136">
            <a:extLst>
              <a:ext uri="{FF2B5EF4-FFF2-40B4-BE49-F238E27FC236}">
                <a16:creationId xmlns:a16="http://schemas.microsoft.com/office/drawing/2014/main" id="{66363249-FF47-4CE0-B628-678CF1E2AFD7}"/>
              </a:ext>
            </a:extLst>
          </p:cNvPr>
          <p:cNvSpPr/>
          <p:nvPr/>
        </p:nvSpPr>
        <p:spPr bwMode="auto">
          <a:xfrm>
            <a:off x="3694470" y="3755101"/>
            <a:ext cx="198830" cy="496492"/>
          </a:xfrm>
          <a:prstGeom prst="rect">
            <a:avLst/>
          </a:prstGeom>
          <a:pattFill prst="dkUpDiag">
            <a:fgClr>
              <a:schemeClr val="bg1">
                <a:lumMod val="75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8" name="TextBox 137">
            <a:extLst>
              <a:ext uri="{FF2B5EF4-FFF2-40B4-BE49-F238E27FC236}">
                <a16:creationId xmlns:a16="http://schemas.microsoft.com/office/drawing/2014/main" id="{55AD1509-9EA6-47E2-846B-A234697C7FE9}"/>
              </a:ext>
            </a:extLst>
          </p:cNvPr>
          <p:cNvSpPr txBox="1"/>
          <p:nvPr/>
        </p:nvSpPr>
        <p:spPr>
          <a:xfrm rot="16200000">
            <a:off x="3454246" y="3892682"/>
            <a:ext cx="659322" cy="246221"/>
          </a:xfrm>
          <a:prstGeom prst="rect">
            <a:avLst/>
          </a:prstGeom>
          <a:noFill/>
        </p:spPr>
        <p:txBody>
          <a:bodyPr wrap="square" rtlCol="0">
            <a:spAutoFit/>
          </a:bodyPr>
          <a:lstStyle/>
          <a:p>
            <a:pPr algn="ctr"/>
            <a:r>
              <a:rPr lang="en-US" sz="1000" dirty="0">
                <a:solidFill>
                  <a:schemeClr val="tx1"/>
                </a:solidFill>
              </a:rPr>
              <a:t>Padding</a:t>
            </a:r>
          </a:p>
        </p:txBody>
      </p:sp>
      <p:sp>
        <p:nvSpPr>
          <p:cNvPr id="139" name="TextBox 138">
            <a:extLst>
              <a:ext uri="{FF2B5EF4-FFF2-40B4-BE49-F238E27FC236}">
                <a16:creationId xmlns:a16="http://schemas.microsoft.com/office/drawing/2014/main" id="{56010663-2338-4EB7-836E-CB89870754DC}"/>
              </a:ext>
            </a:extLst>
          </p:cNvPr>
          <p:cNvSpPr txBox="1"/>
          <p:nvPr/>
        </p:nvSpPr>
        <p:spPr>
          <a:xfrm rot="16200000">
            <a:off x="3273492" y="3890885"/>
            <a:ext cx="614519" cy="246221"/>
          </a:xfrm>
          <a:prstGeom prst="rect">
            <a:avLst/>
          </a:prstGeom>
          <a:noFill/>
        </p:spPr>
        <p:txBody>
          <a:bodyPr wrap="square" rtlCol="0">
            <a:spAutoFit/>
          </a:bodyPr>
          <a:lstStyle/>
          <a:p>
            <a:pPr algn="ctr"/>
            <a:r>
              <a:rPr lang="en-US" sz="1000" dirty="0">
                <a:solidFill>
                  <a:schemeClr val="tx1"/>
                </a:solidFill>
              </a:rPr>
              <a:t>SBS IC</a:t>
            </a:r>
          </a:p>
        </p:txBody>
      </p:sp>
      <p:sp>
        <p:nvSpPr>
          <p:cNvPr id="140" name="Rectangle 139">
            <a:extLst>
              <a:ext uri="{FF2B5EF4-FFF2-40B4-BE49-F238E27FC236}">
                <a16:creationId xmlns:a16="http://schemas.microsoft.com/office/drawing/2014/main" id="{394388D3-E811-47D4-A642-79A4C63E14CB}"/>
              </a:ext>
            </a:extLst>
          </p:cNvPr>
          <p:cNvSpPr/>
          <p:nvPr/>
        </p:nvSpPr>
        <p:spPr bwMode="auto">
          <a:xfrm>
            <a:off x="4024369" y="4257737"/>
            <a:ext cx="270479" cy="49293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1" name="TextBox 140">
            <a:extLst>
              <a:ext uri="{FF2B5EF4-FFF2-40B4-BE49-F238E27FC236}">
                <a16:creationId xmlns:a16="http://schemas.microsoft.com/office/drawing/2014/main" id="{BE2A7461-0954-4A97-96CE-A46C8F50A30A}"/>
              </a:ext>
            </a:extLst>
          </p:cNvPr>
          <p:cNvSpPr txBox="1"/>
          <p:nvPr/>
        </p:nvSpPr>
        <p:spPr>
          <a:xfrm rot="16200000">
            <a:off x="6252274" y="4384570"/>
            <a:ext cx="614519" cy="246221"/>
          </a:xfrm>
          <a:prstGeom prst="rect">
            <a:avLst/>
          </a:prstGeom>
          <a:noFill/>
        </p:spPr>
        <p:txBody>
          <a:bodyPr wrap="square" rtlCol="0">
            <a:spAutoFit/>
          </a:bodyPr>
          <a:lstStyle/>
          <a:p>
            <a:pPr algn="ctr"/>
            <a:r>
              <a:rPr lang="en-US" sz="1000" dirty="0">
                <a:solidFill>
                  <a:schemeClr val="tx1"/>
                </a:solidFill>
              </a:rPr>
              <a:t>Resp.</a:t>
            </a:r>
          </a:p>
        </p:txBody>
      </p:sp>
      <p:sp>
        <p:nvSpPr>
          <p:cNvPr id="142" name="Rectangle 141">
            <a:extLst>
              <a:ext uri="{FF2B5EF4-FFF2-40B4-BE49-F238E27FC236}">
                <a16:creationId xmlns:a16="http://schemas.microsoft.com/office/drawing/2014/main" id="{1ED302BA-AE5D-4FA4-8D23-08E03EED8DD8}"/>
              </a:ext>
            </a:extLst>
          </p:cNvPr>
          <p:cNvSpPr/>
          <p:nvPr/>
        </p:nvSpPr>
        <p:spPr bwMode="auto">
          <a:xfrm>
            <a:off x="5845466" y="3768515"/>
            <a:ext cx="270479" cy="49293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3" name="Rectangle 142">
            <a:extLst>
              <a:ext uri="{FF2B5EF4-FFF2-40B4-BE49-F238E27FC236}">
                <a16:creationId xmlns:a16="http://schemas.microsoft.com/office/drawing/2014/main" id="{E5640F9E-77C7-4070-90E7-FF164C373EBE}"/>
              </a:ext>
            </a:extLst>
          </p:cNvPr>
          <p:cNvSpPr/>
          <p:nvPr/>
        </p:nvSpPr>
        <p:spPr bwMode="auto">
          <a:xfrm>
            <a:off x="6109746" y="3768516"/>
            <a:ext cx="198830" cy="496492"/>
          </a:xfrm>
          <a:prstGeom prst="rect">
            <a:avLst/>
          </a:prstGeom>
          <a:pattFill prst="dkUpDiag">
            <a:fgClr>
              <a:schemeClr val="bg1">
                <a:lumMod val="75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4" name="TextBox 143">
            <a:extLst>
              <a:ext uri="{FF2B5EF4-FFF2-40B4-BE49-F238E27FC236}">
                <a16:creationId xmlns:a16="http://schemas.microsoft.com/office/drawing/2014/main" id="{3F5B053C-B51B-4F7D-A4CB-C544AFD8EB51}"/>
              </a:ext>
            </a:extLst>
          </p:cNvPr>
          <p:cNvSpPr txBox="1"/>
          <p:nvPr/>
        </p:nvSpPr>
        <p:spPr>
          <a:xfrm rot="16200000">
            <a:off x="5869522" y="3906097"/>
            <a:ext cx="659322" cy="246221"/>
          </a:xfrm>
          <a:prstGeom prst="rect">
            <a:avLst/>
          </a:prstGeom>
          <a:noFill/>
        </p:spPr>
        <p:txBody>
          <a:bodyPr wrap="square" rtlCol="0">
            <a:spAutoFit/>
          </a:bodyPr>
          <a:lstStyle/>
          <a:p>
            <a:pPr algn="ctr"/>
            <a:r>
              <a:rPr lang="en-US" sz="1000" dirty="0">
                <a:solidFill>
                  <a:schemeClr val="tx1"/>
                </a:solidFill>
              </a:rPr>
              <a:t>Padding</a:t>
            </a:r>
          </a:p>
        </p:txBody>
      </p:sp>
      <p:sp>
        <p:nvSpPr>
          <p:cNvPr id="145" name="TextBox 144">
            <a:extLst>
              <a:ext uri="{FF2B5EF4-FFF2-40B4-BE49-F238E27FC236}">
                <a16:creationId xmlns:a16="http://schemas.microsoft.com/office/drawing/2014/main" id="{0CA28660-3EEC-4462-9B6C-EA5871C4DE57}"/>
              </a:ext>
            </a:extLst>
          </p:cNvPr>
          <p:cNvSpPr txBox="1"/>
          <p:nvPr/>
        </p:nvSpPr>
        <p:spPr>
          <a:xfrm rot="16200000">
            <a:off x="5688768" y="3904300"/>
            <a:ext cx="614519" cy="246221"/>
          </a:xfrm>
          <a:prstGeom prst="rect">
            <a:avLst/>
          </a:prstGeom>
          <a:noFill/>
        </p:spPr>
        <p:txBody>
          <a:bodyPr wrap="square" rtlCol="0">
            <a:spAutoFit/>
          </a:bodyPr>
          <a:lstStyle/>
          <a:p>
            <a:pPr algn="ctr"/>
            <a:r>
              <a:rPr lang="en-US" sz="1000" dirty="0">
                <a:solidFill>
                  <a:schemeClr val="tx1"/>
                </a:solidFill>
              </a:rPr>
              <a:t>SBS IC</a:t>
            </a:r>
          </a:p>
        </p:txBody>
      </p:sp>
      <p:sp>
        <p:nvSpPr>
          <p:cNvPr id="146" name="Rectangle 145">
            <a:extLst>
              <a:ext uri="{FF2B5EF4-FFF2-40B4-BE49-F238E27FC236}">
                <a16:creationId xmlns:a16="http://schemas.microsoft.com/office/drawing/2014/main" id="{3A1AB27B-6090-4C5D-9F11-B9D283FE067B}"/>
              </a:ext>
            </a:extLst>
          </p:cNvPr>
          <p:cNvSpPr/>
          <p:nvPr/>
        </p:nvSpPr>
        <p:spPr bwMode="auto">
          <a:xfrm>
            <a:off x="6439645" y="4271152"/>
            <a:ext cx="270479" cy="49293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7" name="TextBox 146">
            <a:extLst>
              <a:ext uri="{FF2B5EF4-FFF2-40B4-BE49-F238E27FC236}">
                <a16:creationId xmlns:a16="http://schemas.microsoft.com/office/drawing/2014/main" id="{7F201E73-7C2C-44FE-B8E7-C54BC6C94D31}"/>
              </a:ext>
            </a:extLst>
          </p:cNvPr>
          <p:cNvSpPr txBox="1"/>
          <p:nvPr/>
        </p:nvSpPr>
        <p:spPr>
          <a:xfrm rot="16200000">
            <a:off x="2219570" y="5978495"/>
            <a:ext cx="614519" cy="246221"/>
          </a:xfrm>
          <a:prstGeom prst="rect">
            <a:avLst/>
          </a:prstGeom>
          <a:noFill/>
        </p:spPr>
        <p:txBody>
          <a:bodyPr wrap="square" rtlCol="0">
            <a:spAutoFit/>
          </a:bodyPr>
          <a:lstStyle/>
          <a:p>
            <a:pPr algn="ctr"/>
            <a:r>
              <a:rPr lang="en-US" sz="1000" dirty="0">
                <a:solidFill>
                  <a:schemeClr val="tx1"/>
                </a:solidFill>
              </a:rPr>
              <a:t>Resp.</a:t>
            </a:r>
          </a:p>
        </p:txBody>
      </p:sp>
      <p:sp>
        <p:nvSpPr>
          <p:cNvPr id="148" name="Rectangle 147">
            <a:extLst>
              <a:ext uri="{FF2B5EF4-FFF2-40B4-BE49-F238E27FC236}">
                <a16:creationId xmlns:a16="http://schemas.microsoft.com/office/drawing/2014/main" id="{83B388DF-8090-4B0B-8DFA-3910A7984D88}"/>
              </a:ext>
            </a:extLst>
          </p:cNvPr>
          <p:cNvSpPr/>
          <p:nvPr/>
        </p:nvSpPr>
        <p:spPr bwMode="auto">
          <a:xfrm>
            <a:off x="1812762" y="5362440"/>
            <a:ext cx="270479" cy="49293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9" name="Rectangle 148">
            <a:extLst>
              <a:ext uri="{FF2B5EF4-FFF2-40B4-BE49-F238E27FC236}">
                <a16:creationId xmlns:a16="http://schemas.microsoft.com/office/drawing/2014/main" id="{3C50E6CE-5111-494C-82E9-2A36A0360299}"/>
              </a:ext>
            </a:extLst>
          </p:cNvPr>
          <p:cNvSpPr/>
          <p:nvPr/>
        </p:nvSpPr>
        <p:spPr bwMode="auto">
          <a:xfrm>
            <a:off x="2077042" y="5362441"/>
            <a:ext cx="198830" cy="496492"/>
          </a:xfrm>
          <a:prstGeom prst="rect">
            <a:avLst/>
          </a:prstGeom>
          <a:pattFill prst="dkUpDiag">
            <a:fgClr>
              <a:schemeClr val="bg1">
                <a:lumMod val="75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0" name="TextBox 149">
            <a:extLst>
              <a:ext uri="{FF2B5EF4-FFF2-40B4-BE49-F238E27FC236}">
                <a16:creationId xmlns:a16="http://schemas.microsoft.com/office/drawing/2014/main" id="{19DB53D1-071B-412A-A5CA-8C2090FB5005}"/>
              </a:ext>
            </a:extLst>
          </p:cNvPr>
          <p:cNvSpPr txBox="1"/>
          <p:nvPr/>
        </p:nvSpPr>
        <p:spPr>
          <a:xfrm rot="16200000">
            <a:off x="1836818" y="5500022"/>
            <a:ext cx="659322" cy="246221"/>
          </a:xfrm>
          <a:prstGeom prst="rect">
            <a:avLst/>
          </a:prstGeom>
          <a:noFill/>
        </p:spPr>
        <p:txBody>
          <a:bodyPr wrap="square" rtlCol="0">
            <a:spAutoFit/>
          </a:bodyPr>
          <a:lstStyle/>
          <a:p>
            <a:pPr algn="ctr"/>
            <a:r>
              <a:rPr lang="en-US" sz="1000" dirty="0">
                <a:solidFill>
                  <a:schemeClr val="tx1"/>
                </a:solidFill>
              </a:rPr>
              <a:t>Padding</a:t>
            </a:r>
          </a:p>
        </p:txBody>
      </p:sp>
      <p:sp>
        <p:nvSpPr>
          <p:cNvPr id="151" name="TextBox 150">
            <a:extLst>
              <a:ext uri="{FF2B5EF4-FFF2-40B4-BE49-F238E27FC236}">
                <a16:creationId xmlns:a16="http://schemas.microsoft.com/office/drawing/2014/main" id="{329B536C-CAFE-4DB8-A599-B0EB38D1751E}"/>
              </a:ext>
            </a:extLst>
          </p:cNvPr>
          <p:cNvSpPr txBox="1"/>
          <p:nvPr/>
        </p:nvSpPr>
        <p:spPr>
          <a:xfrm rot="16200000">
            <a:off x="1656064" y="5498225"/>
            <a:ext cx="614519" cy="246221"/>
          </a:xfrm>
          <a:prstGeom prst="rect">
            <a:avLst/>
          </a:prstGeom>
          <a:noFill/>
        </p:spPr>
        <p:txBody>
          <a:bodyPr wrap="square" rtlCol="0">
            <a:spAutoFit/>
          </a:bodyPr>
          <a:lstStyle/>
          <a:p>
            <a:pPr algn="ctr"/>
            <a:r>
              <a:rPr lang="en-US" sz="1000" dirty="0">
                <a:solidFill>
                  <a:schemeClr val="tx1"/>
                </a:solidFill>
              </a:rPr>
              <a:t>SBS IC</a:t>
            </a:r>
          </a:p>
        </p:txBody>
      </p:sp>
      <p:sp>
        <p:nvSpPr>
          <p:cNvPr id="152" name="Rectangle 151">
            <a:extLst>
              <a:ext uri="{FF2B5EF4-FFF2-40B4-BE49-F238E27FC236}">
                <a16:creationId xmlns:a16="http://schemas.microsoft.com/office/drawing/2014/main" id="{C36C3BA9-EE4A-421B-B729-9ED2B080162E}"/>
              </a:ext>
            </a:extLst>
          </p:cNvPr>
          <p:cNvSpPr/>
          <p:nvPr/>
        </p:nvSpPr>
        <p:spPr bwMode="auto">
          <a:xfrm>
            <a:off x="2406941" y="5865077"/>
            <a:ext cx="270479" cy="49293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930321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1676400"/>
            <a:ext cx="7770813" cy="2883238"/>
          </a:xfrm>
        </p:spPr>
        <p:txBody>
          <a:bodyPr/>
          <a:lstStyle/>
          <a:p>
            <a:pPr marL="285750" indent="-285750" algn="just">
              <a:buFont typeface="Arial" panose="020B0604020202020204" pitchFamily="34" charset="0"/>
              <a:buChar char="•"/>
            </a:pPr>
            <a:r>
              <a:rPr lang="en-US" sz="1500" dirty="0"/>
              <a:t>The SBS ICF should carry an indication of whether a DSO STA is required to respond to the IC frame.</a:t>
            </a:r>
          </a:p>
          <a:p>
            <a:pPr marL="585788" lvl="1" indent="-285750" algn="just">
              <a:buFont typeface="Arial" panose="020B0604020202020204" pitchFamily="34" charset="0"/>
              <a:buChar char="•"/>
            </a:pPr>
            <a:r>
              <a:rPr lang="en-US" dirty="0"/>
              <a:t>The STAs indicated to not respond may be a subset of the “pre-allocated” STAs.</a:t>
            </a:r>
          </a:p>
          <a:p>
            <a:pPr marL="285750" indent="-285750" algn="just">
              <a:buFont typeface="Arial" panose="020B0604020202020204" pitchFamily="34" charset="0"/>
              <a:buChar char="•"/>
            </a:pPr>
            <a:r>
              <a:rPr lang="en-US" sz="1500" dirty="0"/>
              <a:t>Why is restricting the ICF response helpful?</a:t>
            </a:r>
          </a:p>
          <a:p>
            <a:pPr marL="642938" lvl="1" indent="-342900" algn="just">
              <a:buFont typeface="+mj-lt"/>
              <a:buAutoNum type="arabicPeriod"/>
            </a:pPr>
            <a:r>
              <a:rPr lang="en-US" dirty="0"/>
              <a:t>There may be insufficient RUs to multiplex all served STAs within the ICF response. </a:t>
            </a:r>
          </a:p>
          <a:p>
            <a:pPr marL="942975" lvl="2" indent="-342900" algn="just">
              <a:buFont typeface="Arial" panose="020B0604020202020204" pitchFamily="34" charset="0"/>
              <a:buChar char="•"/>
            </a:pPr>
            <a:r>
              <a:rPr lang="en-US" sz="1400" dirty="0"/>
              <a:t>E.g. CTS needs minimum 20MHz BW. For BSR/BQR, there may be a limit the RU allocation size per STA to manage residual CFO (see doc. 11-24/299r1).</a:t>
            </a:r>
            <a:endParaRPr lang="en-US" dirty="0"/>
          </a:p>
          <a:p>
            <a:pPr marL="642938" lvl="1" indent="-342900" algn="just">
              <a:buFont typeface="+mj-lt"/>
              <a:buAutoNum type="arabicPeriod"/>
            </a:pPr>
            <a:r>
              <a:rPr lang="en-US" dirty="0"/>
              <a:t>If the ICF is an MU-RTS frame, CTS response should be from STAs served first. This helps AP determine (</a:t>
            </a:r>
            <a:r>
              <a:rPr lang="en-US" dirty="0" err="1"/>
              <a:t>i</a:t>
            </a:r>
            <a:r>
              <a:rPr lang="en-US" dirty="0"/>
              <a:t>) if these STAs have performed the switch, and (ii) the 20MHz sub-bands which have been detected as idle by these STAs.</a:t>
            </a:r>
          </a:p>
          <a:p>
            <a:pPr marL="885825" lvl="2" indent="-285750" algn="just">
              <a:buFont typeface="Arial" panose="020B0604020202020204" pitchFamily="34" charset="0"/>
              <a:buChar char="•"/>
            </a:pPr>
            <a:r>
              <a:rPr lang="en-US" sz="1400" dirty="0"/>
              <a:t>Example: MU-RTS on 80MHz with 40MHz allocation to STA1 and STA 2 each.</a:t>
            </a:r>
          </a:p>
        </p:txBody>
      </p:sp>
      <p:sp>
        <p:nvSpPr>
          <p:cNvPr id="2" name="Title 1"/>
          <p:cNvSpPr>
            <a:spLocks noGrp="1"/>
          </p:cNvSpPr>
          <p:nvPr>
            <p:ph type="title"/>
          </p:nvPr>
        </p:nvSpPr>
        <p:spPr/>
        <p:txBody>
          <a:bodyPr/>
          <a:lstStyle/>
          <a:p>
            <a:r>
              <a:rPr lang="en-US" dirty="0"/>
              <a:t>Indication of response from pre-allocated DSO STAs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cxnSp>
        <p:nvCxnSpPr>
          <p:cNvPr id="9" name="Straight Arrow Connector 8">
            <a:extLst>
              <a:ext uri="{FF2B5EF4-FFF2-40B4-BE49-F238E27FC236}">
                <a16:creationId xmlns:a16="http://schemas.microsoft.com/office/drawing/2014/main" id="{C869EF90-0162-421D-BD21-337BD9A962D7}"/>
              </a:ext>
            </a:extLst>
          </p:cNvPr>
          <p:cNvCxnSpPr>
            <a:cxnSpLocks/>
          </p:cNvCxnSpPr>
          <p:nvPr/>
        </p:nvCxnSpPr>
        <p:spPr bwMode="auto">
          <a:xfrm>
            <a:off x="1895159" y="5397952"/>
            <a:ext cx="5807078" cy="244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0" name="TextBox 9">
            <a:extLst>
              <a:ext uri="{FF2B5EF4-FFF2-40B4-BE49-F238E27FC236}">
                <a16:creationId xmlns:a16="http://schemas.microsoft.com/office/drawing/2014/main" id="{24AB7331-F46F-48A7-840F-F43055FBD019}"/>
              </a:ext>
            </a:extLst>
          </p:cNvPr>
          <p:cNvSpPr txBox="1"/>
          <p:nvPr/>
        </p:nvSpPr>
        <p:spPr>
          <a:xfrm>
            <a:off x="7139684" y="5132404"/>
            <a:ext cx="632716" cy="276999"/>
          </a:xfrm>
          <a:prstGeom prst="rect">
            <a:avLst/>
          </a:prstGeom>
          <a:noFill/>
        </p:spPr>
        <p:txBody>
          <a:bodyPr wrap="square" rtlCol="0">
            <a:spAutoFit/>
          </a:bodyPr>
          <a:lstStyle/>
          <a:p>
            <a:pPr algn="ctr"/>
            <a:r>
              <a:rPr lang="en-US" sz="1200" dirty="0">
                <a:solidFill>
                  <a:schemeClr val="tx1"/>
                </a:solidFill>
              </a:rPr>
              <a:t>Time</a:t>
            </a:r>
          </a:p>
        </p:txBody>
      </p:sp>
      <p:cxnSp>
        <p:nvCxnSpPr>
          <p:cNvPr id="11" name="Straight Arrow Connector 10">
            <a:extLst>
              <a:ext uri="{FF2B5EF4-FFF2-40B4-BE49-F238E27FC236}">
                <a16:creationId xmlns:a16="http://schemas.microsoft.com/office/drawing/2014/main" id="{96E0FC61-5EDC-42CE-B651-0328304389D1}"/>
              </a:ext>
            </a:extLst>
          </p:cNvPr>
          <p:cNvCxnSpPr>
            <a:cxnSpLocks/>
          </p:cNvCxnSpPr>
          <p:nvPr/>
        </p:nvCxnSpPr>
        <p:spPr bwMode="auto">
          <a:xfrm flipV="1">
            <a:off x="1895159" y="4655584"/>
            <a:ext cx="0" cy="752004"/>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2" name="TextBox 11">
            <a:extLst>
              <a:ext uri="{FF2B5EF4-FFF2-40B4-BE49-F238E27FC236}">
                <a16:creationId xmlns:a16="http://schemas.microsoft.com/office/drawing/2014/main" id="{732710D2-D125-4BA0-BE71-99009262036B}"/>
              </a:ext>
            </a:extLst>
          </p:cNvPr>
          <p:cNvSpPr txBox="1"/>
          <p:nvPr/>
        </p:nvSpPr>
        <p:spPr>
          <a:xfrm rot="16200000">
            <a:off x="1258974" y="4893086"/>
            <a:ext cx="919171" cy="276999"/>
          </a:xfrm>
          <a:prstGeom prst="rect">
            <a:avLst/>
          </a:prstGeom>
          <a:noFill/>
        </p:spPr>
        <p:txBody>
          <a:bodyPr wrap="square" rtlCol="0">
            <a:spAutoFit/>
          </a:bodyPr>
          <a:lstStyle/>
          <a:p>
            <a:pPr algn="ctr"/>
            <a:r>
              <a:rPr lang="en-US" sz="1200" dirty="0">
                <a:solidFill>
                  <a:schemeClr val="tx1"/>
                </a:solidFill>
              </a:rPr>
              <a:t>Frequency</a:t>
            </a:r>
          </a:p>
        </p:txBody>
      </p:sp>
      <p:cxnSp>
        <p:nvCxnSpPr>
          <p:cNvPr id="13" name="Straight Arrow Connector 12">
            <a:extLst>
              <a:ext uri="{FF2B5EF4-FFF2-40B4-BE49-F238E27FC236}">
                <a16:creationId xmlns:a16="http://schemas.microsoft.com/office/drawing/2014/main" id="{3E6C2A4F-B2E0-4F70-A965-2BBE9B13823A}"/>
              </a:ext>
            </a:extLst>
          </p:cNvPr>
          <p:cNvCxnSpPr>
            <a:cxnSpLocks/>
          </p:cNvCxnSpPr>
          <p:nvPr/>
        </p:nvCxnSpPr>
        <p:spPr bwMode="auto">
          <a:xfrm>
            <a:off x="1971359" y="4770730"/>
            <a:ext cx="5410200" cy="39623"/>
          </a:xfrm>
          <a:prstGeom prst="straightConnector1">
            <a:avLst/>
          </a:prstGeom>
          <a:solidFill>
            <a:schemeClr val="accent1"/>
          </a:solidFill>
          <a:ln w="12700" cap="flat" cmpd="sng" algn="ctr">
            <a:solidFill>
              <a:schemeClr val="tx1"/>
            </a:solidFill>
            <a:prstDash val="dash"/>
            <a:round/>
            <a:headEnd type="triangle"/>
            <a:tailEnd type="triangle"/>
          </a:ln>
        </p:spPr>
      </p:cxnSp>
      <p:graphicFrame>
        <p:nvGraphicFramePr>
          <p:cNvPr id="14" name="Table 13">
            <a:extLst>
              <a:ext uri="{FF2B5EF4-FFF2-40B4-BE49-F238E27FC236}">
                <a16:creationId xmlns:a16="http://schemas.microsoft.com/office/drawing/2014/main" id="{FA2EE8D2-A2A8-4332-B4D3-2D8E98FD816C}"/>
              </a:ext>
            </a:extLst>
          </p:cNvPr>
          <p:cNvGraphicFramePr>
            <a:graphicFrameLocks noGrp="1"/>
          </p:cNvGraphicFramePr>
          <p:nvPr>
            <p:extLst>
              <p:ext uri="{D42A27DB-BD31-4B8C-83A1-F6EECF244321}">
                <p14:modId xmlns:p14="http://schemas.microsoft.com/office/powerpoint/2010/main" val="2683502607"/>
              </p:ext>
            </p:extLst>
          </p:nvPr>
        </p:nvGraphicFramePr>
        <p:xfrm>
          <a:off x="3127040" y="4912660"/>
          <a:ext cx="1438369" cy="487680"/>
        </p:xfrm>
        <a:graphic>
          <a:graphicData uri="http://schemas.openxmlformats.org/drawingml/2006/table">
            <a:tbl>
              <a:tblPr firstRow="1" bandRow="1">
                <a:tableStyleId>{F5AB1C69-6EDB-4FF4-983F-18BD219EF322}</a:tableStyleId>
              </a:tblPr>
              <a:tblGrid>
                <a:gridCol w="1438369">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graphicFrame>
        <p:nvGraphicFramePr>
          <p:cNvPr id="17" name="Table 16">
            <a:extLst>
              <a:ext uri="{FF2B5EF4-FFF2-40B4-BE49-F238E27FC236}">
                <a16:creationId xmlns:a16="http://schemas.microsoft.com/office/drawing/2014/main" id="{2F4F519E-C7D2-4D12-A654-B236A63D662F}"/>
              </a:ext>
            </a:extLst>
          </p:cNvPr>
          <p:cNvGraphicFramePr>
            <a:graphicFrameLocks noGrp="1"/>
          </p:cNvGraphicFramePr>
          <p:nvPr>
            <p:extLst>
              <p:ext uri="{D42A27DB-BD31-4B8C-83A1-F6EECF244321}">
                <p14:modId xmlns:p14="http://schemas.microsoft.com/office/powerpoint/2010/main" val="3606236534"/>
              </p:ext>
            </p:extLst>
          </p:nvPr>
        </p:nvGraphicFramePr>
        <p:xfrm>
          <a:off x="5015567" y="4926346"/>
          <a:ext cx="1581583" cy="487680"/>
        </p:xfrm>
        <a:graphic>
          <a:graphicData uri="http://schemas.openxmlformats.org/drawingml/2006/table">
            <a:tbl>
              <a:tblPr firstRow="1" bandRow="1">
                <a:tableStyleId>{F5AB1C69-6EDB-4FF4-983F-18BD219EF322}</a:tableStyleId>
              </a:tblPr>
              <a:tblGrid>
                <a:gridCol w="1581583">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18" name="TextBox 17">
            <a:extLst>
              <a:ext uri="{FF2B5EF4-FFF2-40B4-BE49-F238E27FC236}">
                <a16:creationId xmlns:a16="http://schemas.microsoft.com/office/drawing/2014/main" id="{35AE6669-2FDA-466C-A217-DD223AB43792}"/>
              </a:ext>
            </a:extLst>
          </p:cNvPr>
          <p:cNvSpPr txBox="1"/>
          <p:nvPr/>
        </p:nvSpPr>
        <p:spPr>
          <a:xfrm>
            <a:off x="4784525" y="4624193"/>
            <a:ext cx="646541" cy="261610"/>
          </a:xfrm>
          <a:prstGeom prst="rect">
            <a:avLst/>
          </a:prstGeom>
          <a:solidFill>
            <a:schemeClr val="bg1"/>
          </a:solidFill>
        </p:spPr>
        <p:txBody>
          <a:bodyPr wrap="square" rtlCol="0">
            <a:spAutoFit/>
          </a:bodyPr>
          <a:lstStyle/>
          <a:p>
            <a:pPr algn="ctr"/>
            <a:r>
              <a:rPr lang="en-US" sz="1100" dirty="0">
                <a:solidFill>
                  <a:schemeClr val="tx1"/>
                </a:solidFill>
              </a:rPr>
              <a:t>TXOP</a:t>
            </a:r>
          </a:p>
        </p:txBody>
      </p:sp>
      <p:sp>
        <p:nvSpPr>
          <p:cNvPr id="19" name="TextBox 18">
            <a:extLst>
              <a:ext uri="{FF2B5EF4-FFF2-40B4-BE49-F238E27FC236}">
                <a16:creationId xmlns:a16="http://schemas.microsoft.com/office/drawing/2014/main" id="{41977785-31FD-4D75-BDF3-0872A10BA72F}"/>
              </a:ext>
            </a:extLst>
          </p:cNvPr>
          <p:cNvSpPr txBox="1"/>
          <p:nvPr/>
        </p:nvSpPr>
        <p:spPr>
          <a:xfrm>
            <a:off x="4604563" y="4957401"/>
            <a:ext cx="411167" cy="307777"/>
          </a:xfrm>
          <a:prstGeom prst="rect">
            <a:avLst/>
          </a:prstGeom>
          <a:noFill/>
        </p:spPr>
        <p:txBody>
          <a:bodyPr wrap="square" rtlCol="0">
            <a:spAutoFit/>
          </a:bodyPr>
          <a:lstStyle/>
          <a:p>
            <a:pPr algn="ctr"/>
            <a:r>
              <a:rPr lang="en-US" sz="1400" b="1" dirty="0">
                <a:solidFill>
                  <a:schemeClr val="tx1"/>
                </a:solidFill>
              </a:rPr>
              <a:t>…</a:t>
            </a:r>
          </a:p>
        </p:txBody>
      </p:sp>
      <p:sp>
        <p:nvSpPr>
          <p:cNvPr id="23" name="TextBox 22">
            <a:extLst>
              <a:ext uri="{FF2B5EF4-FFF2-40B4-BE49-F238E27FC236}">
                <a16:creationId xmlns:a16="http://schemas.microsoft.com/office/drawing/2014/main" id="{DAC743D9-CFBE-43AF-8814-4656ABB3CF10}"/>
              </a:ext>
            </a:extLst>
          </p:cNvPr>
          <p:cNvSpPr txBox="1"/>
          <p:nvPr/>
        </p:nvSpPr>
        <p:spPr>
          <a:xfrm>
            <a:off x="1663942" y="5412263"/>
            <a:ext cx="829906" cy="246221"/>
          </a:xfrm>
          <a:prstGeom prst="rect">
            <a:avLst/>
          </a:prstGeom>
          <a:noFill/>
        </p:spPr>
        <p:txBody>
          <a:bodyPr wrap="square" rtlCol="0">
            <a:spAutoFit/>
          </a:bodyPr>
          <a:lstStyle/>
          <a:p>
            <a:pPr algn="ctr"/>
            <a:r>
              <a:rPr lang="en-US" sz="1000" dirty="0">
                <a:solidFill>
                  <a:schemeClr val="tx1"/>
                </a:solidFill>
              </a:rPr>
              <a:t>From STA 2</a:t>
            </a:r>
          </a:p>
        </p:txBody>
      </p:sp>
      <p:sp>
        <p:nvSpPr>
          <p:cNvPr id="24" name="TextBox 23">
            <a:extLst>
              <a:ext uri="{FF2B5EF4-FFF2-40B4-BE49-F238E27FC236}">
                <a16:creationId xmlns:a16="http://schemas.microsoft.com/office/drawing/2014/main" id="{39EBD02E-25FD-4E5D-B5DA-FA6D387CA3D2}"/>
              </a:ext>
            </a:extLst>
          </p:cNvPr>
          <p:cNvSpPr txBox="1"/>
          <p:nvPr/>
        </p:nvSpPr>
        <p:spPr>
          <a:xfrm>
            <a:off x="6597152" y="4965667"/>
            <a:ext cx="411167" cy="307777"/>
          </a:xfrm>
          <a:prstGeom prst="rect">
            <a:avLst/>
          </a:prstGeom>
          <a:noFill/>
        </p:spPr>
        <p:txBody>
          <a:bodyPr wrap="square" rtlCol="0">
            <a:spAutoFit/>
          </a:bodyPr>
          <a:lstStyle/>
          <a:p>
            <a:pPr algn="ctr"/>
            <a:r>
              <a:rPr lang="en-US" sz="1400" b="1" dirty="0">
                <a:solidFill>
                  <a:schemeClr val="tx1"/>
                </a:solidFill>
              </a:rPr>
              <a:t>…</a:t>
            </a:r>
          </a:p>
        </p:txBody>
      </p:sp>
      <p:grpSp>
        <p:nvGrpSpPr>
          <p:cNvPr id="21" name="Group 20">
            <a:extLst>
              <a:ext uri="{FF2B5EF4-FFF2-40B4-BE49-F238E27FC236}">
                <a16:creationId xmlns:a16="http://schemas.microsoft.com/office/drawing/2014/main" id="{A51A9C7E-8EA5-4564-BCAD-79658FFC5E6F}"/>
              </a:ext>
            </a:extLst>
          </p:cNvPr>
          <p:cNvGrpSpPr/>
          <p:nvPr/>
        </p:nvGrpSpPr>
        <p:grpSpPr>
          <a:xfrm>
            <a:off x="2033984" y="4899983"/>
            <a:ext cx="270512" cy="496491"/>
            <a:chOff x="601874" y="4483748"/>
            <a:chExt cx="270480" cy="442388"/>
          </a:xfrm>
        </p:grpSpPr>
        <p:sp>
          <p:nvSpPr>
            <p:cNvPr id="25" name="Rectangle 24">
              <a:extLst>
                <a:ext uri="{FF2B5EF4-FFF2-40B4-BE49-F238E27FC236}">
                  <a16:creationId xmlns:a16="http://schemas.microsoft.com/office/drawing/2014/main" id="{DDE1D24C-3315-41F9-BCD0-D93108C7B42D}"/>
                </a:ext>
              </a:extLst>
            </p:cNvPr>
            <p:cNvSpPr/>
            <p:nvPr/>
          </p:nvSpPr>
          <p:spPr bwMode="auto">
            <a:xfrm>
              <a:off x="601875" y="4483748"/>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1DE1A396-C96F-4511-B851-B6883B0E45D5}"/>
                </a:ext>
              </a:extLst>
            </p:cNvPr>
            <p:cNvSpPr/>
            <p:nvPr/>
          </p:nvSpPr>
          <p:spPr bwMode="auto">
            <a:xfrm>
              <a:off x="601874" y="4594345"/>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Rectangle 27">
              <a:extLst>
                <a:ext uri="{FF2B5EF4-FFF2-40B4-BE49-F238E27FC236}">
                  <a16:creationId xmlns:a16="http://schemas.microsoft.com/office/drawing/2014/main" id="{2F9B2723-A4C6-4A33-94CA-EA293839EEAF}"/>
                </a:ext>
              </a:extLst>
            </p:cNvPr>
            <p:cNvSpPr/>
            <p:nvPr/>
          </p:nvSpPr>
          <p:spPr bwMode="auto">
            <a:xfrm>
              <a:off x="601875" y="4704942"/>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DE7C10CD-4958-4048-BA40-7951D1F58A30}"/>
                </a:ext>
              </a:extLst>
            </p:cNvPr>
            <p:cNvSpPr/>
            <p:nvPr/>
          </p:nvSpPr>
          <p:spPr bwMode="auto">
            <a:xfrm>
              <a:off x="601874" y="4815539"/>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37" name="TextBox 36">
            <a:extLst>
              <a:ext uri="{FF2B5EF4-FFF2-40B4-BE49-F238E27FC236}">
                <a16:creationId xmlns:a16="http://schemas.microsoft.com/office/drawing/2014/main" id="{56009D69-49D0-42CD-AB3C-06A5B36EF447}"/>
              </a:ext>
            </a:extLst>
          </p:cNvPr>
          <p:cNvSpPr txBox="1"/>
          <p:nvPr/>
        </p:nvSpPr>
        <p:spPr>
          <a:xfrm rot="16200000">
            <a:off x="1829567" y="5033389"/>
            <a:ext cx="698160" cy="246221"/>
          </a:xfrm>
          <a:prstGeom prst="rect">
            <a:avLst/>
          </a:prstGeom>
          <a:noFill/>
        </p:spPr>
        <p:txBody>
          <a:bodyPr wrap="square" rtlCol="0">
            <a:spAutoFit/>
          </a:bodyPr>
          <a:lstStyle/>
          <a:p>
            <a:pPr algn="ctr"/>
            <a:r>
              <a:rPr lang="en-US" sz="1000" dirty="0">
                <a:solidFill>
                  <a:schemeClr val="tx1"/>
                </a:solidFill>
              </a:rPr>
              <a:t>MU-RTS</a:t>
            </a:r>
          </a:p>
        </p:txBody>
      </p:sp>
      <p:grpSp>
        <p:nvGrpSpPr>
          <p:cNvPr id="38" name="Group 37">
            <a:extLst>
              <a:ext uri="{FF2B5EF4-FFF2-40B4-BE49-F238E27FC236}">
                <a16:creationId xmlns:a16="http://schemas.microsoft.com/office/drawing/2014/main" id="{E8E291EB-F666-4B61-8A9C-B10DD051B1B1}"/>
              </a:ext>
            </a:extLst>
          </p:cNvPr>
          <p:cNvGrpSpPr/>
          <p:nvPr/>
        </p:nvGrpSpPr>
        <p:grpSpPr>
          <a:xfrm>
            <a:off x="2304769" y="4894701"/>
            <a:ext cx="189080" cy="496491"/>
            <a:chOff x="601874" y="4483748"/>
            <a:chExt cx="270480" cy="442388"/>
          </a:xfrm>
          <a:pattFill prst="dkUpDiag">
            <a:fgClr>
              <a:schemeClr val="bg1">
                <a:lumMod val="75000"/>
              </a:schemeClr>
            </a:fgClr>
            <a:bgClr>
              <a:schemeClr val="bg1"/>
            </a:bgClr>
          </a:pattFill>
        </p:grpSpPr>
        <p:sp>
          <p:nvSpPr>
            <p:cNvPr id="39" name="Rectangle 38">
              <a:extLst>
                <a:ext uri="{FF2B5EF4-FFF2-40B4-BE49-F238E27FC236}">
                  <a16:creationId xmlns:a16="http://schemas.microsoft.com/office/drawing/2014/main" id="{B76F28A0-4A79-45F4-BEA4-40CD0519A033}"/>
                </a:ext>
              </a:extLst>
            </p:cNvPr>
            <p:cNvSpPr/>
            <p:nvPr/>
          </p:nvSpPr>
          <p:spPr bwMode="auto">
            <a:xfrm>
              <a:off x="601875" y="4483748"/>
              <a:ext cx="270479" cy="110597"/>
            </a:xfrm>
            <a:prstGeom prst="rect">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Rectangle 39">
              <a:extLst>
                <a:ext uri="{FF2B5EF4-FFF2-40B4-BE49-F238E27FC236}">
                  <a16:creationId xmlns:a16="http://schemas.microsoft.com/office/drawing/2014/main" id="{9ECCA511-0ED3-4849-8AAE-07856C362EA9}"/>
                </a:ext>
              </a:extLst>
            </p:cNvPr>
            <p:cNvSpPr/>
            <p:nvPr/>
          </p:nvSpPr>
          <p:spPr bwMode="auto">
            <a:xfrm>
              <a:off x="601874" y="4594345"/>
              <a:ext cx="270479" cy="110597"/>
            </a:xfrm>
            <a:prstGeom prst="rect">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Rectangle 40">
              <a:extLst>
                <a:ext uri="{FF2B5EF4-FFF2-40B4-BE49-F238E27FC236}">
                  <a16:creationId xmlns:a16="http://schemas.microsoft.com/office/drawing/2014/main" id="{2B4B7253-608C-4126-B6BB-EA9FC5D05090}"/>
                </a:ext>
              </a:extLst>
            </p:cNvPr>
            <p:cNvSpPr/>
            <p:nvPr/>
          </p:nvSpPr>
          <p:spPr bwMode="auto">
            <a:xfrm>
              <a:off x="601875" y="4704942"/>
              <a:ext cx="270479" cy="110597"/>
            </a:xfrm>
            <a:prstGeom prst="rect">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Rectangle 41">
              <a:extLst>
                <a:ext uri="{FF2B5EF4-FFF2-40B4-BE49-F238E27FC236}">
                  <a16:creationId xmlns:a16="http://schemas.microsoft.com/office/drawing/2014/main" id="{D0D7C40E-9216-400A-9879-2954542145DE}"/>
                </a:ext>
              </a:extLst>
            </p:cNvPr>
            <p:cNvSpPr/>
            <p:nvPr/>
          </p:nvSpPr>
          <p:spPr bwMode="auto">
            <a:xfrm>
              <a:off x="601874" y="4815539"/>
              <a:ext cx="270479" cy="110597"/>
            </a:xfrm>
            <a:prstGeom prst="rect">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43" name="TextBox 42">
            <a:extLst>
              <a:ext uri="{FF2B5EF4-FFF2-40B4-BE49-F238E27FC236}">
                <a16:creationId xmlns:a16="http://schemas.microsoft.com/office/drawing/2014/main" id="{83171E0C-157C-4F44-9F9E-D9376FB2E8BF}"/>
              </a:ext>
            </a:extLst>
          </p:cNvPr>
          <p:cNvSpPr txBox="1"/>
          <p:nvPr/>
        </p:nvSpPr>
        <p:spPr>
          <a:xfrm rot="16200000">
            <a:off x="2056274" y="5019836"/>
            <a:ext cx="659322" cy="246221"/>
          </a:xfrm>
          <a:prstGeom prst="rect">
            <a:avLst/>
          </a:prstGeom>
          <a:noFill/>
        </p:spPr>
        <p:txBody>
          <a:bodyPr wrap="square" rtlCol="0">
            <a:spAutoFit/>
          </a:bodyPr>
          <a:lstStyle/>
          <a:p>
            <a:pPr algn="ctr"/>
            <a:r>
              <a:rPr lang="en-US" sz="1000" dirty="0">
                <a:solidFill>
                  <a:schemeClr val="tx1"/>
                </a:solidFill>
              </a:rPr>
              <a:t>Padding</a:t>
            </a:r>
          </a:p>
        </p:txBody>
      </p:sp>
      <p:grpSp>
        <p:nvGrpSpPr>
          <p:cNvPr id="44" name="Group 43">
            <a:extLst>
              <a:ext uri="{FF2B5EF4-FFF2-40B4-BE49-F238E27FC236}">
                <a16:creationId xmlns:a16="http://schemas.microsoft.com/office/drawing/2014/main" id="{B272046D-5A73-4D56-A467-9E122600B0F2}"/>
              </a:ext>
            </a:extLst>
          </p:cNvPr>
          <p:cNvGrpSpPr/>
          <p:nvPr/>
        </p:nvGrpSpPr>
        <p:grpSpPr>
          <a:xfrm>
            <a:off x="2688693" y="5413334"/>
            <a:ext cx="270512" cy="496491"/>
            <a:chOff x="601874" y="4483748"/>
            <a:chExt cx="270480" cy="442388"/>
          </a:xfrm>
        </p:grpSpPr>
        <p:sp>
          <p:nvSpPr>
            <p:cNvPr id="45" name="Rectangle 44">
              <a:extLst>
                <a:ext uri="{FF2B5EF4-FFF2-40B4-BE49-F238E27FC236}">
                  <a16:creationId xmlns:a16="http://schemas.microsoft.com/office/drawing/2014/main" id="{4B3E6B55-CF38-45CB-9B52-65D69D94CA97}"/>
                </a:ext>
              </a:extLst>
            </p:cNvPr>
            <p:cNvSpPr/>
            <p:nvPr/>
          </p:nvSpPr>
          <p:spPr bwMode="auto">
            <a:xfrm>
              <a:off x="601875" y="4483748"/>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ectangle 45">
              <a:extLst>
                <a:ext uri="{FF2B5EF4-FFF2-40B4-BE49-F238E27FC236}">
                  <a16:creationId xmlns:a16="http://schemas.microsoft.com/office/drawing/2014/main" id="{3D2F7BC0-6726-4B0E-AEBE-65181835528E}"/>
                </a:ext>
              </a:extLst>
            </p:cNvPr>
            <p:cNvSpPr/>
            <p:nvPr/>
          </p:nvSpPr>
          <p:spPr bwMode="auto">
            <a:xfrm>
              <a:off x="601874" y="4594345"/>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Rectangle 46">
              <a:extLst>
                <a:ext uri="{FF2B5EF4-FFF2-40B4-BE49-F238E27FC236}">
                  <a16:creationId xmlns:a16="http://schemas.microsoft.com/office/drawing/2014/main" id="{80C98FA2-62E3-48A1-943A-2784CB069172}"/>
                </a:ext>
              </a:extLst>
            </p:cNvPr>
            <p:cNvSpPr/>
            <p:nvPr/>
          </p:nvSpPr>
          <p:spPr bwMode="auto">
            <a:xfrm>
              <a:off x="601875" y="4704942"/>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Rectangle 47">
              <a:extLst>
                <a:ext uri="{FF2B5EF4-FFF2-40B4-BE49-F238E27FC236}">
                  <a16:creationId xmlns:a16="http://schemas.microsoft.com/office/drawing/2014/main" id="{31568593-4817-4486-AC0B-847DC2B3B4D0}"/>
                </a:ext>
              </a:extLst>
            </p:cNvPr>
            <p:cNvSpPr/>
            <p:nvPr/>
          </p:nvSpPr>
          <p:spPr bwMode="auto">
            <a:xfrm>
              <a:off x="601874" y="4815539"/>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7" name="Left Brace 6">
            <a:extLst>
              <a:ext uri="{FF2B5EF4-FFF2-40B4-BE49-F238E27FC236}">
                <a16:creationId xmlns:a16="http://schemas.microsoft.com/office/drawing/2014/main" id="{1C97F691-DBF0-4027-A76B-3F3860D67A4D}"/>
              </a:ext>
            </a:extLst>
          </p:cNvPr>
          <p:cNvSpPr/>
          <p:nvPr/>
        </p:nvSpPr>
        <p:spPr bwMode="auto">
          <a:xfrm>
            <a:off x="2462134" y="5422380"/>
            <a:ext cx="142380" cy="23436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TextBox 48">
            <a:extLst>
              <a:ext uri="{FF2B5EF4-FFF2-40B4-BE49-F238E27FC236}">
                <a16:creationId xmlns:a16="http://schemas.microsoft.com/office/drawing/2014/main" id="{2EAFEEA2-69DB-4ECE-A81D-9C7470594403}"/>
              </a:ext>
            </a:extLst>
          </p:cNvPr>
          <p:cNvSpPr txBox="1"/>
          <p:nvPr/>
        </p:nvSpPr>
        <p:spPr>
          <a:xfrm>
            <a:off x="1659013" y="5655833"/>
            <a:ext cx="829906" cy="246221"/>
          </a:xfrm>
          <a:prstGeom prst="rect">
            <a:avLst/>
          </a:prstGeom>
          <a:noFill/>
        </p:spPr>
        <p:txBody>
          <a:bodyPr wrap="square" rtlCol="0">
            <a:spAutoFit/>
          </a:bodyPr>
          <a:lstStyle/>
          <a:p>
            <a:pPr algn="ctr"/>
            <a:r>
              <a:rPr lang="en-US" sz="1000" dirty="0">
                <a:solidFill>
                  <a:schemeClr val="tx1"/>
                </a:solidFill>
              </a:rPr>
              <a:t>From STA 1</a:t>
            </a:r>
          </a:p>
        </p:txBody>
      </p:sp>
      <p:sp>
        <p:nvSpPr>
          <p:cNvPr id="50" name="Left Brace 49">
            <a:extLst>
              <a:ext uri="{FF2B5EF4-FFF2-40B4-BE49-F238E27FC236}">
                <a16:creationId xmlns:a16="http://schemas.microsoft.com/office/drawing/2014/main" id="{47904AC8-EBF4-4FCD-8EBC-302F4BC29D03}"/>
              </a:ext>
            </a:extLst>
          </p:cNvPr>
          <p:cNvSpPr/>
          <p:nvPr/>
        </p:nvSpPr>
        <p:spPr bwMode="auto">
          <a:xfrm>
            <a:off x="2457205" y="5665950"/>
            <a:ext cx="142380" cy="23436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id="{0C69AE3A-A46A-4A3B-B022-34CBC95F65D1}"/>
              </a:ext>
            </a:extLst>
          </p:cNvPr>
          <p:cNvSpPr txBox="1"/>
          <p:nvPr/>
        </p:nvSpPr>
        <p:spPr>
          <a:xfrm rot="16200000">
            <a:off x="2560986" y="5544541"/>
            <a:ext cx="500766" cy="246221"/>
          </a:xfrm>
          <a:prstGeom prst="rect">
            <a:avLst/>
          </a:prstGeom>
          <a:noFill/>
        </p:spPr>
        <p:txBody>
          <a:bodyPr wrap="square" rtlCol="0">
            <a:spAutoFit/>
          </a:bodyPr>
          <a:lstStyle/>
          <a:p>
            <a:pPr algn="ctr"/>
            <a:r>
              <a:rPr lang="en-US" sz="1000" dirty="0">
                <a:solidFill>
                  <a:schemeClr val="tx1"/>
                </a:solidFill>
              </a:rPr>
              <a:t>CTS</a:t>
            </a:r>
          </a:p>
        </p:txBody>
      </p:sp>
    </p:spTree>
    <p:extLst>
      <p:ext uri="{BB962C8B-B14F-4D97-AF65-F5344CB8AC3E}">
        <p14:creationId xmlns:p14="http://schemas.microsoft.com/office/powerpoint/2010/main" val="16248798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 of response from pre-allocated DSO STAs contd.</a:t>
            </a:r>
            <a:endParaRPr lang="en-GB" dirty="0"/>
          </a:p>
        </p:txBody>
      </p:sp>
      <p:sp>
        <p:nvSpPr>
          <p:cNvPr id="3" name="Content Placeholder 2"/>
          <p:cNvSpPr>
            <a:spLocks noGrp="1"/>
          </p:cNvSpPr>
          <p:nvPr>
            <p:ph idx="1"/>
          </p:nvPr>
        </p:nvSpPr>
        <p:spPr>
          <a:xfrm>
            <a:off x="685801" y="1676400"/>
            <a:ext cx="7770813" cy="4648200"/>
          </a:xfrm>
        </p:spPr>
        <p:txBody>
          <a:bodyPr/>
          <a:lstStyle/>
          <a:p>
            <a:pPr marL="285750" indent="-285750" algn="just">
              <a:buFont typeface="Arial" panose="020B0604020202020204" pitchFamily="34" charset="0"/>
              <a:buChar char="•"/>
            </a:pPr>
            <a:r>
              <a:rPr lang="en-US" sz="1500" dirty="0"/>
              <a:t>Why is restricting the ICF response helpful? (contd.)</a:t>
            </a:r>
          </a:p>
          <a:p>
            <a:pPr marL="642938" lvl="1" indent="-342900" algn="just">
              <a:buFont typeface="+mj-lt"/>
              <a:buAutoNum type="arabicPeriod" startAt="3"/>
            </a:pPr>
            <a:r>
              <a:rPr lang="en-US" dirty="0"/>
              <a:t>It can reduce the required padding in ICF, since padding need not account for DSO STAs that do not send a response.</a:t>
            </a:r>
          </a:p>
          <a:p>
            <a:pPr marL="942975" lvl="2" indent="-342900" algn="just">
              <a:buFont typeface="Arial" panose="020B0604020202020204" pitchFamily="34" charset="0"/>
              <a:buChar char="•"/>
            </a:pPr>
            <a:r>
              <a:rPr lang="en-US" sz="1400" dirty="0"/>
              <a:t>Example: AP obtains 80MHz TXOP. STA 1-2 are 80 MHz STAs, STA 3-6 are 20 MHz-only STAs. All STAs allocated sub-bands in first MU-RTS, no response solicited from STA 3-6.</a:t>
            </a:r>
          </a:p>
          <a:p>
            <a:pPr marL="642938" lvl="1" indent="-342900" algn="just">
              <a:buFont typeface="+mj-lt"/>
              <a:buAutoNum type="arabicPeriod" startAt="3"/>
            </a:pPr>
            <a:endParaRPr lang="en-US" dirty="0"/>
          </a:p>
          <a:p>
            <a:pPr marL="642938" lvl="1" indent="-342900" algn="just">
              <a:buFont typeface="+mj-lt"/>
              <a:buAutoNum type="arabicPeriod" startAt="3"/>
            </a:pPr>
            <a:endParaRPr lang="en-US" dirty="0"/>
          </a:p>
          <a:p>
            <a:pPr marL="642938" lvl="1" indent="-342900" algn="just">
              <a:buFont typeface="+mj-lt"/>
              <a:buAutoNum type="arabicPeriod" startAt="3"/>
            </a:pPr>
            <a:endParaRPr lang="en-US" dirty="0"/>
          </a:p>
          <a:p>
            <a:pPr marL="642938" lvl="1" indent="-342900" algn="just">
              <a:buFont typeface="+mj-lt"/>
              <a:buAutoNum type="arabicPeriod" startAt="3"/>
            </a:pPr>
            <a:endParaRPr lang="en-US" dirty="0"/>
          </a:p>
          <a:p>
            <a:pPr marL="642938" lvl="1" indent="-342900" algn="just">
              <a:buFont typeface="+mj-lt"/>
              <a:buAutoNum type="arabicPeriod" startAt="3"/>
            </a:pPr>
            <a:endParaRPr lang="en-US" dirty="0"/>
          </a:p>
          <a:p>
            <a:pPr marL="642938" lvl="1" indent="-342900" algn="just">
              <a:buFont typeface="+mj-lt"/>
              <a:buAutoNum type="arabicPeriod" startAt="3"/>
            </a:pPr>
            <a:endParaRPr lang="en-US" dirty="0"/>
          </a:p>
          <a:p>
            <a:pPr marL="642938" lvl="1" indent="-342900" algn="just">
              <a:buFont typeface="+mj-lt"/>
              <a:buAutoNum type="arabicPeriod" startAt="3"/>
            </a:pPr>
            <a:endParaRPr lang="en-US" dirty="0"/>
          </a:p>
          <a:p>
            <a:pPr marL="642938" lvl="1" indent="-342900" algn="just">
              <a:buFont typeface="+mj-lt"/>
              <a:buAutoNum type="arabicPeriod" startAt="3"/>
            </a:pPr>
            <a:r>
              <a:rPr lang="en-US" dirty="0"/>
              <a:t>It can aid a DSO STA anticipate when it will be served. This can help a STA save power, and has beneficial effect when there are coexistence issues.</a:t>
            </a:r>
          </a:p>
          <a:p>
            <a:pPr marL="585788" lvl="1" indent="-285750" algn="just">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cxnSp>
        <p:nvCxnSpPr>
          <p:cNvPr id="25" name="Straight Arrow Connector 24">
            <a:extLst>
              <a:ext uri="{FF2B5EF4-FFF2-40B4-BE49-F238E27FC236}">
                <a16:creationId xmlns:a16="http://schemas.microsoft.com/office/drawing/2014/main" id="{429117D0-54F6-47B0-B62F-5A5D56ABA4BA}"/>
              </a:ext>
            </a:extLst>
          </p:cNvPr>
          <p:cNvCxnSpPr>
            <a:cxnSpLocks/>
          </p:cNvCxnSpPr>
          <p:nvPr/>
        </p:nvCxnSpPr>
        <p:spPr bwMode="auto">
          <a:xfrm>
            <a:off x="1816119" y="3925490"/>
            <a:ext cx="5807078" cy="244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26" name="TextBox 25">
            <a:extLst>
              <a:ext uri="{FF2B5EF4-FFF2-40B4-BE49-F238E27FC236}">
                <a16:creationId xmlns:a16="http://schemas.microsoft.com/office/drawing/2014/main" id="{58284B35-429F-493A-A60B-DF49E099DD3F}"/>
              </a:ext>
            </a:extLst>
          </p:cNvPr>
          <p:cNvSpPr txBox="1"/>
          <p:nvPr/>
        </p:nvSpPr>
        <p:spPr>
          <a:xfrm>
            <a:off x="7060644" y="3659942"/>
            <a:ext cx="632716" cy="276999"/>
          </a:xfrm>
          <a:prstGeom prst="rect">
            <a:avLst/>
          </a:prstGeom>
          <a:noFill/>
        </p:spPr>
        <p:txBody>
          <a:bodyPr wrap="square" rtlCol="0">
            <a:spAutoFit/>
          </a:bodyPr>
          <a:lstStyle/>
          <a:p>
            <a:pPr algn="ctr"/>
            <a:r>
              <a:rPr lang="en-US" sz="1200" dirty="0">
                <a:solidFill>
                  <a:schemeClr val="tx1"/>
                </a:solidFill>
              </a:rPr>
              <a:t>Time</a:t>
            </a:r>
          </a:p>
        </p:txBody>
      </p:sp>
      <p:cxnSp>
        <p:nvCxnSpPr>
          <p:cNvPr id="28" name="Straight Arrow Connector 27">
            <a:extLst>
              <a:ext uri="{FF2B5EF4-FFF2-40B4-BE49-F238E27FC236}">
                <a16:creationId xmlns:a16="http://schemas.microsoft.com/office/drawing/2014/main" id="{CB8BA820-EA05-44C3-B3B5-C9ECA9BAD938}"/>
              </a:ext>
            </a:extLst>
          </p:cNvPr>
          <p:cNvCxnSpPr>
            <a:cxnSpLocks/>
          </p:cNvCxnSpPr>
          <p:nvPr/>
        </p:nvCxnSpPr>
        <p:spPr bwMode="auto">
          <a:xfrm flipV="1">
            <a:off x="1816119" y="3183122"/>
            <a:ext cx="0" cy="752004"/>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29" name="TextBox 28">
            <a:extLst>
              <a:ext uri="{FF2B5EF4-FFF2-40B4-BE49-F238E27FC236}">
                <a16:creationId xmlns:a16="http://schemas.microsoft.com/office/drawing/2014/main" id="{C36A9AF0-6C6A-4D2F-85A3-05ADBA3C4B96}"/>
              </a:ext>
            </a:extLst>
          </p:cNvPr>
          <p:cNvSpPr txBox="1"/>
          <p:nvPr/>
        </p:nvSpPr>
        <p:spPr>
          <a:xfrm rot="16200000">
            <a:off x="1179934" y="3420624"/>
            <a:ext cx="919171" cy="276999"/>
          </a:xfrm>
          <a:prstGeom prst="rect">
            <a:avLst/>
          </a:prstGeom>
          <a:noFill/>
        </p:spPr>
        <p:txBody>
          <a:bodyPr wrap="square" rtlCol="0">
            <a:spAutoFit/>
          </a:bodyPr>
          <a:lstStyle/>
          <a:p>
            <a:pPr algn="ctr"/>
            <a:r>
              <a:rPr lang="en-US" sz="1200" dirty="0">
                <a:solidFill>
                  <a:schemeClr val="tx1"/>
                </a:solidFill>
              </a:rPr>
              <a:t>Frequency</a:t>
            </a:r>
          </a:p>
        </p:txBody>
      </p:sp>
      <p:cxnSp>
        <p:nvCxnSpPr>
          <p:cNvPr id="30" name="Straight Arrow Connector 29">
            <a:extLst>
              <a:ext uri="{FF2B5EF4-FFF2-40B4-BE49-F238E27FC236}">
                <a16:creationId xmlns:a16="http://schemas.microsoft.com/office/drawing/2014/main" id="{66DB0429-0227-4D41-BBB7-AF308D1A95A9}"/>
              </a:ext>
            </a:extLst>
          </p:cNvPr>
          <p:cNvCxnSpPr>
            <a:cxnSpLocks/>
          </p:cNvCxnSpPr>
          <p:nvPr/>
        </p:nvCxnSpPr>
        <p:spPr bwMode="auto">
          <a:xfrm>
            <a:off x="1892319" y="3298268"/>
            <a:ext cx="5410200" cy="39623"/>
          </a:xfrm>
          <a:prstGeom prst="straightConnector1">
            <a:avLst/>
          </a:prstGeom>
          <a:solidFill>
            <a:schemeClr val="accent1"/>
          </a:solidFill>
          <a:ln w="12700" cap="flat" cmpd="sng" algn="ctr">
            <a:solidFill>
              <a:schemeClr val="tx1"/>
            </a:solidFill>
            <a:prstDash val="dash"/>
            <a:round/>
            <a:headEnd type="triangle"/>
            <a:tailEnd type="triangle"/>
          </a:ln>
        </p:spPr>
      </p:cxnSp>
      <p:graphicFrame>
        <p:nvGraphicFramePr>
          <p:cNvPr id="32" name="Table 31">
            <a:extLst>
              <a:ext uri="{FF2B5EF4-FFF2-40B4-BE49-F238E27FC236}">
                <a16:creationId xmlns:a16="http://schemas.microsoft.com/office/drawing/2014/main" id="{6698B2D7-10D8-46AD-8947-19CC42C99CDF}"/>
              </a:ext>
            </a:extLst>
          </p:cNvPr>
          <p:cNvGraphicFramePr>
            <a:graphicFrameLocks noGrp="1"/>
          </p:cNvGraphicFramePr>
          <p:nvPr>
            <p:extLst>
              <p:ext uri="{D42A27DB-BD31-4B8C-83A1-F6EECF244321}">
                <p14:modId xmlns:p14="http://schemas.microsoft.com/office/powerpoint/2010/main" val="1852192845"/>
              </p:ext>
            </p:extLst>
          </p:nvPr>
        </p:nvGraphicFramePr>
        <p:xfrm>
          <a:off x="2850355" y="3445847"/>
          <a:ext cx="1179173" cy="487680"/>
        </p:xfrm>
        <a:graphic>
          <a:graphicData uri="http://schemas.openxmlformats.org/drawingml/2006/table">
            <a:tbl>
              <a:tblPr firstRow="1" bandRow="1">
                <a:tableStyleId>{F5AB1C69-6EDB-4FF4-983F-18BD219EF322}</a:tableStyleId>
              </a:tblPr>
              <a:tblGrid>
                <a:gridCol w="1179173">
                  <a:extLst>
                    <a:ext uri="{9D8B030D-6E8A-4147-A177-3AD203B41FA5}">
                      <a16:colId xmlns:a16="http://schemas.microsoft.com/office/drawing/2014/main" val="1886088904"/>
                    </a:ext>
                  </a:extLst>
                </a:gridCol>
              </a:tblGrid>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Data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34" name="TextBox 33">
            <a:extLst>
              <a:ext uri="{FF2B5EF4-FFF2-40B4-BE49-F238E27FC236}">
                <a16:creationId xmlns:a16="http://schemas.microsoft.com/office/drawing/2014/main" id="{143EE016-F86E-435C-AE80-1AEAFB5BE276}"/>
              </a:ext>
            </a:extLst>
          </p:cNvPr>
          <p:cNvSpPr txBox="1"/>
          <p:nvPr/>
        </p:nvSpPr>
        <p:spPr>
          <a:xfrm>
            <a:off x="4705485" y="3151731"/>
            <a:ext cx="646541" cy="261610"/>
          </a:xfrm>
          <a:prstGeom prst="rect">
            <a:avLst/>
          </a:prstGeom>
          <a:solidFill>
            <a:schemeClr val="bg1"/>
          </a:solidFill>
        </p:spPr>
        <p:txBody>
          <a:bodyPr wrap="square" rtlCol="0">
            <a:spAutoFit/>
          </a:bodyPr>
          <a:lstStyle/>
          <a:p>
            <a:pPr algn="ctr"/>
            <a:r>
              <a:rPr lang="en-US" sz="1100" dirty="0">
                <a:solidFill>
                  <a:schemeClr val="tx1"/>
                </a:solidFill>
              </a:rPr>
              <a:t>TXOP</a:t>
            </a:r>
          </a:p>
        </p:txBody>
      </p:sp>
      <p:sp>
        <p:nvSpPr>
          <p:cNvPr id="35" name="TextBox 34">
            <a:extLst>
              <a:ext uri="{FF2B5EF4-FFF2-40B4-BE49-F238E27FC236}">
                <a16:creationId xmlns:a16="http://schemas.microsoft.com/office/drawing/2014/main" id="{54B48309-45FE-488B-BD86-2405867C9864}"/>
              </a:ext>
            </a:extLst>
          </p:cNvPr>
          <p:cNvSpPr txBox="1"/>
          <p:nvPr/>
        </p:nvSpPr>
        <p:spPr>
          <a:xfrm>
            <a:off x="4022515" y="3509757"/>
            <a:ext cx="411167" cy="307777"/>
          </a:xfrm>
          <a:prstGeom prst="rect">
            <a:avLst/>
          </a:prstGeom>
          <a:noFill/>
        </p:spPr>
        <p:txBody>
          <a:bodyPr wrap="square" rtlCol="0">
            <a:spAutoFit/>
          </a:bodyPr>
          <a:lstStyle/>
          <a:p>
            <a:pPr algn="ctr"/>
            <a:r>
              <a:rPr lang="en-US" sz="1400" b="1" dirty="0">
                <a:solidFill>
                  <a:schemeClr val="tx1"/>
                </a:solidFill>
              </a:rPr>
              <a:t>…</a:t>
            </a:r>
          </a:p>
        </p:txBody>
      </p:sp>
      <p:sp>
        <p:nvSpPr>
          <p:cNvPr id="36" name="TextBox 35">
            <a:extLst>
              <a:ext uri="{FF2B5EF4-FFF2-40B4-BE49-F238E27FC236}">
                <a16:creationId xmlns:a16="http://schemas.microsoft.com/office/drawing/2014/main" id="{F8E8C538-E910-485D-9CF8-EC8EC617761E}"/>
              </a:ext>
            </a:extLst>
          </p:cNvPr>
          <p:cNvSpPr txBox="1"/>
          <p:nvPr/>
        </p:nvSpPr>
        <p:spPr>
          <a:xfrm>
            <a:off x="1376529" y="3939801"/>
            <a:ext cx="829906" cy="246221"/>
          </a:xfrm>
          <a:prstGeom prst="rect">
            <a:avLst/>
          </a:prstGeom>
          <a:noFill/>
        </p:spPr>
        <p:txBody>
          <a:bodyPr wrap="square" rtlCol="0">
            <a:spAutoFit/>
          </a:bodyPr>
          <a:lstStyle/>
          <a:p>
            <a:pPr algn="ctr"/>
            <a:r>
              <a:rPr lang="en-US" sz="1000" dirty="0">
                <a:solidFill>
                  <a:schemeClr val="tx1"/>
                </a:solidFill>
              </a:rPr>
              <a:t>From STA 2</a:t>
            </a:r>
          </a:p>
        </p:txBody>
      </p:sp>
      <p:sp>
        <p:nvSpPr>
          <p:cNvPr id="37" name="TextBox 36">
            <a:extLst>
              <a:ext uri="{FF2B5EF4-FFF2-40B4-BE49-F238E27FC236}">
                <a16:creationId xmlns:a16="http://schemas.microsoft.com/office/drawing/2014/main" id="{EC3E8F4F-A9C6-4F16-9EA8-1A22621BC1FD}"/>
              </a:ext>
            </a:extLst>
          </p:cNvPr>
          <p:cNvSpPr txBox="1"/>
          <p:nvPr/>
        </p:nvSpPr>
        <p:spPr>
          <a:xfrm>
            <a:off x="6728716" y="3492851"/>
            <a:ext cx="411167" cy="307777"/>
          </a:xfrm>
          <a:prstGeom prst="rect">
            <a:avLst/>
          </a:prstGeom>
          <a:noFill/>
        </p:spPr>
        <p:txBody>
          <a:bodyPr wrap="square" rtlCol="0">
            <a:spAutoFit/>
          </a:bodyPr>
          <a:lstStyle/>
          <a:p>
            <a:pPr algn="ctr"/>
            <a:r>
              <a:rPr lang="en-US" sz="1400" b="1" dirty="0">
                <a:solidFill>
                  <a:schemeClr val="tx1"/>
                </a:solidFill>
              </a:rPr>
              <a:t>…</a:t>
            </a:r>
          </a:p>
        </p:txBody>
      </p:sp>
      <p:grpSp>
        <p:nvGrpSpPr>
          <p:cNvPr id="38" name="Group 37">
            <a:extLst>
              <a:ext uri="{FF2B5EF4-FFF2-40B4-BE49-F238E27FC236}">
                <a16:creationId xmlns:a16="http://schemas.microsoft.com/office/drawing/2014/main" id="{194F95F3-63DC-44B5-82E5-7762FCC7A90C}"/>
              </a:ext>
            </a:extLst>
          </p:cNvPr>
          <p:cNvGrpSpPr/>
          <p:nvPr/>
        </p:nvGrpSpPr>
        <p:grpSpPr>
          <a:xfrm>
            <a:off x="1954944" y="3427521"/>
            <a:ext cx="270512" cy="496491"/>
            <a:chOff x="601874" y="4483748"/>
            <a:chExt cx="270480" cy="442388"/>
          </a:xfrm>
        </p:grpSpPr>
        <p:sp>
          <p:nvSpPr>
            <p:cNvPr id="39" name="Rectangle 38">
              <a:extLst>
                <a:ext uri="{FF2B5EF4-FFF2-40B4-BE49-F238E27FC236}">
                  <a16:creationId xmlns:a16="http://schemas.microsoft.com/office/drawing/2014/main" id="{D4EFA659-F7B8-4E87-A0D8-5C84D384CD75}"/>
                </a:ext>
              </a:extLst>
            </p:cNvPr>
            <p:cNvSpPr/>
            <p:nvPr/>
          </p:nvSpPr>
          <p:spPr bwMode="auto">
            <a:xfrm>
              <a:off x="601875" y="4483748"/>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Rectangle 39">
              <a:extLst>
                <a:ext uri="{FF2B5EF4-FFF2-40B4-BE49-F238E27FC236}">
                  <a16:creationId xmlns:a16="http://schemas.microsoft.com/office/drawing/2014/main" id="{13E468D2-1CA9-4E11-A492-1CD337E03056}"/>
                </a:ext>
              </a:extLst>
            </p:cNvPr>
            <p:cNvSpPr/>
            <p:nvPr/>
          </p:nvSpPr>
          <p:spPr bwMode="auto">
            <a:xfrm>
              <a:off x="601874" y="4594345"/>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Rectangle 40">
              <a:extLst>
                <a:ext uri="{FF2B5EF4-FFF2-40B4-BE49-F238E27FC236}">
                  <a16:creationId xmlns:a16="http://schemas.microsoft.com/office/drawing/2014/main" id="{6C6A8A19-8445-4C88-80B5-D9111EC4D80C}"/>
                </a:ext>
              </a:extLst>
            </p:cNvPr>
            <p:cNvSpPr/>
            <p:nvPr/>
          </p:nvSpPr>
          <p:spPr bwMode="auto">
            <a:xfrm>
              <a:off x="601875" y="4704942"/>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Rectangle 41">
              <a:extLst>
                <a:ext uri="{FF2B5EF4-FFF2-40B4-BE49-F238E27FC236}">
                  <a16:creationId xmlns:a16="http://schemas.microsoft.com/office/drawing/2014/main" id="{5CBF99D3-DDF3-428B-82C6-CA9EC0049B26}"/>
                </a:ext>
              </a:extLst>
            </p:cNvPr>
            <p:cNvSpPr/>
            <p:nvPr/>
          </p:nvSpPr>
          <p:spPr bwMode="auto">
            <a:xfrm>
              <a:off x="601874" y="4815539"/>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43" name="TextBox 42">
            <a:extLst>
              <a:ext uri="{FF2B5EF4-FFF2-40B4-BE49-F238E27FC236}">
                <a16:creationId xmlns:a16="http://schemas.microsoft.com/office/drawing/2014/main" id="{DB129851-7176-4A20-A2BA-55C775E1F05D}"/>
              </a:ext>
            </a:extLst>
          </p:cNvPr>
          <p:cNvSpPr txBox="1"/>
          <p:nvPr/>
        </p:nvSpPr>
        <p:spPr>
          <a:xfrm rot="16200000">
            <a:off x="1750527" y="3560927"/>
            <a:ext cx="698160" cy="246221"/>
          </a:xfrm>
          <a:prstGeom prst="rect">
            <a:avLst/>
          </a:prstGeom>
          <a:noFill/>
        </p:spPr>
        <p:txBody>
          <a:bodyPr wrap="square" rtlCol="0">
            <a:spAutoFit/>
          </a:bodyPr>
          <a:lstStyle/>
          <a:p>
            <a:pPr algn="ctr"/>
            <a:r>
              <a:rPr lang="en-US" sz="1000" dirty="0">
                <a:solidFill>
                  <a:schemeClr val="tx1"/>
                </a:solidFill>
              </a:rPr>
              <a:t>MU-RTS</a:t>
            </a:r>
          </a:p>
        </p:txBody>
      </p:sp>
      <p:grpSp>
        <p:nvGrpSpPr>
          <p:cNvPr id="50" name="Group 49">
            <a:extLst>
              <a:ext uri="{FF2B5EF4-FFF2-40B4-BE49-F238E27FC236}">
                <a16:creationId xmlns:a16="http://schemas.microsoft.com/office/drawing/2014/main" id="{FA1DEF50-7BA9-42E3-A7FA-D3B51729CA17}"/>
              </a:ext>
            </a:extLst>
          </p:cNvPr>
          <p:cNvGrpSpPr/>
          <p:nvPr/>
        </p:nvGrpSpPr>
        <p:grpSpPr>
          <a:xfrm>
            <a:off x="2401280" y="3940872"/>
            <a:ext cx="270512" cy="496491"/>
            <a:chOff x="601874" y="4483748"/>
            <a:chExt cx="270480" cy="442388"/>
          </a:xfrm>
        </p:grpSpPr>
        <p:sp>
          <p:nvSpPr>
            <p:cNvPr id="51" name="Rectangle 50">
              <a:extLst>
                <a:ext uri="{FF2B5EF4-FFF2-40B4-BE49-F238E27FC236}">
                  <a16:creationId xmlns:a16="http://schemas.microsoft.com/office/drawing/2014/main" id="{678D1C45-4F69-4A31-8B38-7CD8FE3313A5}"/>
                </a:ext>
              </a:extLst>
            </p:cNvPr>
            <p:cNvSpPr/>
            <p:nvPr/>
          </p:nvSpPr>
          <p:spPr bwMode="auto">
            <a:xfrm>
              <a:off x="601875" y="4483748"/>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7D9071BA-8459-49A7-812E-EEBF184276AD}"/>
                </a:ext>
              </a:extLst>
            </p:cNvPr>
            <p:cNvSpPr/>
            <p:nvPr/>
          </p:nvSpPr>
          <p:spPr bwMode="auto">
            <a:xfrm>
              <a:off x="601874" y="4594345"/>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Rectangle 52">
              <a:extLst>
                <a:ext uri="{FF2B5EF4-FFF2-40B4-BE49-F238E27FC236}">
                  <a16:creationId xmlns:a16="http://schemas.microsoft.com/office/drawing/2014/main" id="{920251FA-0C1F-4A2D-B989-3CF17FB42C42}"/>
                </a:ext>
              </a:extLst>
            </p:cNvPr>
            <p:cNvSpPr/>
            <p:nvPr/>
          </p:nvSpPr>
          <p:spPr bwMode="auto">
            <a:xfrm>
              <a:off x="601875" y="4704942"/>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Rectangle 53">
              <a:extLst>
                <a:ext uri="{FF2B5EF4-FFF2-40B4-BE49-F238E27FC236}">
                  <a16:creationId xmlns:a16="http://schemas.microsoft.com/office/drawing/2014/main" id="{0BB714F5-268D-48A2-BC25-C70CBAEF31CC}"/>
                </a:ext>
              </a:extLst>
            </p:cNvPr>
            <p:cNvSpPr/>
            <p:nvPr/>
          </p:nvSpPr>
          <p:spPr bwMode="auto">
            <a:xfrm>
              <a:off x="601874" y="4815539"/>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55" name="Left Brace 54">
            <a:extLst>
              <a:ext uri="{FF2B5EF4-FFF2-40B4-BE49-F238E27FC236}">
                <a16:creationId xmlns:a16="http://schemas.microsoft.com/office/drawing/2014/main" id="{80B07249-A9D5-48ED-8ACF-C084A6624092}"/>
              </a:ext>
            </a:extLst>
          </p:cNvPr>
          <p:cNvSpPr/>
          <p:nvPr/>
        </p:nvSpPr>
        <p:spPr bwMode="auto">
          <a:xfrm>
            <a:off x="2174721" y="3949918"/>
            <a:ext cx="142380" cy="23436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TextBox 55">
            <a:extLst>
              <a:ext uri="{FF2B5EF4-FFF2-40B4-BE49-F238E27FC236}">
                <a16:creationId xmlns:a16="http://schemas.microsoft.com/office/drawing/2014/main" id="{AA6A8BAE-8510-400B-B750-82F2F8A522AE}"/>
              </a:ext>
            </a:extLst>
          </p:cNvPr>
          <p:cNvSpPr txBox="1"/>
          <p:nvPr/>
        </p:nvSpPr>
        <p:spPr>
          <a:xfrm>
            <a:off x="1371600" y="4183371"/>
            <a:ext cx="829906" cy="246221"/>
          </a:xfrm>
          <a:prstGeom prst="rect">
            <a:avLst/>
          </a:prstGeom>
          <a:noFill/>
        </p:spPr>
        <p:txBody>
          <a:bodyPr wrap="square" rtlCol="0">
            <a:spAutoFit/>
          </a:bodyPr>
          <a:lstStyle/>
          <a:p>
            <a:pPr algn="ctr"/>
            <a:r>
              <a:rPr lang="en-US" sz="1000" dirty="0">
                <a:solidFill>
                  <a:schemeClr val="tx1"/>
                </a:solidFill>
              </a:rPr>
              <a:t>From STA 1</a:t>
            </a:r>
          </a:p>
        </p:txBody>
      </p:sp>
      <p:sp>
        <p:nvSpPr>
          <p:cNvPr id="57" name="Left Brace 56">
            <a:extLst>
              <a:ext uri="{FF2B5EF4-FFF2-40B4-BE49-F238E27FC236}">
                <a16:creationId xmlns:a16="http://schemas.microsoft.com/office/drawing/2014/main" id="{5A8803F9-C086-476E-A0BA-F5880DC9A47B}"/>
              </a:ext>
            </a:extLst>
          </p:cNvPr>
          <p:cNvSpPr/>
          <p:nvPr/>
        </p:nvSpPr>
        <p:spPr bwMode="auto">
          <a:xfrm>
            <a:off x="2169792" y="4193488"/>
            <a:ext cx="142380" cy="23436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7F6929B1-9889-4BE2-AEE6-3B503C6897DB}"/>
              </a:ext>
            </a:extLst>
          </p:cNvPr>
          <p:cNvSpPr txBox="1"/>
          <p:nvPr/>
        </p:nvSpPr>
        <p:spPr>
          <a:xfrm rot="16200000">
            <a:off x="2273573" y="4072079"/>
            <a:ext cx="500766" cy="246221"/>
          </a:xfrm>
          <a:prstGeom prst="rect">
            <a:avLst/>
          </a:prstGeom>
          <a:noFill/>
        </p:spPr>
        <p:txBody>
          <a:bodyPr wrap="square" rtlCol="0">
            <a:spAutoFit/>
          </a:bodyPr>
          <a:lstStyle/>
          <a:p>
            <a:pPr algn="ctr"/>
            <a:r>
              <a:rPr lang="en-US" sz="1000" dirty="0">
                <a:solidFill>
                  <a:schemeClr val="tx1"/>
                </a:solidFill>
              </a:rPr>
              <a:t>CTS</a:t>
            </a:r>
          </a:p>
        </p:txBody>
      </p:sp>
      <p:sp>
        <p:nvSpPr>
          <p:cNvPr id="59" name="TextBox 58">
            <a:extLst>
              <a:ext uri="{FF2B5EF4-FFF2-40B4-BE49-F238E27FC236}">
                <a16:creationId xmlns:a16="http://schemas.microsoft.com/office/drawing/2014/main" id="{27FA8411-8C7F-4707-9F87-E895C32425DA}"/>
              </a:ext>
            </a:extLst>
          </p:cNvPr>
          <p:cNvSpPr txBox="1"/>
          <p:nvPr/>
        </p:nvSpPr>
        <p:spPr>
          <a:xfrm>
            <a:off x="3872458" y="4007443"/>
            <a:ext cx="829906" cy="246221"/>
          </a:xfrm>
          <a:prstGeom prst="rect">
            <a:avLst/>
          </a:prstGeom>
          <a:noFill/>
        </p:spPr>
        <p:txBody>
          <a:bodyPr wrap="square" rtlCol="0">
            <a:spAutoFit/>
          </a:bodyPr>
          <a:lstStyle/>
          <a:p>
            <a:pPr algn="ctr"/>
            <a:r>
              <a:rPr lang="en-US" sz="1000" dirty="0">
                <a:solidFill>
                  <a:schemeClr val="tx1"/>
                </a:solidFill>
              </a:rPr>
              <a:t>From STA 5</a:t>
            </a:r>
          </a:p>
        </p:txBody>
      </p:sp>
      <p:grpSp>
        <p:nvGrpSpPr>
          <p:cNvPr id="60" name="Group 59">
            <a:extLst>
              <a:ext uri="{FF2B5EF4-FFF2-40B4-BE49-F238E27FC236}">
                <a16:creationId xmlns:a16="http://schemas.microsoft.com/office/drawing/2014/main" id="{3EE299FF-BC2F-4FB5-B343-0CAB05D167F9}"/>
              </a:ext>
            </a:extLst>
          </p:cNvPr>
          <p:cNvGrpSpPr/>
          <p:nvPr/>
        </p:nvGrpSpPr>
        <p:grpSpPr>
          <a:xfrm>
            <a:off x="4444622" y="3429116"/>
            <a:ext cx="270512" cy="496491"/>
            <a:chOff x="601874" y="4483748"/>
            <a:chExt cx="270480" cy="442388"/>
          </a:xfrm>
        </p:grpSpPr>
        <p:sp>
          <p:nvSpPr>
            <p:cNvPr id="61" name="Rectangle 60">
              <a:extLst>
                <a:ext uri="{FF2B5EF4-FFF2-40B4-BE49-F238E27FC236}">
                  <a16:creationId xmlns:a16="http://schemas.microsoft.com/office/drawing/2014/main" id="{0FA4C05B-49EC-4892-B97F-F2D6DA54DA8A}"/>
                </a:ext>
              </a:extLst>
            </p:cNvPr>
            <p:cNvSpPr/>
            <p:nvPr/>
          </p:nvSpPr>
          <p:spPr bwMode="auto">
            <a:xfrm>
              <a:off x="601875" y="4483748"/>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Rectangle 61">
              <a:extLst>
                <a:ext uri="{FF2B5EF4-FFF2-40B4-BE49-F238E27FC236}">
                  <a16:creationId xmlns:a16="http://schemas.microsoft.com/office/drawing/2014/main" id="{DE34CB74-58A1-4410-ABAC-A28FF528331F}"/>
                </a:ext>
              </a:extLst>
            </p:cNvPr>
            <p:cNvSpPr/>
            <p:nvPr/>
          </p:nvSpPr>
          <p:spPr bwMode="auto">
            <a:xfrm>
              <a:off x="601874" y="4594345"/>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Rectangle 62">
              <a:extLst>
                <a:ext uri="{FF2B5EF4-FFF2-40B4-BE49-F238E27FC236}">
                  <a16:creationId xmlns:a16="http://schemas.microsoft.com/office/drawing/2014/main" id="{BC89C730-6A1C-4925-A590-C58B58468AA1}"/>
                </a:ext>
              </a:extLst>
            </p:cNvPr>
            <p:cNvSpPr/>
            <p:nvPr/>
          </p:nvSpPr>
          <p:spPr bwMode="auto">
            <a:xfrm>
              <a:off x="601875" y="4704942"/>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224D861B-30FB-40ED-B74A-0DDE4D7EAF48}"/>
                </a:ext>
              </a:extLst>
            </p:cNvPr>
            <p:cNvSpPr/>
            <p:nvPr/>
          </p:nvSpPr>
          <p:spPr bwMode="auto">
            <a:xfrm>
              <a:off x="601874" y="4815539"/>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70" name="Group 69">
            <a:extLst>
              <a:ext uri="{FF2B5EF4-FFF2-40B4-BE49-F238E27FC236}">
                <a16:creationId xmlns:a16="http://schemas.microsoft.com/office/drawing/2014/main" id="{039E0449-3126-49C3-BA30-599C5AC418E9}"/>
              </a:ext>
            </a:extLst>
          </p:cNvPr>
          <p:cNvGrpSpPr/>
          <p:nvPr/>
        </p:nvGrpSpPr>
        <p:grpSpPr>
          <a:xfrm>
            <a:off x="4894525" y="3939104"/>
            <a:ext cx="270512" cy="496491"/>
            <a:chOff x="601874" y="4483748"/>
            <a:chExt cx="270480" cy="442388"/>
          </a:xfrm>
        </p:grpSpPr>
        <p:sp>
          <p:nvSpPr>
            <p:cNvPr id="71" name="Rectangle 70">
              <a:extLst>
                <a:ext uri="{FF2B5EF4-FFF2-40B4-BE49-F238E27FC236}">
                  <a16:creationId xmlns:a16="http://schemas.microsoft.com/office/drawing/2014/main" id="{57D19091-C7D1-4733-8A17-8BEC9C57BA3D}"/>
                </a:ext>
              </a:extLst>
            </p:cNvPr>
            <p:cNvSpPr/>
            <p:nvPr/>
          </p:nvSpPr>
          <p:spPr bwMode="auto">
            <a:xfrm>
              <a:off x="601875" y="4483748"/>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Rectangle 71">
              <a:extLst>
                <a:ext uri="{FF2B5EF4-FFF2-40B4-BE49-F238E27FC236}">
                  <a16:creationId xmlns:a16="http://schemas.microsoft.com/office/drawing/2014/main" id="{BD06E68F-59AD-474A-9449-33EFF935BF1D}"/>
                </a:ext>
              </a:extLst>
            </p:cNvPr>
            <p:cNvSpPr/>
            <p:nvPr/>
          </p:nvSpPr>
          <p:spPr bwMode="auto">
            <a:xfrm>
              <a:off x="601874" y="4594345"/>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Rectangle 72">
              <a:extLst>
                <a:ext uri="{FF2B5EF4-FFF2-40B4-BE49-F238E27FC236}">
                  <a16:creationId xmlns:a16="http://schemas.microsoft.com/office/drawing/2014/main" id="{D1F73524-96E2-4E61-9434-675C5903D5A9}"/>
                </a:ext>
              </a:extLst>
            </p:cNvPr>
            <p:cNvSpPr/>
            <p:nvPr/>
          </p:nvSpPr>
          <p:spPr bwMode="auto">
            <a:xfrm>
              <a:off x="601875" y="4704942"/>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Rectangle 73">
              <a:extLst>
                <a:ext uri="{FF2B5EF4-FFF2-40B4-BE49-F238E27FC236}">
                  <a16:creationId xmlns:a16="http://schemas.microsoft.com/office/drawing/2014/main" id="{DC95F16F-B753-428F-8A61-E1238CE4D69E}"/>
                </a:ext>
              </a:extLst>
            </p:cNvPr>
            <p:cNvSpPr/>
            <p:nvPr/>
          </p:nvSpPr>
          <p:spPr bwMode="auto">
            <a:xfrm>
              <a:off x="601874" y="4815539"/>
              <a:ext cx="270479" cy="110597"/>
            </a:xfrm>
            <a:prstGeom prst="rect">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75" name="Left Brace 74">
            <a:extLst>
              <a:ext uri="{FF2B5EF4-FFF2-40B4-BE49-F238E27FC236}">
                <a16:creationId xmlns:a16="http://schemas.microsoft.com/office/drawing/2014/main" id="{F04CDA5A-49EC-4D0E-91B4-81C1A5681DA0}"/>
              </a:ext>
            </a:extLst>
          </p:cNvPr>
          <p:cNvSpPr/>
          <p:nvPr/>
        </p:nvSpPr>
        <p:spPr bwMode="auto">
          <a:xfrm>
            <a:off x="4667966" y="4070720"/>
            <a:ext cx="137451" cy="11179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6" name="TextBox 75">
            <a:extLst>
              <a:ext uri="{FF2B5EF4-FFF2-40B4-BE49-F238E27FC236}">
                <a16:creationId xmlns:a16="http://schemas.microsoft.com/office/drawing/2014/main" id="{AF3D471C-5F4B-45D9-BF90-220914E97C79}"/>
              </a:ext>
            </a:extLst>
          </p:cNvPr>
          <p:cNvSpPr txBox="1"/>
          <p:nvPr/>
        </p:nvSpPr>
        <p:spPr>
          <a:xfrm>
            <a:off x="3864845" y="4181603"/>
            <a:ext cx="829906" cy="246221"/>
          </a:xfrm>
          <a:prstGeom prst="rect">
            <a:avLst/>
          </a:prstGeom>
          <a:noFill/>
        </p:spPr>
        <p:txBody>
          <a:bodyPr wrap="square" rtlCol="0">
            <a:spAutoFit/>
          </a:bodyPr>
          <a:lstStyle/>
          <a:p>
            <a:pPr algn="ctr"/>
            <a:r>
              <a:rPr lang="en-US" sz="1000" dirty="0">
                <a:solidFill>
                  <a:schemeClr val="tx1"/>
                </a:solidFill>
              </a:rPr>
              <a:t>From STA 3</a:t>
            </a:r>
          </a:p>
        </p:txBody>
      </p:sp>
      <p:sp>
        <p:nvSpPr>
          <p:cNvPr id="77" name="Left Brace 76">
            <a:extLst>
              <a:ext uri="{FF2B5EF4-FFF2-40B4-BE49-F238E27FC236}">
                <a16:creationId xmlns:a16="http://schemas.microsoft.com/office/drawing/2014/main" id="{CEED00F3-CFC3-41CB-9866-FC86CD190B86}"/>
              </a:ext>
            </a:extLst>
          </p:cNvPr>
          <p:cNvSpPr/>
          <p:nvPr/>
        </p:nvSpPr>
        <p:spPr bwMode="auto">
          <a:xfrm>
            <a:off x="4663037" y="4303700"/>
            <a:ext cx="142380" cy="12237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TextBox 77">
            <a:extLst>
              <a:ext uri="{FF2B5EF4-FFF2-40B4-BE49-F238E27FC236}">
                <a16:creationId xmlns:a16="http://schemas.microsoft.com/office/drawing/2014/main" id="{06212E7B-E379-470F-AA5E-7A24FFF5CD63}"/>
              </a:ext>
            </a:extLst>
          </p:cNvPr>
          <p:cNvSpPr txBox="1"/>
          <p:nvPr/>
        </p:nvSpPr>
        <p:spPr>
          <a:xfrm rot="16200000">
            <a:off x="4766818" y="4070311"/>
            <a:ext cx="500766" cy="246221"/>
          </a:xfrm>
          <a:prstGeom prst="rect">
            <a:avLst/>
          </a:prstGeom>
          <a:noFill/>
        </p:spPr>
        <p:txBody>
          <a:bodyPr wrap="square" rtlCol="0">
            <a:spAutoFit/>
          </a:bodyPr>
          <a:lstStyle/>
          <a:p>
            <a:pPr algn="ctr"/>
            <a:r>
              <a:rPr lang="en-US" sz="1000" dirty="0">
                <a:solidFill>
                  <a:schemeClr val="tx1"/>
                </a:solidFill>
              </a:rPr>
              <a:t>CTS</a:t>
            </a:r>
          </a:p>
        </p:txBody>
      </p:sp>
      <p:sp>
        <p:nvSpPr>
          <p:cNvPr id="79" name="TextBox 78">
            <a:extLst>
              <a:ext uri="{FF2B5EF4-FFF2-40B4-BE49-F238E27FC236}">
                <a16:creationId xmlns:a16="http://schemas.microsoft.com/office/drawing/2014/main" id="{54D29027-2C01-47CF-A11B-66E8BFC1578A}"/>
              </a:ext>
            </a:extLst>
          </p:cNvPr>
          <p:cNvSpPr txBox="1"/>
          <p:nvPr/>
        </p:nvSpPr>
        <p:spPr>
          <a:xfrm rot="16200000">
            <a:off x="4252404" y="3560927"/>
            <a:ext cx="698160" cy="246221"/>
          </a:xfrm>
          <a:prstGeom prst="rect">
            <a:avLst/>
          </a:prstGeom>
          <a:noFill/>
        </p:spPr>
        <p:txBody>
          <a:bodyPr wrap="square" rtlCol="0">
            <a:spAutoFit/>
          </a:bodyPr>
          <a:lstStyle/>
          <a:p>
            <a:pPr algn="ctr"/>
            <a:r>
              <a:rPr lang="en-US" sz="1000" dirty="0">
                <a:solidFill>
                  <a:schemeClr val="tx1"/>
                </a:solidFill>
              </a:rPr>
              <a:t>MU-RTS</a:t>
            </a:r>
          </a:p>
        </p:txBody>
      </p:sp>
      <p:sp>
        <p:nvSpPr>
          <p:cNvPr id="80" name="Left Brace 79">
            <a:extLst>
              <a:ext uri="{FF2B5EF4-FFF2-40B4-BE49-F238E27FC236}">
                <a16:creationId xmlns:a16="http://schemas.microsoft.com/office/drawing/2014/main" id="{814AADD2-9D52-4E62-92C7-E0EDC3AE702E}"/>
              </a:ext>
            </a:extLst>
          </p:cNvPr>
          <p:cNvSpPr/>
          <p:nvPr/>
        </p:nvSpPr>
        <p:spPr bwMode="auto">
          <a:xfrm flipH="1">
            <a:off x="5192587" y="3946254"/>
            <a:ext cx="142380" cy="12237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Left Brace 80">
            <a:extLst>
              <a:ext uri="{FF2B5EF4-FFF2-40B4-BE49-F238E27FC236}">
                <a16:creationId xmlns:a16="http://schemas.microsoft.com/office/drawing/2014/main" id="{E09249E0-E22B-46B9-887B-9ADD09AE3A03}"/>
              </a:ext>
            </a:extLst>
          </p:cNvPr>
          <p:cNvSpPr/>
          <p:nvPr/>
        </p:nvSpPr>
        <p:spPr bwMode="auto">
          <a:xfrm flipH="1">
            <a:off x="5185499" y="4181603"/>
            <a:ext cx="142380" cy="12237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TextBox 81">
            <a:extLst>
              <a:ext uri="{FF2B5EF4-FFF2-40B4-BE49-F238E27FC236}">
                <a16:creationId xmlns:a16="http://schemas.microsoft.com/office/drawing/2014/main" id="{CB41C45D-342C-4AAA-B2FD-66D3A2628BF2}"/>
              </a:ext>
            </a:extLst>
          </p:cNvPr>
          <p:cNvSpPr txBox="1"/>
          <p:nvPr/>
        </p:nvSpPr>
        <p:spPr>
          <a:xfrm>
            <a:off x="5265166" y="3912825"/>
            <a:ext cx="829906" cy="246221"/>
          </a:xfrm>
          <a:prstGeom prst="rect">
            <a:avLst/>
          </a:prstGeom>
          <a:noFill/>
        </p:spPr>
        <p:txBody>
          <a:bodyPr wrap="square" rtlCol="0">
            <a:spAutoFit/>
          </a:bodyPr>
          <a:lstStyle/>
          <a:p>
            <a:pPr algn="ctr"/>
            <a:r>
              <a:rPr lang="en-US" sz="1000" dirty="0">
                <a:solidFill>
                  <a:schemeClr val="tx1"/>
                </a:solidFill>
              </a:rPr>
              <a:t>From STA 6</a:t>
            </a:r>
          </a:p>
        </p:txBody>
      </p:sp>
      <p:sp>
        <p:nvSpPr>
          <p:cNvPr id="83" name="TextBox 82">
            <a:extLst>
              <a:ext uri="{FF2B5EF4-FFF2-40B4-BE49-F238E27FC236}">
                <a16:creationId xmlns:a16="http://schemas.microsoft.com/office/drawing/2014/main" id="{F1CE588E-F471-4483-9F98-10D6881EC58E}"/>
              </a:ext>
            </a:extLst>
          </p:cNvPr>
          <p:cNvSpPr txBox="1"/>
          <p:nvPr/>
        </p:nvSpPr>
        <p:spPr>
          <a:xfrm>
            <a:off x="5270682" y="4126786"/>
            <a:ext cx="829906" cy="246221"/>
          </a:xfrm>
          <a:prstGeom prst="rect">
            <a:avLst/>
          </a:prstGeom>
          <a:noFill/>
        </p:spPr>
        <p:txBody>
          <a:bodyPr wrap="square" rtlCol="0">
            <a:spAutoFit/>
          </a:bodyPr>
          <a:lstStyle/>
          <a:p>
            <a:pPr algn="ctr"/>
            <a:r>
              <a:rPr lang="en-US" sz="1000" dirty="0">
                <a:solidFill>
                  <a:schemeClr val="tx1"/>
                </a:solidFill>
              </a:rPr>
              <a:t>From STA 4</a:t>
            </a:r>
          </a:p>
        </p:txBody>
      </p:sp>
      <p:grpSp>
        <p:nvGrpSpPr>
          <p:cNvPr id="84" name="Group 83">
            <a:extLst>
              <a:ext uri="{FF2B5EF4-FFF2-40B4-BE49-F238E27FC236}">
                <a16:creationId xmlns:a16="http://schemas.microsoft.com/office/drawing/2014/main" id="{D242968D-CDF1-40FD-913F-F7FE7F547192}"/>
              </a:ext>
            </a:extLst>
          </p:cNvPr>
          <p:cNvGrpSpPr/>
          <p:nvPr/>
        </p:nvGrpSpPr>
        <p:grpSpPr>
          <a:xfrm>
            <a:off x="5346791" y="3443497"/>
            <a:ext cx="1422940" cy="496491"/>
            <a:chOff x="601874" y="4483748"/>
            <a:chExt cx="270480" cy="442388"/>
          </a:xfrm>
        </p:grpSpPr>
        <p:sp>
          <p:nvSpPr>
            <p:cNvPr id="85" name="Rectangle 84">
              <a:extLst>
                <a:ext uri="{FF2B5EF4-FFF2-40B4-BE49-F238E27FC236}">
                  <a16:creationId xmlns:a16="http://schemas.microsoft.com/office/drawing/2014/main" id="{253BA78E-97CA-4625-B9D7-63ADF314FF1D}"/>
                </a:ext>
              </a:extLst>
            </p:cNvPr>
            <p:cNvSpPr/>
            <p:nvPr/>
          </p:nvSpPr>
          <p:spPr bwMode="auto">
            <a:xfrm>
              <a:off x="601875" y="4483748"/>
              <a:ext cx="270479" cy="11059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Rectangle 85">
              <a:extLst>
                <a:ext uri="{FF2B5EF4-FFF2-40B4-BE49-F238E27FC236}">
                  <a16:creationId xmlns:a16="http://schemas.microsoft.com/office/drawing/2014/main" id="{E955CADE-EA5D-435A-A0C4-078E78B95CBC}"/>
                </a:ext>
              </a:extLst>
            </p:cNvPr>
            <p:cNvSpPr/>
            <p:nvPr/>
          </p:nvSpPr>
          <p:spPr bwMode="auto">
            <a:xfrm>
              <a:off x="601874" y="4594345"/>
              <a:ext cx="270479" cy="11059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7" name="Rectangle 86">
              <a:extLst>
                <a:ext uri="{FF2B5EF4-FFF2-40B4-BE49-F238E27FC236}">
                  <a16:creationId xmlns:a16="http://schemas.microsoft.com/office/drawing/2014/main" id="{9B5841BE-AD50-4855-A5DD-E094B8226186}"/>
                </a:ext>
              </a:extLst>
            </p:cNvPr>
            <p:cNvSpPr/>
            <p:nvPr/>
          </p:nvSpPr>
          <p:spPr bwMode="auto">
            <a:xfrm>
              <a:off x="601875" y="4704942"/>
              <a:ext cx="270479" cy="11059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8" name="Rectangle 87">
              <a:extLst>
                <a:ext uri="{FF2B5EF4-FFF2-40B4-BE49-F238E27FC236}">
                  <a16:creationId xmlns:a16="http://schemas.microsoft.com/office/drawing/2014/main" id="{38A0549C-B335-469B-AF9D-81B36E884035}"/>
                </a:ext>
              </a:extLst>
            </p:cNvPr>
            <p:cNvSpPr/>
            <p:nvPr/>
          </p:nvSpPr>
          <p:spPr bwMode="auto">
            <a:xfrm>
              <a:off x="601874" y="4815539"/>
              <a:ext cx="270479" cy="11059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89" name="TextBox 88">
            <a:extLst>
              <a:ext uri="{FF2B5EF4-FFF2-40B4-BE49-F238E27FC236}">
                <a16:creationId xmlns:a16="http://schemas.microsoft.com/office/drawing/2014/main" id="{0F7E0870-F7CE-4BA7-B839-98850D7C6ED2}"/>
              </a:ext>
            </a:extLst>
          </p:cNvPr>
          <p:cNvSpPr txBox="1"/>
          <p:nvPr/>
        </p:nvSpPr>
        <p:spPr>
          <a:xfrm>
            <a:off x="5467845" y="3754815"/>
            <a:ext cx="1205332" cy="246221"/>
          </a:xfrm>
          <a:prstGeom prst="rect">
            <a:avLst/>
          </a:prstGeom>
          <a:noFill/>
        </p:spPr>
        <p:txBody>
          <a:bodyPr wrap="square" rtlCol="0">
            <a:spAutoFit/>
          </a:bodyPr>
          <a:lstStyle/>
          <a:p>
            <a:pPr algn="ctr"/>
            <a:r>
              <a:rPr lang="en-US" sz="1000" dirty="0">
                <a:solidFill>
                  <a:schemeClr val="tx1"/>
                </a:solidFill>
              </a:rPr>
              <a:t>Data for STA 3</a:t>
            </a:r>
          </a:p>
        </p:txBody>
      </p:sp>
      <p:sp>
        <p:nvSpPr>
          <p:cNvPr id="90" name="TextBox 89">
            <a:extLst>
              <a:ext uri="{FF2B5EF4-FFF2-40B4-BE49-F238E27FC236}">
                <a16:creationId xmlns:a16="http://schemas.microsoft.com/office/drawing/2014/main" id="{36391DB3-E903-47DB-AC87-2F039A6C9EE3}"/>
              </a:ext>
            </a:extLst>
          </p:cNvPr>
          <p:cNvSpPr txBox="1"/>
          <p:nvPr/>
        </p:nvSpPr>
        <p:spPr>
          <a:xfrm>
            <a:off x="5466480" y="3623443"/>
            <a:ext cx="1205332" cy="246221"/>
          </a:xfrm>
          <a:prstGeom prst="rect">
            <a:avLst/>
          </a:prstGeom>
          <a:noFill/>
        </p:spPr>
        <p:txBody>
          <a:bodyPr wrap="square" rtlCol="0">
            <a:spAutoFit/>
          </a:bodyPr>
          <a:lstStyle/>
          <a:p>
            <a:pPr algn="ctr"/>
            <a:r>
              <a:rPr lang="en-US" sz="1000" dirty="0">
                <a:solidFill>
                  <a:schemeClr val="tx1"/>
                </a:solidFill>
              </a:rPr>
              <a:t>Data for STA 4</a:t>
            </a:r>
          </a:p>
        </p:txBody>
      </p:sp>
      <p:sp>
        <p:nvSpPr>
          <p:cNvPr id="91" name="TextBox 90">
            <a:extLst>
              <a:ext uri="{FF2B5EF4-FFF2-40B4-BE49-F238E27FC236}">
                <a16:creationId xmlns:a16="http://schemas.microsoft.com/office/drawing/2014/main" id="{A9785B19-38C3-49C7-8D68-59E6225FBD5F}"/>
              </a:ext>
            </a:extLst>
          </p:cNvPr>
          <p:cNvSpPr txBox="1"/>
          <p:nvPr/>
        </p:nvSpPr>
        <p:spPr>
          <a:xfrm>
            <a:off x="5464825" y="3492189"/>
            <a:ext cx="1205332" cy="246221"/>
          </a:xfrm>
          <a:prstGeom prst="rect">
            <a:avLst/>
          </a:prstGeom>
          <a:noFill/>
        </p:spPr>
        <p:txBody>
          <a:bodyPr wrap="square" rtlCol="0">
            <a:spAutoFit/>
          </a:bodyPr>
          <a:lstStyle/>
          <a:p>
            <a:pPr algn="ctr"/>
            <a:r>
              <a:rPr lang="en-US" sz="1000" dirty="0">
                <a:solidFill>
                  <a:schemeClr val="tx1"/>
                </a:solidFill>
              </a:rPr>
              <a:t>Data for STA 5</a:t>
            </a:r>
          </a:p>
        </p:txBody>
      </p:sp>
      <p:sp>
        <p:nvSpPr>
          <p:cNvPr id="92" name="TextBox 91">
            <a:extLst>
              <a:ext uri="{FF2B5EF4-FFF2-40B4-BE49-F238E27FC236}">
                <a16:creationId xmlns:a16="http://schemas.microsoft.com/office/drawing/2014/main" id="{C2A832D0-42AF-407F-AA57-BEC9E751D0F2}"/>
              </a:ext>
            </a:extLst>
          </p:cNvPr>
          <p:cNvSpPr txBox="1"/>
          <p:nvPr/>
        </p:nvSpPr>
        <p:spPr>
          <a:xfrm>
            <a:off x="5461328" y="3370262"/>
            <a:ext cx="1205332" cy="246221"/>
          </a:xfrm>
          <a:prstGeom prst="rect">
            <a:avLst/>
          </a:prstGeom>
          <a:noFill/>
        </p:spPr>
        <p:txBody>
          <a:bodyPr wrap="square" rtlCol="0">
            <a:spAutoFit/>
          </a:bodyPr>
          <a:lstStyle/>
          <a:p>
            <a:pPr algn="ctr"/>
            <a:r>
              <a:rPr lang="en-US" sz="1000" dirty="0">
                <a:solidFill>
                  <a:schemeClr val="tx1"/>
                </a:solidFill>
              </a:rPr>
              <a:t>Data for STA 6</a:t>
            </a:r>
          </a:p>
        </p:txBody>
      </p:sp>
    </p:spTree>
    <p:extLst>
      <p:ext uri="{BB962C8B-B14F-4D97-AF65-F5344CB8AC3E}">
        <p14:creationId xmlns:p14="http://schemas.microsoft.com/office/powerpoint/2010/main" val="59970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Using MU-RTS frame</a:t>
            </a:r>
            <a:endParaRPr lang="en-GB" dirty="0"/>
          </a:p>
        </p:txBody>
      </p:sp>
      <p:sp>
        <p:nvSpPr>
          <p:cNvPr id="3" name="Content Placeholder 2"/>
          <p:cNvSpPr>
            <a:spLocks noGrp="1"/>
          </p:cNvSpPr>
          <p:nvPr>
            <p:ph idx="1"/>
          </p:nvPr>
        </p:nvSpPr>
        <p:spPr>
          <a:xfrm>
            <a:off x="685801" y="1600199"/>
            <a:ext cx="7770813" cy="2618599"/>
          </a:xfrm>
        </p:spPr>
        <p:txBody>
          <a:bodyPr/>
          <a:lstStyle/>
          <a:p>
            <a:pPr marL="285750" indent="-285750" algn="just">
              <a:buFont typeface="Arial" panose="020B0604020202020204" pitchFamily="34" charset="0"/>
              <a:buChar char="•"/>
            </a:pPr>
            <a:r>
              <a:rPr lang="en-US" sz="1500" dirty="0"/>
              <a:t>Here we assume SBS IC frame is an MU-RTS frame. </a:t>
            </a:r>
          </a:p>
          <a:p>
            <a:pPr marL="285750" indent="-285750" algn="just">
              <a:buFont typeface="Arial" panose="020B0604020202020204" pitchFamily="34" charset="0"/>
              <a:buChar char="•"/>
            </a:pPr>
            <a:r>
              <a:rPr lang="en-US" sz="1500" dirty="0"/>
              <a:t>The RU Allocation subfield of the User Info field corresponding to a DSO STA indicates the sub-band to be monitored by the DSO STA for the TXOP duration (can be a non-primary 20/40/80/160 MHz). </a:t>
            </a:r>
          </a:p>
          <a:p>
            <a:pPr marL="585788" lvl="1" indent="-285750" algn="just">
              <a:buFont typeface="Arial" panose="020B0604020202020204" pitchFamily="34" charset="0"/>
              <a:buChar char="•"/>
            </a:pPr>
            <a:r>
              <a:rPr lang="en-US" dirty="0"/>
              <a:t>Small change required to the spec to allow indication of non-primary channels.</a:t>
            </a:r>
          </a:p>
          <a:p>
            <a:pPr marL="285750" indent="-285750" algn="just">
              <a:buFont typeface="Arial" panose="020B0604020202020204" pitchFamily="34" charset="0"/>
              <a:buChar char="•"/>
            </a:pPr>
            <a:r>
              <a:rPr lang="en-US" sz="1500" dirty="0"/>
              <a:t>The Response Solicited field in the User Info field corresponding to a DSO STA is set to 0 to indicate that the DSO STA is not expected to send a CTS response frame.</a:t>
            </a:r>
          </a:p>
          <a:p>
            <a:pPr marL="285750" indent="-285750" algn="just">
              <a:buFont typeface="Arial" panose="020B0604020202020204" pitchFamily="34" charset="0"/>
              <a:buChar char="•"/>
            </a:pPr>
            <a:r>
              <a:rPr lang="en-US" sz="1500" dirty="0"/>
              <a:t>If the Response Solicited field corresponding to a DSO STA is set to 1, the CTS response by the DSO STA is sent on the RUs indicated by the RU Allocation subfield corresponding to the STA.</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a:xfrm>
            <a:off x="5357818" y="6475415"/>
            <a:ext cx="3184520" cy="180975"/>
          </a:xfrm>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graphicFrame>
        <p:nvGraphicFramePr>
          <p:cNvPr id="37" name="Table 6">
            <a:extLst>
              <a:ext uri="{FF2B5EF4-FFF2-40B4-BE49-F238E27FC236}">
                <a16:creationId xmlns:a16="http://schemas.microsoft.com/office/drawing/2014/main" id="{97C4D584-46F9-44A2-8E95-DB48B8B8242E}"/>
              </a:ext>
            </a:extLst>
          </p:cNvPr>
          <p:cNvGraphicFramePr>
            <a:graphicFrameLocks noGrp="1"/>
          </p:cNvGraphicFramePr>
          <p:nvPr>
            <p:extLst>
              <p:ext uri="{D42A27DB-BD31-4B8C-83A1-F6EECF244321}">
                <p14:modId xmlns:p14="http://schemas.microsoft.com/office/powerpoint/2010/main" val="2435228849"/>
              </p:ext>
            </p:extLst>
          </p:nvPr>
        </p:nvGraphicFramePr>
        <p:xfrm>
          <a:off x="1676400" y="4495798"/>
          <a:ext cx="6096001" cy="457200"/>
        </p:xfrm>
        <a:graphic>
          <a:graphicData uri="http://schemas.openxmlformats.org/drawingml/2006/table">
            <a:tbl>
              <a:tblPr firstRow="1" bandRow="1">
                <a:tableStyleId>{F5AB1C69-6EDB-4FF4-983F-18BD219EF322}</a:tableStyleId>
              </a:tblPr>
              <a:tblGrid>
                <a:gridCol w="653845">
                  <a:extLst>
                    <a:ext uri="{9D8B030D-6E8A-4147-A177-3AD203B41FA5}">
                      <a16:colId xmlns:a16="http://schemas.microsoft.com/office/drawing/2014/main" val="1539847265"/>
                    </a:ext>
                  </a:extLst>
                </a:gridCol>
                <a:gridCol w="838200">
                  <a:extLst>
                    <a:ext uri="{9D8B030D-6E8A-4147-A177-3AD203B41FA5}">
                      <a16:colId xmlns:a16="http://schemas.microsoft.com/office/drawing/2014/main" val="2847519778"/>
                    </a:ext>
                  </a:extLst>
                </a:gridCol>
                <a:gridCol w="457200">
                  <a:extLst>
                    <a:ext uri="{9D8B030D-6E8A-4147-A177-3AD203B41FA5}">
                      <a16:colId xmlns:a16="http://schemas.microsoft.com/office/drawing/2014/main" val="4089602248"/>
                    </a:ext>
                  </a:extLst>
                </a:gridCol>
                <a:gridCol w="533400">
                  <a:extLst>
                    <a:ext uri="{9D8B030D-6E8A-4147-A177-3AD203B41FA5}">
                      <a16:colId xmlns:a16="http://schemas.microsoft.com/office/drawing/2014/main" val="734507918"/>
                    </a:ext>
                  </a:extLst>
                </a:gridCol>
                <a:gridCol w="1066800">
                  <a:extLst>
                    <a:ext uri="{9D8B030D-6E8A-4147-A177-3AD203B41FA5}">
                      <a16:colId xmlns:a16="http://schemas.microsoft.com/office/drawing/2014/main" val="4219082664"/>
                    </a:ext>
                  </a:extLst>
                </a:gridCol>
                <a:gridCol w="1219200">
                  <a:extLst>
                    <a:ext uri="{9D8B030D-6E8A-4147-A177-3AD203B41FA5}">
                      <a16:colId xmlns:a16="http://schemas.microsoft.com/office/drawing/2014/main" val="317282235"/>
                    </a:ext>
                  </a:extLst>
                </a:gridCol>
                <a:gridCol w="793955">
                  <a:extLst>
                    <a:ext uri="{9D8B030D-6E8A-4147-A177-3AD203B41FA5}">
                      <a16:colId xmlns:a16="http://schemas.microsoft.com/office/drawing/2014/main" val="2648230533"/>
                    </a:ext>
                  </a:extLst>
                </a:gridCol>
                <a:gridCol w="533401">
                  <a:extLst>
                    <a:ext uri="{9D8B030D-6E8A-4147-A177-3AD203B41FA5}">
                      <a16:colId xmlns:a16="http://schemas.microsoft.com/office/drawing/2014/main" val="447290447"/>
                    </a:ext>
                  </a:extLst>
                </a:gridCol>
              </a:tblGrid>
              <a:tr h="370840">
                <a:tc>
                  <a:txBody>
                    <a:bodyPr/>
                    <a:lstStyle/>
                    <a:p>
                      <a:pPr algn="ctr"/>
                      <a:r>
                        <a:rPr lang="en-US" sz="1200" b="0" dirty="0">
                          <a:solidFill>
                            <a:schemeClr val="tx1"/>
                          </a:solidFill>
                        </a:rPr>
                        <a:t>Frame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User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Padding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06590"/>
                  </a:ext>
                </a:extLst>
              </a:tr>
            </a:tbl>
          </a:graphicData>
        </a:graphic>
      </p:graphicFrame>
      <p:sp>
        <p:nvSpPr>
          <p:cNvPr id="39" name="Left Brace 38">
            <a:extLst>
              <a:ext uri="{FF2B5EF4-FFF2-40B4-BE49-F238E27FC236}">
                <a16:creationId xmlns:a16="http://schemas.microsoft.com/office/drawing/2014/main" id="{1322CEA2-37EA-413F-8E81-3B0E384A66C3}"/>
              </a:ext>
            </a:extLst>
          </p:cNvPr>
          <p:cNvSpPr/>
          <p:nvPr/>
        </p:nvSpPr>
        <p:spPr bwMode="auto">
          <a:xfrm rot="5400000">
            <a:off x="4314963" y="3664524"/>
            <a:ext cx="381000" cy="3886665"/>
          </a:xfrm>
          <a:prstGeom prst="leftBrace">
            <a:avLst>
              <a:gd name="adj1" fmla="val 8333"/>
              <a:gd name="adj2" fmla="val 39623"/>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aphicFrame>
        <p:nvGraphicFramePr>
          <p:cNvPr id="40" name="Table 39">
            <a:extLst>
              <a:ext uri="{FF2B5EF4-FFF2-40B4-BE49-F238E27FC236}">
                <a16:creationId xmlns:a16="http://schemas.microsoft.com/office/drawing/2014/main" id="{722567AF-C4BD-4224-B8A2-5218F165C6AE}"/>
              </a:ext>
            </a:extLst>
          </p:cNvPr>
          <p:cNvGraphicFramePr>
            <a:graphicFrameLocks noGrp="1"/>
          </p:cNvGraphicFramePr>
          <p:nvPr>
            <p:extLst>
              <p:ext uri="{D42A27DB-BD31-4B8C-83A1-F6EECF244321}">
                <p14:modId xmlns:p14="http://schemas.microsoft.com/office/powerpoint/2010/main" val="758204999"/>
              </p:ext>
            </p:extLst>
          </p:nvPr>
        </p:nvGraphicFramePr>
        <p:xfrm>
          <a:off x="2655332" y="5733104"/>
          <a:ext cx="3680935" cy="457200"/>
        </p:xfrm>
        <a:graphic>
          <a:graphicData uri="http://schemas.openxmlformats.org/drawingml/2006/table">
            <a:tbl>
              <a:tblPr firstRow="1" bandRow="1">
                <a:tableStyleId>{F5AB1C69-6EDB-4FF4-983F-18BD219EF322}</a:tableStyleId>
              </a:tblPr>
              <a:tblGrid>
                <a:gridCol w="762000">
                  <a:extLst>
                    <a:ext uri="{9D8B030D-6E8A-4147-A177-3AD203B41FA5}">
                      <a16:colId xmlns:a16="http://schemas.microsoft.com/office/drawing/2014/main" val="1539847265"/>
                    </a:ext>
                  </a:extLst>
                </a:gridCol>
                <a:gridCol w="1143000">
                  <a:extLst>
                    <a:ext uri="{9D8B030D-6E8A-4147-A177-3AD203B41FA5}">
                      <a16:colId xmlns:a16="http://schemas.microsoft.com/office/drawing/2014/main" val="1645523756"/>
                    </a:ext>
                  </a:extLst>
                </a:gridCol>
                <a:gridCol w="1013934">
                  <a:extLst>
                    <a:ext uri="{9D8B030D-6E8A-4147-A177-3AD203B41FA5}">
                      <a16:colId xmlns:a16="http://schemas.microsoft.com/office/drawing/2014/main" val="4048461342"/>
                    </a:ext>
                  </a:extLst>
                </a:gridCol>
                <a:gridCol w="762001">
                  <a:extLst>
                    <a:ext uri="{9D8B030D-6E8A-4147-A177-3AD203B41FA5}">
                      <a16:colId xmlns:a16="http://schemas.microsoft.com/office/drawing/2014/main" val="734507918"/>
                    </a:ext>
                  </a:extLst>
                </a:gridCol>
              </a:tblGrid>
              <a:tr h="181246">
                <a:tc>
                  <a:txBody>
                    <a:bodyPr/>
                    <a:lstStyle/>
                    <a:p>
                      <a:pPr algn="ctr"/>
                      <a:r>
                        <a:rPr lang="en-US" sz="1200" b="0" dirty="0">
                          <a:solidFill>
                            <a:schemeClr val="tx1"/>
                          </a:solidFill>
                        </a:rPr>
                        <a:t>AID12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RU Allocation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Response Solicited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06590"/>
                  </a:ext>
                </a:extLst>
              </a:tr>
            </a:tbl>
          </a:graphicData>
        </a:graphic>
      </p:graphicFrame>
      <p:sp>
        <p:nvSpPr>
          <p:cNvPr id="41" name="TextBox 40">
            <a:extLst>
              <a:ext uri="{FF2B5EF4-FFF2-40B4-BE49-F238E27FC236}">
                <a16:creationId xmlns:a16="http://schemas.microsoft.com/office/drawing/2014/main" id="{D4BE4E09-9484-4D1E-95FD-B38BA9F52A83}"/>
              </a:ext>
            </a:extLst>
          </p:cNvPr>
          <p:cNvSpPr txBox="1"/>
          <p:nvPr/>
        </p:nvSpPr>
        <p:spPr>
          <a:xfrm>
            <a:off x="2360675" y="6200001"/>
            <a:ext cx="4123388" cy="276999"/>
          </a:xfrm>
          <a:prstGeom prst="rect">
            <a:avLst/>
          </a:prstGeom>
          <a:noFill/>
        </p:spPr>
        <p:txBody>
          <a:bodyPr wrap="square" rtlCol="0">
            <a:spAutoFit/>
          </a:bodyPr>
          <a:lstStyle/>
          <a:p>
            <a:r>
              <a:rPr lang="en-US" sz="1200" dirty="0">
                <a:solidFill>
                  <a:schemeClr val="tx1"/>
                </a:solidFill>
              </a:rPr>
              <a:t>Bits:       12                 8 	                     1                    19</a:t>
            </a:r>
          </a:p>
        </p:txBody>
      </p:sp>
      <p:graphicFrame>
        <p:nvGraphicFramePr>
          <p:cNvPr id="43" name="Table 42">
            <a:extLst>
              <a:ext uri="{FF2B5EF4-FFF2-40B4-BE49-F238E27FC236}">
                <a16:creationId xmlns:a16="http://schemas.microsoft.com/office/drawing/2014/main" id="{0CAB4137-AD90-49F9-BFB7-EAC9CAF89E9F}"/>
              </a:ext>
            </a:extLst>
          </p:cNvPr>
          <p:cNvGraphicFramePr>
            <a:graphicFrameLocks noGrp="1"/>
          </p:cNvGraphicFramePr>
          <p:nvPr>
            <p:extLst>
              <p:ext uri="{D42A27DB-BD31-4B8C-83A1-F6EECF244321}">
                <p14:modId xmlns:p14="http://schemas.microsoft.com/office/powerpoint/2010/main" val="487130523"/>
              </p:ext>
            </p:extLst>
          </p:nvPr>
        </p:nvGraphicFramePr>
        <p:xfrm>
          <a:off x="4208205" y="5190455"/>
          <a:ext cx="3312706" cy="274320"/>
        </p:xfrm>
        <a:graphic>
          <a:graphicData uri="http://schemas.openxmlformats.org/drawingml/2006/table">
            <a:tbl>
              <a:tblPr firstRow="1" bandRow="1">
                <a:tableStyleId>{F5AB1C69-6EDB-4FF4-983F-18BD219EF322}</a:tableStyleId>
              </a:tblPr>
              <a:tblGrid>
                <a:gridCol w="1312936">
                  <a:extLst>
                    <a:ext uri="{9D8B030D-6E8A-4147-A177-3AD203B41FA5}">
                      <a16:colId xmlns:a16="http://schemas.microsoft.com/office/drawing/2014/main" val="1539847265"/>
                    </a:ext>
                  </a:extLst>
                </a:gridCol>
                <a:gridCol w="705801">
                  <a:extLst>
                    <a:ext uri="{9D8B030D-6E8A-4147-A177-3AD203B41FA5}">
                      <a16:colId xmlns:a16="http://schemas.microsoft.com/office/drawing/2014/main" val="2847519778"/>
                    </a:ext>
                  </a:extLst>
                </a:gridCol>
                <a:gridCol w="1293969">
                  <a:extLst>
                    <a:ext uri="{9D8B030D-6E8A-4147-A177-3AD203B41FA5}">
                      <a16:colId xmlns:a16="http://schemas.microsoft.com/office/drawing/2014/main" val="734507918"/>
                    </a:ext>
                  </a:extLst>
                </a:gridCol>
              </a:tblGrid>
              <a:tr h="181246">
                <a:tc>
                  <a:txBody>
                    <a:bodyPr/>
                    <a:lstStyle/>
                    <a:p>
                      <a:pPr algn="ctr"/>
                      <a:r>
                        <a:rPr lang="en-US" sz="1200" b="0" dirty="0">
                          <a:solidFill>
                            <a:schemeClr val="tx1"/>
                          </a:solidFill>
                        </a:rPr>
                        <a:t>User Info field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User Info field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06590"/>
                  </a:ext>
                </a:extLst>
              </a:tr>
            </a:tbl>
          </a:graphicData>
        </a:graphic>
      </p:graphicFrame>
      <p:sp>
        <p:nvSpPr>
          <p:cNvPr id="44" name="Left Brace 43">
            <a:extLst>
              <a:ext uri="{FF2B5EF4-FFF2-40B4-BE49-F238E27FC236}">
                <a16:creationId xmlns:a16="http://schemas.microsoft.com/office/drawing/2014/main" id="{44DF6058-67DA-466A-9BC7-9283588BCF61}"/>
              </a:ext>
            </a:extLst>
          </p:cNvPr>
          <p:cNvSpPr/>
          <p:nvPr/>
        </p:nvSpPr>
        <p:spPr bwMode="auto">
          <a:xfrm rot="5400000">
            <a:off x="5627355" y="3381744"/>
            <a:ext cx="381000" cy="3406111"/>
          </a:xfrm>
          <a:prstGeom prst="leftBrace">
            <a:avLst>
              <a:gd name="adj1" fmla="val 8333"/>
              <a:gd name="adj2" fmla="val 50203"/>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0612913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GB" sz="1500" dirty="0"/>
              <a:t>Using padding in SBS IC frame to reserve medium for the time required for DSO sub-band switch can be inefficient. </a:t>
            </a:r>
          </a:p>
          <a:p>
            <a:pPr marL="285750" indent="-285750" algn="just">
              <a:buFont typeface="Arial" panose="020B0604020202020204" pitchFamily="34" charset="0"/>
              <a:buChar char="•"/>
            </a:pPr>
            <a:r>
              <a:rPr lang="en-GB" sz="1500" dirty="0"/>
              <a:t>Enabling pre-allocation of sub-bands to DSO STAs in the beginning of a TXOP, minimizes the amount of padding required in long TXOPs serving multiple STAs.</a:t>
            </a:r>
          </a:p>
          <a:p>
            <a:pPr marL="285750" indent="-285750" algn="just">
              <a:buFont typeface="Arial" panose="020B0604020202020204" pitchFamily="34" charset="0"/>
              <a:buChar char="•"/>
            </a:pPr>
            <a:r>
              <a:rPr lang="en-GB" sz="1500" dirty="0"/>
              <a:t>Allowing the AP to indicate in the SBS IC, the DSO STAs which should send a response to the SBS IC has several benefits.</a:t>
            </a:r>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1714</TotalTime>
  <Words>2135</Words>
  <Application>Microsoft Office PowerPoint</Application>
  <PresentationFormat>On-screen Show (4:3)</PresentationFormat>
  <Paragraphs>353</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MS Gothic</vt:lpstr>
      <vt:lpstr>Arial</vt:lpstr>
      <vt:lpstr>Arial Unicode MS</vt:lpstr>
      <vt:lpstr>Cambria Math</vt:lpstr>
      <vt:lpstr>Times New Roman</vt:lpstr>
      <vt:lpstr>Office Theme</vt:lpstr>
      <vt:lpstr>Document</vt:lpstr>
      <vt:lpstr>Pre-allocation of sub-band for DSO – follow up</vt:lpstr>
      <vt:lpstr>Abstract</vt:lpstr>
      <vt:lpstr>Dynamic Sub-band Operation - Recap</vt:lpstr>
      <vt:lpstr>Problem: Padding overhead</vt:lpstr>
      <vt:lpstr>Pre-allocation of sub-band</vt:lpstr>
      <vt:lpstr>Indication of response from pre-allocated DSO STAs</vt:lpstr>
      <vt:lpstr>Indication of response from pre-allocated DSO STAs contd.</vt:lpstr>
      <vt:lpstr>Example – Using MU-RTS frame</vt:lpstr>
      <vt:lpstr>Conclusion</vt:lpstr>
      <vt:lpstr>Straw polls</vt:lpstr>
      <vt:lpstr>References</vt:lpstr>
      <vt:lpstr>Backup slides</vt:lpstr>
      <vt:lpstr>Example – Using BSRP frame</vt:lpstr>
      <vt:lpstr>Overhead comparison in an example scenario</vt:lpstr>
      <vt:lpstr>Overhead comparison results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Preallocation of subband for DSO</dc:title>
  <dc:creator>Vishnu Vardhan Ratnam</dc:creator>
  <cp:lastModifiedBy>Vishnu Vardhan Ratnam</cp:lastModifiedBy>
  <cp:revision>145</cp:revision>
  <cp:lastPrinted>1601-01-01T00:00:00Z</cp:lastPrinted>
  <dcterms:created xsi:type="dcterms:W3CDTF">2023-10-26T23:59:45Z</dcterms:created>
  <dcterms:modified xsi:type="dcterms:W3CDTF">2024-06-10T19:39:17Z</dcterms:modified>
</cp:coreProperties>
</file>