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33" r:id="rId3"/>
    <p:sldId id="334" r:id="rId4"/>
    <p:sldId id="335" r:id="rId5"/>
    <p:sldId id="336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hru Bhandaru" initials="NB" lastIdx="5" clrIdx="0">
    <p:extLst>
      <p:ext uri="{19B8F6BF-5375-455C-9EA6-DF929625EA0E}">
        <p15:presenceInfo xmlns:p15="http://schemas.microsoft.com/office/powerpoint/2012/main" userId="S::nehru.bhandaru@broadcom.com::a37da087-a6d6-4640-ba48-6361a126d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 autoAdjust="0"/>
    <p:restoredTop sz="96327" autoAdjust="0"/>
  </p:normalViewPr>
  <p:slideViewPr>
    <p:cSldViewPr>
      <p:cViewPr varScale="1">
        <p:scale>
          <a:sx n="189" d="100"/>
          <a:sy n="189" d="100"/>
        </p:scale>
        <p:origin x="138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9" d="100"/>
          <a:sy n="149" d="100"/>
        </p:scale>
        <p:origin x="440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722" y="6475413"/>
            <a:ext cx="1816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802.11-24/0508r0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tia.gov/sites/default/files/publications/national_spectrum_strategy_fin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9250" y="6475413"/>
            <a:ext cx="185467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/>
              <a:t>Extended 6 GHz channelization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385140"/>
              </p:ext>
            </p:extLst>
          </p:nvPr>
        </p:nvGraphicFramePr>
        <p:xfrm>
          <a:off x="228598" y="2998720"/>
          <a:ext cx="8763001" cy="14781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Thomas </a:t>
                      </a:r>
                      <a:r>
                        <a:rPr lang="en-US" sz="1400" dirty="0" err="1"/>
                        <a:t>Derham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Broadcom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thomas.derham@broadcom.com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Ron </a:t>
                      </a:r>
                      <a:r>
                        <a:rPr lang="en-US" sz="1400" dirty="0" err="1"/>
                        <a:t>Porat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35924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Chris Szymanski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Overview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494214"/>
          </a:xfrm>
        </p:spPr>
        <p:txBody>
          <a:bodyPr/>
          <a:lstStyle/>
          <a:p>
            <a:r>
              <a:rPr lang="en-US" sz="1800" b="0" dirty="0"/>
              <a:t>UHR PAR defines operation up to 7.250 GHz</a:t>
            </a:r>
          </a:p>
          <a:p>
            <a:pPr lvl="1"/>
            <a:r>
              <a:rPr lang="en-US" sz="1400" dirty="0"/>
              <a:t>quote:</a:t>
            </a:r>
            <a:r>
              <a:rPr lang="en-US" sz="1400" b="0" dirty="0"/>
              <a:t> </a:t>
            </a:r>
            <a:endParaRPr lang="en-US" sz="1800" b="0" dirty="0"/>
          </a:p>
          <a:p>
            <a:r>
              <a:rPr lang="en-US" sz="1800" b="0" dirty="0"/>
              <a:t>In current baseline (</a:t>
            </a:r>
            <a:r>
              <a:rPr lang="en-US" sz="1800" b="0" dirty="0" err="1"/>
              <a:t>REVme</a:t>
            </a:r>
            <a:r>
              <a:rPr lang="en-US" sz="1800" b="0" dirty="0"/>
              <a:t> + 11be), 6 GHz channelization is defined up to 7.125 GHz</a:t>
            </a:r>
          </a:p>
          <a:p>
            <a:pPr lvl="1"/>
            <a:r>
              <a:rPr lang="en-US" sz="1400" dirty="0"/>
              <a:t>this aligns with the maximum frequency defined by many regulators for upper 6 GHz band operation (e.g. top of U-NII8 </a:t>
            </a:r>
            <a:r>
              <a:rPr lang="en-US" sz="1400" dirty="0" err="1"/>
              <a:t>subband</a:t>
            </a:r>
            <a:r>
              <a:rPr lang="en-US" sz="1400" dirty="0"/>
              <a:t>)</a:t>
            </a:r>
            <a:endParaRPr lang="en-US" sz="1800" b="0" dirty="0"/>
          </a:p>
          <a:p>
            <a:r>
              <a:rPr lang="en-US" sz="1800" b="0" dirty="0"/>
              <a:t>Currently multiple regulators are engaged in active discussions on enabling unlicensed access in 7-8 GHz band	</a:t>
            </a:r>
          </a:p>
          <a:p>
            <a:pPr lvl="1"/>
            <a:r>
              <a:rPr lang="en-US" sz="1400" dirty="0"/>
              <a:t>e.g. see NTIA’s National Spectrum Strategy (Nov 23) </a:t>
            </a:r>
            <a:r>
              <a:rPr lang="en-US" sz="1400" dirty="0">
                <a:hlinkClick r:id="rId2"/>
              </a:rPr>
              <a:t>https://www.ntia.gov/sites/default/files/publications/national_spectrum_strategy_final.pdf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b="0" dirty="0"/>
              <a:t>Within this band, the 7.125 – 7.250 GHz range seems particularly promising</a:t>
            </a:r>
          </a:p>
          <a:p>
            <a:pPr lvl="1"/>
            <a:r>
              <a:rPr lang="en-US" sz="1400" dirty="0"/>
              <a:t>Regulatory updates that call out this frequency range as an opportunity are expected soon, e.g. when NTIA’s implementation plan is published</a:t>
            </a:r>
          </a:p>
          <a:p>
            <a:r>
              <a:rPr lang="en-US" sz="1800" b="0" dirty="0"/>
              <a:t>The addition of this range would enable one additional 160 MHz channel</a:t>
            </a:r>
          </a:p>
          <a:p>
            <a:pPr lvl="1"/>
            <a:r>
              <a:rPr lang="en-US" sz="1400" dirty="0"/>
              <a:t>and, therefore, an additional (overlapping) 320 MHz channel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3E8030-3703-7695-A53A-FFD8D8E14E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363" y="1796801"/>
            <a:ext cx="6280094" cy="2760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BCE251-4DF7-0B24-5B2C-6F12719267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962400"/>
            <a:ext cx="5584722" cy="60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4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Example channelization in Table E-4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4" name="Picture 13" descr="A white rectangular object with numbers and letters&#10;&#10;Description automatically generated with medium confidence">
            <a:extLst>
              <a:ext uri="{FF2B5EF4-FFF2-40B4-BE49-F238E27FC236}">
                <a16:creationId xmlns:a16="http://schemas.microsoft.com/office/drawing/2014/main" id="{1C67624F-E32B-5A8F-AF6D-01D05DC20E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286000"/>
            <a:ext cx="4338789" cy="3857405"/>
          </a:xfrm>
          <a:prstGeom prst="rect">
            <a:avLst/>
          </a:prstGeom>
        </p:spPr>
      </p:pic>
      <p:pic>
        <p:nvPicPr>
          <p:cNvPr id="16" name="Picture 15" descr="A table of numbers and letters&#10;&#10;Description automatically generated with medium confidence">
            <a:extLst>
              <a:ext uri="{FF2B5EF4-FFF2-40B4-BE49-F238E27FC236}">
                <a16:creationId xmlns:a16="http://schemas.microsoft.com/office/drawing/2014/main" id="{A680A288-6A4D-2BFC-DBC7-5925669E57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70"/>
          <a:stretch/>
        </p:blipFill>
        <p:spPr>
          <a:xfrm>
            <a:off x="4661503" y="1689096"/>
            <a:ext cx="4190509" cy="181610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64F8579-78DA-D6BB-36F3-9A88C95AFB5C}"/>
              </a:ext>
            </a:extLst>
          </p:cNvPr>
          <p:cNvSpPr txBox="1"/>
          <p:nvPr/>
        </p:nvSpPr>
        <p:spPr>
          <a:xfrm>
            <a:off x="2915123" y="4195095"/>
            <a:ext cx="818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237, 241, 245, 249, 253, 257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17D455-F016-F698-7AA3-E9F0F29E422D}"/>
              </a:ext>
            </a:extLst>
          </p:cNvPr>
          <p:cNvSpPr txBox="1"/>
          <p:nvPr/>
        </p:nvSpPr>
        <p:spPr>
          <a:xfrm>
            <a:off x="3429000" y="5603426"/>
            <a:ext cx="818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235, 243, 251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8A065A-A483-31AA-FB40-4E739DF8042C}"/>
              </a:ext>
            </a:extLst>
          </p:cNvPr>
          <p:cNvSpPr txBox="1"/>
          <p:nvPr/>
        </p:nvSpPr>
        <p:spPr>
          <a:xfrm>
            <a:off x="7924800" y="2105844"/>
            <a:ext cx="818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231, 247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8665C2-0C89-ED88-B42F-A3FC270137AE}"/>
              </a:ext>
            </a:extLst>
          </p:cNvPr>
          <p:cNvSpPr txBox="1"/>
          <p:nvPr/>
        </p:nvSpPr>
        <p:spPr>
          <a:xfrm>
            <a:off x="7920787" y="3096444"/>
            <a:ext cx="818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231, 247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C3F536-177F-1437-D602-E04C6E0F04BE}"/>
              </a:ext>
            </a:extLst>
          </p:cNvPr>
          <p:cNvSpPr txBox="1"/>
          <p:nvPr/>
        </p:nvSpPr>
        <p:spPr>
          <a:xfrm>
            <a:off x="7920786" y="2458647"/>
            <a:ext cx="818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8A6506-8C0F-75A6-78C6-5ED20BDB7394}"/>
              </a:ext>
            </a:extLst>
          </p:cNvPr>
          <p:cNvSpPr txBox="1"/>
          <p:nvPr/>
        </p:nvSpPr>
        <p:spPr>
          <a:xfrm>
            <a:off x="5105399" y="4841426"/>
            <a:ext cx="3634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Adding channels to existing </a:t>
            </a:r>
            <a:r>
              <a:rPr lang="en-US" dirty="0" err="1"/>
              <a:t>OpClasses</a:t>
            </a:r>
            <a:r>
              <a:rPr lang="en-US" dirty="0"/>
              <a:t>, vs defining new </a:t>
            </a:r>
            <a:r>
              <a:rPr lang="en-US" dirty="0" err="1"/>
              <a:t>OpClasses</a:t>
            </a:r>
            <a:r>
              <a:rPr lang="en-US" dirty="0"/>
              <a:t> for the new channels, is TBD</a:t>
            </a:r>
          </a:p>
        </p:txBody>
      </p:sp>
      <p:pic>
        <p:nvPicPr>
          <p:cNvPr id="9" name="Picture 8" descr="A chart with text on it&#10;&#10;Description automatically generated">
            <a:extLst>
              <a:ext uri="{FF2B5EF4-FFF2-40B4-BE49-F238E27FC236}">
                <a16:creationId xmlns:a16="http://schemas.microsoft.com/office/drawing/2014/main" id="{4303F1B9-4AAA-EE81-6B26-B56BD3EFFE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6" y="1295400"/>
            <a:ext cx="4572000" cy="990600"/>
          </a:xfrm>
          <a:prstGeom prst="rect">
            <a:avLst/>
          </a:prstGeom>
        </p:spPr>
      </p:pic>
      <p:pic>
        <p:nvPicPr>
          <p:cNvPr id="13" name="Picture 12" descr="A white rectangular box with black text&#10;&#10;Description automatically generated">
            <a:extLst>
              <a:ext uri="{FF2B5EF4-FFF2-40B4-BE49-F238E27FC236}">
                <a16:creationId xmlns:a16="http://schemas.microsoft.com/office/drawing/2014/main" id="{FBC2BBDE-13BA-DE3F-FAED-B29340230C0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6"/>
          <a:stretch/>
        </p:blipFill>
        <p:spPr>
          <a:xfrm>
            <a:off x="4648200" y="3524103"/>
            <a:ext cx="3810000" cy="57034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3FEB069-D82B-4FEF-ECDB-76C3B31B6F56}"/>
              </a:ext>
            </a:extLst>
          </p:cNvPr>
          <p:cNvSpPr txBox="1"/>
          <p:nvPr/>
        </p:nvSpPr>
        <p:spPr>
          <a:xfrm>
            <a:off x="7920785" y="3584208"/>
            <a:ext cx="818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223</a:t>
            </a:r>
          </a:p>
        </p:txBody>
      </p:sp>
    </p:spTree>
    <p:extLst>
      <p:ext uri="{BB962C8B-B14F-4D97-AF65-F5344CB8AC3E}">
        <p14:creationId xmlns:p14="http://schemas.microsoft.com/office/powerpoint/2010/main" val="1455844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Example channel map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rapezoid 2">
            <a:extLst>
              <a:ext uri="{FF2B5EF4-FFF2-40B4-BE49-F238E27FC236}">
                <a16:creationId xmlns:a16="http://schemas.microsoft.com/office/drawing/2014/main" id="{27B382B4-D383-5DDF-72B1-DBAFC1D30C69}"/>
              </a:ext>
            </a:extLst>
          </p:cNvPr>
          <p:cNvSpPr/>
          <p:nvPr/>
        </p:nvSpPr>
        <p:spPr bwMode="auto">
          <a:xfrm>
            <a:off x="45915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44418A6E-C2C8-DA0D-361E-750E49735647}"/>
              </a:ext>
            </a:extLst>
          </p:cNvPr>
          <p:cNvSpPr/>
          <p:nvPr/>
        </p:nvSpPr>
        <p:spPr bwMode="auto">
          <a:xfrm>
            <a:off x="4743995" y="2209126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B5D0E9F0-8934-DD1C-2D0A-82FE4DC95456}"/>
              </a:ext>
            </a:extLst>
          </p:cNvPr>
          <p:cNvSpPr/>
          <p:nvPr/>
        </p:nvSpPr>
        <p:spPr bwMode="auto">
          <a:xfrm>
            <a:off x="4896395" y="2210474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BB3CF4D2-7A63-42A4-53B5-641900CE91F3}"/>
              </a:ext>
            </a:extLst>
          </p:cNvPr>
          <p:cNvSpPr/>
          <p:nvPr/>
        </p:nvSpPr>
        <p:spPr bwMode="auto">
          <a:xfrm>
            <a:off x="5048795" y="2209800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78F9A669-4D5D-3E5C-8F22-D823F7028E5B}"/>
              </a:ext>
            </a:extLst>
          </p:cNvPr>
          <p:cNvSpPr/>
          <p:nvPr/>
        </p:nvSpPr>
        <p:spPr bwMode="auto">
          <a:xfrm>
            <a:off x="5201195" y="2210474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4C7350D4-AE4B-8B87-A530-3FE617D2897A}"/>
              </a:ext>
            </a:extLst>
          </p:cNvPr>
          <p:cNvSpPr/>
          <p:nvPr/>
        </p:nvSpPr>
        <p:spPr bwMode="auto">
          <a:xfrm>
            <a:off x="5353595" y="2209800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368D8616-1918-34BF-B191-452A15723A20}"/>
              </a:ext>
            </a:extLst>
          </p:cNvPr>
          <p:cNvSpPr/>
          <p:nvPr/>
        </p:nvSpPr>
        <p:spPr bwMode="auto">
          <a:xfrm>
            <a:off x="44391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89E337F4-22D6-C13E-F995-CA10840DD21D}"/>
              </a:ext>
            </a:extLst>
          </p:cNvPr>
          <p:cNvSpPr/>
          <p:nvPr/>
        </p:nvSpPr>
        <p:spPr bwMode="auto">
          <a:xfrm>
            <a:off x="42867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C7CCCD49-E032-DF68-37EA-753C61F962EA}"/>
              </a:ext>
            </a:extLst>
          </p:cNvPr>
          <p:cNvSpPr/>
          <p:nvPr/>
        </p:nvSpPr>
        <p:spPr bwMode="auto">
          <a:xfrm>
            <a:off x="44391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3150E497-6B34-3ABB-7E54-69E62F348CED}"/>
              </a:ext>
            </a:extLst>
          </p:cNvPr>
          <p:cNvSpPr/>
          <p:nvPr/>
        </p:nvSpPr>
        <p:spPr bwMode="auto">
          <a:xfrm>
            <a:off x="39819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70361764-1FA5-8567-6CD4-52AFA10A5AEF}"/>
              </a:ext>
            </a:extLst>
          </p:cNvPr>
          <p:cNvSpPr/>
          <p:nvPr/>
        </p:nvSpPr>
        <p:spPr bwMode="auto">
          <a:xfrm>
            <a:off x="41343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0CE71F4D-4215-6360-2AC2-D8771E39CB52}"/>
              </a:ext>
            </a:extLst>
          </p:cNvPr>
          <p:cNvSpPr/>
          <p:nvPr/>
        </p:nvSpPr>
        <p:spPr bwMode="auto">
          <a:xfrm>
            <a:off x="3677195" y="2211148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D3F77081-8458-0D32-04BE-C48AF4E34B71}"/>
              </a:ext>
            </a:extLst>
          </p:cNvPr>
          <p:cNvSpPr/>
          <p:nvPr/>
        </p:nvSpPr>
        <p:spPr bwMode="auto">
          <a:xfrm>
            <a:off x="38295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97541211-15B1-9B4D-06DA-FCF124D7988E}"/>
              </a:ext>
            </a:extLst>
          </p:cNvPr>
          <p:cNvSpPr/>
          <p:nvPr/>
        </p:nvSpPr>
        <p:spPr bwMode="auto">
          <a:xfrm>
            <a:off x="41343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rapezoid 30">
            <a:extLst>
              <a:ext uri="{FF2B5EF4-FFF2-40B4-BE49-F238E27FC236}">
                <a16:creationId xmlns:a16="http://schemas.microsoft.com/office/drawing/2014/main" id="{9DD048AA-E9F8-2673-6435-CFE4A9FC373E}"/>
              </a:ext>
            </a:extLst>
          </p:cNvPr>
          <p:cNvSpPr/>
          <p:nvPr/>
        </p:nvSpPr>
        <p:spPr bwMode="auto">
          <a:xfrm>
            <a:off x="38295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F56D9B97-DDE6-0209-EB99-792E5D1DD721}"/>
              </a:ext>
            </a:extLst>
          </p:cNvPr>
          <p:cNvSpPr/>
          <p:nvPr/>
        </p:nvSpPr>
        <p:spPr bwMode="auto">
          <a:xfrm>
            <a:off x="35247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E8149A70-553B-DF4B-2FDA-3D21D9CF1D22}"/>
              </a:ext>
            </a:extLst>
          </p:cNvPr>
          <p:cNvSpPr/>
          <p:nvPr/>
        </p:nvSpPr>
        <p:spPr bwMode="auto">
          <a:xfrm>
            <a:off x="3829595" y="3099228"/>
            <a:ext cx="60916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F7876915-FA67-FED8-3136-477E4C2929DA}"/>
              </a:ext>
            </a:extLst>
          </p:cNvPr>
          <p:cNvSpPr/>
          <p:nvPr/>
        </p:nvSpPr>
        <p:spPr bwMode="auto">
          <a:xfrm>
            <a:off x="3143795" y="3556428"/>
            <a:ext cx="131499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32D929F6-38FB-0273-9A9D-CD834452306E}"/>
              </a:ext>
            </a:extLst>
          </p:cNvPr>
          <p:cNvSpPr/>
          <p:nvPr/>
        </p:nvSpPr>
        <p:spPr bwMode="auto">
          <a:xfrm>
            <a:off x="33723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5958799E-D792-A918-D67A-7AE8970D51D5}"/>
              </a:ext>
            </a:extLst>
          </p:cNvPr>
          <p:cNvSpPr/>
          <p:nvPr/>
        </p:nvSpPr>
        <p:spPr bwMode="auto">
          <a:xfrm>
            <a:off x="35247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39513FB4-7A44-B52F-E973-8EA5CAD9B2D8}"/>
              </a:ext>
            </a:extLst>
          </p:cNvPr>
          <p:cNvSpPr/>
          <p:nvPr/>
        </p:nvSpPr>
        <p:spPr bwMode="auto">
          <a:xfrm>
            <a:off x="30675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C82854F5-774E-C31C-F94A-C2B189FDCFA0}"/>
              </a:ext>
            </a:extLst>
          </p:cNvPr>
          <p:cNvSpPr/>
          <p:nvPr/>
        </p:nvSpPr>
        <p:spPr bwMode="auto">
          <a:xfrm>
            <a:off x="32199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913C8B1D-0B77-9CB9-1E2A-93E1758CDBD8}"/>
              </a:ext>
            </a:extLst>
          </p:cNvPr>
          <p:cNvSpPr/>
          <p:nvPr/>
        </p:nvSpPr>
        <p:spPr bwMode="auto">
          <a:xfrm>
            <a:off x="32199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2E825116-48EC-4976-A661-6EFB7E5890CF}"/>
              </a:ext>
            </a:extLst>
          </p:cNvPr>
          <p:cNvSpPr/>
          <p:nvPr/>
        </p:nvSpPr>
        <p:spPr bwMode="auto">
          <a:xfrm>
            <a:off x="3219995" y="3099228"/>
            <a:ext cx="60916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C70C58CD-AD17-55DE-E233-64461073E193}"/>
              </a:ext>
            </a:extLst>
          </p:cNvPr>
          <p:cNvSpPr/>
          <p:nvPr/>
        </p:nvSpPr>
        <p:spPr bwMode="auto">
          <a:xfrm>
            <a:off x="1828800" y="4459575"/>
            <a:ext cx="2629990" cy="341025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rapezoid 41">
            <a:extLst>
              <a:ext uri="{FF2B5EF4-FFF2-40B4-BE49-F238E27FC236}">
                <a16:creationId xmlns:a16="http://schemas.microsoft.com/office/drawing/2014/main" id="{C1F4A7F7-6096-523E-579A-E9091CFC8D5E}"/>
              </a:ext>
            </a:extLst>
          </p:cNvPr>
          <p:cNvSpPr/>
          <p:nvPr/>
        </p:nvSpPr>
        <p:spPr bwMode="auto">
          <a:xfrm>
            <a:off x="619960" y="4010047"/>
            <a:ext cx="2518096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6C00AA95-C5FE-4A2E-72E9-FAAF9D798901}"/>
              </a:ext>
            </a:extLst>
          </p:cNvPr>
          <p:cNvSpPr/>
          <p:nvPr/>
        </p:nvSpPr>
        <p:spPr bwMode="auto">
          <a:xfrm>
            <a:off x="5486400" y="2210474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56A33D30-D520-455F-A0BD-CCCC94AB6FB9}"/>
              </a:ext>
            </a:extLst>
          </p:cNvPr>
          <p:cNvSpPr/>
          <p:nvPr/>
        </p:nvSpPr>
        <p:spPr bwMode="auto">
          <a:xfrm>
            <a:off x="5638800" y="2209800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402DF754-AED1-3C5B-DEF9-A8A375A12958}"/>
              </a:ext>
            </a:extLst>
          </p:cNvPr>
          <p:cNvSpPr/>
          <p:nvPr/>
        </p:nvSpPr>
        <p:spPr bwMode="auto">
          <a:xfrm>
            <a:off x="4738255" y="2667000"/>
            <a:ext cx="3048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1B18AD06-8A87-6DA6-671C-48A13A81840A}"/>
              </a:ext>
            </a:extLst>
          </p:cNvPr>
          <p:cNvSpPr/>
          <p:nvPr/>
        </p:nvSpPr>
        <p:spPr bwMode="auto">
          <a:xfrm>
            <a:off x="5043055" y="2667000"/>
            <a:ext cx="31054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rapezoid 46">
            <a:extLst>
              <a:ext uri="{FF2B5EF4-FFF2-40B4-BE49-F238E27FC236}">
                <a16:creationId xmlns:a16="http://schemas.microsoft.com/office/drawing/2014/main" id="{C9D1C36F-7F13-9B0A-CA2A-BE26D64B077E}"/>
              </a:ext>
            </a:extLst>
          </p:cNvPr>
          <p:cNvSpPr/>
          <p:nvPr/>
        </p:nvSpPr>
        <p:spPr bwMode="auto">
          <a:xfrm>
            <a:off x="5361709" y="2665989"/>
            <a:ext cx="3048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rapezoid 48">
            <a:extLst>
              <a:ext uri="{FF2B5EF4-FFF2-40B4-BE49-F238E27FC236}">
                <a16:creationId xmlns:a16="http://schemas.microsoft.com/office/drawing/2014/main" id="{AE19DD46-CF96-8665-8F7B-56E2541C331A}"/>
              </a:ext>
            </a:extLst>
          </p:cNvPr>
          <p:cNvSpPr/>
          <p:nvPr/>
        </p:nvSpPr>
        <p:spPr bwMode="auto">
          <a:xfrm>
            <a:off x="5048795" y="3098554"/>
            <a:ext cx="617714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rapezoid 49">
            <a:extLst>
              <a:ext uri="{FF2B5EF4-FFF2-40B4-BE49-F238E27FC236}">
                <a16:creationId xmlns:a16="http://schemas.microsoft.com/office/drawing/2014/main" id="{21B8DC75-C456-BC0D-8B66-A6E067ED7FE0}"/>
              </a:ext>
            </a:extLst>
          </p:cNvPr>
          <p:cNvSpPr/>
          <p:nvPr/>
        </p:nvSpPr>
        <p:spPr bwMode="auto">
          <a:xfrm>
            <a:off x="4439195" y="3098554"/>
            <a:ext cx="609165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rapezoid 50">
            <a:extLst>
              <a:ext uri="{FF2B5EF4-FFF2-40B4-BE49-F238E27FC236}">
                <a16:creationId xmlns:a16="http://schemas.microsoft.com/office/drawing/2014/main" id="{1609FF17-85AE-C83B-C2D2-ADA73020549D}"/>
              </a:ext>
            </a:extLst>
          </p:cNvPr>
          <p:cNvSpPr/>
          <p:nvPr/>
        </p:nvSpPr>
        <p:spPr bwMode="auto">
          <a:xfrm>
            <a:off x="4462222" y="3556428"/>
            <a:ext cx="1204288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rapezoid 51">
            <a:extLst>
              <a:ext uri="{FF2B5EF4-FFF2-40B4-BE49-F238E27FC236}">
                <a16:creationId xmlns:a16="http://schemas.microsoft.com/office/drawing/2014/main" id="{D2E8D93F-9216-780E-3BE1-5CC463895668}"/>
              </a:ext>
            </a:extLst>
          </p:cNvPr>
          <p:cNvSpPr/>
          <p:nvPr/>
        </p:nvSpPr>
        <p:spPr bwMode="auto">
          <a:xfrm>
            <a:off x="3153220" y="4010047"/>
            <a:ext cx="2518096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014C6C3-2655-56E2-725E-2724FD95A112}"/>
              </a:ext>
            </a:extLst>
          </p:cNvPr>
          <p:cNvSpPr txBox="1"/>
          <p:nvPr/>
        </p:nvSpPr>
        <p:spPr>
          <a:xfrm>
            <a:off x="4667795" y="2056052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233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11458A5-28C7-1B0A-C4CA-1F9229E33716}"/>
              </a:ext>
            </a:extLst>
          </p:cNvPr>
          <p:cNvSpPr txBox="1"/>
          <p:nvPr/>
        </p:nvSpPr>
        <p:spPr>
          <a:xfrm>
            <a:off x="5562600" y="2056052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257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CF357D6-9878-F5F0-3F1B-AE4D9E5B41CA}"/>
              </a:ext>
            </a:extLst>
          </p:cNvPr>
          <p:cNvSpPr txBox="1"/>
          <p:nvPr/>
        </p:nvSpPr>
        <p:spPr>
          <a:xfrm>
            <a:off x="4436325" y="2525697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227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44AC0D4-DA11-10DE-DBDA-96154795A538}"/>
              </a:ext>
            </a:extLst>
          </p:cNvPr>
          <p:cNvSpPr txBox="1"/>
          <p:nvPr/>
        </p:nvSpPr>
        <p:spPr>
          <a:xfrm>
            <a:off x="5364579" y="2522427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251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ECB5CDF-B6F4-D751-039D-5023040AED72}"/>
              </a:ext>
            </a:extLst>
          </p:cNvPr>
          <p:cNvSpPr txBox="1"/>
          <p:nvPr/>
        </p:nvSpPr>
        <p:spPr>
          <a:xfrm>
            <a:off x="3995092" y="2969949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E6485CD-8574-6BA2-DE4D-BF17559FE355}"/>
              </a:ext>
            </a:extLst>
          </p:cNvPr>
          <p:cNvSpPr txBox="1"/>
          <p:nvPr/>
        </p:nvSpPr>
        <p:spPr>
          <a:xfrm>
            <a:off x="5215795" y="2958989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247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793AB47-BD88-B85B-E326-3352867893E6}"/>
              </a:ext>
            </a:extLst>
          </p:cNvPr>
          <p:cNvSpPr txBox="1"/>
          <p:nvPr/>
        </p:nvSpPr>
        <p:spPr>
          <a:xfrm>
            <a:off x="3677195" y="3425562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207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58E353B-5AC1-39B0-DAA2-4731C8E7F842}"/>
              </a:ext>
            </a:extLst>
          </p:cNvPr>
          <p:cNvSpPr txBox="1"/>
          <p:nvPr/>
        </p:nvSpPr>
        <p:spPr>
          <a:xfrm>
            <a:off x="4890655" y="3420053"/>
            <a:ext cx="304800" cy="152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239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9F9F256-54F0-3A26-7D2E-3B5A49436A65}"/>
              </a:ext>
            </a:extLst>
          </p:cNvPr>
          <p:cNvSpPr txBox="1"/>
          <p:nvPr/>
        </p:nvSpPr>
        <p:spPr>
          <a:xfrm>
            <a:off x="2978636" y="4318492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191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0F2452B-1D2D-637C-0D1D-348769709A5A}"/>
              </a:ext>
            </a:extLst>
          </p:cNvPr>
          <p:cNvSpPr txBox="1"/>
          <p:nvPr/>
        </p:nvSpPr>
        <p:spPr>
          <a:xfrm>
            <a:off x="4298061" y="3877468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223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E1C3FE1-F350-E681-6287-B43826499DB6}"/>
              </a:ext>
            </a:extLst>
          </p:cNvPr>
          <p:cNvSpPr txBox="1"/>
          <p:nvPr/>
        </p:nvSpPr>
        <p:spPr>
          <a:xfrm>
            <a:off x="6705600" y="2209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 MHz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C07298F-2684-8007-9F9F-CC808A419DAC}"/>
              </a:ext>
            </a:extLst>
          </p:cNvPr>
          <p:cNvSpPr txBox="1"/>
          <p:nvPr/>
        </p:nvSpPr>
        <p:spPr>
          <a:xfrm>
            <a:off x="6705600" y="267617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 MHz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93B0549-F51B-CAA6-880F-37F0C1341E58}"/>
              </a:ext>
            </a:extLst>
          </p:cNvPr>
          <p:cNvSpPr txBox="1"/>
          <p:nvPr/>
        </p:nvSpPr>
        <p:spPr>
          <a:xfrm>
            <a:off x="6705600" y="315525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 MHz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83CF490-CB6D-F21A-54B8-0706E674608E}"/>
              </a:ext>
            </a:extLst>
          </p:cNvPr>
          <p:cNvSpPr txBox="1"/>
          <p:nvPr/>
        </p:nvSpPr>
        <p:spPr>
          <a:xfrm>
            <a:off x="6705600" y="358716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160 MHz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C86FB39-CBB1-FE97-EC06-EF8732E75BFC}"/>
              </a:ext>
            </a:extLst>
          </p:cNvPr>
          <p:cNvSpPr txBox="1"/>
          <p:nvPr/>
        </p:nvSpPr>
        <p:spPr>
          <a:xfrm>
            <a:off x="6727722" y="4029464"/>
            <a:ext cx="1120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320 MHz-1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62FE256-4EDF-6431-BF07-B6DA85D0F6C6}"/>
              </a:ext>
            </a:extLst>
          </p:cNvPr>
          <p:cNvCxnSpPr/>
          <p:nvPr/>
        </p:nvCxnSpPr>
        <p:spPr bwMode="auto">
          <a:xfrm>
            <a:off x="4890655" y="1752600"/>
            <a:ext cx="0" cy="304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3BDD3673-4AB2-4BD8-33BF-ACA98D7E9438}"/>
              </a:ext>
            </a:extLst>
          </p:cNvPr>
          <p:cNvSpPr txBox="1"/>
          <p:nvPr/>
        </p:nvSpPr>
        <p:spPr>
          <a:xfrm>
            <a:off x="4643976" y="1532534"/>
            <a:ext cx="549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7125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49B9699-E07A-3259-B990-7DE056D681DF}"/>
              </a:ext>
            </a:extLst>
          </p:cNvPr>
          <p:cNvCxnSpPr/>
          <p:nvPr/>
        </p:nvCxnSpPr>
        <p:spPr bwMode="auto">
          <a:xfrm>
            <a:off x="5791200" y="1752600"/>
            <a:ext cx="0" cy="304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85EBA12B-DBA4-5BC1-4207-4693FC1E03CA}"/>
              </a:ext>
            </a:extLst>
          </p:cNvPr>
          <p:cNvSpPr txBox="1"/>
          <p:nvPr/>
        </p:nvSpPr>
        <p:spPr>
          <a:xfrm>
            <a:off x="5565235" y="1525597"/>
            <a:ext cx="549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7245</a:t>
            </a:r>
          </a:p>
        </p:txBody>
      </p:sp>
      <p:sp>
        <p:nvSpPr>
          <p:cNvPr id="73" name="Trapezoid 72">
            <a:extLst>
              <a:ext uri="{FF2B5EF4-FFF2-40B4-BE49-F238E27FC236}">
                <a16:creationId xmlns:a16="http://schemas.microsoft.com/office/drawing/2014/main" id="{62D3FF0E-8ADF-EEDB-DEC5-4865B5617BE6}"/>
              </a:ext>
            </a:extLst>
          </p:cNvPr>
          <p:cNvSpPr/>
          <p:nvPr/>
        </p:nvSpPr>
        <p:spPr bwMode="auto">
          <a:xfrm>
            <a:off x="2752428" y="2211627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Trapezoid 73">
            <a:extLst>
              <a:ext uri="{FF2B5EF4-FFF2-40B4-BE49-F238E27FC236}">
                <a16:creationId xmlns:a16="http://schemas.microsoft.com/office/drawing/2014/main" id="{44276AED-C47C-1B2F-CF4E-7DBD2621F3EC}"/>
              </a:ext>
            </a:extLst>
          </p:cNvPr>
          <p:cNvSpPr/>
          <p:nvPr/>
        </p:nvSpPr>
        <p:spPr bwMode="auto">
          <a:xfrm>
            <a:off x="2911106" y="2209126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46B0C4DA-92E0-DD21-4A29-908DF833E986}"/>
              </a:ext>
            </a:extLst>
          </p:cNvPr>
          <p:cNvSpPr/>
          <p:nvPr/>
        </p:nvSpPr>
        <p:spPr bwMode="auto">
          <a:xfrm>
            <a:off x="2438400" y="2211148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92A9F586-7F79-3B20-F9AC-19EFBB1734E0}"/>
              </a:ext>
            </a:extLst>
          </p:cNvPr>
          <p:cNvSpPr/>
          <p:nvPr/>
        </p:nvSpPr>
        <p:spPr bwMode="auto">
          <a:xfrm>
            <a:off x="2590800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13A070E7-067E-FAA6-6C98-80652B306A5F}"/>
              </a:ext>
            </a:extLst>
          </p:cNvPr>
          <p:cNvSpPr/>
          <p:nvPr/>
        </p:nvSpPr>
        <p:spPr bwMode="auto">
          <a:xfrm>
            <a:off x="2133600" y="2211148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rapezoid 77">
            <a:extLst>
              <a:ext uri="{FF2B5EF4-FFF2-40B4-BE49-F238E27FC236}">
                <a16:creationId xmlns:a16="http://schemas.microsoft.com/office/drawing/2014/main" id="{5CA4A596-FB28-CFAD-B002-A07336BD8A0C}"/>
              </a:ext>
            </a:extLst>
          </p:cNvPr>
          <p:cNvSpPr/>
          <p:nvPr/>
        </p:nvSpPr>
        <p:spPr bwMode="auto">
          <a:xfrm>
            <a:off x="2286000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Trapezoid 78">
            <a:extLst>
              <a:ext uri="{FF2B5EF4-FFF2-40B4-BE49-F238E27FC236}">
                <a16:creationId xmlns:a16="http://schemas.microsoft.com/office/drawing/2014/main" id="{35FC5FEE-8448-2365-90C5-9D02287FB773}"/>
              </a:ext>
            </a:extLst>
          </p:cNvPr>
          <p:cNvSpPr/>
          <p:nvPr/>
        </p:nvSpPr>
        <p:spPr bwMode="auto">
          <a:xfrm>
            <a:off x="1828800" y="2211822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rapezoid 79">
            <a:extLst>
              <a:ext uri="{FF2B5EF4-FFF2-40B4-BE49-F238E27FC236}">
                <a16:creationId xmlns:a16="http://schemas.microsoft.com/office/drawing/2014/main" id="{6C716896-A2E8-25A6-232E-97E3C9540820}"/>
              </a:ext>
            </a:extLst>
          </p:cNvPr>
          <p:cNvSpPr/>
          <p:nvPr/>
        </p:nvSpPr>
        <p:spPr bwMode="auto">
          <a:xfrm>
            <a:off x="1981200" y="2211148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Trapezoid 84">
            <a:extLst>
              <a:ext uri="{FF2B5EF4-FFF2-40B4-BE49-F238E27FC236}">
                <a16:creationId xmlns:a16="http://schemas.microsoft.com/office/drawing/2014/main" id="{E1AB3D41-EFD3-B474-803B-B0967A18DFC2}"/>
              </a:ext>
            </a:extLst>
          </p:cNvPr>
          <p:cNvSpPr/>
          <p:nvPr/>
        </p:nvSpPr>
        <p:spPr bwMode="auto">
          <a:xfrm>
            <a:off x="28956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rapezoid 85">
            <a:extLst>
              <a:ext uri="{FF2B5EF4-FFF2-40B4-BE49-F238E27FC236}">
                <a16:creationId xmlns:a16="http://schemas.microsoft.com/office/drawing/2014/main" id="{24C6674B-E983-06F6-2581-EB3D1622FC0E}"/>
              </a:ext>
            </a:extLst>
          </p:cNvPr>
          <p:cNvSpPr/>
          <p:nvPr/>
        </p:nvSpPr>
        <p:spPr bwMode="auto">
          <a:xfrm>
            <a:off x="25908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Trapezoid 86">
            <a:extLst>
              <a:ext uri="{FF2B5EF4-FFF2-40B4-BE49-F238E27FC236}">
                <a16:creationId xmlns:a16="http://schemas.microsoft.com/office/drawing/2014/main" id="{1B859777-A5A9-0634-BA6F-9DD26E4C1E02}"/>
              </a:ext>
            </a:extLst>
          </p:cNvPr>
          <p:cNvSpPr/>
          <p:nvPr/>
        </p:nvSpPr>
        <p:spPr bwMode="auto">
          <a:xfrm>
            <a:off x="22860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rapezoid 87">
            <a:extLst>
              <a:ext uri="{FF2B5EF4-FFF2-40B4-BE49-F238E27FC236}">
                <a16:creationId xmlns:a16="http://schemas.microsoft.com/office/drawing/2014/main" id="{30227BD5-35AE-DD0F-778E-8F4DC551FCFE}"/>
              </a:ext>
            </a:extLst>
          </p:cNvPr>
          <p:cNvSpPr/>
          <p:nvPr/>
        </p:nvSpPr>
        <p:spPr bwMode="auto">
          <a:xfrm>
            <a:off x="19812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rapezoid 88">
            <a:extLst>
              <a:ext uri="{FF2B5EF4-FFF2-40B4-BE49-F238E27FC236}">
                <a16:creationId xmlns:a16="http://schemas.microsoft.com/office/drawing/2014/main" id="{5993821F-504F-AFA5-3C28-D5E5477C4513}"/>
              </a:ext>
            </a:extLst>
          </p:cNvPr>
          <p:cNvSpPr/>
          <p:nvPr/>
        </p:nvSpPr>
        <p:spPr bwMode="auto">
          <a:xfrm>
            <a:off x="16764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Trapezoid 90">
            <a:extLst>
              <a:ext uri="{FF2B5EF4-FFF2-40B4-BE49-F238E27FC236}">
                <a16:creationId xmlns:a16="http://schemas.microsoft.com/office/drawing/2014/main" id="{50545983-4655-D959-3516-C5E43F5568FC}"/>
              </a:ext>
            </a:extLst>
          </p:cNvPr>
          <p:cNvSpPr/>
          <p:nvPr/>
        </p:nvSpPr>
        <p:spPr bwMode="auto">
          <a:xfrm>
            <a:off x="2590800" y="3099228"/>
            <a:ext cx="60916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rapezoid 91">
            <a:extLst>
              <a:ext uri="{FF2B5EF4-FFF2-40B4-BE49-F238E27FC236}">
                <a16:creationId xmlns:a16="http://schemas.microsoft.com/office/drawing/2014/main" id="{F62B45DE-7985-2B76-DCD0-B5AC78DDDBF8}"/>
              </a:ext>
            </a:extLst>
          </p:cNvPr>
          <p:cNvSpPr/>
          <p:nvPr/>
        </p:nvSpPr>
        <p:spPr bwMode="auto">
          <a:xfrm>
            <a:off x="1981200" y="3099228"/>
            <a:ext cx="60916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Trapezoid 92">
            <a:extLst>
              <a:ext uri="{FF2B5EF4-FFF2-40B4-BE49-F238E27FC236}">
                <a16:creationId xmlns:a16="http://schemas.microsoft.com/office/drawing/2014/main" id="{BCC3C017-951B-1EE9-0487-0C0DEAF90D78}"/>
              </a:ext>
            </a:extLst>
          </p:cNvPr>
          <p:cNvSpPr/>
          <p:nvPr/>
        </p:nvSpPr>
        <p:spPr bwMode="auto">
          <a:xfrm>
            <a:off x="1823061" y="3556428"/>
            <a:ext cx="131499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B494637-7696-0C73-0078-DA92C925FD8A}"/>
              </a:ext>
            </a:extLst>
          </p:cNvPr>
          <p:cNvSpPr/>
          <p:nvPr/>
        </p:nvSpPr>
        <p:spPr bwMode="auto">
          <a:xfrm>
            <a:off x="228600" y="1524000"/>
            <a:ext cx="2209800" cy="3657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2668517-493C-35FB-9FF3-5339C833ABD9}"/>
              </a:ext>
            </a:extLst>
          </p:cNvPr>
          <p:cNvSpPr/>
          <p:nvPr/>
        </p:nvSpPr>
        <p:spPr bwMode="auto">
          <a:xfrm>
            <a:off x="6198916" y="5796721"/>
            <a:ext cx="3048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E2AB15-E87A-3AAB-8305-45949089A2A4}"/>
              </a:ext>
            </a:extLst>
          </p:cNvPr>
          <p:cNvSpPr txBox="1"/>
          <p:nvPr/>
        </p:nvSpPr>
        <p:spPr>
          <a:xfrm>
            <a:off x="6524898" y="5799219"/>
            <a:ext cx="2037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newly defined channels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E91BB3-BDE4-311C-6F71-592D95CAFE1D}"/>
              </a:ext>
            </a:extLst>
          </p:cNvPr>
          <p:cNvSpPr txBox="1"/>
          <p:nvPr/>
        </p:nvSpPr>
        <p:spPr>
          <a:xfrm>
            <a:off x="6727721" y="4459335"/>
            <a:ext cx="1120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320 MHz-2</a:t>
            </a:r>
          </a:p>
        </p:txBody>
      </p:sp>
    </p:spTree>
    <p:extLst>
      <p:ext uri="{BB962C8B-B14F-4D97-AF65-F5344CB8AC3E}">
        <p14:creationId xmlns:p14="http://schemas.microsoft.com/office/powerpoint/2010/main" val="1393772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Proposed next steps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494214"/>
          </a:xfrm>
        </p:spPr>
        <p:txBody>
          <a:bodyPr/>
          <a:lstStyle/>
          <a:p>
            <a:r>
              <a:rPr lang="en-US" sz="1800" b="0" dirty="0">
                <a:solidFill>
                  <a:srgbClr val="000000"/>
                </a:solidFill>
              </a:rPr>
              <a:t>(1) Define channelization in 11bn that covers 7.125-7.250 GHz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Note: This is </a:t>
            </a:r>
            <a:r>
              <a:rPr lang="en-US" sz="1400" b="0" dirty="0">
                <a:solidFill>
                  <a:srgbClr val="000000"/>
                </a:solidFill>
              </a:rPr>
              <a:t>in accordance with the frequency range specified in the approved UHR PAR, and therefore does not require any PAR modification</a:t>
            </a:r>
          </a:p>
          <a:p>
            <a:endParaRPr lang="en-US" sz="1800" b="0" dirty="0">
              <a:solidFill>
                <a:srgbClr val="000000"/>
              </a:solidFill>
            </a:endParaRPr>
          </a:p>
          <a:p>
            <a:r>
              <a:rPr lang="en-US" sz="1800" b="0" dirty="0">
                <a:solidFill>
                  <a:srgbClr val="000000"/>
                </a:solidFill>
              </a:rPr>
              <a:t>(2) Continue to monitor regulatory progress in defining unlicensed operation above 7.250 GHz in 7-8 GHz band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Consider PAR modification if it seems likely such additional spectrum will be available in 11bn deployment lifecycle</a:t>
            </a:r>
            <a:endParaRPr lang="en-US" sz="1400" b="0" dirty="0">
              <a:solidFill>
                <a:srgbClr val="000000"/>
              </a:solidFill>
            </a:endParaRPr>
          </a:p>
          <a:p>
            <a:endParaRPr lang="en-US" sz="1600" b="0" dirty="0">
              <a:solidFill>
                <a:srgbClr val="000000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7996521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XXXX-00-000m-preassoc-privacy" id="{8C8435B5-38AB-FD4B-858A-96787BCF5AC7}" vid="{2E0F85C9-A5C4-1342-BFEB-DE700B48FB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26524</TotalTime>
  <Words>413</Words>
  <Application>Microsoft Macintosh PowerPoint</Application>
  <PresentationFormat>On-screen Show (4:3)</PresentationFormat>
  <Paragraphs>79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-apple-system</vt:lpstr>
      <vt:lpstr>Arial</vt:lpstr>
      <vt:lpstr>Times New Roman</vt:lpstr>
      <vt:lpstr>Wingdings</vt:lpstr>
      <vt:lpstr>802-11-Submission</vt:lpstr>
      <vt:lpstr>Extended 6 GHz channelization</vt:lpstr>
      <vt:lpstr>Overview</vt:lpstr>
      <vt:lpstr>Example channelization in Table E-4</vt:lpstr>
      <vt:lpstr>Example channel map</vt:lpstr>
      <vt:lpstr>Proposed 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Protection Gaps</dc:title>
  <dc:subject/>
  <dc:creator>Thomas Derham</dc:creator>
  <cp:keywords/>
  <dc:description/>
  <cp:lastModifiedBy>Thomas Derham</cp:lastModifiedBy>
  <cp:revision>163</cp:revision>
  <cp:lastPrinted>1998-02-10T13:28:06Z</cp:lastPrinted>
  <dcterms:created xsi:type="dcterms:W3CDTF">2021-06-01T20:00:27Z</dcterms:created>
  <dcterms:modified xsi:type="dcterms:W3CDTF">2024-03-08T23:30:00Z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