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69" r:id="rId2"/>
    <p:sldId id="441" r:id="rId3"/>
    <p:sldId id="463" r:id="rId4"/>
    <p:sldId id="464" r:id="rId5"/>
    <p:sldId id="466" r:id="rId6"/>
    <p:sldId id="468" r:id="rId7"/>
    <p:sldId id="467" r:id="rId8"/>
    <p:sldId id="469" r:id="rId9"/>
    <p:sldId id="472" r:id="rId10"/>
    <p:sldId id="470" r:id="rId11"/>
    <p:sldId id="471" r:id="rId12"/>
    <p:sldId id="455" r:id="rId13"/>
    <p:sldId id="462" r:id="rId14"/>
    <p:sldId id="461" r:id="rId15"/>
    <p:sldId id="465" r:id="rId16"/>
    <p:sldId id="473" r:id="rId1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327" autoAdjust="0"/>
  </p:normalViewPr>
  <p:slideViewPr>
    <p:cSldViewPr>
      <p:cViewPr varScale="1">
        <p:scale>
          <a:sx n="74" d="100"/>
          <a:sy n="74" d="100"/>
        </p:scale>
        <p:origin x="86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a:t>doc.: IEEE 802.11-yy/xxxxr0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10</a:t>
            </a:fld>
            <a:endParaRPr lang="en-US"/>
          </a:p>
        </p:txBody>
      </p:sp>
    </p:spTree>
    <p:extLst>
      <p:ext uri="{BB962C8B-B14F-4D97-AF65-F5344CB8AC3E}">
        <p14:creationId xmlns:p14="http://schemas.microsoft.com/office/powerpoint/2010/main" val="413709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352379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87702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13</a:t>
            </a:fld>
            <a:endParaRPr lang="en-US"/>
          </a:p>
        </p:txBody>
      </p:sp>
    </p:spTree>
    <p:extLst>
      <p:ext uri="{BB962C8B-B14F-4D97-AF65-F5344CB8AC3E}">
        <p14:creationId xmlns:p14="http://schemas.microsoft.com/office/powerpoint/2010/main" val="319246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14</a:t>
            </a:fld>
            <a:endParaRPr lang="en-US"/>
          </a:p>
        </p:txBody>
      </p:sp>
    </p:spTree>
    <p:extLst>
      <p:ext uri="{BB962C8B-B14F-4D97-AF65-F5344CB8AC3E}">
        <p14:creationId xmlns:p14="http://schemas.microsoft.com/office/powerpoint/2010/main" val="3658813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15</a:t>
            </a:fld>
            <a:endParaRPr lang="en-US"/>
          </a:p>
        </p:txBody>
      </p:sp>
    </p:spTree>
    <p:extLst>
      <p:ext uri="{BB962C8B-B14F-4D97-AF65-F5344CB8AC3E}">
        <p14:creationId xmlns:p14="http://schemas.microsoft.com/office/powerpoint/2010/main" val="102377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16</a:t>
            </a:fld>
            <a:endParaRPr lang="en-US"/>
          </a:p>
        </p:txBody>
      </p:sp>
    </p:spTree>
    <p:extLst>
      <p:ext uri="{BB962C8B-B14F-4D97-AF65-F5344CB8AC3E}">
        <p14:creationId xmlns:p14="http://schemas.microsoft.com/office/powerpoint/2010/main" val="83085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2</a:t>
            </a:fld>
            <a:endParaRPr lang="en-US"/>
          </a:p>
        </p:txBody>
      </p:sp>
    </p:spTree>
    <p:extLst>
      <p:ext uri="{BB962C8B-B14F-4D97-AF65-F5344CB8AC3E}">
        <p14:creationId xmlns:p14="http://schemas.microsoft.com/office/powerpoint/2010/main" val="17464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88107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324397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5</a:t>
            </a:fld>
            <a:endParaRPr lang="en-US"/>
          </a:p>
        </p:txBody>
      </p:sp>
    </p:spTree>
    <p:extLst>
      <p:ext uri="{BB962C8B-B14F-4D97-AF65-F5344CB8AC3E}">
        <p14:creationId xmlns:p14="http://schemas.microsoft.com/office/powerpoint/2010/main" val="157280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6</a:t>
            </a:fld>
            <a:endParaRPr lang="en-US"/>
          </a:p>
        </p:txBody>
      </p:sp>
    </p:spTree>
    <p:extLst>
      <p:ext uri="{BB962C8B-B14F-4D97-AF65-F5344CB8AC3E}">
        <p14:creationId xmlns:p14="http://schemas.microsoft.com/office/powerpoint/2010/main" val="252767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255793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218842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9</a:t>
            </a:fld>
            <a:endParaRPr lang="en-US"/>
          </a:p>
        </p:txBody>
      </p:sp>
    </p:spTree>
    <p:extLst>
      <p:ext uri="{BB962C8B-B14F-4D97-AF65-F5344CB8AC3E}">
        <p14:creationId xmlns:p14="http://schemas.microsoft.com/office/powerpoint/2010/main" val="128910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340110" cy="276999"/>
          </a:xfrm>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1547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smtClean="0"/>
              <a:t>April 2024</a:t>
            </a:r>
            <a:endParaRPr lang="en-US" dirty="0"/>
          </a:p>
        </p:txBody>
      </p:sp>
      <p:sp>
        <p:nvSpPr>
          <p:cNvPr id="1029" name="Rectangle 5"/>
          <p:cNvSpPr>
            <a:spLocks noGrp="1" noChangeArrowheads="1"/>
          </p:cNvSpPr>
          <p:nvPr>
            <p:ph type="ftr" sz="quarter" idx="3"/>
          </p:nvPr>
        </p:nvSpPr>
        <p:spPr bwMode="auto">
          <a:xfrm>
            <a:off x="7139694" y="6475413"/>
            <a:ext cx="140423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t>Ron Porat (Broadcom)</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a:t>
            </a:r>
            <a:r>
              <a:rPr lang="en-US" sz="1800" b="1" dirty="0" smtClean="0">
                <a:cs typeface="+mn-cs"/>
              </a:rPr>
              <a:t>802.11-24/0507r2</a:t>
            </a:r>
            <a:endParaRPr lang="en-US" sz="1800" b="1" dirty="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dirty="0"/>
              <a:t>Ron Porat (Broadcom)</a:t>
            </a:r>
          </a:p>
        </p:txBody>
      </p:sp>
      <p:sp>
        <p:nvSpPr>
          <p:cNvPr id="1029" name="Rectangle 2"/>
          <p:cNvSpPr>
            <a:spLocks noGrp="1" noChangeArrowheads="1"/>
          </p:cNvSpPr>
          <p:nvPr>
            <p:ph type="title"/>
          </p:nvPr>
        </p:nvSpPr>
        <p:spPr>
          <a:xfrm>
            <a:off x="381000" y="685800"/>
            <a:ext cx="8305800" cy="1066800"/>
          </a:xfrm>
        </p:spPr>
        <p:txBody>
          <a:bodyPr/>
          <a:lstStyle/>
          <a:p>
            <a:r>
              <a:rPr lang="en-US" sz="2000" dirty="0" smtClean="0"/>
              <a:t>UEQM – Further Details</a:t>
            </a:r>
            <a:endParaRPr lang="en-US" sz="2000"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a:t>
            </a:r>
            <a:r>
              <a:rPr lang="en-US" sz="2000" b="0" dirty="0" smtClean="0"/>
              <a:t>2024-04-24</a:t>
            </a:r>
            <a:endParaRPr lang="en-US" sz="2000" b="0" dirty="0"/>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dirty="0"/>
              <a:t>Slide </a:t>
            </a:r>
            <a:fld id="{C1789BC7-C074-42CC-ADF8-5107DF6BD1C1}" type="slidenum">
              <a:rPr lang="en-US" smtClean="0"/>
              <a:pPr>
                <a:defRPr/>
              </a:pPr>
              <a:t>1</a:t>
            </a:fld>
            <a:endParaRPr lang="en-US" dirty="0"/>
          </a:p>
        </p:txBody>
      </p:sp>
      <p:sp>
        <p:nvSpPr>
          <p:cNvPr id="4" name="Date Placeholder 3"/>
          <p:cNvSpPr>
            <a:spLocks noGrp="1"/>
          </p:cNvSpPr>
          <p:nvPr>
            <p:ph type="dt" sz="half" idx="10"/>
          </p:nvPr>
        </p:nvSpPr>
        <p:spPr>
          <a:xfrm>
            <a:off x="696913" y="332601"/>
            <a:ext cx="1340110" cy="276999"/>
          </a:xfrm>
        </p:spPr>
        <p:txBody>
          <a:bodyPr/>
          <a:lstStyle/>
          <a:p>
            <a:pPr>
              <a:defRPr/>
            </a:pPr>
            <a:r>
              <a:rPr lang="en-US" smtClean="0"/>
              <a:t>April 2024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80473062"/>
              </p:ext>
            </p:extLst>
          </p:nvPr>
        </p:nvGraphicFramePr>
        <p:xfrm>
          <a:off x="685800" y="2824688"/>
          <a:ext cx="7772401" cy="2427824"/>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720453">
                  <a:extLst>
                    <a:ext uri="{9D8B030D-6E8A-4147-A177-3AD203B41FA5}">
                      <a16:colId xmlns:a16="http://schemas.microsoft.com/office/drawing/2014/main" val="20002"/>
                    </a:ext>
                  </a:extLst>
                </a:gridCol>
                <a:gridCol w="961430">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9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algn="ctr">
                        <a:spcBef>
                          <a:spcPts val="0"/>
                        </a:spcBef>
                        <a:spcAft>
                          <a:spcPts val="0"/>
                        </a:spcAft>
                      </a:pPr>
                      <a:r>
                        <a:rPr lang="en-US" sz="1200">
                          <a:effectLst/>
                          <a:latin typeface="Times New Roman"/>
                          <a:ea typeface="Times New Roman"/>
                        </a:rPr>
                        <a:t>Ron Porat</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Broadcom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nl-NL"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200">
                          <a:effectLst/>
                          <a:latin typeface="Times New Roman"/>
                          <a:ea typeface="Times New Roman"/>
                        </a:rPr>
                        <a:t>ron.porat@broadcom.com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algn="ctr">
                        <a:spcBef>
                          <a:spcPts val="0"/>
                        </a:spcBef>
                        <a:spcAft>
                          <a:spcPts val="0"/>
                        </a:spcAft>
                      </a:pPr>
                      <a:r>
                        <a:rPr lang="en-US" sz="1200" dirty="0" err="1">
                          <a:effectLst/>
                          <a:latin typeface="Times New Roman"/>
                          <a:ea typeface="Times New Roman"/>
                        </a:rPr>
                        <a:t>Qijia</a:t>
                      </a:r>
                      <a:r>
                        <a:rPr lang="en-US" sz="1200" dirty="0">
                          <a:effectLst/>
                          <a:latin typeface="Times New Roman"/>
                          <a:ea typeface="Times New Roman"/>
                        </a:rPr>
                        <a:t> Liu</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Broadcom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78">
                <a:tc>
                  <a:txBody>
                    <a:bodyPr/>
                    <a:lstStyle/>
                    <a:p>
                      <a:endParaRPr lang="en-US" dirty="0"/>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381000"/>
            <a:ext cx="7772400" cy="914400"/>
          </a:xfrm>
        </p:spPr>
        <p:txBody>
          <a:bodyPr/>
          <a:lstStyle/>
          <a:p>
            <a:r>
              <a:rPr lang="en-US" sz="2000" dirty="0"/>
              <a:t>Optimal UEQM combinations for </a:t>
            </a:r>
            <a:r>
              <a:rPr lang="en-US" sz="2000" dirty="0" err="1" smtClean="0"/>
              <a:t>Nss</a:t>
            </a:r>
            <a:r>
              <a:rPr lang="en-US" sz="2000" dirty="0" smtClean="0"/>
              <a:t>=4 </a:t>
            </a:r>
            <a:r>
              <a:rPr lang="en-US" sz="2000" dirty="0"/>
              <a:t>in </a:t>
            </a:r>
            <a:r>
              <a:rPr lang="en-US" sz="2000" dirty="0" smtClean="0"/>
              <a:t>4x4 with New MCS</a:t>
            </a:r>
            <a:endParaRPr lang="en-US" sz="24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9" name="Google Shape;1611;p162">
            <a:extLst>
              <a:ext uri="{FF2B5EF4-FFF2-40B4-BE49-F238E27FC236}">
                <a16:creationId xmlns:a16="http://schemas.microsoft.com/office/drawing/2014/main" id="{722C6B63-9250-67B1-E962-292CABC9A715}"/>
              </a:ext>
            </a:extLst>
          </p:cNvPr>
          <p:cNvSpPr txBox="1"/>
          <p:nvPr/>
        </p:nvSpPr>
        <p:spPr>
          <a:xfrm>
            <a:off x="2743200" y="9906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4</a:t>
            </a:r>
            <a:r>
              <a:rPr lang="en-US" sz="1100" b="1" dirty="0" smtClean="0"/>
              <a:t>x4 </a:t>
            </a:r>
            <a:r>
              <a:rPr lang="en-US" sz="1100" b="1" dirty="0" err="1" smtClean="0"/>
              <a:t>Nss</a:t>
            </a:r>
            <a:r>
              <a:rPr lang="en-US" sz="1100" b="1" dirty="0" smtClean="0"/>
              <a:t>=4 </a:t>
            </a:r>
            <a:r>
              <a:rPr lang="en-US" sz="1100" b="1" dirty="0"/>
              <a:t>TXBF</a:t>
            </a:r>
            <a:endParaRPr sz="1100" b="1" dirty="0"/>
          </a:p>
        </p:txBody>
      </p:sp>
      <p:sp>
        <p:nvSpPr>
          <p:cNvPr id="12" name="Google Shape;1611;p162">
            <a:extLst>
              <a:ext uri="{FF2B5EF4-FFF2-40B4-BE49-F238E27FC236}">
                <a16:creationId xmlns:a16="http://schemas.microsoft.com/office/drawing/2014/main" id="{C6381EC2-977D-6884-D029-891D64037556}"/>
              </a:ext>
            </a:extLst>
          </p:cNvPr>
          <p:cNvSpPr txBox="1"/>
          <p:nvPr/>
        </p:nvSpPr>
        <p:spPr>
          <a:xfrm>
            <a:off x="2667000" y="3592842"/>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4</a:t>
            </a:r>
            <a:r>
              <a:rPr lang="en-US" sz="1100" b="1" dirty="0" smtClean="0"/>
              <a:t>x4 </a:t>
            </a:r>
            <a:r>
              <a:rPr lang="en-US" sz="1100" b="1" dirty="0" err="1" smtClean="0"/>
              <a:t>Nss</a:t>
            </a:r>
            <a:r>
              <a:rPr lang="en-US" sz="1100" b="1" dirty="0" smtClean="0"/>
              <a:t>=4 </a:t>
            </a:r>
            <a:r>
              <a:rPr lang="en-US" sz="1100" b="1" dirty="0"/>
              <a:t>TXBF</a:t>
            </a:r>
            <a:endParaRPr sz="1100" b="1" dirty="0"/>
          </a:p>
        </p:txBody>
      </p:sp>
      <p:grpSp>
        <p:nvGrpSpPr>
          <p:cNvPr id="16" name="Google Shape;2579;p247"/>
          <p:cNvGrpSpPr/>
          <p:nvPr/>
        </p:nvGrpSpPr>
        <p:grpSpPr>
          <a:xfrm>
            <a:off x="2590800" y="1295400"/>
            <a:ext cx="6092824" cy="2365225"/>
            <a:chOff x="4952463" y="1932675"/>
            <a:chExt cx="5310887" cy="2365225"/>
          </a:xfrm>
        </p:grpSpPr>
        <p:pic>
          <p:nvPicPr>
            <p:cNvPr id="17" name="Google Shape;2580;p247"/>
            <p:cNvPicPr preferRelativeResize="0"/>
            <p:nvPr/>
          </p:nvPicPr>
          <p:blipFill>
            <a:blip r:embed="rId3">
              <a:alphaModFix/>
            </a:blip>
            <a:stretch>
              <a:fillRect/>
            </a:stretch>
          </p:blipFill>
          <p:spPr>
            <a:xfrm>
              <a:off x="4952463" y="1932675"/>
              <a:ext cx="5310887" cy="2365225"/>
            </a:xfrm>
            <a:prstGeom prst="rect">
              <a:avLst/>
            </a:prstGeom>
            <a:noFill/>
            <a:ln>
              <a:noFill/>
            </a:ln>
          </p:spPr>
        </p:pic>
        <p:sp>
          <p:nvSpPr>
            <p:cNvPr id="18" name="Google Shape;2581;p247"/>
            <p:cNvSpPr/>
            <p:nvPr/>
          </p:nvSpPr>
          <p:spPr>
            <a:xfrm>
              <a:off x="6917775" y="4191400"/>
              <a:ext cx="354600" cy="1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000000"/>
                </a:highlight>
              </a:endParaRPr>
            </a:p>
          </p:txBody>
        </p:sp>
      </p:grpSp>
      <p:grpSp>
        <p:nvGrpSpPr>
          <p:cNvPr id="19" name="Google Shape;2582;p247"/>
          <p:cNvGrpSpPr/>
          <p:nvPr/>
        </p:nvGrpSpPr>
        <p:grpSpPr>
          <a:xfrm>
            <a:off x="2667000" y="3964211"/>
            <a:ext cx="6016624" cy="2360389"/>
            <a:chOff x="4952475" y="4295750"/>
            <a:chExt cx="5310875" cy="2360389"/>
          </a:xfrm>
        </p:grpSpPr>
        <p:pic>
          <p:nvPicPr>
            <p:cNvPr id="20" name="Google Shape;2583;p247"/>
            <p:cNvPicPr preferRelativeResize="0"/>
            <p:nvPr/>
          </p:nvPicPr>
          <p:blipFill>
            <a:blip r:embed="rId4">
              <a:alphaModFix/>
            </a:blip>
            <a:stretch>
              <a:fillRect/>
            </a:stretch>
          </p:blipFill>
          <p:spPr>
            <a:xfrm>
              <a:off x="4952475" y="4295750"/>
              <a:ext cx="5310875" cy="2360389"/>
            </a:xfrm>
            <a:prstGeom prst="rect">
              <a:avLst/>
            </a:prstGeom>
            <a:noFill/>
            <a:ln>
              <a:noFill/>
            </a:ln>
          </p:spPr>
        </p:pic>
        <p:sp>
          <p:nvSpPr>
            <p:cNvPr id="21" name="Google Shape;2584;p247"/>
            <p:cNvSpPr/>
            <p:nvPr/>
          </p:nvSpPr>
          <p:spPr>
            <a:xfrm>
              <a:off x="6957200" y="6525600"/>
              <a:ext cx="354600" cy="1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000000"/>
                </a:highlight>
              </a:endParaRPr>
            </a:p>
          </p:txBody>
        </p:sp>
      </p:grpSp>
      <p:graphicFrame>
        <p:nvGraphicFramePr>
          <p:cNvPr id="22" name="Google Shape;2575;p247"/>
          <p:cNvGraphicFramePr/>
          <p:nvPr>
            <p:extLst>
              <p:ext uri="{D42A27DB-BD31-4B8C-83A1-F6EECF244321}">
                <p14:modId xmlns:p14="http://schemas.microsoft.com/office/powerpoint/2010/main" val="1950953887"/>
              </p:ext>
            </p:extLst>
          </p:nvPr>
        </p:nvGraphicFramePr>
        <p:xfrm>
          <a:off x="304800" y="1177033"/>
          <a:ext cx="2124075" cy="2476881"/>
        </p:xfrm>
        <a:graphic>
          <a:graphicData uri="http://schemas.openxmlformats.org/drawingml/2006/table">
            <a:tbl>
              <a:tblPr>
                <a:noFill/>
              </a:tblPr>
              <a:tblGrid>
                <a:gridCol w="123825">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36195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61950">
                  <a:extLst>
                    <a:ext uri="{9D8B030D-6E8A-4147-A177-3AD203B41FA5}">
                      <a16:colId xmlns:a16="http://schemas.microsoft.com/office/drawing/2014/main" val="20007"/>
                    </a:ext>
                  </a:extLst>
                </a:gridCol>
              </a:tblGrid>
              <a:tr h="200025">
                <a:tc rowSpan="2">
                  <a:txBody>
                    <a:bodyPr/>
                    <a:lstStyle/>
                    <a:p>
                      <a:pPr marL="0" lvl="0" indent="0" algn="l" rtl="0">
                        <a:spcBef>
                          <a:spcPts val="0"/>
                        </a:spcBef>
                        <a:spcAft>
                          <a:spcPts val="0"/>
                        </a:spcAft>
                        <a:buNone/>
                      </a:pPr>
                      <a:endParaRPr sz="13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US" sz="900"/>
                        <a:t>Mod[stream]</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US" sz="900"/>
                        <a:t># combinations</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140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0000FF"/>
                          </a:solidFill>
                        </a:rPr>
                        <a:t>1</a:t>
                      </a:r>
                      <a:endParaRPr sz="9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FF0000"/>
                          </a:solidFill>
                        </a:rPr>
                        <a:t>2</a:t>
                      </a:r>
                      <a:endParaRPr sz="900">
                        <a:solidFill>
                          <a:srgbClr val="FF0000"/>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203125">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3125">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0000">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dirty="0">
                          <a:solidFill>
                            <a:srgbClr val="FF0000"/>
                          </a:solidFill>
                        </a:rPr>
                        <a:t>  </a:t>
                      </a:r>
                      <a:endParaRPr sz="1000" dirty="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00000">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00000">
                <a:tc>
                  <a:txBody>
                    <a:bodyPr/>
                    <a:lstStyle/>
                    <a:p>
                      <a:pPr marL="0" lvl="0" indent="0" algn="ctr" rtl="0">
                        <a:lnSpc>
                          <a:spcPct val="115000"/>
                        </a:lnSpc>
                        <a:spcBef>
                          <a:spcPts val="0"/>
                        </a:spcBef>
                        <a:spcAft>
                          <a:spcPts val="0"/>
                        </a:spcAft>
                        <a:buNone/>
                      </a:pPr>
                      <a:r>
                        <a:rPr lang="en-US" sz="900"/>
                        <a:t>4</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00000">
                <a:tc>
                  <a:txBody>
                    <a:bodyPr/>
                    <a:lstStyle/>
                    <a:p>
                      <a:pPr marL="0" lvl="0" indent="0" algn="ctr" rtl="0">
                        <a:lnSpc>
                          <a:spcPct val="115000"/>
                        </a:lnSpc>
                        <a:spcBef>
                          <a:spcPts val="0"/>
                        </a:spcBef>
                        <a:spcAft>
                          <a:spcPts val="0"/>
                        </a:spcAft>
                        <a:buNone/>
                      </a:pPr>
                      <a:r>
                        <a:rPr lang="en-US" sz="900"/>
                        <a:t>5</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85575">
                <a:tc>
                  <a:txBody>
                    <a:bodyPr/>
                    <a:lstStyle/>
                    <a:p>
                      <a:pPr marL="0" lvl="0" indent="0" algn="ctr" rtl="0">
                        <a:lnSpc>
                          <a:spcPct val="115000"/>
                        </a:lnSpc>
                        <a:spcBef>
                          <a:spcPts val="0"/>
                        </a:spcBef>
                        <a:spcAft>
                          <a:spcPts val="0"/>
                        </a:spcAft>
                        <a:buNone/>
                      </a:pPr>
                      <a:r>
                        <a:rPr lang="en-US" sz="900"/>
                        <a:t>6</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     </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00000">
                <a:tc>
                  <a:txBody>
                    <a:bodyPr/>
                    <a:lstStyle/>
                    <a:p>
                      <a:pPr marL="0" lvl="0" indent="0" algn="ctr" rtl="0">
                        <a:lnSpc>
                          <a:spcPct val="115000"/>
                        </a:lnSpc>
                        <a:spcBef>
                          <a:spcPts val="0"/>
                        </a:spcBef>
                        <a:spcAft>
                          <a:spcPts val="0"/>
                        </a:spcAft>
                        <a:buNone/>
                      </a:pPr>
                      <a:r>
                        <a:rPr lang="en-US" sz="900"/>
                        <a:t>7</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00000">
                <a:tc>
                  <a:txBody>
                    <a:bodyPr/>
                    <a:lstStyle/>
                    <a:p>
                      <a:pPr marL="0" lvl="0" indent="0" algn="ctr" rtl="0">
                        <a:lnSpc>
                          <a:spcPct val="115000"/>
                        </a:lnSpc>
                        <a:spcBef>
                          <a:spcPts val="0"/>
                        </a:spcBef>
                        <a:spcAft>
                          <a:spcPts val="0"/>
                        </a:spcAft>
                        <a:buNone/>
                      </a:pPr>
                      <a:r>
                        <a:rPr lang="en-US" sz="900"/>
                        <a:t>8</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00000">
                <a:tc>
                  <a:txBody>
                    <a:bodyPr/>
                    <a:lstStyle/>
                    <a:p>
                      <a:pPr marL="0" lvl="0" indent="0" algn="ctr" rtl="0">
                        <a:lnSpc>
                          <a:spcPct val="115000"/>
                        </a:lnSpc>
                        <a:spcBef>
                          <a:spcPts val="0"/>
                        </a:spcBef>
                        <a:spcAft>
                          <a:spcPts val="0"/>
                        </a:spcAft>
                        <a:buNone/>
                      </a:pPr>
                      <a:r>
                        <a:rPr lang="en-US" sz="900"/>
                        <a:t>9</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aphicFrame>
        <p:nvGraphicFramePr>
          <p:cNvPr id="23" name="Google Shape;2576;p247"/>
          <p:cNvGraphicFramePr/>
          <p:nvPr>
            <p:extLst>
              <p:ext uri="{D42A27DB-BD31-4B8C-83A1-F6EECF244321}">
                <p14:modId xmlns:p14="http://schemas.microsoft.com/office/powerpoint/2010/main" val="263607865"/>
              </p:ext>
            </p:extLst>
          </p:nvPr>
        </p:nvGraphicFramePr>
        <p:xfrm>
          <a:off x="304800" y="3781754"/>
          <a:ext cx="2124075" cy="2466646"/>
        </p:xfrm>
        <a:graphic>
          <a:graphicData uri="http://schemas.openxmlformats.org/drawingml/2006/table">
            <a:tbl>
              <a:tblPr>
                <a:noFill/>
              </a:tblPr>
              <a:tblGrid>
                <a:gridCol w="123825">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36195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61950">
                  <a:extLst>
                    <a:ext uri="{9D8B030D-6E8A-4147-A177-3AD203B41FA5}">
                      <a16:colId xmlns:a16="http://schemas.microsoft.com/office/drawing/2014/main" val="20007"/>
                    </a:ext>
                  </a:extLst>
                </a:gridCol>
              </a:tblGrid>
              <a:tr h="200025">
                <a:tc rowSpan="2">
                  <a:txBody>
                    <a:bodyPr/>
                    <a:lstStyle/>
                    <a:p>
                      <a:pPr marL="0" lvl="0" indent="0" algn="l" rtl="0">
                        <a:spcBef>
                          <a:spcPts val="0"/>
                        </a:spcBef>
                        <a:spcAft>
                          <a:spcPts val="0"/>
                        </a:spcAft>
                        <a:buNone/>
                      </a:pPr>
                      <a:endParaRPr sz="13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US" sz="900"/>
                        <a:t>Mod[stream]</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US" sz="900"/>
                        <a:t># combinations</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140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0000FF"/>
                          </a:solidFill>
                        </a:rPr>
                        <a:t>1</a:t>
                      </a:r>
                      <a:endParaRPr sz="9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FF0000"/>
                          </a:solidFill>
                        </a:rPr>
                        <a:t>2</a:t>
                      </a:r>
                      <a:endParaRPr sz="900">
                        <a:solidFill>
                          <a:srgbClr val="FF0000"/>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203125">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3125">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0000">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  </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00000">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00000">
                <a:tc>
                  <a:txBody>
                    <a:bodyPr/>
                    <a:lstStyle/>
                    <a:p>
                      <a:pPr marL="0" lvl="0" indent="0" algn="ctr" rtl="0">
                        <a:lnSpc>
                          <a:spcPct val="115000"/>
                        </a:lnSpc>
                        <a:spcBef>
                          <a:spcPts val="0"/>
                        </a:spcBef>
                        <a:spcAft>
                          <a:spcPts val="0"/>
                        </a:spcAft>
                        <a:buNone/>
                      </a:pPr>
                      <a:r>
                        <a:rPr lang="en-US" sz="900"/>
                        <a:t>4</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00000">
                <a:tc>
                  <a:txBody>
                    <a:bodyPr/>
                    <a:lstStyle/>
                    <a:p>
                      <a:pPr marL="0" lvl="0" indent="0" algn="ctr" rtl="0">
                        <a:lnSpc>
                          <a:spcPct val="115000"/>
                        </a:lnSpc>
                        <a:spcBef>
                          <a:spcPts val="0"/>
                        </a:spcBef>
                        <a:spcAft>
                          <a:spcPts val="0"/>
                        </a:spcAft>
                        <a:buNone/>
                      </a:pPr>
                      <a:r>
                        <a:rPr lang="en-US" sz="900"/>
                        <a:t>5</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85575">
                <a:tc>
                  <a:txBody>
                    <a:bodyPr/>
                    <a:lstStyle/>
                    <a:p>
                      <a:pPr marL="0" lvl="0" indent="0" algn="ctr" rtl="0">
                        <a:lnSpc>
                          <a:spcPct val="115000"/>
                        </a:lnSpc>
                        <a:spcBef>
                          <a:spcPts val="0"/>
                        </a:spcBef>
                        <a:spcAft>
                          <a:spcPts val="0"/>
                        </a:spcAft>
                        <a:buNone/>
                      </a:pPr>
                      <a:r>
                        <a:rPr lang="en-US" sz="900"/>
                        <a:t>6</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     </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00000">
                <a:tc>
                  <a:txBody>
                    <a:bodyPr/>
                    <a:lstStyle/>
                    <a:p>
                      <a:pPr marL="0" lvl="0" indent="0" algn="ctr" rtl="0">
                        <a:lnSpc>
                          <a:spcPct val="115000"/>
                        </a:lnSpc>
                        <a:spcBef>
                          <a:spcPts val="0"/>
                        </a:spcBef>
                        <a:spcAft>
                          <a:spcPts val="0"/>
                        </a:spcAft>
                        <a:buNone/>
                      </a:pPr>
                      <a:r>
                        <a:rPr lang="en-US" sz="900"/>
                        <a:t>7</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00000">
                <a:tc>
                  <a:txBody>
                    <a:bodyPr/>
                    <a:lstStyle/>
                    <a:p>
                      <a:pPr marL="0" lvl="0" indent="0" algn="ctr" rtl="0">
                        <a:lnSpc>
                          <a:spcPct val="115000"/>
                        </a:lnSpc>
                        <a:spcBef>
                          <a:spcPts val="0"/>
                        </a:spcBef>
                        <a:spcAft>
                          <a:spcPts val="0"/>
                        </a:spcAft>
                        <a:buNone/>
                      </a:pPr>
                      <a:r>
                        <a:rPr lang="en-US" sz="900"/>
                        <a:t>8</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00000">
                <a:tc>
                  <a:txBody>
                    <a:bodyPr/>
                    <a:lstStyle/>
                    <a:p>
                      <a:pPr marL="0" lvl="0" indent="0" algn="ctr" rtl="0">
                        <a:lnSpc>
                          <a:spcPct val="115000"/>
                        </a:lnSpc>
                        <a:spcBef>
                          <a:spcPts val="0"/>
                        </a:spcBef>
                        <a:spcAft>
                          <a:spcPts val="0"/>
                        </a:spcAft>
                        <a:buNone/>
                      </a:pPr>
                      <a:r>
                        <a:rPr lang="en-US" sz="900"/>
                        <a:t>9</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1319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smtClean="0"/>
              <a:t>Combination (1,4,5) is best for DNLOS</a:t>
            </a:r>
          </a:p>
          <a:p>
            <a:pPr>
              <a:spcBef>
                <a:spcPts val="0"/>
              </a:spcBef>
              <a:spcAft>
                <a:spcPts val="0"/>
              </a:spcAft>
            </a:pPr>
            <a:endParaRPr lang="en-US" sz="1800" b="0" dirty="0" smtClean="0"/>
          </a:p>
          <a:p>
            <a:pPr>
              <a:spcBef>
                <a:spcPts val="0"/>
              </a:spcBef>
              <a:spcAft>
                <a:spcPts val="0"/>
              </a:spcAft>
            </a:pPr>
            <a:r>
              <a:rPr lang="en-US" sz="1800" b="0" dirty="0" smtClean="0"/>
              <a:t>In BLOS (4,5,7) slightly better on average (in the SNR range [25 50]dB) but (1,4,5) is better at the higher SNR which might be more important. Note also due to higher condition number the gains in BLOS are higher irrespective of the combinations choice. </a:t>
            </a:r>
          </a:p>
          <a:p>
            <a:pPr>
              <a:spcBef>
                <a:spcPts val="0"/>
              </a:spcBef>
              <a:spcAft>
                <a:spcPts val="0"/>
              </a:spcAft>
            </a:pPr>
            <a:endParaRPr lang="en-US" sz="1800" b="0" dirty="0"/>
          </a:p>
          <a:p>
            <a:pPr>
              <a:spcBef>
                <a:spcPts val="0"/>
              </a:spcBef>
              <a:spcAft>
                <a:spcPts val="0"/>
              </a:spcAft>
            </a:pPr>
            <a:r>
              <a:rPr lang="en-US" sz="1800" b="0" dirty="0" smtClean="0">
                <a:sym typeface="Wingdings" panose="05000000000000000000" pitchFamily="2" charset="2"/>
              </a:rPr>
              <a:t> p</a:t>
            </a:r>
            <a:r>
              <a:rPr lang="en-US" sz="1800" b="0" dirty="0" smtClean="0"/>
              <a:t>refer to use (1,4,5) </a:t>
            </a:r>
          </a:p>
          <a:p>
            <a:pPr>
              <a:spcBef>
                <a:spcPts val="0"/>
              </a:spcBef>
              <a:spcAft>
                <a:spcPts val="0"/>
              </a:spcAft>
            </a:pPr>
            <a:endParaRPr lang="en-US" sz="1800" b="0" dirty="0"/>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11</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265827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r>
              <a:rPr lang="en-US" sz="1800" b="0" dirty="0" smtClean="0"/>
              <a:t>It is possible to achieve almost all the gains of UEQM with up to 3 combinations and with a limitation to a difference of up to 2 levels of QAM between the strongest and weakest streams</a:t>
            </a:r>
          </a:p>
          <a:p>
            <a:endParaRPr lang="en-US" sz="1800" b="0" dirty="0"/>
          </a:p>
          <a:p>
            <a:r>
              <a:rPr lang="en-US" sz="1800" b="0" dirty="0" smtClean="0"/>
              <a:t>Recommend that 11bn adopts the following options for UEQM:</a:t>
            </a:r>
          </a:p>
          <a:p>
            <a:r>
              <a:rPr lang="en-US" sz="1800" b="0" dirty="0" err="1" smtClean="0"/>
              <a:t>Nss</a:t>
            </a:r>
            <a:r>
              <a:rPr lang="en-US" sz="1800" b="0" dirty="0" smtClean="0"/>
              <a:t>=2                              </a:t>
            </a:r>
            <a:r>
              <a:rPr lang="en-US" sz="1800" b="0" dirty="0" err="1" smtClean="0"/>
              <a:t>Nss</a:t>
            </a:r>
            <a:r>
              <a:rPr lang="en-US" sz="1800" b="0" dirty="0" smtClean="0"/>
              <a:t>=3                               </a:t>
            </a:r>
            <a:r>
              <a:rPr lang="en-US" sz="1800" b="0" dirty="0" err="1" smtClean="0"/>
              <a:t>Nss</a:t>
            </a:r>
            <a:r>
              <a:rPr lang="en-US" sz="1800" b="0" dirty="0" smtClean="0"/>
              <a:t>=4</a:t>
            </a:r>
          </a:p>
          <a:p>
            <a:endParaRPr lang="en-US" sz="1800" b="0" dirty="0" smtClean="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15" name="Rectangle 14"/>
          <p:cNvSpPr/>
          <p:nvPr/>
        </p:nvSpPr>
        <p:spPr>
          <a:xfrm>
            <a:off x="696912" y="3581400"/>
            <a:ext cx="7685087" cy="1077218"/>
          </a:xfrm>
          <a:prstGeom prst="rect">
            <a:avLst/>
          </a:prstGeom>
        </p:spPr>
        <p:txBody>
          <a:bodyPr wrap="square">
            <a:spAutoFit/>
          </a:bodyPr>
          <a:lstStyle/>
          <a:p>
            <a:pPr>
              <a:spcBef>
                <a:spcPts val="600"/>
              </a:spcBef>
            </a:pPr>
            <a:r>
              <a:rPr lang="en-US" sz="1800" dirty="0" smtClean="0"/>
              <a:t> </a:t>
            </a:r>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pic>
        <p:nvPicPr>
          <p:cNvPr id="4" name="Picture 3"/>
          <p:cNvPicPr>
            <a:picLocks noChangeAspect="1"/>
          </p:cNvPicPr>
          <p:nvPr/>
        </p:nvPicPr>
        <p:blipFill>
          <a:blip r:embed="rId3"/>
          <a:stretch>
            <a:fillRect/>
          </a:stretch>
        </p:blipFill>
        <p:spPr>
          <a:xfrm>
            <a:off x="1905000" y="3675771"/>
            <a:ext cx="1207113" cy="1353429"/>
          </a:xfrm>
          <a:prstGeom prst="rect">
            <a:avLst/>
          </a:prstGeom>
        </p:spPr>
      </p:pic>
      <p:pic>
        <p:nvPicPr>
          <p:cNvPr id="8" name="Picture 7"/>
          <p:cNvPicPr>
            <a:picLocks noChangeAspect="1"/>
          </p:cNvPicPr>
          <p:nvPr/>
        </p:nvPicPr>
        <p:blipFill>
          <a:blip r:embed="rId4"/>
          <a:stretch>
            <a:fillRect/>
          </a:stretch>
        </p:blipFill>
        <p:spPr>
          <a:xfrm>
            <a:off x="4242695" y="3660523"/>
            <a:ext cx="1396105" cy="144487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008779042"/>
              </p:ext>
            </p:extLst>
          </p:nvPr>
        </p:nvGraphicFramePr>
        <p:xfrm>
          <a:off x="6670040" y="3657601"/>
          <a:ext cx="1407160" cy="1523999"/>
        </p:xfrm>
        <a:graphic>
          <a:graphicData uri="http://schemas.openxmlformats.org/drawingml/2006/table">
            <a:tbl>
              <a:tblPr>
                <a:tableStyleId>{5C22544A-7EE6-4342-B048-85BDC9FD1C3A}</a:tableStyleId>
              </a:tblPr>
              <a:tblGrid>
                <a:gridCol w="351790">
                  <a:extLst>
                    <a:ext uri="{9D8B030D-6E8A-4147-A177-3AD203B41FA5}">
                      <a16:colId xmlns:a16="http://schemas.microsoft.com/office/drawing/2014/main" val="4101200159"/>
                    </a:ext>
                  </a:extLst>
                </a:gridCol>
                <a:gridCol w="351790">
                  <a:extLst>
                    <a:ext uri="{9D8B030D-6E8A-4147-A177-3AD203B41FA5}">
                      <a16:colId xmlns:a16="http://schemas.microsoft.com/office/drawing/2014/main" val="912465797"/>
                    </a:ext>
                  </a:extLst>
                </a:gridCol>
                <a:gridCol w="351790">
                  <a:extLst>
                    <a:ext uri="{9D8B030D-6E8A-4147-A177-3AD203B41FA5}">
                      <a16:colId xmlns:a16="http://schemas.microsoft.com/office/drawing/2014/main" val="2741067262"/>
                    </a:ext>
                  </a:extLst>
                </a:gridCol>
                <a:gridCol w="351790">
                  <a:extLst>
                    <a:ext uri="{9D8B030D-6E8A-4147-A177-3AD203B41FA5}">
                      <a16:colId xmlns:a16="http://schemas.microsoft.com/office/drawing/2014/main" val="3774076911"/>
                    </a:ext>
                  </a:extLst>
                </a:gridCol>
              </a:tblGrid>
              <a:tr h="338667">
                <a:tc gridSpan="4">
                  <a:txBody>
                    <a:bodyPr/>
                    <a:lstStyle/>
                    <a:p>
                      <a:pPr marL="0" marR="0">
                        <a:lnSpc>
                          <a:spcPct val="107000"/>
                        </a:lnSpc>
                        <a:spcBef>
                          <a:spcPts val="0"/>
                        </a:spcBef>
                        <a:spcAft>
                          <a:spcPts val="800"/>
                        </a:spcAft>
                      </a:pPr>
                      <a:r>
                        <a:rPr lang="en-US" sz="1100" b="0" dirty="0">
                          <a:effectLst/>
                        </a:rPr>
                        <a:t>Mod[stream]</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9940266"/>
                  </a:ext>
                </a:extLst>
              </a:tr>
              <a:tr h="296333">
                <a:tc>
                  <a:txBody>
                    <a:bodyPr/>
                    <a:lstStyle/>
                    <a:p>
                      <a:pPr marL="0" marR="0">
                        <a:lnSpc>
                          <a:spcPct val="107000"/>
                        </a:lnSpc>
                        <a:spcBef>
                          <a:spcPts val="0"/>
                        </a:spcBef>
                        <a:spcAft>
                          <a:spcPts val="800"/>
                        </a:spcAft>
                      </a:pPr>
                      <a:r>
                        <a:rPr lang="en-US" sz="1100" b="0" dirty="0">
                          <a:effectLst/>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3516199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93400727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3225361367"/>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4064327108"/>
                  </a:ext>
                </a:extLst>
              </a:tr>
            </a:tbl>
          </a:graphicData>
        </a:graphic>
      </p:graphicFrame>
    </p:spTree>
    <p:extLst>
      <p:ext uri="{BB962C8B-B14F-4D97-AF65-F5344CB8AC3E}">
        <p14:creationId xmlns:p14="http://schemas.microsoft.com/office/powerpoint/2010/main" val="81153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References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endParaRPr lang="en-US" sz="1800" b="0" dirty="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15" name="Rectangle 14"/>
          <p:cNvSpPr/>
          <p:nvPr/>
        </p:nvSpPr>
        <p:spPr>
          <a:xfrm>
            <a:off x="696912" y="1894582"/>
            <a:ext cx="7685087" cy="4555093"/>
          </a:xfrm>
          <a:prstGeom prst="rect">
            <a:avLst/>
          </a:prstGeom>
        </p:spPr>
        <p:txBody>
          <a:bodyPr wrap="square">
            <a:spAutoFit/>
          </a:bodyPr>
          <a:lstStyle/>
          <a:p>
            <a:pPr>
              <a:spcBef>
                <a:spcPts val="600"/>
              </a:spcBef>
            </a:pPr>
            <a:r>
              <a:rPr lang="en-US" sz="1800" dirty="0" smtClean="0"/>
              <a:t>[1] 11-24-0117-01 Improved </a:t>
            </a:r>
            <a:r>
              <a:rPr lang="en-US" sz="1800" dirty="0" err="1"/>
              <a:t>Tx</a:t>
            </a:r>
            <a:r>
              <a:rPr lang="en-US" sz="1800" dirty="0"/>
              <a:t> Beamforming with </a:t>
            </a:r>
            <a:r>
              <a:rPr lang="en-US" sz="1800" dirty="0" smtClean="0"/>
              <a:t>UEQM </a:t>
            </a:r>
          </a:p>
          <a:p>
            <a:pPr>
              <a:spcBef>
                <a:spcPts val="600"/>
              </a:spcBef>
            </a:pPr>
            <a:r>
              <a:rPr lang="en-US" altLang="zh-CN" sz="1800" dirty="0" smtClean="0"/>
              <a:t>[2] </a:t>
            </a:r>
            <a:r>
              <a:rPr lang="en-US" altLang="zh-CN" sz="1800" dirty="0"/>
              <a:t>11-24-0016-01-00bn-uhr-mimo-rvr-enhancement-with-unequal-modulation</a:t>
            </a:r>
          </a:p>
          <a:p>
            <a:r>
              <a:rPr lang="en-US" altLang="zh-CN" sz="1800" dirty="0" smtClean="0"/>
              <a:t>[3] </a:t>
            </a:r>
            <a:r>
              <a:rPr lang="en-US" altLang="zh-CN" sz="1800" dirty="0"/>
              <a:t>11-24-0113-01-00bn-unequal-modulation-in-mimo-txbf-in-11bn</a:t>
            </a:r>
          </a:p>
          <a:p>
            <a:r>
              <a:rPr lang="en-US" altLang="zh-CN" sz="1800" dirty="0" smtClean="0"/>
              <a:t>[4] 11-24-0176-01-00bn-unequal-modulation-over-spatial-streams</a:t>
            </a:r>
          </a:p>
          <a:p>
            <a:r>
              <a:rPr lang="en-US" altLang="zh-CN" sz="1800" dirty="0" smtClean="0"/>
              <a:t>[5] 11-24-0474-00-00bn-</a:t>
            </a:r>
            <a:r>
              <a:rPr lang="en-GB" sz="1800" dirty="0" smtClean="0">
                <a:ea typeface="Times New Roman" panose="02020603050405020304" pitchFamily="18" charset="0"/>
              </a:rPr>
              <a:t>UHR </a:t>
            </a:r>
            <a:r>
              <a:rPr lang="en-GB" sz="1800" dirty="0">
                <a:ea typeface="Times New Roman" panose="02020603050405020304" pitchFamily="18" charset="0"/>
              </a:rPr>
              <a:t>unequal modulation pattern and new </a:t>
            </a:r>
            <a:r>
              <a:rPr lang="en-GB" sz="1800" dirty="0" smtClean="0">
                <a:ea typeface="Times New Roman" panose="02020603050405020304" pitchFamily="18" charset="0"/>
              </a:rPr>
              <a:t>MCS</a:t>
            </a:r>
          </a:p>
          <a:p>
            <a:r>
              <a:rPr lang="en-GB" altLang="zh-CN" sz="1800" dirty="0" smtClean="0"/>
              <a:t>[6] 11-</a:t>
            </a:r>
            <a:r>
              <a:rPr lang="en-US" altLang="zh-CN" sz="1800" dirty="0" smtClean="0"/>
              <a:t>24-0498-00-00bn-</a:t>
            </a:r>
            <a:r>
              <a:rPr lang="en-GB" sz="1800" dirty="0" smtClean="0">
                <a:ea typeface="Times New Roman" panose="02020603050405020304" pitchFamily="18" charset="0"/>
              </a:rPr>
              <a:t>Unequal </a:t>
            </a:r>
            <a:r>
              <a:rPr lang="en-GB" sz="1800" dirty="0">
                <a:ea typeface="Times New Roman" panose="02020603050405020304" pitchFamily="18" charset="0"/>
              </a:rPr>
              <a:t>Modulation in MIMO </a:t>
            </a:r>
            <a:r>
              <a:rPr lang="en-GB" sz="1800" dirty="0" err="1">
                <a:ea typeface="Times New Roman" panose="02020603050405020304" pitchFamily="18" charset="0"/>
              </a:rPr>
              <a:t>TxBF</a:t>
            </a:r>
            <a:r>
              <a:rPr lang="en-GB" sz="1800" dirty="0">
                <a:ea typeface="Times New Roman" panose="02020603050405020304" pitchFamily="18" charset="0"/>
              </a:rPr>
              <a:t> and New MCS for </a:t>
            </a:r>
            <a:r>
              <a:rPr lang="en-GB" sz="1800" dirty="0" smtClean="0">
                <a:ea typeface="Times New Roman" panose="02020603050405020304" pitchFamily="18" charset="0"/>
              </a:rPr>
              <a:t>11bn</a:t>
            </a:r>
          </a:p>
          <a:p>
            <a:r>
              <a:rPr lang="en-GB" altLang="zh-CN" sz="1800" dirty="0" smtClean="0"/>
              <a:t>[7</a:t>
            </a:r>
            <a:r>
              <a:rPr lang="en-GB" altLang="zh-CN" sz="1800" dirty="0"/>
              <a:t>] 11-</a:t>
            </a:r>
            <a:r>
              <a:rPr lang="en-US" altLang="zh-CN" sz="1800" dirty="0" smtClean="0"/>
              <a:t>24-0469-00-00bn-</a:t>
            </a:r>
            <a:r>
              <a:rPr lang="en-GB" sz="1800" dirty="0" smtClean="0">
                <a:ea typeface="Times New Roman" panose="02020603050405020304" pitchFamily="18" charset="0"/>
              </a:rPr>
              <a:t>New </a:t>
            </a:r>
            <a:r>
              <a:rPr lang="en-GB" sz="1800" dirty="0">
                <a:ea typeface="Times New Roman" panose="02020603050405020304" pitchFamily="18" charset="0"/>
              </a:rPr>
              <a:t>MCSs for 11bn </a:t>
            </a:r>
            <a:endParaRPr lang="en-US" altLang="zh-CN" sz="1800" dirty="0" smtClean="0"/>
          </a:p>
          <a:p>
            <a:endParaRPr lang="en-US" altLang="zh-CN" sz="1800" dirty="0"/>
          </a:p>
          <a:p>
            <a:endParaRPr lang="en-US" altLang="zh-CN" sz="1800" dirty="0" smtClean="0"/>
          </a:p>
          <a:p>
            <a:endParaRPr lang="en-US" altLang="zh-CN" sz="1800" dirty="0"/>
          </a:p>
          <a:p>
            <a:endParaRPr lang="en-US" altLang="zh-CN" sz="1800" dirty="0"/>
          </a:p>
          <a:p>
            <a:pPr>
              <a:spcBef>
                <a:spcPts val="600"/>
              </a:spcBef>
            </a:pPr>
            <a:endParaRPr lang="en-US" sz="1800" dirty="0" smtClean="0"/>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spTree>
    <p:extLst>
      <p:ext uri="{BB962C8B-B14F-4D97-AF65-F5344CB8AC3E}">
        <p14:creationId xmlns:p14="http://schemas.microsoft.com/office/powerpoint/2010/main" val="2047899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 #1</a:t>
            </a:r>
            <a:endParaRPr lang="en-US" sz="2800" dirty="0"/>
          </a:p>
        </p:txBody>
      </p:sp>
      <p:sp>
        <p:nvSpPr>
          <p:cNvPr id="3" name="Content Placeholder 2"/>
          <p:cNvSpPr>
            <a:spLocks noGrp="1"/>
          </p:cNvSpPr>
          <p:nvPr>
            <p:ph idx="1"/>
          </p:nvPr>
        </p:nvSpPr>
        <p:spPr>
          <a:xfrm>
            <a:off x="685800" y="1752600"/>
            <a:ext cx="7772400" cy="4114800"/>
          </a:xfrm>
        </p:spPr>
        <p:txBody>
          <a:bodyPr/>
          <a:lstStyle/>
          <a:p>
            <a:r>
              <a:rPr lang="en-US" sz="1800" b="0" dirty="0" smtClean="0"/>
              <a:t>Do you agree to add to the 11bn SFD :</a:t>
            </a:r>
          </a:p>
          <a:p>
            <a:r>
              <a:rPr lang="en-US" sz="1800" b="0" dirty="0" smtClean="0"/>
              <a:t>UEQM is limited to the following combinations:</a:t>
            </a:r>
          </a:p>
          <a:p>
            <a:r>
              <a:rPr lang="en-US" sz="1600" b="0" dirty="0" err="1"/>
              <a:t>Nss</a:t>
            </a:r>
            <a:r>
              <a:rPr lang="en-US" sz="1600" b="0" dirty="0"/>
              <a:t>=2                              </a:t>
            </a:r>
            <a:r>
              <a:rPr lang="en-US" sz="1600" b="0" dirty="0" err="1"/>
              <a:t>Nss</a:t>
            </a:r>
            <a:r>
              <a:rPr lang="en-US" sz="1600" b="0" dirty="0"/>
              <a:t>=3 </a:t>
            </a:r>
            <a:r>
              <a:rPr lang="en-US" sz="1600" b="0" dirty="0" smtClean="0"/>
              <a:t>                                    </a:t>
            </a:r>
            <a:r>
              <a:rPr lang="en-US" sz="1600" b="0" dirty="0" err="1" smtClean="0"/>
              <a:t>Nss</a:t>
            </a:r>
            <a:r>
              <a:rPr lang="en-US" sz="1600" b="0" dirty="0" smtClean="0"/>
              <a:t>=4</a:t>
            </a:r>
            <a:endParaRPr lang="en-US" sz="1600" b="0" dirty="0"/>
          </a:p>
          <a:p>
            <a:endParaRPr lang="en-US" sz="1600" b="0" dirty="0" smtClean="0"/>
          </a:p>
          <a:p>
            <a:endParaRPr lang="en-US" sz="1600" b="0" dirty="0"/>
          </a:p>
          <a:p>
            <a:endParaRPr lang="en-US" sz="1600" b="0" dirty="0"/>
          </a:p>
          <a:p>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8" name="Picture 7"/>
          <p:cNvPicPr>
            <a:picLocks noChangeAspect="1"/>
          </p:cNvPicPr>
          <p:nvPr/>
        </p:nvPicPr>
        <p:blipFill>
          <a:blip r:embed="rId3"/>
          <a:stretch>
            <a:fillRect/>
          </a:stretch>
        </p:blipFill>
        <p:spPr>
          <a:xfrm>
            <a:off x="1828800" y="2793521"/>
            <a:ext cx="1207113" cy="1353429"/>
          </a:xfrm>
          <a:prstGeom prst="rect">
            <a:avLst/>
          </a:prstGeom>
        </p:spPr>
      </p:pic>
      <p:pic>
        <p:nvPicPr>
          <p:cNvPr id="9" name="Picture 8"/>
          <p:cNvPicPr>
            <a:picLocks noChangeAspect="1"/>
          </p:cNvPicPr>
          <p:nvPr/>
        </p:nvPicPr>
        <p:blipFill>
          <a:blip r:embed="rId4"/>
          <a:stretch>
            <a:fillRect/>
          </a:stretch>
        </p:blipFill>
        <p:spPr>
          <a:xfrm>
            <a:off x="3912047" y="2743200"/>
            <a:ext cx="1396105" cy="1444877"/>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87150668"/>
              </p:ext>
            </p:extLst>
          </p:nvPr>
        </p:nvGraphicFramePr>
        <p:xfrm>
          <a:off x="6477000" y="2743200"/>
          <a:ext cx="1407160" cy="1523999"/>
        </p:xfrm>
        <a:graphic>
          <a:graphicData uri="http://schemas.openxmlformats.org/drawingml/2006/table">
            <a:tbl>
              <a:tblPr>
                <a:tableStyleId>{5C22544A-7EE6-4342-B048-85BDC9FD1C3A}</a:tableStyleId>
              </a:tblPr>
              <a:tblGrid>
                <a:gridCol w="351790">
                  <a:extLst>
                    <a:ext uri="{9D8B030D-6E8A-4147-A177-3AD203B41FA5}">
                      <a16:colId xmlns:a16="http://schemas.microsoft.com/office/drawing/2014/main" val="4101200159"/>
                    </a:ext>
                  </a:extLst>
                </a:gridCol>
                <a:gridCol w="351790">
                  <a:extLst>
                    <a:ext uri="{9D8B030D-6E8A-4147-A177-3AD203B41FA5}">
                      <a16:colId xmlns:a16="http://schemas.microsoft.com/office/drawing/2014/main" val="912465797"/>
                    </a:ext>
                  </a:extLst>
                </a:gridCol>
                <a:gridCol w="351790">
                  <a:extLst>
                    <a:ext uri="{9D8B030D-6E8A-4147-A177-3AD203B41FA5}">
                      <a16:colId xmlns:a16="http://schemas.microsoft.com/office/drawing/2014/main" val="2741067262"/>
                    </a:ext>
                  </a:extLst>
                </a:gridCol>
                <a:gridCol w="351790">
                  <a:extLst>
                    <a:ext uri="{9D8B030D-6E8A-4147-A177-3AD203B41FA5}">
                      <a16:colId xmlns:a16="http://schemas.microsoft.com/office/drawing/2014/main" val="3774076911"/>
                    </a:ext>
                  </a:extLst>
                </a:gridCol>
              </a:tblGrid>
              <a:tr h="338667">
                <a:tc gridSpan="4">
                  <a:txBody>
                    <a:bodyPr/>
                    <a:lstStyle/>
                    <a:p>
                      <a:pPr marL="0" marR="0">
                        <a:lnSpc>
                          <a:spcPct val="107000"/>
                        </a:lnSpc>
                        <a:spcBef>
                          <a:spcPts val="0"/>
                        </a:spcBef>
                        <a:spcAft>
                          <a:spcPts val="800"/>
                        </a:spcAft>
                      </a:pPr>
                      <a:r>
                        <a:rPr lang="en-US" sz="1100" b="0" dirty="0">
                          <a:effectLst/>
                        </a:rPr>
                        <a:t>Mod[stream]</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9940266"/>
                  </a:ext>
                </a:extLst>
              </a:tr>
              <a:tr h="296333">
                <a:tc>
                  <a:txBody>
                    <a:bodyPr/>
                    <a:lstStyle/>
                    <a:p>
                      <a:pPr marL="0" marR="0">
                        <a:lnSpc>
                          <a:spcPct val="107000"/>
                        </a:lnSpc>
                        <a:spcBef>
                          <a:spcPts val="0"/>
                        </a:spcBef>
                        <a:spcAft>
                          <a:spcPts val="800"/>
                        </a:spcAft>
                      </a:pPr>
                      <a:r>
                        <a:rPr lang="en-US" sz="1100" b="0" dirty="0">
                          <a:effectLst/>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3516199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93400727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3225361367"/>
                  </a:ext>
                </a:extLst>
              </a:tr>
              <a:tr h="296333">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4064327108"/>
                  </a:ext>
                </a:extLst>
              </a:tr>
            </a:tbl>
          </a:graphicData>
        </a:graphic>
      </p:graphicFrame>
    </p:spTree>
    <p:extLst>
      <p:ext uri="{BB962C8B-B14F-4D97-AF65-F5344CB8AC3E}">
        <p14:creationId xmlns:p14="http://schemas.microsoft.com/office/powerpoint/2010/main" val="736149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2" name="Title 1">
            <a:extLst>
              <a:ext uri="{FF2B5EF4-FFF2-40B4-BE49-F238E27FC236}">
                <a16:creationId xmlns:a16="http://schemas.microsoft.com/office/drawing/2014/main" id="{DB91D498-37E8-C441-54F8-548CDC625BE0}"/>
              </a:ext>
            </a:extLst>
          </p:cNvPr>
          <p:cNvSpPr>
            <a:spLocks noGrp="1"/>
          </p:cNvSpPr>
          <p:nvPr>
            <p:ph type="title"/>
          </p:nvPr>
        </p:nvSpPr>
        <p:spPr>
          <a:xfrm>
            <a:off x="685800" y="685800"/>
            <a:ext cx="7772400" cy="609600"/>
          </a:xfrm>
        </p:spPr>
        <p:txBody>
          <a:bodyPr/>
          <a:lstStyle/>
          <a:p>
            <a:r>
              <a:rPr lang="en-US" sz="2000" dirty="0" smtClean="0"/>
              <a:t>Appendix </a:t>
            </a:r>
            <a:r>
              <a:rPr lang="en-US" sz="2000" dirty="0" smtClean="0"/>
              <a:t>A </a:t>
            </a:r>
            <a:r>
              <a:rPr lang="en-US" sz="2000" dirty="0" smtClean="0"/>
              <a:t>- </a:t>
            </a:r>
            <a:r>
              <a:rPr lang="en-US" sz="2000" dirty="0" err="1" smtClean="0"/>
              <a:t>Nss</a:t>
            </a:r>
            <a:r>
              <a:rPr lang="en-US" sz="2000" dirty="0" smtClean="0"/>
              <a:t>=3 </a:t>
            </a:r>
            <a:r>
              <a:rPr lang="en-US" sz="2000" dirty="0"/>
              <a:t>and </a:t>
            </a:r>
            <a:r>
              <a:rPr lang="en-US" sz="2000" dirty="0" err="1" smtClean="0"/>
              <a:t>Nss</a:t>
            </a:r>
            <a:r>
              <a:rPr lang="en-US" sz="2000" dirty="0" smtClean="0"/>
              <a:t>=4 </a:t>
            </a:r>
            <a:r>
              <a:rPr lang="en-US" sz="2000" dirty="0"/>
              <a:t>Link Adaptation</a:t>
            </a:r>
          </a:p>
        </p:txBody>
      </p:sp>
      <p:sp>
        <p:nvSpPr>
          <p:cNvPr id="3" name="Content Placeholder 2">
            <a:extLst>
              <a:ext uri="{FF2B5EF4-FFF2-40B4-BE49-F238E27FC236}">
                <a16:creationId xmlns:a16="http://schemas.microsoft.com/office/drawing/2014/main" id="{22DE6532-6D40-85CE-847C-E54D1CAB282D}"/>
              </a:ext>
            </a:extLst>
          </p:cNvPr>
          <p:cNvSpPr>
            <a:spLocks noGrp="1"/>
          </p:cNvSpPr>
          <p:nvPr>
            <p:ph idx="1"/>
          </p:nvPr>
        </p:nvSpPr>
        <p:spPr>
          <a:xfrm>
            <a:off x="685800" y="1066800"/>
            <a:ext cx="7772400" cy="4419600"/>
          </a:xfrm>
        </p:spPr>
        <p:txBody>
          <a:bodyPr/>
          <a:lstStyle/>
          <a:p>
            <a:pPr>
              <a:spcBef>
                <a:spcPts val="0"/>
              </a:spcBef>
              <a:spcAft>
                <a:spcPts val="0"/>
              </a:spcAft>
            </a:pPr>
            <a:endParaRPr lang="en-US" sz="1400" b="0" dirty="0"/>
          </a:p>
          <a:p>
            <a:pPr>
              <a:spcBef>
                <a:spcPts val="0"/>
              </a:spcBef>
              <a:spcAft>
                <a:spcPts val="0"/>
              </a:spcAft>
            </a:pPr>
            <a:r>
              <a:rPr lang="en-US" sz="1600" b="0" dirty="0"/>
              <a:t>To help decide the SNR range for </a:t>
            </a:r>
            <a:r>
              <a:rPr lang="en-US" sz="1600" b="0" dirty="0" err="1" smtClean="0"/>
              <a:t>Nss</a:t>
            </a:r>
            <a:r>
              <a:rPr lang="en-US" sz="1600" b="0" dirty="0" smtClean="0"/>
              <a:t>=3, we show the </a:t>
            </a:r>
            <a:r>
              <a:rPr lang="en-US" sz="1600" b="0" dirty="0" err="1" smtClean="0"/>
              <a:t>Nss</a:t>
            </a:r>
            <a:r>
              <a:rPr lang="en-US" sz="1600" b="0" dirty="0" smtClean="0"/>
              <a:t>=3 </a:t>
            </a:r>
            <a:r>
              <a:rPr lang="en-US" sz="1600" b="0" dirty="0"/>
              <a:t>to </a:t>
            </a:r>
            <a:r>
              <a:rPr lang="en-US" sz="1600" b="0" dirty="0" err="1" smtClean="0"/>
              <a:t>Nss</a:t>
            </a:r>
            <a:r>
              <a:rPr lang="en-US" sz="1600" b="0" dirty="0" smtClean="0"/>
              <a:t>=4 </a:t>
            </a:r>
            <a:r>
              <a:rPr lang="en-US" sz="1600" b="0" dirty="0"/>
              <a:t>transition SNRs with 4x4 antenna configs and TXBF</a:t>
            </a:r>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4" name="Google Shape;1611;p162">
            <a:extLst>
              <a:ext uri="{FF2B5EF4-FFF2-40B4-BE49-F238E27FC236}">
                <a16:creationId xmlns:a16="http://schemas.microsoft.com/office/drawing/2014/main" id="{45AC4990-426E-9EEB-FD88-E4C13F253892}"/>
              </a:ext>
            </a:extLst>
          </p:cNvPr>
          <p:cNvSpPr txBox="1"/>
          <p:nvPr/>
        </p:nvSpPr>
        <p:spPr>
          <a:xfrm>
            <a:off x="1219200" y="2557012"/>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4x4 </a:t>
            </a:r>
            <a:r>
              <a:rPr lang="en-US" sz="1100" b="1" dirty="0" err="1" smtClean="0"/>
              <a:t>Nss</a:t>
            </a:r>
            <a:r>
              <a:rPr lang="en-US" sz="1100" b="1" dirty="0" smtClean="0"/>
              <a:t>=4 </a:t>
            </a:r>
            <a:r>
              <a:rPr lang="en-US" sz="1100" b="1" dirty="0"/>
              <a:t>TXBF</a:t>
            </a:r>
            <a:endParaRPr sz="1100" b="1" dirty="0"/>
          </a:p>
        </p:txBody>
      </p:sp>
      <p:pic>
        <p:nvPicPr>
          <p:cNvPr id="8" name="Picture 4">
            <a:extLst>
              <a:ext uri="{FF2B5EF4-FFF2-40B4-BE49-F238E27FC236}">
                <a16:creationId xmlns:a16="http://schemas.microsoft.com/office/drawing/2014/main" id="{DFD84CB5-2F10-A695-18E5-BF8FCC869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819400"/>
            <a:ext cx="4287732" cy="3581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F379FCCF-6B09-570F-AC2F-3A2E621A31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372" y="2819400"/>
            <a:ext cx="4410428" cy="35814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11;p162">
            <a:extLst>
              <a:ext uri="{FF2B5EF4-FFF2-40B4-BE49-F238E27FC236}">
                <a16:creationId xmlns:a16="http://schemas.microsoft.com/office/drawing/2014/main" id="{56607EFD-DCB6-86E0-0378-29086D7DB3D1}"/>
              </a:ext>
            </a:extLst>
          </p:cNvPr>
          <p:cNvSpPr txBox="1"/>
          <p:nvPr/>
        </p:nvSpPr>
        <p:spPr>
          <a:xfrm>
            <a:off x="5943744" y="25908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4x4 </a:t>
            </a:r>
            <a:r>
              <a:rPr lang="en-US" sz="1100" b="1" dirty="0" err="1" smtClean="0"/>
              <a:t>Nss</a:t>
            </a:r>
            <a:r>
              <a:rPr lang="en-US" sz="1100" b="1" dirty="0" smtClean="0"/>
              <a:t>=4 </a:t>
            </a:r>
            <a:r>
              <a:rPr lang="en-US" sz="1100" b="1" dirty="0"/>
              <a:t>TXBF</a:t>
            </a:r>
            <a:endParaRPr sz="1100" b="1" dirty="0"/>
          </a:p>
        </p:txBody>
      </p:sp>
      <p:graphicFrame>
        <p:nvGraphicFramePr>
          <p:cNvPr id="11" name="Table 10">
            <a:extLst>
              <a:ext uri="{FF2B5EF4-FFF2-40B4-BE49-F238E27FC236}">
                <a16:creationId xmlns:a16="http://schemas.microsoft.com/office/drawing/2014/main" id="{D7E4EACF-572C-49AC-F5CB-ADD3417F84F8}"/>
              </a:ext>
            </a:extLst>
          </p:cNvPr>
          <p:cNvGraphicFramePr>
            <a:graphicFrameLocks noGrp="1"/>
          </p:cNvGraphicFramePr>
          <p:nvPr>
            <p:extLst>
              <p:ext uri="{D42A27DB-BD31-4B8C-83A1-F6EECF244321}">
                <p14:modId xmlns:p14="http://schemas.microsoft.com/office/powerpoint/2010/main" val="946520804"/>
              </p:ext>
            </p:extLst>
          </p:nvPr>
        </p:nvGraphicFramePr>
        <p:xfrm>
          <a:off x="4191000" y="1757363"/>
          <a:ext cx="2895600" cy="581025"/>
        </p:xfrm>
        <a:graphic>
          <a:graphicData uri="http://schemas.openxmlformats.org/drawingml/2006/table">
            <a:tbl>
              <a:tblPr/>
              <a:tblGrid>
                <a:gridCol w="1765877">
                  <a:extLst>
                    <a:ext uri="{9D8B030D-6E8A-4147-A177-3AD203B41FA5}">
                      <a16:colId xmlns:a16="http://schemas.microsoft.com/office/drawing/2014/main" val="3211616603"/>
                    </a:ext>
                  </a:extLst>
                </a:gridCol>
                <a:gridCol w="592282">
                  <a:extLst>
                    <a:ext uri="{9D8B030D-6E8A-4147-A177-3AD203B41FA5}">
                      <a16:colId xmlns:a16="http://schemas.microsoft.com/office/drawing/2014/main" val="2640581806"/>
                    </a:ext>
                  </a:extLst>
                </a:gridCol>
                <a:gridCol w="537441">
                  <a:extLst>
                    <a:ext uri="{9D8B030D-6E8A-4147-A177-3AD203B41FA5}">
                      <a16:colId xmlns:a16="http://schemas.microsoft.com/office/drawing/2014/main" val="261958643"/>
                    </a:ext>
                  </a:extLst>
                </a:gridCol>
              </a:tblGrid>
              <a:tr h="142875">
                <a:tc>
                  <a:txBody>
                    <a:bodyPr/>
                    <a:lstStyle/>
                    <a:p>
                      <a:pPr algn="ctr" rtl="0" fontAlgn="ctr">
                        <a:spcBef>
                          <a:spcPts val="0"/>
                        </a:spcBef>
                        <a:spcAft>
                          <a:spcPts val="0"/>
                        </a:spcAft>
                      </a:pPr>
                      <a:r>
                        <a:rPr lang="en-US" sz="1000" b="0" i="0" u="none" strike="noStrike" dirty="0" err="1" smtClean="0">
                          <a:solidFill>
                            <a:srgbClr val="000000"/>
                          </a:solidFill>
                          <a:effectLst/>
                          <a:latin typeface="Arial" panose="020B0604020202020204" pitchFamily="34" charset="0"/>
                        </a:rPr>
                        <a:t>Nss</a:t>
                      </a:r>
                      <a:r>
                        <a:rPr lang="en-US" sz="1000" b="0" i="0" u="none" strike="noStrike" dirty="0" smtClean="0">
                          <a:solidFill>
                            <a:srgbClr val="000000"/>
                          </a:solidFill>
                          <a:effectLst/>
                          <a:latin typeface="Arial" panose="020B0604020202020204" pitchFamily="34" charset="0"/>
                        </a:rPr>
                        <a:t>=4 </a:t>
                      </a:r>
                      <a:r>
                        <a:rPr lang="en-US" sz="1000" b="0" i="0" u="none" strike="noStrike" dirty="0">
                          <a:solidFill>
                            <a:srgbClr val="000000"/>
                          </a:solidFill>
                          <a:effectLst/>
                          <a:latin typeface="Arial" panose="020B0604020202020204" pitchFamily="34" charset="0"/>
                        </a:rPr>
                        <a:t>transition SNR (dB)</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DNLOS</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a:solidFill>
                            <a:srgbClr val="000000"/>
                          </a:solidFill>
                          <a:effectLst/>
                          <a:latin typeface="Arial" panose="020B0604020202020204" pitchFamily="34" charset="0"/>
                        </a:rPr>
                        <a:t>BLOS</a:t>
                      </a:r>
                      <a:endParaRPr lang="en-US">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837421729"/>
                  </a:ext>
                </a:extLst>
              </a:tr>
              <a:tr h="190500">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EQM</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34</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000000"/>
                          </a:solidFill>
                          <a:effectLst/>
                          <a:latin typeface="Arial" panose="020B0604020202020204" pitchFamily="34" charset="0"/>
                        </a:rPr>
                        <a:t>41</a:t>
                      </a:r>
                      <a:endParaRPr lang="en-US">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809994"/>
                  </a:ext>
                </a:extLst>
              </a:tr>
              <a:tr h="200025">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UEQM</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26</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33</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17499405"/>
                  </a:ext>
                </a:extLst>
              </a:tr>
            </a:tbl>
          </a:graphicData>
        </a:graphic>
      </p:graphicFrame>
    </p:spTree>
    <p:extLst>
      <p:ext uri="{BB962C8B-B14F-4D97-AF65-F5344CB8AC3E}">
        <p14:creationId xmlns:p14="http://schemas.microsoft.com/office/powerpoint/2010/main" val="390379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16</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2" name="Title 1">
            <a:extLst>
              <a:ext uri="{FF2B5EF4-FFF2-40B4-BE49-F238E27FC236}">
                <a16:creationId xmlns:a16="http://schemas.microsoft.com/office/drawing/2014/main" id="{DB91D498-37E8-C441-54F8-548CDC625BE0}"/>
              </a:ext>
            </a:extLst>
          </p:cNvPr>
          <p:cNvSpPr>
            <a:spLocks noGrp="1"/>
          </p:cNvSpPr>
          <p:nvPr>
            <p:ph type="title"/>
          </p:nvPr>
        </p:nvSpPr>
        <p:spPr>
          <a:xfrm>
            <a:off x="685800" y="685800"/>
            <a:ext cx="7772400" cy="609600"/>
          </a:xfrm>
        </p:spPr>
        <p:txBody>
          <a:bodyPr/>
          <a:lstStyle/>
          <a:p>
            <a:r>
              <a:rPr lang="en-US" sz="2000" dirty="0" smtClean="0"/>
              <a:t>Appendix </a:t>
            </a:r>
            <a:r>
              <a:rPr lang="en-US" sz="2000" dirty="0"/>
              <a:t>B</a:t>
            </a:r>
            <a:r>
              <a:rPr lang="en-US" sz="2000" dirty="0" smtClean="0"/>
              <a:t> – Why does the gain of UEQM fluctuates over SNR?</a:t>
            </a:r>
            <a:endParaRPr lang="en-US" sz="2000" dirty="0"/>
          </a:p>
        </p:txBody>
      </p:sp>
      <p:sp>
        <p:nvSpPr>
          <p:cNvPr id="3" name="Content Placeholder 2">
            <a:extLst>
              <a:ext uri="{FF2B5EF4-FFF2-40B4-BE49-F238E27FC236}">
                <a16:creationId xmlns:a16="http://schemas.microsoft.com/office/drawing/2014/main" id="{22DE6532-6D40-85CE-847C-E54D1CAB282D}"/>
              </a:ext>
            </a:extLst>
          </p:cNvPr>
          <p:cNvSpPr>
            <a:spLocks noGrp="1"/>
          </p:cNvSpPr>
          <p:nvPr>
            <p:ph idx="1"/>
          </p:nvPr>
        </p:nvSpPr>
        <p:spPr>
          <a:xfrm>
            <a:off x="685800" y="1066800"/>
            <a:ext cx="7772400" cy="4419600"/>
          </a:xfrm>
        </p:spPr>
        <p:txBody>
          <a:bodyPr/>
          <a:lstStyle/>
          <a:p>
            <a:pPr>
              <a:spcBef>
                <a:spcPts val="0"/>
              </a:spcBef>
              <a:spcAft>
                <a:spcPts val="0"/>
              </a:spcAft>
            </a:pPr>
            <a:endParaRPr lang="en-US" sz="1400" b="0" dirty="0"/>
          </a:p>
          <a:p>
            <a:pPr>
              <a:spcBef>
                <a:spcPts val="0"/>
              </a:spcBef>
              <a:spcAft>
                <a:spcPts val="0"/>
              </a:spcAft>
            </a:pPr>
            <a:endParaRPr lang="en-US" sz="1600" b="0" dirty="0" smtClean="0"/>
          </a:p>
          <a:p>
            <a:pPr>
              <a:spcBef>
                <a:spcPts val="0"/>
              </a:spcBef>
              <a:spcAft>
                <a:spcPts val="0"/>
              </a:spcAft>
            </a:pPr>
            <a:r>
              <a:rPr lang="en-US" sz="1600" b="0" dirty="0" smtClean="0"/>
              <a:t>As shown below, looking at the </a:t>
            </a:r>
            <a:r>
              <a:rPr lang="en-US" sz="1600" b="0" dirty="0" err="1" smtClean="0"/>
              <a:t>Gput</a:t>
            </a:r>
            <a:r>
              <a:rPr lang="en-US" sz="1600" b="0" dirty="0" smtClean="0"/>
              <a:t> curves themselves and not just the horizontal dB gain,  EQM </a:t>
            </a:r>
            <a:r>
              <a:rPr lang="en-US" sz="1600" b="0" dirty="0" err="1" smtClean="0"/>
              <a:t>Goodput</a:t>
            </a:r>
            <a:r>
              <a:rPr lang="en-US" sz="1600" b="0" dirty="0" smtClean="0"/>
              <a:t> fluctuates due to fewer rates available (essentially just the MCS resolution we have) whereas UEQM has more rates and as such smoother. </a:t>
            </a: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pic>
        <p:nvPicPr>
          <p:cNvPr id="1026" name="Picture 2" descr="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550" y="2514600"/>
            <a:ext cx="650013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77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Introduction</a:t>
            </a:r>
          </a:p>
        </p:txBody>
      </p:sp>
      <p:sp>
        <p:nvSpPr>
          <p:cNvPr id="3" name="Content Placeholder 2"/>
          <p:cNvSpPr>
            <a:spLocks noGrp="1"/>
          </p:cNvSpPr>
          <p:nvPr>
            <p:ph idx="1"/>
          </p:nvPr>
        </p:nvSpPr>
        <p:spPr>
          <a:xfrm>
            <a:off x="685800" y="1752600"/>
            <a:ext cx="7772400" cy="4114800"/>
          </a:xfrm>
        </p:spPr>
        <p:txBody>
          <a:bodyPr/>
          <a:lstStyle/>
          <a:p>
            <a:r>
              <a:rPr lang="en-US" sz="1800" b="0" dirty="0" smtClean="0"/>
              <a:t>[1]-[4] introduced the topic of UEQM</a:t>
            </a:r>
          </a:p>
          <a:p>
            <a:endParaRPr lang="en-US" sz="1800" b="0" dirty="0" smtClean="0"/>
          </a:p>
          <a:p>
            <a:r>
              <a:rPr lang="en-US" sz="1800" b="0" dirty="0" smtClean="0"/>
              <a:t>UEQM provides gain but the number of combinations is potentially very large which complicates implementation and link adaptation. </a:t>
            </a:r>
          </a:p>
          <a:p>
            <a:endParaRPr lang="en-US" sz="1800" b="0" dirty="0"/>
          </a:p>
          <a:p>
            <a:r>
              <a:rPr lang="en-US" sz="1800" b="0" dirty="0" smtClean="0"/>
              <a:t>Our goal in this presentation is to find the sweet spot between the number of combinations and performance.</a:t>
            </a:r>
          </a:p>
          <a:p>
            <a:endParaRPr lang="en-US" sz="1800" b="0" dirty="0" smtClean="0"/>
          </a:p>
          <a:p>
            <a:r>
              <a:rPr lang="en-US" sz="1800" b="0" dirty="0" smtClean="0"/>
              <a:t>We focus on two aspects:</a:t>
            </a:r>
          </a:p>
          <a:p>
            <a:pPr lvl="1"/>
            <a:r>
              <a:rPr lang="en-US" sz="1600" dirty="0" smtClean="0"/>
              <a:t>What should be the maximum QAM difference between the strongest and weakest streams</a:t>
            </a:r>
          </a:p>
          <a:p>
            <a:pPr lvl="1"/>
            <a:r>
              <a:rPr lang="en-US" sz="1600" b="0" dirty="0" smtClean="0"/>
              <a:t>How many UEQM combinations should we support</a:t>
            </a:r>
          </a:p>
          <a:p>
            <a:pPr lvl="1"/>
            <a:endParaRPr lang="en-US" sz="1600" dirty="0"/>
          </a:p>
          <a:p>
            <a:r>
              <a:rPr lang="en-US" sz="1800" b="0" dirty="0" smtClean="0"/>
              <a:t>In r1 we add simulations for </a:t>
            </a:r>
            <a:r>
              <a:rPr lang="en-US" sz="1800" b="0" dirty="0" err="1" smtClean="0"/>
              <a:t>Nss</a:t>
            </a:r>
            <a:r>
              <a:rPr lang="en-US" sz="1800" b="0" dirty="0" smtClean="0"/>
              <a:t>=4 (slide 9 onwards)</a:t>
            </a:r>
            <a:endParaRPr lang="en-US" sz="140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356337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Simulation Assumptions</a:t>
            </a:r>
            <a:endParaRPr lang="en-US" sz="2800" dirty="0"/>
          </a:p>
        </p:txBody>
      </p:sp>
      <p:sp>
        <p:nvSpPr>
          <p:cNvPr id="3" name="Content Placeholder 2"/>
          <p:cNvSpPr>
            <a:spLocks noGrp="1"/>
          </p:cNvSpPr>
          <p:nvPr>
            <p:ph idx="1"/>
          </p:nvPr>
        </p:nvSpPr>
        <p:spPr>
          <a:xfrm>
            <a:off x="685800" y="1752600"/>
            <a:ext cx="7772400" cy="4114800"/>
          </a:xfrm>
        </p:spPr>
        <p:txBody>
          <a:bodyPr/>
          <a:lstStyle/>
          <a:p>
            <a:pPr lvl="1"/>
            <a:endParaRPr lang="en-US" sz="1600" dirty="0" smtClean="0"/>
          </a:p>
          <a:p>
            <a:r>
              <a:rPr lang="en-US" sz="1800" b="0" dirty="0" smtClean="0"/>
              <a:t>SVD </a:t>
            </a:r>
            <a:r>
              <a:rPr lang="en-US" sz="1800" b="0" dirty="0"/>
              <a:t>based </a:t>
            </a:r>
            <a:r>
              <a:rPr lang="en-US" sz="1800" b="0" dirty="0" err="1"/>
              <a:t>Tx</a:t>
            </a:r>
            <a:r>
              <a:rPr lang="en-US" sz="1800" b="0" dirty="0"/>
              <a:t> beamforming</a:t>
            </a:r>
          </a:p>
          <a:p>
            <a:r>
              <a:rPr lang="en-US" sz="1800" b="0" dirty="0"/>
              <a:t>MIMO Configs: 2x2, 3x3, 4x4</a:t>
            </a:r>
          </a:p>
          <a:p>
            <a:r>
              <a:rPr lang="en-US" sz="1800" b="0" dirty="0"/>
              <a:t>80MHz</a:t>
            </a:r>
          </a:p>
          <a:p>
            <a:r>
              <a:rPr lang="en-US" sz="1800" b="0" dirty="0"/>
              <a:t>DNLOS, BLOS, 500 channel realizations for each MIMO </a:t>
            </a:r>
            <a:r>
              <a:rPr lang="en-US" sz="1800" b="0" dirty="0" err="1" smtClean="0"/>
              <a:t>config</a:t>
            </a:r>
            <a:endParaRPr lang="en-US" sz="1800" b="0" dirty="0" smtClean="0"/>
          </a:p>
          <a:p>
            <a:r>
              <a:rPr lang="en-US" sz="1800" b="0" dirty="0" smtClean="0"/>
              <a:t>MCS0-13 on all streams</a:t>
            </a:r>
            <a:endParaRPr lang="en-US" sz="1800" b="0" dirty="0"/>
          </a:p>
          <a:p>
            <a:r>
              <a:rPr lang="en-US" sz="1800" b="0" dirty="0"/>
              <a:t>Including RF impairments</a:t>
            </a:r>
          </a:p>
          <a:p>
            <a:r>
              <a:rPr lang="en-US" sz="1800" b="0" dirty="0">
                <a:ea typeface="Calibri" panose="020F0502020204030204" pitchFamily="34" charset="0"/>
              </a:rPr>
              <a:t>Gain numbers based on </a:t>
            </a:r>
            <a:r>
              <a:rPr lang="en-US" sz="1800" b="0" dirty="0" err="1">
                <a:ea typeface="Calibri" panose="020F0502020204030204" pitchFamily="34" charset="0"/>
              </a:rPr>
              <a:t>RvR</a:t>
            </a:r>
            <a:r>
              <a:rPr lang="en-US" sz="1800" b="0" dirty="0">
                <a:ea typeface="Calibri" panose="020F0502020204030204" pitchFamily="34" charset="0"/>
              </a:rPr>
              <a:t> simulation, which uses genie rate selection per channel realization at each SNR point</a:t>
            </a:r>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103001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2" name="Picture 1">
            <a:extLst>
              <a:ext uri="{FF2B5EF4-FFF2-40B4-BE49-F238E27FC236}">
                <a16:creationId xmlns:a16="http://schemas.microsoft.com/office/drawing/2014/main" id="{E9545ABF-DC53-E194-1D35-E01223F47AF0}"/>
              </a:ext>
            </a:extLst>
          </p:cNvPr>
          <p:cNvPicPr>
            <a:picLocks noChangeAspect="1"/>
          </p:cNvPicPr>
          <p:nvPr/>
        </p:nvPicPr>
        <p:blipFill>
          <a:blip r:embed="rId3"/>
          <a:stretch>
            <a:fillRect/>
          </a:stretch>
        </p:blipFill>
        <p:spPr>
          <a:xfrm>
            <a:off x="2667000" y="1529517"/>
            <a:ext cx="6324600" cy="2556193"/>
          </a:xfrm>
          <a:prstGeom prst="rect">
            <a:avLst/>
          </a:prstGeom>
        </p:spPr>
      </p:pic>
      <p:pic>
        <p:nvPicPr>
          <p:cNvPr id="3" name="Picture 2">
            <a:extLst>
              <a:ext uri="{FF2B5EF4-FFF2-40B4-BE49-F238E27FC236}">
                <a16:creationId xmlns:a16="http://schemas.microsoft.com/office/drawing/2014/main" id="{64C54A22-B059-2235-51A6-58B51F4CCBEA}"/>
              </a:ext>
            </a:extLst>
          </p:cNvPr>
          <p:cNvPicPr>
            <a:picLocks noChangeAspect="1"/>
          </p:cNvPicPr>
          <p:nvPr/>
        </p:nvPicPr>
        <p:blipFill>
          <a:blip r:embed="rId4"/>
          <a:stretch>
            <a:fillRect/>
          </a:stretch>
        </p:blipFill>
        <p:spPr>
          <a:xfrm>
            <a:off x="2810473" y="4062486"/>
            <a:ext cx="6104927" cy="2414514"/>
          </a:xfrm>
          <a:prstGeom prst="rect">
            <a:avLst/>
          </a:prstGeom>
        </p:spPr>
      </p:pic>
      <p:sp>
        <p:nvSpPr>
          <p:cNvPr id="4" name="Title 1">
            <a:extLst>
              <a:ext uri="{FF2B5EF4-FFF2-40B4-BE49-F238E27FC236}">
                <a16:creationId xmlns:a16="http://schemas.microsoft.com/office/drawing/2014/main" id="{0704B9B8-4C36-03B7-9079-CE89196AA0BA}"/>
              </a:ext>
            </a:extLst>
          </p:cNvPr>
          <p:cNvSpPr>
            <a:spLocks noGrp="1"/>
          </p:cNvSpPr>
          <p:nvPr>
            <p:ph type="title"/>
          </p:nvPr>
        </p:nvSpPr>
        <p:spPr>
          <a:xfrm>
            <a:off x="685800" y="685800"/>
            <a:ext cx="7772400" cy="564117"/>
          </a:xfrm>
        </p:spPr>
        <p:txBody>
          <a:bodyPr/>
          <a:lstStyle/>
          <a:p>
            <a:r>
              <a:rPr lang="en-US" sz="2400" dirty="0"/>
              <a:t>Optimal UEQM combinations for </a:t>
            </a:r>
            <a:r>
              <a:rPr lang="en-US" sz="2400" dirty="0" err="1" smtClean="0"/>
              <a:t>Nss</a:t>
            </a:r>
            <a:r>
              <a:rPr lang="en-US" sz="2400" dirty="0" smtClean="0"/>
              <a:t>=2</a:t>
            </a:r>
            <a:endParaRPr lang="en-US" sz="2400" dirty="0"/>
          </a:p>
        </p:txBody>
      </p:sp>
      <p:graphicFrame>
        <p:nvGraphicFramePr>
          <p:cNvPr id="8" name="Table 7">
            <a:extLst>
              <a:ext uri="{FF2B5EF4-FFF2-40B4-BE49-F238E27FC236}">
                <a16:creationId xmlns:a16="http://schemas.microsoft.com/office/drawing/2014/main" id="{1949505E-BBDC-EAAB-F86A-0C5F7D066FDE}"/>
              </a:ext>
            </a:extLst>
          </p:cNvPr>
          <p:cNvGraphicFramePr>
            <a:graphicFrameLocks noGrp="1"/>
          </p:cNvGraphicFramePr>
          <p:nvPr>
            <p:extLst/>
          </p:nvPr>
        </p:nvGraphicFramePr>
        <p:xfrm>
          <a:off x="492407" y="1828800"/>
          <a:ext cx="1819873" cy="1251585"/>
        </p:xfrm>
        <a:graphic>
          <a:graphicData uri="http://schemas.openxmlformats.org/drawingml/2006/table">
            <a:tbl>
              <a:tblPr/>
              <a:tblGrid>
                <a:gridCol w="135191">
                  <a:extLst>
                    <a:ext uri="{9D8B030D-6E8A-4147-A177-3AD203B41FA5}">
                      <a16:colId xmlns:a16="http://schemas.microsoft.com/office/drawing/2014/main" val="3024680512"/>
                    </a:ext>
                  </a:extLst>
                </a:gridCol>
                <a:gridCol w="249583">
                  <a:extLst>
                    <a:ext uri="{9D8B030D-6E8A-4147-A177-3AD203B41FA5}">
                      <a16:colId xmlns:a16="http://schemas.microsoft.com/office/drawing/2014/main" val="3596699654"/>
                    </a:ext>
                  </a:extLst>
                </a:gridCol>
                <a:gridCol w="453426">
                  <a:extLst>
                    <a:ext uri="{9D8B030D-6E8A-4147-A177-3AD203B41FA5}">
                      <a16:colId xmlns:a16="http://schemas.microsoft.com/office/drawing/2014/main" val="3310232940"/>
                    </a:ext>
                  </a:extLst>
                </a:gridCol>
                <a:gridCol w="191329">
                  <a:extLst>
                    <a:ext uri="{9D8B030D-6E8A-4147-A177-3AD203B41FA5}">
                      <a16:colId xmlns:a16="http://schemas.microsoft.com/office/drawing/2014/main" val="1343989289"/>
                    </a:ext>
                  </a:extLst>
                </a:gridCol>
                <a:gridCol w="395172">
                  <a:extLst>
                    <a:ext uri="{9D8B030D-6E8A-4147-A177-3AD203B41FA5}">
                      <a16:colId xmlns:a16="http://schemas.microsoft.com/office/drawing/2014/main" val="1459235637"/>
                    </a:ext>
                  </a:extLst>
                </a:gridCol>
                <a:gridCol w="395172">
                  <a:extLst>
                    <a:ext uri="{9D8B030D-6E8A-4147-A177-3AD203B41FA5}">
                      <a16:colId xmlns:a16="http://schemas.microsoft.com/office/drawing/2014/main" val="717110544"/>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2">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FF0000"/>
                          </a:solidFill>
                          <a:effectLst/>
                          <a:latin typeface="Arial" panose="020B0604020202020204" pitchFamily="34" charset="0"/>
                        </a:rPr>
                        <a:t>all</a:t>
                      </a:r>
                      <a:endParaRPr lang="en-US" sz="900" dirty="0">
                        <a:solidFill>
                          <a:srgbClr val="FF0000"/>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dirty="0">
                          <a:effectLst/>
                        </a:rPr>
                        <a:t>diff-2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chemeClr val="accent6"/>
                          </a:solidFill>
                          <a:effectLst/>
                          <a:latin typeface="Arial" panose="020B0604020202020204" pitchFamily="34" charset="0"/>
                        </a:rPr>
                        <a:t>diff-1</a:t>
                      </a:r>
                      <a:endParaRPr lang="en-US" sz="900" dirty="0">
                        <a:solidFill>
                          <a:schemeClr val="accent6"/>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8191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dirty="0">
                          <a:effectLst/>
                        </a:rPr>
                        <a:t> </a:t>
                      </a: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Arial" panose="020B0604020202020204" pitchFamily="34" charset="0"/>
                        </a:rPr>
                        <a:t>✓</a:t>
                      </a:r>
                      <a:endParaRPr lang="en-US" sz="900" dirty="0">
                        <a:solidFill>
                          <a:schemeClr val="tx1"/>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ctr"/>
                      <a:r>
                        <a:rPr lang="en-US" sz="900" b="0" i="0" u="none" strike="noStrike" dirty="0">
                          <a:solidFill>
                            <a:schemeClr val="accent6"/>
                          </a:solidFill>
                          <a:effectLst/>
                          <a:latin typeface="Arial" panose="020B0604020202020204" pitchFamily="34" charset="0"/>
                        </a:rPr>
                        <a:t>✓</a:t>
                      </a:r>
                      <a:endParaRPr lang="en-US" sz="900" dirty="0">
                        <a:solidFill>
                          <a:schemeClr val="accent6"/>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Arial" panose="020B0604020202020204" pitchFamily="34" charset="0"/>
                        </a:rPr>
                        <a:t>✓</a:t>
                      </a:r>
                      <a:endParaRPr lang="en-US" sz="900" dirty="0">
                        <a:solidFill>
                          <a:schemeClr val="tx1"/>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accent6"/>
                          </a:solidFill>
                          <a:effectLst/>
                          <a:latin typeface="Arial" panose="020B0604020202020204" pitchFamily="34" charset="0"/>
                        </a:rPr>
                        <a:t>✓</a:t>
                      </a:r>
                      <a:endParaRPr lang="en-US" sz="900" dirty="0">
                        <a:solidFill>
                          <a:schemeClr val="accent6"/>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dirty="0">
                          <a:effectLst/>
                        </a:rPr>
                        <a:t> </a:t>
                      </a: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Arial" panose="020B0604020202020204" pitchFamily="34" charset="0"/>
                        </a:rPr>
                        <a:t>✓</a:t>
                      </a:r>
                      <a:endParaRPr lang="en-US" sz="900" dirty="0">
                        <a:solidFill>
                          <a:schemeClr val="tx1"/>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4</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x-4</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17451757"/>
                  </a:ext>
                </a:extLst>
              </a:tr>
            </a:tbl>
          </a:graphicData>
        </a:graphic>
      </p:graphicFrame>
      <p:sp>
        <p:nvSpPr>
          <p:cNvPr id="9" name="Google Shape;1611;p162">
            <a:extLst>
              <a:ext uri="{FF2B5EF4-FFF2-40B4-BE49-F238E27FC236}">
                <a16:creationId xmlns:a16="http://schemas.microsoft.com/office/drawing/2014/main" id="{ECEC04D9-7EB0-2C4C-79DB-1AFF70B6D30D}"/>
              </a:ext>
            </a:extLst>
          </p:cNvPr>
          <p:cNvSpPr txBox="1"/>
          <p:nvPr/>
        </p:nvSpPr>
        <p:spPr>
          <a:xfrm>
            <a:off x="3048000" y="1358599"/>
            <a:ext cx="22860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2x2 DNLOS TXBF</a:t>
            </a:r>
            <a:endParaRPr sz="1100" b="1" dirty="0"/>
          </a:p>
        </p:txBody>
      </p:sp>
      <p:sp>
        <p:nvSpPr>
          <p:cNvPr id="10" name="Google Shape;1611;p162">
            <a:extLst>
              <a:ext uri="{FF2B5EF4-FFF2-40B4-BE49-F238E27FC236}">
                <a16:creationId xmlns:a16="http://schemas.microsoft.com/office/drawing/2014/main" id="{473F7A00-60B7-8ED5-AFEB-9C22EDAD963F}"/>
              </a:ext>
            </a:extLst>
          </p:cNvPr>
          <p:cNvSpPr txBox="1"/>
          <p:nvPr/>
        </p:nvSpPr>
        <p:spPr>
          <a:xfrm>
            <a:off x="3056658" y="3854724"/>
            <a:ext cx="3992576"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2x2 BLOS TXBF</a:t>
            </a:r>
            <a:endParaRPr sz="1100" b="1" dirty="0"/>
          </a:p>
        </p:txBody>
      </p:sp>
      <p:sp>
        <p:nvSpPr>
          <p:cNvPr id="11" name="Content Placeholder 2">
            <a:extLst>
              <a:ext uri="{FF2B5EF4-FFF2-40B4-BE49-F238E27FC236}">
                <a16:creationId xmlns:a16="http://schemas.microsoft.com/office/drawing/2014/main" id="{2E657FC4-7031-6DE6-EFCF-3CDDE3FAFB97}"/>
              </a:ext>
            </a:extLst>
          </p:cNvPr>
          <p:cNvSpPr>
            <a:spLocks noGrp="1"/>
          </p:cNvSpPr>
          <p:nvPr>
            <p:ph idx="1"/>
          </p:nvPr>
        </p:nvSpPr>
        <p:spPr>
          <a:xfrm>
            <a:off x="143473" y="3834596"/>
            <a:ext cx="2667000" cy="2529617"/>
          </a:xfrm>
        </p:spPr>
        <p:txBody>
          <a:bodyPr/>
          <a:lstStyle/>
          <a:p>
            <a:endParaRPr lang="en-US" sz="1800" b="0" dirty="0"/>
          </a:p>
          <a:p>
            <a:pPr marL="0" indent="0">
              <a:buNone/>
            </a:pPr>
            <a:r>
              <a:rPr lang="en-US" sz="1600" b="0" dirty="0"/>
              <a:t>Up to QAM diff-2 </a:t>
            </a:r>
            <a:r>
              <a:rPr lang="en-US" sz="1600" b="0" dirty="0" smtClean="0"/>
              <a:t> </a:t>
            </a:r>
            <a:r>
              <a:rPr lang="en-US" sz="1600" b="0" dirty="0"/>
              <a:t>recommended in order to achieve full potential </a:t>
            </a:r>
            <a:r>
              <a:rPr lang="en-US" sz="1600" b="0" dirty="0" smtClean="0"/>
              <a:t>gains with limited complexity</a:t>
            </a:r>
            <a:endParaRPr lang="en-US" sz="1600" b="0" dirty="0"/>
          </a:p>
          <a:p>
            <a:pPr lvl="1"/>
            <a:endParaRPr lang="en-US" sz="1600" dirty="0"/>
          </a:p>
          <a:p>
            <a:pPr marL="0" indent="0">
              <a:buNone/>
            </a:pPr>
            <a:endParaRPr lang="en-US" sz="1800" b="0" dirty="0"/>
          </a:p>
          <a:p>
            <a:endParaRPr lang="en-US" sz="1800" b="0" dirty="0"/>
          </a:p>
          <a:p>
            <a:endParaRPr lang="en-US" sz="1800" b="0" dirty="0"/>
          </a:p>
          <a:p>
            <a:pPr marL="0" indent="0">
              <a:buNone/>
            </a:pPr>
            <a:endParaRPr lang="en-US" sz="1800" b="0" dirty="0"/>
          </a:p>
        </p:txBody>
      </p:sp>
    </p:spTree>
    <p:extLst>
      <p:ext uri="{BB962C8B-B14F-4D97-AF65-F5344CB8AC3E}">
        <p14:creationId xmlns:p14="http://schemas.microsoft.com/office/powerpoint/2010/main" val="12559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2" name="Picture 1">
            <a:extLst>
              <a:ext uri="{FF2B5EF4-FFF2-40B4-BE49-F238E27FC236}">
                <a16:creationId xmlns:a16="http://schemas.microsoft.com/office/drawing/2014/main" id="{C10BD64C-DDC9-2F8D-4D24-F6FFE255511A}"/>
              </a:ext>
            </a:extLst>
          </p:cNvPr>
          <p:cNvPicPr>
            <a:picLocks noChangeAspect="1"/>
          </p:cNvPicPr>
          <p:nvPr/>
        </p:nvPicPr>
        <p:blipFill rotWithShape="1">
          <a:blip r:embed="rId3"/>
          <a:srcRect b="6448"/>
          <a:stretch/>
        </p:blipFill>
        <p:spPr>
          <a:xfrm>
            <a:off x="2547229" y="4101545"/>
            <a:ext cx="6368171" cy="2299255"/>
          </a:xfrm>
          <a:prstGeom prst="rect">
            <a:avLst/>
          </a:prstGeom>
        </p:spPr>
      </p:pic>
      <p:pic>
        <p:nvPicPr>
          <p:cNvPr id="4" name="Picture 3">
            <a:extLst>
              <a:ext uri="{FF2B5EF4-FFF2-40B4-BE49-F238E27FC236}">
                <a16:creationId xmlns:a16="http://schemas.microsoft.com/office/drawing/2014/main" id="{C8E33481-DBAD-0662-72CB-9AF1835EE7AB}"/>
              </a:ext>
            </a:extLst>
          </p:cNvPr>
          <p:cNvPicPr>
            <a:picLocks noChangeAspect="1"/>
          </p:cNvPicPr>
          <p:nvPr/>
        </p:nvPicPr>
        <p:blipFill>
          <a:blip r:embed="rId4"/>
          <a:stretch>
            <a:fillRect/>
          </a:stretch>
        </p:blipFill>
        <p:spPr>
          <a:xfrm>
            <a:off x="2451782" y="1447800"/>
            <a:ext cx="6463618" cy="2286000"/>
          </a:xfrm>
          <a:prstGeom prst="rect">
            <a:avLst/>
          </a:prstGeom>
        </p:spPr>
      </p:pic>
      <p:sp>
        <p:nvSpPr>
          <p:cNvPr id="8" name="Title 1">
            <a:extLst>
              <a:ext uri="{FF2B5EF4-FFF2-40B4-BE49-F238E27FC236}">
                <a16:creationId xmlns:a16="http://schemas.microsoft.com/office/drawing/2014/main" id="{9485D550-BC54-6405-D216-1910A1F9A65A}"/>
              </a:ext>
            </a:extLst>
          </p:cNvPr>
          <p:cNvSpPr>
            <a:spLocks noGrp="1"/>
          </p:cNvSpPr>
          <p:nvPr>
            <p:ph type="title"/>
          </p:nvPr>
        </p:nvSpPr>
        <p:spPr>
          <a:xfrm>
            <a:off x="685800" y="381000"/>
            <a:ext cx="7772400" cy="1066800"/>
          </a:xfrm>
        </p:spPr>
        <p:txBody>
          <a:bodyPr/>
          <a:lstStyle/>
          <a:p>
            <a:r>
              <a:rPr lang="en-US" sz="2400" dirty="0"/>
              <a:t>Optimal UEQM combinations for </a:t>
            </a:r>
            <a:r>
              <a:rPr lang="en-US" sz="2400" dirty="0" err="1" smtClean="0"/>
              <a:t>Nss</a:t>
            </a:r>
            <a:r>
              <a:rPr lang="en-US" sz="2400" dirty="0" smtClean="0"/>
              <a:t>=3 </a:t>
            </a:r>
            <a:r>
              <a:rPr lang="en-US" sz="2400" dirty="0"/>
              <a:t>in 4x4</a:t>
            </a:r>
          </a:p>
        </p:txBody>
      </p:sp>
      <p:sp>
        <p:nvSpPr>
          <p:cNvPr id="9" name="Content Placeholder 2">
            <a:extLst>
              <a:ext uri="{FF2B5EF4-FFF2-40B4-BE49-F238E27FC236}">
                <a16:creationId xmlns:a16="http://schemas.microsoft.com/office/drawing/2014/main" id="{C923C5E3-6D6C-2B6B-9CB8-1779E8348390}"/>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10" name="Google Shape;1611;p162">
            <a:extLst>
              <a:ext uri="{FF2B5EF4-FFF2-40B4-BE49-F238E27FC236}">
                <a16:creationId xmlns:a16="http://schemas.microsoft.com/office/drawing/2014/main" id="{15D6C083-0C48-4E17-411B-EDD6EAD2827F}"/>
              </a:ext>
            </a:extLst>
          </p:cNvPr>
          <p:cNvSpPr txBox="1"/>
          <p:nvPr/>
        </p:nvSpPr>
        <p:spPr>
          <a:xfrm>
            <a:off x="2667000" y="12192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4x4 </a:t>
            </a:r>
            <a:r>
              <a:rPr lang="en-US" sz="1100" b="1" dirty="0" err="1" smtClean="0"/>
              <a:t>Nss</a:t>
            </a:r>
            <a:r>
              <a:rPr lang="en-US" sz="1100" b="1" dirty="0" smtClean="0"/>
              <a:t>=3 </a:t>
            </a:r>
            <a:r>
              <a:rPr lang="en-US" sz="1100" b="1" dirty="0"/>
              <a:t>TXBF</a:t>
            </a:r>
            <a:endParaRPr sz="1100" b="1" dirty="0"/>
          </a:p>
        </p:txBody>
      </p:sp>
      <p:graphicFrame>
        <p:nvGraphicFramePr>
          <p:cNvPr id="12" name="Table 11">
            <a:extLst>
              <a:ext uri="{FF2B5EF4-FFF2-40B4-BE49-F238E27FC236}">
                <a16:creationId xmlns:a16="http://schemas.microsoft.com/office/drawing/2014/main" id="{D171A1D9-0DDE-5EF4-D7DB-FC604B39C4AB}"/>
              </a:ext>
            </a:extLst>
          </p:cNvPr>
          <p:cNvGraphicFramePr>
            <a:graphicFrameLocks noGrp="1"/>
          </p:cNvGraphicFramePr>
          <p:nvPr>
            <p:extLst>
              <p:ext uri="{D42A27DB-BD31-4B8C-83A1-F6EECF244321}">
                <p14:modId xmlns:p14="http://schemas.microsoft.com/office/powerpoint/2010/main" val="765060722"/>
              </p:ext>
            </p:extLst>
          </p:nvPr>
        </p:nvGraphicFramePr>
        <p:xfrm>
          <a:off x="314325" y="175260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6810039"/>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
        <p:nvSpPr>
          <p:cNvPr id="13" name="Google Shape;1611;p162">
            <a:extLst>
              <a:ext uri="{FF2B5EF4-FFF2-40B4-BE49-F238E27FC236}">
                <a16:creationId xmlns:a16="http://schemas.microsoft.com/office/drawing/2014/main" id="{B3DF7BB8-8B07-54ED-4291-4C5BD26FFDBC}"/>
              </a:ext>
            </a:extLst>
          </p:cNvPr>
          <p:cNvSpPr txBox="1"/>
          <p:nvPr/>
        </p:nvSpPr>
        <p:spPr>
          <a:xfrm>
            <a:off x="2667000" y="37338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4x4 </a:t>
            </a:r>
            <a:r>
              <a:rPr lang="en-US" sz="1100" b="1" dirty="0" err="1" smtClean="0"/>
              <a:t>Nss</a:t>
            </a:r>
            <a:r>
              <a:rPr lang="en-US" sz="1100" b="1" dirty="0" smtClean="0"/>
              <a:t>=3 </a:t>
            </a:r>
            <a:r>
              <a:rPr lang="en-US" sz="1100" b="1" dirty="0"/>
              <a:t>TXBF</a:t>
            </a:r>
            <a:endParaRPr sz="1100" b="1" dirty="0"/>
          </a:p>
        </p:txBody>
      </p:sp>
      <p:graphicFrame>
        <p:nvGraphicFramePr>
          <p:cNvPr id="14" name="Table 13">
            <a:extLst>
              <a:ext uri="{FF2B5EF4-FFF2-40B4-BE49-F238E27FC236}">
                <a16:creationId xmlns:a16="http://schemas.microsoft.com/office/drawing/2014/main" id="{1162D1D7-7DF0-F6BE-8A6D-D2B88234D823}"/>
              </a:ext>
            </a:extLst>
          </p:cNvPr>
          <p:cNvGraphicFramePr>
            <a:graphicFrameLocks noGrp="1"/>
          </p:cNvGraphicFramePr>
          <p:nvPr>
            <p:extLst>
              <p:ext uri="{D42A27DB-BD31-4B8C-83A1-F6EECF244321}">
                <p14:modId xmlns:p14="http://schemas.microsoft.com/office/powerpoint/2010/main" val="2795452556"/>
              </p:ext>
            </p:extLst>
          </p:nvPr>
        </p:nvGraphicFramePr>
        <p:xfrm>
          <a:off x="228600" y="450723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0</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75766927"/>
                  </a:ext>
                </a:extLst>
              </a:tr>
              <a:tr h="200025">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
        <p:nvSpPr>
          <p:cNvPr id="15" name="TextBox 14">
            <a:extLst>
              <a:ext uri="{FF2B5EF4-FFF2-40B4-BE49-F238E27FC236}">
                <a16:creationId xmlns:a16="http://schemas.microsoft.com/office/drawing/2014/main" id="{B239BD8F-137B-702E-C24D-0D8F1CEA1DE1}"/>
              </a:ext>
            </a:extLst>
          </p:cNvPr>
          <p:cNvSpPr txBox="1"/>
          <p:nvPr/>
        </p:nvSpPr>
        <p:spPr>
          <a:xfrm>
            <a:off x="609076" y="5830669"/>
            <a:ext cx="8458723" cy="276999"/>
          </a:xfrm>
          <a:prstGeom prst="rect">
            <a:avLst/>
          </a:prstGeom>
          <a:noFill/>
        </p:spPr>
        <p:txBody>
          <a:bodyPr wrap="square">
            <a:spAutoFit/>
          </a:bodyPr>
          <a:lstStyle/>
          <a:p>
            <a:pPr>
              <a:spcBef>
                <a:spcPts val="0"/>
              </a:spcBef>
              <a:spcAft>
                <a:spcPts val="0"/>
              </a:spcAft>
            </a:pPr>
            <a:r>
              <a:rPr lang="en-US" sz="1200" b="0" dirty="0" smtClean="0"/>
              <a:t>-</a:t>
            </a:r>
            <a:endParaRPr lang="en-US" sz="1200" b="0" dirty="0"/>
          </a:p>
        </p:txBody>
      </p:sp>
    </p:spTree>
    <p:extLst>
      <p:ext uri="{BB962C8B-B14F-4D97-AF65-F5344CB8AC3E}">
        <p14:creationId xmlns:p14="http://schemas.microsoft.com/office/powerpoint/2010/main" val="409328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smtClean="0"/>
              <a:t>Metric </a:t>
            </a:r>
            <a:r>
              <a:rPr lang="en-US" sz="1800" b="0" dirty="0"/>
              <a:t>for best </a:t>
            </a:r>
            <a:r>
              <a:rPr lang="en-US" sz="1800" b="0" dirty="0" err="1" smtClean="0"/>
              <a:t>Nss</a:t>
            </a:r>
            <a:r>
              <a:rPr lang="en-US" sz="1800" b="0" dirty="0" smtClean="0"/>
              <a:t>=3 </a:t>
            </a:r>
            <a:r>
              <a:rPr lang="en-US" sz="1800" b="0" dirty="0"/>
              <a:t>UEQM combination subsets: max average </a:t>
            </a:r>
            <a:r>
              <a:rPr lang="en-US" sz="1800" b="0" dirty="0" err="1"/>
              <a:t>goodput</a:t>
            </a:r>
            <a:r>
              <a:rPr lang="en-US" sz="1800" b="0" dirty="0"/>
              <a:t> gain percentage in SNR [</a:t>
            </a:r>
            <a:r>
              <a:rPr lang="en-US" sz="1800" b="0" dirty="0" smtClean="0"/>
              <a:t>20,30]dB (see </a:t>
            </a:r>
            <a:r>
              <a:rPr lang="en-US" sz="1800" b="0" dirty="0" smtClean="0"/>
              <a:t>Appendix A </a:t>
            </a:r>
            <a:r>
              <a:rPr lang="en-US" sz="1800" b="0" dirty="0" smtClean="0"/>
              <a:t>for switching point between </a:t>
            </a:r>
            <a:r>
              <a:rPr lang="en-US" sz="1800" b="0" dirty="0" err="1" smtClean="0"/>
              <a:t>Nss</a:t>
            </a:r>
            <a:r>
              <a:rPr lang="en-US" sz="1800" b="0" dirty="0" smtClean="0"/>
              <a:t>=3 and </a:t>
            </a:r>
            <a:r>
              <a:rPr lang="en-US" sz="1800" b="0" dirty="0" err="1" smtClean="0"/>
              <a:t>Nss</a:t>
            </a:r>
            <a:r>
              <a:rPr lang="en-US" sz="1800" b="0" dirty="0" smtClean="0"/>
              <a:t>=4)</a:t>
            </a:r>
          </a:p>
          <a:p>
            <a:pPr>
              <a:spcBef>
                <a:spcPts val="0"/>
              </a:spcBef>
              <a:spcAft>
                <a:spcPts val="0"/>
              </a:spcAft>
            </a:pPr>
            <a:endParaRPr lang="en-US" sz="1800" b="0" dirty="0" smtClean="0"/>
          </a:p>
          <a:p>
            <a:pPr>
              <a:spcBef>
                <a:spcPts val="0"/>
              </a:spcBef>
              <a:spcAft>
                <a:spcPts val="0"/>
              </a:spcAft>
            </a:pPr>
            <a:r>
              <a:rPr lang="en-US" sz="1800" b="0" dirty="0" smtClean="0"/>
              <a:t>Compared </a:t>
            </a:r>
            <a:r>
              <a:rPr lang="en-US" sz="1800" b="0" dirty="0"/>
              <a:t>with “all combinations” (</a:t>
            </a:r>
            <a:r>
              <a:rPr lang="en-US" sz="1800" b="0" dirty="0" smtClean="0"/>
              <a:t>UEQM </a:t>
            </a:r>
            <a:r>
              <a:rPr lang="en-US" sz="1800" b="0" dirty="0"/>
              <a:t>with QAM diff-3 and </a:t>
            </a:r>
            <a:r>
              <a:rPr lang="en-US" sz="1800" b="0" dirty="0" smtClean="0"/>
              <a:t>4), </a:t>
            </a:r>
            <a:r>
              <a:rPr lang="en-US" sz="1800" b="0" dirty="0"/>
              <a:t>limiting to QAM diff-2 is close to optimal.</a:t>
            </a:r>
          </a:p>
          <a:p>
            <a:pPr>
              <a:spcBef>
                <a:spcPts val="0"/>
              </a:spcBef>
              <a:spcAft>
                <a:spcPts val="0"/>
              </a:spcAft>
            </a:pPr>
            <a:endParaRPr lang="en-US" sz="1800" b="0" dirty="0"/>
          </a:p>
          <a:p>
            <a:pPr>
              <a:spcBef>
                <a:spcPts val="0"/>
              </a:spcBef>
              <a:spcAft>
                <a:spcPts val="0"/>
              </a:spcAft>
            </a:pPr>
            <a:r>
              <a:rPr lang="en-US" sz="1800" b="0" dirty="0" smtClean="0"/>
              <a:t>Selecting </a:t>
            </a:r>
            <a:r>
              <a:rPr lang="en-US" sz="1800" b="0" dirty="0"/>
              <a:t>only l or 2 UEQM combinations results in </a:t>
            </a:r>
            <a:r>
              <a:rPr lang="en-US" sz="1800" b="0" dirty="0" smtClean="0"/>
              <a:t>sub-optimal performance</a:t>
            </a:r>
            <a:r>
              <a:rPr lang="en-US" sz="1800" b="0" dirty="0"/>
              <a:t>.</a:t>
            </a:r>
          </a:p>
          <a:p>
            <a:pPr>
              <a:spcBef>
                <a:spcPts val="0"/>
              </a:spcBef>
              <a:spcAft>
                <a:spcPts val="0"/>
              </a:spcAft>
            </a:pPr>
            <a:endParaRPr lang="en-US" sz="1800" b="0" dirty="0"/>
          </a:p>
          <a:p>
            <a:pPr>
              <a:spcBef>
                <a:spcPts val="0"/>
              </a:spcBef>
              <a:spcAft>
                <a:spcPts val="0"/>
              </a:spcAft>
            </a:pPr>
            <a:r>
              <a:rPr lang="en-US" sz="1800" b="0" dirty="0" smtClean="0"/>
              <a:t>Out </a:t>
            </a:r>
            <a:r>
              <a:rPr lang="en-US" sz="1800" b="0" dirty="0"/>
              <a:t>of the 5 possible diff-2 combinations for </a:t>
            </a:r>
            <a:r>
              <a:rPr lang="en-US" sz="1800" b="0" dirty="0" err="1" smtClean="0"/>
              <a:t>Nss</a:t>
            </a:r>
            <a:r>
              <a:rPr lang="en-US" sz="1800" dirty="0" smtClean="0"/>
              <a:t>=</a:t>
            </a:r>
            <a:r>
              <a:rPr lang="en-US" sz="1800" b="0" dirty="0" smtClean="0"/>
              <a:t>3</a:t>
            </a:r>
            <a:r>
              <a:rPr lang="en-US" sz="1800" b="0" dirty="0"/>
              <a:t>, combinations (1,3,4) or (1,2,4) provide good performance.</a:t>
            </a:r>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266072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2" name="Picture 4">
            <a:extLst>
              <a:ext uri="{FF2B5EF4-FFF2-40B4-BE49-F238E27FC236}">
                <a16:creationId xmlns:a16="http://schemas.microsoft.com/office/drawing/2014/main" id="{40E040A4-E345-761E-CCA8-02DC9E570F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177" y="3962400"/>
            <a:ext cx="6541223" cy="24858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069B09-2814-16E2-D087-CADB19EEAD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451" y="1447800"/>
            <a:ext cx="6489749" cy="24505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381000"/>
            <a:ext cx="7772400" cy="914400"/>
          </a:xfrm>
        </p:spPr>
        <p:txBody>
          <a:bodyPr/>
          <a:lstStyle/>
          <a:p>
            <a:r>
              <a:rPr lang="en-US" sz="2400" dirty="0"/>
              <a:t>Optimal UEQM combinations for </a:t>
            </a:r>
            <a:r>
              <a:rPr lang="en-US" sz="2400" dirty="0" err="1" smtClean="0"/>
              <a:t>Nss</a:t>
            </a:r>
            <a:r>
              <a:rPr lang="en-US" sz="2400" dirty="0" smtClean="0"/>
              <a:t>=3 </a:t>
            </a:r>
            <a:r>
              <a:rPr lang="en-US" sz="2400" dirty="0"/>
              <a:t>in 3x3</a:t>
            </a:r>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9" name="Google Shape;1611;p162">
            <a:extLst>
              <a:ext uri="{FF2B5EF4-FFF2-40B4-BE49-F238E27FC236}">
                <a16:creationId xmlns:a16="http://schemas.microsoft.com/office/drawing/2014/main" id="{722C6B63-9250-67B1-E962-292CABC9A715}"/>
              </a:ext>
            </a:extLst>
          </p:cNvPr>
          <p:cNvSpPr txBox="1"/>
          <p:nvPr/>
        </p:nvSpPr>
        <p:spPr>
          <a:xfrm>
            <a:off x="2942100" y="12192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3x3 </a:t>
            </a:r>
            <a:r>
              <a:rPr lang="en-US" sz="1100" b="1" dirty="0" err="1" smtClean="0"/>
              <a:t>Nss</a:t>
            </a:r>
            <a:r>
              <a:rPr lang="en-US" sz="1100" b="1" dirty="0" smtClean="0"/>
              <a:t>=3 </a:t>
            </a:r>
            <a:r>
              <a:rPr lang="en-US" sz="1100" b="1" dirty="0"/>
              <a:t>TXBF</a:t>
            </a:r>
            <a:endParaRPr sz="1100" b="1" dirty="0"/>
          </a:p>
        </p:txBody>
      </p:sp>
      <p:graphicFrame>
        <p:nvGraphicFramePr>
          <p:cNvPr id="11" name="Table 10">
            <a:extLst>
              <a:ext uri="{FF2B5EF4-FFF2-40B4-BE49-F238E27FC236}">
                <a16:creationId xmlns:a16="http://schemas.microsoft.com/office/drawing/2014/main" id="{F5E96AB9-7ACA-DFE2-C072-F6BE69601F80}"/>
              </a:ext>
            </a:extLst>
          </p:cNvPr>
          <p:cNvGraphicFramePr>
            <a:graphicFrameLocks noGrp="1"/>
          </p:cNvGraphicFramePr>
          <p:nvPr>
            <p:extLst>
              <p:ext uri="{D42A27DB-BD31-4B8C-83A1-F6EECF244321}">
                <p14:modId xmlns:p14="http://schemas.microsoft.com/office/powerpoint/2010/main" val="1069849339"/>
              </p:ext>
            </p:extLst>
          </p:nvPr>
        </p:nvGraphicFramePr>
        <p:xfrm>
          <a:off x="228600" y="175260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0</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24269650"/>
                  </a:ext>
                </a:extLst>
              </a:tr>
              <a:tr h="200025">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
        <p:nvSpPr>
          <p:cNvPr id="12" name="Google Shape;1611;p162">
            <a:extLst>
              <a:ext uri="{FF2B5EF4-FFF2-40B4-BE49-F238E27FC236}">
                <a16:creationId xmlns:a16="http://schemas.microsoft.com/office/drawing/2014/main" id="{C6381EC2-977D-6884-D029-891D64037556}"/>
              </a:ext>
            </a:extLst>
          </p:cNvPr>
          <p:cNvSpPr txBox="1"/>
          <p:nvPr/>
        </p:nvSpPr>
        <p:spPr>
          <a:xfrm>
            <a:off x="2667000" y="3592842"/>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3x3 </a:t>
            </a:r>
            <a:r>
              <a:rPr lang="en-US" sz="1100" b="1" dirty="0" err="1" smtClean="0"/>
              <a:t>Nss</a:t>
            </a:r>
            <a:r>
              <a:rPr lang="en-US" sz="1100" b="1" dirty="0" smtClean="0"/>
              <a:t>=3 </a:t>
            </a:r>
            <a:r>
              <a:rPr lang="en-US" sz="1100" b="1" dirty="0"/>
              <a:t>TXBF</a:t>
            </a:r>
            <a:endParaRPr sz="1100" b="1" dirty="0"/>
          </a:p>
        </p:txBody>
      </p:sp>
      <p:graphicFrame>
        <p:nvGraphicFramePr>
          <p:cNvPr id="13" name="Table 12">
            <a:extLst>
              <a:ext uri="{FF2B5EF4-FFF2-40B4-BE49-F238E27FC236}">
                <a16:creationId xmlns:a16="http://schemas.microsoft.com/office/drawing/2014/main" id="{53C53100-9AB6-32FA-EC1C-25FBD0CB8C55}"/>
              </a:ext>
            </a:extLst>
          </p:cNvPr>
          <p:cNvGraphicFramePr>
            <a:graphicFrameLocks noGrp="1"/>
          </p:cNvGraphicFramePr>
          <p:nvPr>
            <p:extLst>
              <p:ext uri="{D42A27DB-BD31-4B8C-83A1-F6EECF244321}">
                <p14:modId xmlns:p14="http://schemas.microsoft.com/office/powerpoint/2010/main" val="572164259"/>
              </p:ext>
            </p:extLst>
          </p:nvPr>
        </p:nvGraphicFramePr>
        <p:xfrm>
          <a:off x="228599" y="427863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0</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66125872"/>
                  </a:ext>
                </a:extLst>
              </a:tr>
              <a:tr h="200025">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Tree>
    <p:extLst>
      <p:ext uri="{BB962C8B-B14F-4D97-AF65-F5344CB8AC3E}">
        <p14:creationId xmlns:p14="http://schemas.microsoft.com/office/powerpoint/2010/main" val="171401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a:t>Extended </a:t>
            </a:r>
            <a:r>
              <a:rPr lang="en-US" sz="1800" b="0" dirty="0" err="1" smtClean="0"/>
              <a:t>Nss</a:t>
            </a:r>
            <a:r>
              <a:rPr lang="en-US" sz="1800" b="0" dirty="0" smtClean="0"/>
              <a:t>=3 </a:t>
            </a:r>
            <a:r>
              <a:rPr lang="en-US" sz="1800" b="0" dirty="0"/>
              <a:t>SNR range in 3x3: max average </a:t>
            </a:r>
            <a:r>
              <a:rPr lang="en-US" sz="1800" b="0" dirty="0" err="1"/>
              <a:t>goodput</a:t>
            </a:r>
            <a:r>
              <a:rPr lang="en-US" sz="1800" b="0" dirty="0"/>
              <a:t> gain percentage in SNR [</a:t>
            </a:r>
            <a:r>
              <a:rPr lang="en-US" sz="1800" b="0" dirty="0" smtClean="0"/>
              <a:t>15,50]dB</a:t>
            </a:r>
          </a:p>
          <a:p>
            <a:pPr>
              <a:spcBef>
                <a:spcPts val="0"/>
              </a:spcBef>
              <a:spcAft>
                <a:spcPts val="0"/>
              </a:spcAft>
            </a:pPr>
            <a:endParaRPr lang="en-US" sz="1800" b="0" dirty="0"/>
          </a:p>
          <a:p>
            <a:pPr>
              <a:spcBef>
                <a:spcPts val="0"/>
              </a:spcBef>
              <a:spcAft>
                <a:spcPts val="0"/>
              </a:spcAft>
            </a:pPr>
            <a:r>
              <a:rPr lang="en-US" sz="1800" b="0" dirty="0" smtClean="0"/>
              <a:t>In summary combination </a:t>
            </a:r>
            <a:r>
              <a:rPr lang="en-US" sz="1800" b="0" dirty="0"/>
              <a:t>(1,3,4) is the best for </a:t>
            </a:r>
            <a:r>
              <a:rPr lang="en-US" sz="1800" b="0" dirty="0" err="1" smtClean="0"/>
              <a:t>Nss</a:t>
            </a:r>
            <a:r>
              <a:rPr lang="en-US" sz="1800" b="0" dirty="0" smtClean="0"/>
              <a:t>=3</a:t>
            </a:r>
            <a:r>
              <a:rPr lang="en-US" sz="1800" b="0" dirty="0"/>
              <a:t>, considering 3x3 and 4x4</a:t>
            </a:r>
          </a:p>
          <a:p>
            <a:pPr>
              <a:spcBef>
                <a:spcPts val="0"/>
              </a:spcBef>
              <a:spcAft>
                <a:spcPts val="0"/>
              </a:spcAft>
            </a:pPr>
            <a:endParaRPr lang="en-US" sz="1800" b="0" dirty="0"/>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4105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4x4 Simulations</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smtClean="0"/>
              <a:t>Our simulations for 4x4 include the </a:t>
            </a:r>
            <a:r>
              <a:rPr lang="en-US" sz="1800" b="0" dirty="0"/>
              <a:t>proposed new MCS in [5]-[7] which we also support</a:t>
            </a:r>
          </a:p>
          <a:p>
            <a:pPr>
              <a:spcBef>
                <a:spcPts val="0"/>
              </a:spcBef>
              <a:spcAft>
                <a:spcPts val="0"/>
              </a:spcAft>
            </a:pPr>
            <a:endParaRPr lang="en-US" sz="1800" b="0" dirty="0" smtClean="0"/>
          </a:p>
          <a:p>
            <a:pPr>
              <a:spcBef>
                <a:spcPts val="0"/>
              </a:spcBef>
              <a:spcAft>
                <a:spcPts val="0"/>
              </a:spcAft>
            </a:pPr>
            <a:r>
              <a:rPr lang="en-US" sz="1800" b="0" dirty="0" smtClean="0"/>
              <a:t>The simulations also assume higher power </a:t>
            </a:r>
            <a:r>
              <a:rPr lang="en-US" sz="1800" b="0" dirty="0" err="1" smtClean="0"/>
              <a:t>backoff</a:t>
            </a:r>
            <a:r>
              <a:rPr lang="en-US" sz="1800" b="0" dirty="0" smtClean="0"/>
              <a:t> for higher QAM (2dB gap) to emulate a realistic implementation. </a:t>
            </a:r>
          </a:p>
          <a:p>
            <a:pPr>
              <a:spcBef>
                <a:spcPts val="0"/>
              </a:spcBef>
              <a:spcAft>
                <a:spcPts val="0"/>
              </a:spcAft>
            </a:pPr>
            <a:endParaRPr lang="en-US" sz="1800" b="0" dirty="0"/>
          </a:p>
          <a:p>
            <a:pPr>
              <a:spcBef>
                <a:spcPts val="0"/>
              </a:spcBef>
              <a:spcAft>
                <a:spcPts val="0"/>
              </a:spcAft>
            </a:pPr>
            <a:r>
              <a:rPr lang="en-US" sz="1800" b="0" dirty="0" smtClean="0"/>
              <a:t>We have also run the </a:t>
            </a:r>
            <a:r>
              <a:rPr lang="en-US" sz="1800" b="0" dirty="0" err="1" smtClean="0"/>
              <a:t>Nss</a:t>
            </a:r>
            <a:r>
              <a:rPr lang="en-US" sz="1800" b="0" dirty="0" smtClean="0"/>
              <a:t>=3 simulations with power </a:t>
            </a:r>
            <a:r>
              <a:rPr lang="en-US" sz="1800" b="0" dirty="0" err="1" smtClean="0"/>
              <a:t>backoff</a:t>
            </a:r>
            <a:r>
              <a:rPr lang="en-US" sz="1800" b="0" dirty="0" smtClean="0"/>
              <a:t> but the optimal choice didn’t change</a:t>
            </a:r>
            <a:endParaRPr lang="en-US" sz="1800" b="0" dirty="0"/>
          </a:p>
          <a:p>
            <a:pPr>
              <a:spcBef>
                <a:spcPts val="0"/>
              </a:spcBef>
              <a:spcAft>
                <a:spcPts val="0"/>
              </a:spcAft>
            </a:pPr>
            <a:endParaRPr lang="en-US" sz="1800" b="0" dirty="0"/>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250241513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440954</TotalTime>
  <Words>1531</Words>
  <Application>Microsoft Office PowerPoint</Application>
  <PresentationFormat>On-screen Show (4:3)</PresentationFormat>
  <Paragraphs>755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CiscoSans ExtraLight</vt:lpstr>
      <vt:lpstr>CiscoSans Thin</vt:lpstr>
      <vt:lpstr>Times New Roman</vt:lpstr>
      <vt:lpstr>Wingdings</vt:lpstr>
      <vt:lpstr>802-11-Submission</vt:lpstr>
      <vt:lpstr>UEQM – Further Details</vt:lpstr>
      <vt:lpstr>Introduction</vt:lpstr>
      <vt:lpstr>Simulation Assumptions</vt:lpstr>
      <vt:lpstr>Optimal UEQM combinations for Nss=2</vt:lpstr>
      <vt:lpstr>Optimal UEQM combinations for Nss=3 in 4x4</vt:lpstr>
      <vt:lpstr>Discussion</vt:lpstr>
      <vt:lpstr>Optimal UEQM combinations for Nss=3 in 3x3</vt:lpstr>
      <vt:lpstr>Discussion</vt:lpstr>
      <vt:lpstr>4x4 Simulations</vt:lpstr>
      <vt:lpstr>Optimal UEQM combinations for Nss=4 in 4x4 with New MCS</vt:lpstr>
      <vt:lpstr>Discussion</vt:lpstr>
      <vt:lpstr>Conclusions</vt:lpstr>
      <vt:lpstr>References</vt:lpstr>
      <vt:lpstr>SP #1</vt:lpstr>
      <vt:lpstr>Appendix A - Nss=3 and Nss=4 Link Adaptation</vt:lpstr>
      <vt:lpstr>Appendix B – Why does the gain of UEQM fluctuates over SNR?</vt:lpstr>
    </vt:vector>
  </TitlesOfParts>
  <Manager>ron.porat@broadcom.com</Manager>
  <Company>Broadcom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Cumulative impact of multiple impairments on JT performance</dc:title>
  <dc:creator>ron.porat@broadcom.com</dc:creator>
  <cp:keywords>September 2017</cp:keywords>
  <cp:lastModifiedBy>Ron Porat</cp:lastModifiedBy>
  <cp:revision>2897</cp:revision>
  <cp:lastPrinted>1998-02-10T13:28:06Z</cp:lastPrinted>
  <dcterms:created xsi:type="dcterms:W3CDTF">2007-05-21T21:00:37Z</dcterms:created>
  <dcterms:modified xsi:type="dcterms:W3CDTF">2024-04-24T19:34:46Z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