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403" r:id="rId5"/>
    <p:sldId id="411" r:id="rId6"/>
    <p:sldId id="421" r:id="rId7"/>
    <p:sldId id="422" r:id="rId8"/>
    <p:sldId id="424" r:id="rId9"/>
    <p:sldId id="416" r:id="rId10"/>
    <p:sldId id="423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89AEEA03-C60B-367C-6144-243987E11755}" name="Rui Yang" initials="RY" userId="S::Rui.Yang@InterDigital.com::bce1505e-7a83-43cd-b9b3-a84ece5d0f70" providerId="AD"/>
  <p188:author id="{3E6D6C32-743D-38D4-0D54-2E77AD71895F}" name="Hanqing" initials="H" userId="S::Hanqing.Lou@InterDigital.com::e75e7991-8deb-47e1-b5fe-d3e0bfcf7295" providerId="AD"/>
  <p188:author id="{A9D7C267-9F5C-4B8A-DF5D-DE792C727189}" name="Ying Wang" initials="YW" userId="S::ying.wang@interdigital.com::8e2b5234-ae97-4fca-ae1b-9fe91970e752" providerId="AD"/>
  <p188:author id="{FAAF7292-E0DA-7A37-4646-39DC5F517D9B}" name="Mahmoud Kamel" initials="MK" userId="S::mahmoud.kamel@InterDigital.com::b829af05-a610-418c-9409-5a2eb40a95c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3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E6F440-652A-4CFC-97AF-F6D3BE82DDB8}" v="194" dt="2024-07-12T00:25:20.9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2" y="8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Kome Oteri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802.11-18/1938r0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70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Kome Oteri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98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Kome Oteri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70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Kome Oteri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301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Kome Oteri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081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Kome Oteri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986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Kome Oteri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222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Draft: UL Overhead Analysis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802.11-24/0505r0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D22B06-7B5C-4C1E-A9B4-B9B752DC62F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19089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June 2024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2CB1D576-0576-4B25-8C5D-908038286F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52384" y="6532772"/>
            <a:ext cx="178240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Hanqing Lou (InterDigital)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7827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/>
              <a:t>Considerations of Transmissions of Initial Control Response frames</a:t>
            </a:r>
            <a:endParaRPr lang="en-GB" sz="280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2024-06-08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1544" y="26122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8360E99E-6114-49AA-8F23-81809CD2D1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507810"/>
              </p:ext>
            </p:extLst>
          </p:nvPr>
        </p:nvGraphicFramePr>
        <p:xfrm>
          <a:off x="2035175" y="3114675"/>
          <a:ext cx="7862888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434773" imgH="2792420" progId="Word.Document.8">
                  <p:embed/>
                </p:oleObj>
              </mc:Choice>
              <mc:Fallback>
                <p:oleObj name="Document" r:id="rId3" imgW="8434773" imgH="2792420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8360E99E-6114-49AA-8F23-81809CD2D1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175" y="3114675"/>
                        <a:ext cx="7862888" cy="247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03865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Recap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D67637E-663E-E113-D381-A17559240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2" y="1717539"/>
            <a:ext cx="1036108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/>
              <a:t>In [1], we reviewed NPCA, DSO, Power saving, in-device coexistence and dynamic preamble puncturing procedures</a:t>
            </a:r>
            <a:r>
              <a:rPr lang="en-US" dirty="0"/>
              <a:t>, and considered them as changes between different modes.</a:t>
            </a:r>
            <a:r>
              <a:rPr lang="en-US" sz="2400" dirty="0"/>
              <a:t> </a:t>
            </a:r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/>
              <a:t>Although they are different procedures to achieve different purposes, they share some commonalities.</a:t>
            </a:r>
            <a:endParaRPr lang="en-US" dirty="0"/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/>
              <a:t>A unified design of initial control frames for dynamic mode changes is proposed. </a:t>
            </a:r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06B781AF-4CCF-49B0-A572-DE54FBE5D942}" type="slidenum"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pPr>
                <a:spcAft>
                  <a:spcPts val="600"/>
                </a:spcAft>
              </a:pPr>
              <a:t>2</a:t>
            </a:fld>
            <a:endParaRPr lang="en-GB" kern="1200"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529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914400" y="836712"/>
            <a:ext cx="10361084" cy="5829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/>
              <a:t>Recap: General Design Considerations for ICF [1]</a:t>
            </a:r>
            <a:endParaRPr lang="en-GB" ker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06B781AF-4CCF-49B0-A572-DE54FBE5D942}" type="slidenum"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pPr>
                <a:spcAft>
                  <a:spcPts val="600"/>
                </a:spcAft>
              </a:pPr>
              <a:t>3</a:t>
            </a:fld>
            <a:endParaRPr lang="en-GB" kern="1200"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B741476-23A4-9445-FE41-C3E6965763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447698"/>
              </p:ext>
            </p:extLst>
          </p:nvPr>
        </p:nvGraphicFramePr>
        <p:xfrm>
          <a:off x="1487488" y="1599489"/>
          <a:ext cx="9004077" cy="4424111"/>
        </p:xfrm>
        <a:graphic>
          <a:graphicData uri="http://schemas.openxmlformats.org/drawingml/2006/table">
            <a:tbl>
              <a:tblPr/>
              <a:tblGrid>
                <a:gridCol w="2645732">
                  <a:extLst>
                    <a:ext uri="{9D8B030D-6E8A-4147-A177-3AD203B41FA5}">
                      <a16:colId xmlns:a16="http://schemas.microsoft.com/office/drawing/2014/main" val="2160107674"/>
                    </a:ext>
                  </a:extLst>
                </a:gridCol>
                <a:gridCol w="660607">
                  <a:extLst>
                    <a:ext uri="{9D8B030D-6E8A-4147-A177-3AD203B41FA5}">
                      <a16:colId xmlns:a16="http://schemas.microsoft.com/office/drawing/2014/main" val="154630688"/>
                    </a:ext>
                  </a:extLst>
                </a:gridCol>
                <a:gridCol w="660607">
                  <a:extLst>
                    <a:ext uri="{9D8B030D-6E8A-4147-A177-3AD203B41FA5}">
                      <a16:colId xmlns:a16="http://schemas.microsoft.com/office/drawing/2014/main" val="437617673"/>
                    </a:ext>
                  </a:extLst>
                </a:gridCol>
                <a:gridCol w="607758">
                  <a:extLst>
                    <a:ext uri="{9D8B030D-6E8A-4147-A177-3AD203B41FA5}">
                      <a16:colId xmlns:a16="http://schemas.microsoft.com/office/drawing/2014/main" val="1408780818"/>
                    </a:ext>
                  </a:extLst>
                </a:gridCol>
                <a:gridCol w="845578">
                  <a:extLst>
                    <a:ext uri="{9D8B030D-6E8A-4147-A177-3AD203B41FA5}">
                      <a16:colId xmlns:a16="http://schemas.microsoft.com/office/drawing/2014/main" val="682845235"/>
                    </a:ext>
                  </a:extLst>
                </a:gridCol>
                <a:gridCol w="782820">
                  <a:extLst>
                    <a:ext uri="{9D8B030D-6E8A-4147-A177-3AD203B41FA5}">
                      <a16:colId xmlns:a16="http://schemas.microsoft.com/office/drawing/2014/main" val="3980922253"/>
                    </a:ext>
                  </a:extLst>
                </a:gridCol>
                <a:gridCol w="2800975">
                  <a:extLst>
                    <a:ext uri="{9D8B030D-6E8A-4147-A177-3AD203B41FA5}">
                      <a16:colId xmlns:a16="http://schemas.microsoft.com/office/drawing/2014/main" val="2183672480"/>
                    </a:ext>
                  </a:extLst>
                </a:gridCol>
              </a:tblGrid>
              <a:tr h="5313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5B9BD5"/>
                          </a:highlight>
                          <a:latin typeface="Calibri" panose="020F0502020204030204" pitchFamily="34" charset="0"/>
                        </a:rPr>
                        <a:t>ICF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5B9BD5"/>
                          </a:highlight>
                          <a:latin typeface="Calibri" panose="020F0502020204030204" pitchFamily="34" charset="0"/>
                        </a:rPr>
                        <a:t>NPCA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5B9BD5"/>
                          </a:highlight>
                          <a:latin typeface="Calibri" panose="020F0502020204030204" pitchFamily="34" charset="0"/>
                        </a:rPr>
                        <a:t>DSO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5B9BD5"/>
                          </a:highlight>
                          <a:latin typeface="Calibri" panose="020F0502020204030204" pitchFamily="34" charset="0"/>
                        </a:rPr>
                        <a:t>Power Saving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5B9BD5"/>
                          </a:highlight>
                          <a:latin typeface="Calibri" panose="020F0502020204030204" pitchFamily="34" charset="0"/>
                        </a:rPr>
                        <a:t>Coexistence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5B9BD5"/>
                          </a:highlight>
                          <a:latin typeface="Calibri" panose="020F0502020204030204" pitchFamily="34" charset="0"/>
                        </a:rPr>
                        <a:t>Dynamic Puncturing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5B9BD5"/>
                          </a:highlight>
                          <a:latin typeface="Calibri" panose="020F0502020204030204" pitchFamily="34" charset="0"/>
                        </a:rPr>
                        <a:t>Highlighed Design Consideration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55363"/>
                  </a:ext>
                </a:extLst>
              </a:tr>
              <a:tr h="4771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5B9BD5"/>
                          </a:highlight>
                          <a:latin typeface="Calibri" panose="020F0502020204030204" pitchFamily="34" charset="0"/>
                        </a:rPr>
                        <a:t>Transmitted before Mode 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0006"/>
                          </a:solidFill>
                          <a:effectLst/>
                          <a:highlight>
                            <a:srgbClr val="FFC7CE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0006"/>
                          </a:solidFill>
                          <a:effectLst/>
                          <a:highlight>
                            <a:srgbClr val="FFC7CE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6857827"/>
                  </a:ext>
                </a:extLst>
              </a:tr>
              <a:tr h="303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5B9BD5"/>
                          </a:highlight>
                          <a:latin typeface="Calibri" panose="020F0502020204030204" pitchFamily="34" charset="0"/>
                        </a:rPr>
                        <a:t>ICF/ICR in the same Mode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 with diff modes, padding is needed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880800"/>
                  </a:ext>
                </a:extLst>
              </a:tr>
              <a:tr h="216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5B9BD5"/>
                          </a:highlight>
                          <a:latin typeface="Calibri" panose="020F0502020204030204" pitchFamily="34" charset="0"/>
                        </a:rPr>
                        <a:t>Padding (e.g., FCS2)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0006"/>
                          </a:solidFill>
                          <a:effectLst/>
                          <a:highlight>
                            <a:srgbClr val="FFC7CE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0006"/>
                          </a:solidFill>
                          <a:effectLst/>
                          <a:highlight>
                            <a:srgbClr val="FFC7CE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0006"/>
                          </a:solidFill>
                          <a:effectLst/>
                          <a:highlight>
                            <a:srgbClr val="FFC7CE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8845914"/>
                  </a:ext>
                </a:extLst>
              </a:tr>
              <a:tr h="4012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5B9BD5"/>
                          </a:highlight>
                          <a:latin typeface="Calibri" panose="020F0502020204030204" pitchFamily="34" charset="0"/>
                        </a:rPr>
                        <a:t>Carried in non-HT Dup PPDU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support lagecy NAV setting, better to use non-HT Dup PPDU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697699"/>
                  </a:ext>
                </a:extLst>
              </a:tr>
              <a:tr h="4445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5B9BD5"/>
                          </a:highlight>
                          <a:latin typeface="Calibri" panose="020F0502020204030204" pitchFamily="34" charset="0"/>
                        </a:rPr>
                        <a:t>Support multicast transmission (one-to-multiple)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Could reuse TF. Need to design whether ICR is carried in TB PPDU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5789962"/>
                  </a:ext>
                </a:extLst>
              </a:tr>
              <a:tr h="23855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5B9BD5"/>
                          </a:highlight>
                          <a:latin typeface="Calibri" panose="020F0502020204030204" pitchFamily="34" charset="0"/>
                        </a:rPr>
                        <a:t>Initiated by an 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31411"/>
                  </a:ext>
                </a:extLst>
              </a:tr>
              <a:tr h="5204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5B9BD5"/>
                          </a:highlight>
                          <a:latin typeface="Calibri" panose="020F0502020204030204" pitchFamily="34" charset="0"/>
                        </a:rPr>
                        <a:t>Initiated by a non AP STA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0006"/>
                          </a:solidFill>
                          <a:effectLst/>
                          <a:highlight>
                            <a:srgbClr val="FFC7CE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TF is DL only now. Either using TF with modification or a new type, or a new frame.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9441782"/>
                  </a:ext>
                </a:extLst>
              </a:tr>
              <a:tr h="216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5B9BD5"/>
                          </a:highlight>
                          <a:latin typeface="Calibri" panose="020F0502020204030204" pitchFamily="34" charset="0"/>
                        </a:rPr>
                        <a:t>Contains Max BW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 unified design, we could define different types/variants for different use cases/scenarios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425144"/>
                  </a:ext>
                </a:extLst>
              </a:tr>
              <a:tr h="21686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5B9BD5"/>
                          </a:highlight>
                          <a:latin typeface="Calibri" panose="020F0502020204030204" pitchFamily="34" charset="0"/>
                        </a:rPr>
                        <a:t>Contains Max Tx/Rx Nss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1297558"/>
                  </a:ext>
                </a:extLst>
              </a:tr>
              <a:tr h="21686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5B9BD5"/>
                          </a:highlight>
                          <a:latin typeface="Calibri" panose="020F0502020204030204" pitchFamily="34" charset="0"/>
                        </a:rPr>
                        <a:t>Contains Max MCS/Rx MCS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570540"/>
                  </a:ext>
                </a:extLst>
              </a:tr>
              <a:tr h="216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5B9BD5"/>
                          </a:highlight>
                          <a:latin typeface="Calibri" panose="020F0502020204030204" pitchFamily="34" charset="0"/>
                        </a:rPr>
                        <a:t>Contains Dynamic puncturing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718075"/>
                  </a:ext>
                </a:extLst>
              </a:tr>
              <a:tr h="206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5B9BD5"/>
                          </a:highlight>
                          <a:latin typeface="Calibri" panose="020F0502020204030204" pitchFamily="34" charset="0"/>
                        </a:rPr>
                        <a:t>Contains unavailable time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0006"/>
                          </a:solidFill>
                          <a:effectLst/>
                          <a:highlight>
                            <a:srgbClr val="FFC7CE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0006"/>
                          </a:solidFill>
                          <a:effectLst/>
                          <a:highlight>
                            <a:srgbClr val="FFC7CE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0006"/>
                          </a:solidFill>
                          <a:effectLst/>
                          <a:highlight>
                            <a:srgbClr val="FFC7CE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6100"/>
                          </a:solidFill>
                          <a:effectLst/>
                          <a:highlight>
                            <a:srgbClr val="C6EFCE"/>
                          </a:highlight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0006"/>
                          </a:solidFill>
                          <a:effectLst/>
                          <a:highlight>
                            <a:srgbClr val="FFC7CE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657522"/>
                  </a:ext>
                </a:extLst>
              </a:tr>
              <a:tr h="216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5B9BD5"/>
                          </a:highlight>
                          <a:latin typeface="Calibri" panose="020F0502020204030204" pitchFamily="34" charset="0"/>
                        </a:rPr>
                        <a:t>Contains QoS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9C5700"/>
                          </a:solidFill>
                          <a:effectLst/>
                          <a:highlight>
                            <a:srgbClr val="FFEB9C"/>
                          </a:highlight>
                          <a:latin typeface="Calibri" panose="020F0502020204030204" pitchFamily="34" charset="0"/>
                        </a:rPr>
                        <a:t>Maybe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 to have in all cases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4304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4878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What Should Be Carried in ICR?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D67637E-663E-E113-D381-A17559240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2" y="1717539"/>
            <a:ext cx="1036108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/>
              <a:t>Option 1: ICR serves as an acknowledgement of ICF.</a:t>
            </a:r>
          </a:p>
          <a:p>
            <a:pPr marL="12001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The transmission of ICR is an implicit indication that the STA accepts the proposed dynamic mode change. </a:t>
            </a:r>
          </a:p>
          <a:p>
            <a:pPr marL="12001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some scenarios, ICRs are concurrently transmitted in UL by multiple STAs. A natural question would be whether an ICR carries STA specific information, or it is designed to be identical from different STAs.  </a:t>
            </a:r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Option 2: ICR is used to accept or reject the proposed dynamic mode change by ICF.</a:t>
            </a:r>
          </a:p>
          <a:p>
            <a:pPr marL="12001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Status code may be included in the ICR so that it could explicitly indicate whether it accepts or rejects the proposed dynamic mode change and the reason to reject. </a:t>
            </a:r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Option 3: ICR carries operational parameters proposed by the TXOP responder.</a:t>
            </a:r>
          </a:p>
          <a:p>
            <a:pPr marL="12001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The operational parameters carried in the ICR may be limited by the parameters proposed by the ICF. </a:t>
            </a:r>
          </a:p>
          <a:p>
            <a:pPr marL="12001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For example, a maximum bandwidth carried in the ICR may be upper bounded by the maximum bandwidth carried in the ICF. </a:t>
            </a:r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Different options may be used for different types of ICFs that solicited the ICR frames.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06B781AF-4CCF-49B0-A572-DE54FBE5D942}" type="slidenum"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pPr>
                <a:spcAft>
                  <a:spcPts val="600"/>
                </a:spcAft>
              </a:pPr>
              <a:t>4</a:t>
            </a:fld>
            <a:endParaRPr lang="en-GB" kern="1200"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025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914401" y="476672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Transmission of ICF and ICR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D67637E-663E-E113-D381-A17559240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6" y="3924767"/>
            <a:ext cx="10729192" cy="2512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Mode 1 could be considered as a permanent/static mode and Mode 2 could be considered as a transient/dynamic mode. </a:t>
            </a:r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Option 1: An ICF is transmitted in Mode 1 and an ICR is transmitted in Mode 2. Padding is needed in ICF. Exemplary usage cases include power saving, DSO, etc.</a:t>
            </a:r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Option 2: both ICF and ICR are transmitted in Mode 1. Padding may be needed in the ICR. Exemplary usage cases include coexistence, DSO, etc.</a:t>
            </a:r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Option 3: both ICF and ICR are transmitted in Mode 2. Exemplary usage cases include NPCA, dynamic preamble puncturing, etc.</a:t>
            </a:r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It may be more flexible if we allow different ICF/ICR transmission options for the same usage case with different STA capabilities. </a:t>
            </a:r>
          </a:p>
          <a:p>
            <a:pPr marL="12001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For example, we could use option 1 or option 2 for DSO STAs with different center frequency switching delay capabilities.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06B781AF-4CCF-49B0-A572-DE54FBE5D942}" type="slidenum"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pPr>
                <a:spcAft>
                  <a:spcPts val="600"/>
                </a:spcAft>
              </a:pPr>
              <a:t>5</a:t>
            </a:fld>
            <a:endParaRPr lang="en-GB" kern="1200"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63C3D7-F7DB-B793-E680-DF65A45ABA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392" y="1420670"/>
            <a:ext cx="3231963" cy="23907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4E4A1E4-6E34-2994-8ED0-86F940652C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6205" y="1420669"/>
            <a:ext cx="3231963" cy="23907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CEFDE92-5F15-C78D-0674-FB14BF718F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8342" y="1412776"/>
            <a:ext cx="3560266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001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Summary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D67637E-663E-E113-D381-A17559240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2" y="1717539"/>
            <a:ext cx="1036108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We reviewed what kind of information should be carried in the ICR.</a:t>
            </a:r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Three different options to transmit ICF/ICR are discussed.</a:t>
            </a:r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/>
              <a:t>For ICR </a:t>
            </a:r>
            <a:r>
              <a:rPr lang="en-US" sz="2000" dirty="0"/>
              <a:t>design, we propose to consider the following: </a:t>
            </a:r>
          </a:p>
          <a:p>
            <a:pPr marL="12001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The information carried by ICR depends on the Dynamic mode change types, e.g., NPCA, DSO, Power saving, in-device coexistence, dynamic preamble puncturing, etc.</a:t>
            </a:r>
          </a:p>
          <a:p>
            <a:pPr marL="12001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Flexible transmission mechanisms of ICF/ICR, e.g., transmitted before the mode change or after the mode change. </a:t>
            </a:r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06B781AF-4CCF-49B0-A572-DE54FBE5D942}" type="slidenum"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pPr>
                <a:spcAft>
                  <a:spcPts val="600"/>
                </a:spcAft>
              </a:pPr>
              <a:t>6</a:t>
            </a:fld>
            <a:endParaRPr lang="en-GB" kern="1200"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546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Reference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D67637E-663E-E113-D381-A17559240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2" y="1717539"/>
            <a:ext cx="1036108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/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694474-7A94-42B0-EFC9-6099F2016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[1] 11-24-0504 Considerations of a unified initial control frame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06B781AF-4CCF-49B0-A572-DE54FBE5D942}" type="slidenum"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pPr>
                <a:spcAft>
                  <a:spcPts val="600"/>
                </a:spcAft>
              </a:pPr>
              <a:t>7</a:t>
            </a:fld>
            <a:endParaRPr lang="en-GB" kern="1200"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170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424205-c870-41b8-8c6f-b833c5b04d9f">
      <Terms xmlns="http://schemas.microsoft.com/office/infopath/2007/PartnerControls"/>
    </lcf76f155ced4ddcb4097134ff3c332f>
    <TaxCatchAll xmlns="9dae37dc-1963-4192-976e-711db4d08a8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820705B85C04E9444D684292CAAA3" ma:contentTypeVersion="16" ma:contentTypeDescription="Create a new document." ma:contentTypeScope="" ma:versionID="76e2be82e288be82d0fae787eb7cd8b1">
  <xsd:schema xmlns:xsd="http://www.w3.org/2001/XMLSchema" xmlns:xs="http://www.w3.org/2001/XMLSchema" xmlns:p="http://schemas.microsoft.com/office/2006/metadata/properties" xmlns:ns2="e3424205-c870-41b8-8c6f-b833c5b04d9f" xmlns:ns3="9dae37dc-1963-4192-976e-711db4d08a86" targetNamespace="http://schemas.microsoft.com/office/2006/metadata/properties" ma:root="true" ma:fieldsID="e5bc066e7032ff1073eec4f53cc69559" ns2:_="" ns3:_="">
    <xsd:import namespace="e3424205-c870-41b8-8c6f-b833c5b04d9f"/>
    <xsd:import namespace="9dae37dc-1963-4192-976e-711db4d08a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24205-c870-41b8-8c6f-b833c5b0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d049dfe-3525-43e5-8f81-1f102b2aa2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37dc-1963-4192-976e-711db4d08a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f9b894c3-ae8d-4531-bf40-70742ed1faae}" ma:internalName="TaxCatchAll" ma:showField="CatchAllData" ma:web="9dae37dc-1963-4192-976e-711db4d08a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9A50B9-F81E-4C5E-A703-B3A815EC4651}">
  <ds:schemaRefs>
    <ds:schemaRef ds:uri="http://schemas.microsoft.com/office/2006/documentManagement/types"/>
    <ds:schemaRef ds:uri="http://purl.org/dc/dcmitype/"/>
    <ds:schemaRef ds:uri="http://purl.org/dc/elements/1.1/"/>
    <ds:schemaRef ds:uri="9dae37dc-1963-4192-976e-711db4d08a86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e3424205-c870-41b8-8c6f-b833c5b04d9f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A13A400-533D-4544-8480-544F4CB74E4D}">
  <ds:schemaRefs>
    <ds:schemaRef ds:uri="9dae37dc-1963-4192-976e-711db4d08a86"/>
    <ds:schemaRef ds:uri="e3424205-c870-41b8-8c6f-b833c5b04d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A77E55D-D0AE-4F08-9090-3A3B25BD06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</TotalTime>
  <Words>871</Words>
  <Application>Microsoft Office PowerPoint</Application>
  <PresentationFormat>Widescreen</PresentationFormat>
  <Paragraphs>162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Document</vt:lpstr>
      <vt:lpstr>Considerations of Transmissions of Initial Control Response frames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Enhanced rTWT and Multiple AP Operations</dc:title>
  <dc:creator>Hanqing Lou</dc:creator>
  <cp:lastModifiedBy>Hanqing</cp:lastModifiedBy>
  <cp:revision>2</cp:revision>
  <dcterms:created xsi:type="dcterms:W3CDTF">2020-08-27T19:32:30Z</dcterms:created>
  <dcterms:modified xsi:type="dcterms:W3CDTF">2024-07-12T00:25:20Z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0x01010061D820705B85C04E9444D684292CAAA3</vt:lpwstr>
  </property>
  <property fmtid="{D5CDD505-2E9C-101B-9397-08002B2CF9AE}" pid="3" name="MSIP_Label_4d2f777e-4347-4fc6-823a-b44ab313546a_Enabled">
    <vt:lpwstr>true</vt:lpwstr>
  </property>
  <property fmtid="{D5CDD505-2E9C-101B-9397-08002B2CF9AE}" pid="4" name="MSIP_Label_4d2f777e-4347-4fc6-823a-b44ab313546a_SetDate">
    <vt:lpwstr>2024-06-07T21:36:27Z</vt:lpwstr>
  </property>
  <property fmtid="{D5CDD505-2E9C-101B-9397-08002B2CF9AE}" pid="5" name="MSIP_Label_4d2f777e-4347-4fc6-823a-b44ab313546a_Method">
    <vt:lpwstr>Standard</vt:lpwstr>
  </property>
  <property fmtid="{D5CDD505-2E9C-101B-9397-08002B2CF9AE}" pid="6" name="MSIP_Label_4d2f777e-4347-4fc6-823a-b44ab313546a_Name">
    <vt:lpwstr>Non-Public</vt:lpwstr>
  </property>
  <property fmtid="{D5CDD505-2E9C-101B-9397-08002B2CF9AE}" pid="7" name="MSIP_Label_4d2f777e-4347-4fc6-823a-b44ab313546a_SiteId">
    <vt:lpwstr>e351b779-f6d5-4e50-8568-80e922d180ae</vt:lpwstr>
  </property>
  <property fmtid="{D5CDD505-2E9C-101B-9397-08002B2CF9AE}" pid="8" name="MSIP_Label_4d2f777e-4347-4fc6-823a-b44ab313546a_ActionId">
    <vt:lpwstr>30d115eb-ae8a-4cab-9453-1234c9340db2</vt:lpwstr>
  </property>
  <property fmtid="{D5CDD505-2E9C-101B-9397-08002B2CF9AE}" pid="9" name="MSIP_Label_4d2f777e-4347-4fc6-823a-b44ab313546a_ContentBits">
    <vt:lpwstr>0</vt:lpwstr>
  </property>
  <property fmtid="{D5CDD505-2E9C-101B-9397-08002B2CF9AE}" pid="10" name="MediaServiceImageTags">
    <vt:lpwstr/>
  </property>
</Properties>
</file>