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3" r:id="rId2"/>
    <p:sldMasterId id="2147483661" r:id="rId3"/>
  </p:sldMasterIdLst>
  <p:notesMasterIdLst>
    <p:notesMasterId r:id="rId13"/>
  </p:notesMasterIdLst>
  <p:handoutMasterIdLst>
    <p:handoutMasterId r:id="rId14"/>
  </p:handoutMasterIdLst>
  <p:sldIdLst>
    <p:sldId id="269" r:id="rId4"/>
    <p:sldId id="484" r:id="rId5"/>
    <p:sldId id="523" r:id="rId6"/>
    <p:sldId id="524" r:id="rId7"/>
    <p:sldId id="525" r:id="rId8"/>
    <p:sldId id="526" r:id="rId9"/>
    <p:sldId id="527" r:id="rId10"/>
    <p:sldId id="528" r:id="rId11"/>
    <p:sldId id="529"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5/6/2024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5/6/2024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5/6/2024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5/6/2024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5/6/2024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5/6/2024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FF5BB-3C1F-17C8-F668-71D72B683B62}"/>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C6D2537-D3D6-17CE-6446-865E9F0D31C4}"/>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06A21B2-0B50-B0EA-7BE3-26A3944ACC11}"/>
              </a:ext>
            </a:extLst>
          </p:cNvPr>
          <p:cNvSpPr>
            <a:spLocks noGrp="1"/>
          </p:cNvSpPr>
          <p:nvPr>
            <p:ph type="dt" sz="half" idx="10"/>
          </p:nvPr>
        </p:nvSpPr>
        <p:spPr/>
        <p:txBody>
          <a:bodyPr/>
          <a:lstStyle/>
          <a:p>
            <a:fld id="{F887CF11-8AA8-49FD-971C-D4AA25CB567D}" type="datetimeFigureOut">
              <a:rPr lang="en-US" smtClean="0"/>
              <a:t>5/6/2024</a:t>
            </a:fld>
            <a:endParaRPr lang="en-US"/>
          </a:p>
        </p:txBody>
      </p:sp>
      <p:sp>
        <p:nvSpPr>
          <p:cNvPr id="5" name="Footer Placeholder 4">
            <a:extLst>
              <a:ext uri="{FF2B5EF4-FFF2-40B4-BE49-F238E27FC236}">
                <a16:creationId xmlns:a16="http://schemas.microsoft.com/office/drawing/2014/main" id="{2853653D-8DA6-0E9F-3A8E-AEBA18403F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AB7F30-A318-7D16-ECEA-9209360A537E}"/>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6667387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2884C-E741-1680-933C-C06FF0BAE2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0570AB-7224-BB2F-FCE8-B918FA834D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86D19F-368A-E094-F1BC-3FCE1A2AA215}"/>
              </a:ext>
            </a:extLst>
          </p:cNvPr>
          <p:cNvSpPr>
            <a:spLocks noGrp="1"/>
          </p:cNvSpPr>
          <p:nvPr>
            <p:ph type="dt" sz="half" idx="10"/>
          </p:nvPr>
        </p:nvSpPr>
        <p:spPr/>
        <p:txBody>
          <a:bodyPr/>
          <a:lstStyle/>
          <a:p>
            <a:fld id="{F887CF11-8AA8-49FD-971C-D4AA25CB567D}" type="datetimeFigureOut">
              <a:rPr lang="en-US" smtClean="0"/>
              <a:t>5/6/2024</a:t>
            </a:fld>
            <a:endParaRPr lang="en-US"/>
          </a:p>
        </p:txBody>
      </p:sp>
      <p:sp>
        <p:nvSpPr>
          <p:cNvPr id="5" name="Footer Placeholder 4">
            <a:extLst>
              <a:ext uri="{FF2B5EF4-FFF2-40B4-BE49-F238E27FC236}">
                <a16:creationId xmlns:a16="http://schemas.microsoft.com/office/drawing/2014/main" id="{66937CFB-4FC4-0CD7-5FEC-A565F4CDE3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ABED99-92BB-6041-6749-A9B9BA44EE86}"/>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530319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CA229-DC3E-6F4E-8D03-81B1AF8E181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030348E-008D-C3D4-340B-FEBD25AB4861}"/>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5E0A387-6F2E-328D-F803-2515B2463846}"/>
              </a:ext>
            </a:extLst>
          </p:cNvPr>
          <p:cNvSpPr>
            <a:spLocks noGrp="1"/>
          </p:cNvSpPr>
          <p:nvPr>
            <p:ph type="dt" sz="half" idx="10"/>
          </p:nvPr>
        </p:nvSpPr>
        <p:spPr/>
        <p:txBody>
          <a:bodyPr/>
          <a:lstStyle/>
          <a:p>
            <a:fld id="{F887CF11-8AA8-49FD-971C-D4AA25CB567D}" type="datetimeFigureOut">
              <a:rPr lang="en-US" smtClean="0"/>
              <a:t>5/6/2024</a:t>
            </a:fld>
            <a:endParaRPr lang="en-US"/>
          </a:p>
        </p:txBody>
      </p:sp>
      <p:sp>
        <p:nvSpPr>
          <p:cNvPr id="5" name="Footer Placeholder 4">
            <a:extLst>
              <a:ext uri="{FF2B5EF4-FFF2-40B4-BE49-F238E27FC236}">
                <a16:creationId xmlns:a16="http://schemas.microsoft.com/office/drawing/2014/main" id="{13A25F56-85F1-2A54-D75B-D783BE28EC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F64EF6-F8AC-3AB3-BEBD-502353424AC5}"/>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15901272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74745-DF42-CA0D-60EC-43405979AB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259382-6EC6-6013-6CF5-992DAC876F41}"/>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A35D25-FA49-573C-1D55-C0317D591DBA}"/>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916E72-6A6E-5EEA-5CC0-8BCADBD338B2}"/>
              </a:ext>
            </a:extLst>
          </p:cNvPr>
          <p:cNvSpPr>
            <a:spLocks noGrp="1"/>
          </p:cNvSpPr>
          <p:nvPr>
            <p:ph type="dt" sz="half" idx="10"/>
          </p:nvPr>
        </p:nvSpPr>
        <p:spPr/>
        <p:txBody>
          <a:bodyPr/>
          <a:lstStyle/>
          <a:p>
            <a:fld id="{F887CF11-8AA8-49FD-971C-D4AA25CB567D}" type="datetimeFigureOut">
              <a:rPr lang="en-US" smtClean="0"/>
              <a:t>5/6/2024</a:t>
            </a:fld>
            <a:endParaRPr lang="en-US"/>
          </a:p>
        </p:txBody>
      </p:sp>
      <p:sp>
        <p:nvSpPr>
          <p:cNvPr id="6" name="Footer Placeholder 5">
            <a:extLst>
              <a:ext uri="{FF2B5EF4-FFF2-40B4-BE49-F238E27FC236}">
                <a16:creationId xmlns:a16="http://schemas.microsoft.com/office/drawing/2014/main" id="{477A418E-CF71-A55F-0B9A-CB0282237D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882AF6-CBF6-46CD-7B44-47445926BDE9}"/>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3844340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0E13-B7E1-A05A-1D65-ECE5C79D5F63}"/>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6B35D6-E9D9-F15E-83BD-8BE113CC0F8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90A2DA-584F-5290-8218-1AD2AB119AA0}"/>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664A36-FF45-4EFD-9BA0-0D560A2BAD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A361A9-8F9A-CD57-EB7F-952544C9051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4CAB30-DF82-9376-6A7D-EA679E481A7E}"/>
              </a:ext>
            </a:extLst>
          </p:cNvPr>
          <p:cNvSpPr>
            <a:spLocks noGrp="1"/>
          </p:cNvSpPr>
          <p:nvPr>
            <p:ph type="dt" sz="half" idx="10"/>
          </p:nvPr>
        </p:nvSpPr>
        <p:spPr/>
        <p:txBody>
          <a:bodyPr/>
          <a:lstStyle/>
          <a:p>
            <a:fld id="{F887CF11-8AA8-49FD-971C-D4AA25CB567D}" type="datetimeFigureOut">
              <a:rPr lang="en-US" smtClean="0"/>
              <a:t>5/6/2024</a:t>
            </a:fld>
            <a:endParaRPr lang="en-US"/>
          </a:p>
        </p:txBody>
      </p:sp>
      <p:sp>
        <p:nvSpPr>
          <p:cNvPr id="8" name="Footer Placeholder 7">
            <a:extLst>
              <a:ext uri="{FF2B5EF4-FFF2-40B4-BE49-F238E27FC236}">
                <a16:creationId xmlns:a16="http://schemas.microsoft.com/office/drawing/2014/main" id="{D99D9F40-284E-2DCD-2546-80EEFDA867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91CC619-1436-9B65-977F-89BC99C541A3}"/>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0989504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5182-84D2-B867-9346-08AEAAC171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EDB270-B940-DE34-DDCD-55F1A00574DF}"/>
              </a:ext>
            </a:extLst>
          </p:cNvPr>
          <p:cNvSpPr>
            <a:spLocks noGrp="1"/>
          </p:cNvSpPr>
          <p:nvPr>
            <p:ph type="dt" sz="half" idx="10"/>
          </p:nvPr>
        </p:nvSpPr>
        <p:spPr/>
        <p:txBody>
          <a:bodyPr/>
          <a:lstStyle/>
          <a:p>
            <a:fld id="{F887CF11-8AA8-49FD-971C-D4AA25CB567D}" type="datetimeFigureOut">
              <a:rPr lang="en-US" smtClean="0"/>
              <a:t>5/6/2024</a:t>
            </a:fld>
            <a:endParaRPr lang="en-US"/>
          </a:p>
        </p:txBody>
      </p:sp>
      <p:sp>
        <p:nvSpPr>
          <p:cNvPr id="4" name="Footer Placeholder 3">
            <a:extLst>
              <a:ext uri="{FF2B5EF4-FFF2-40B4-BE49-F238E27FC236}">
                <a16:creationId xmlns:a16="http://schemas.microsoft.com/office/drawing/2014/main" id="{5EB32C24-95DA-D3C7-1940-F4C6E7AE01F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5E242AB-DE93-5942-AFC4-B311858616B6}"/>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10408207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CBAE97-DDD2-F537-B056-932FA8E8B590}"/>
              </a:ext>
            </a:extLst>
          </p:cNvPr>
          <p:cNvSpPr>
            <a:spLocks noGrp="1"/>
          </p:cNvSpPr>
          <p:nvPr>
            <p:ph type="dt" sz="half" idx="10"/>
          </p:nvPr>
        </p:nvSpPr>
        <p:spPr/>
        <p:txBody>
          <a:bodyPr/>
          <a:lstStyle/>
          <a:p>
            <a:fld id="{F887CF11-8AA8-49FD-971C-D4AA25CB567D}" type="datetimeFigureOut">
              <a:rPr lang="en-US" smtClean="0"/>
              <a:t>5/6/2024</a:t>
            </a:fld>
            <a:endParaRPr lang="en-US"/>
          </a:p>
        </p:txBody>
      </p:sp>
      <p:sp>
        <p:nvSpPr>
          <p:cNvPr id="3" name="Footer Placeholder 2">
            <a:extLst>
              <a:ext uri="{FF2B5EF4-FFF2-40B4-BE49-F238E27FC236}">
                <a16:creationId xmlns:a16="http://schemas.microsoft.com/office/drawing/2014/main" id="{DAAD2E29-ABCA-252F-E6B1-41C9B5A48B1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E3B2C59-BA5B-0DD7-A949-A3445C2E4FAF}"/>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287023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5/6/2024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6602E-1A7A-7C3B-361F-751292CA2F6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B4DDAFC-1692-FD0C-0C8D-86FBAFB5A16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C1EC65-C3DA-36CF-619B-FA535D9373D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021363-B93A-2179-4F4D-30BB5475097D}"/>
              </a:ext>
            </a:extLst>
          </p:cNvPr>
          <p:cNvSpPr>
            <a:spLocks noGrp="1"/>
          </p:cNvSpPr>
          <p:nvPr>
            <p:ph type="dt" sz="half" idx="10"/>
          </p:nvPr>
        </p:nvSpPr>
        <p:spPr/>
        <p:txBody>
          <a:bodyPr/>
          <a:lstStyle/>
          <a:p>
            <a:fld id="{F887CF11-8AA8-49FD-971C-D4AA25CB567D}" type="datetimeFigureOut">
              <a:rPr lang="en-US" smtClean="0"/>
              <a:t>5/6/2024</a:t>
            </a:fld>
            <a:endParaRPr lang="en-US"/>
          </a:p>
        </p:txBody>
      </p:sp>
      <p:sp>
        <p:nvSpPr>
          <p:cNvPr id="6" name="Footer Placeholder 5">
            <a:extLst>
              <a:ext uri="{FF2B5EF4-FFF2-40B4-BE49-F238E27FC236}">
                <a16:creationId xmlns:a16="http://schemas.microsoft.com/office/drawing/2014/main" id="{CD089CE2-1E8C-F212-B1F0-38DAE477E0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48B940-D477-A1EC-958D-EDFA917D51FF}"/>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1828581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020DC-953B-A2FE-8006-50EE2498DF8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D526328-A699-8083-3516-72F71F5468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945A5F8-DC0D-9B2D-9DE4-8BBF77684CE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0BF8DE-A074-CDA6-A2F9-1DDC4D8B230C}"/>
              </a:ext>
            </a:extLst>
          </p:cNvPr>
          <p:cNvSpPr>
            <a:spLocks noGrp="1"/>
          </p:cNvSpPr>
          <p:nvPr>
            <p:ph type="dt" sz="half" idx="10"/>
          </p:nvPr>
        </p:nvSpPr>
        <p:spPr/>
        <p:txBody>
          <a:bodyPr/>
          <a:lstStyle/>
          <a:p>
            <a:fld id="{F887CF11-8AA8-49FD-971C-D4AA25CB567D}" type="datetimeFigureOut">
              <a:rPr lang="en-US" smtClean="0"/>
              <a:t>5/6/2024</a:t>
            </a:fld>
            <a:endParaRPr lang="en-US"/>
          </a:p>
        </p:txBody>
      </p:sp>
      <p:sp>
        <p:nvSpPr>
          <p:cNvPr id="6" name="Footer Placeholder 5">
            <a:extLst>
              <a:ext uri="{FF2B5EF4-FFF2-40B4-BE49-F238E27FC236}">
                <a16:creationId xmlns:a16="http://schemas.microsoft.com/office/drawing/2014/main" id="{6139811B-EC91-A6F4-BDD2-AA52E7A146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54830F-FE75-C64A-2BC0-43110A728C25}"/>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1582857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30DD4-02E6-CE71-16B1-4024220E7A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767709-4864-4B36-7F4D-1F3AC1D506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18ABED-B625-AE23-E2AF-5E51BA5C8C35}"/>
              </a:ext>
            </a:extLst>
          </p:cNvPr>
          <p:cNvSpPr>
            <a:spLocks noGrp="1"/>
          </p:cNvSpPr>
          <p:nvPr>
            <p:ph type="dt" sz="half" idx="10"/>
          </p:nvPr>
        </p:nvSpPr>
        <p:spPr/>
        <p:txBody>
          <a:bodyPr/>
          <a:lstStyle/>
          <a:p>
            <a:fld id="{F887CF11-8AA8-49FD-971C-D4AA25CB567D}" type="datetimeFigureOut">
              <a:rPr lang="en-US" smtClean="0"/>
              <a:t>5/6/2024</a:t>
            </a:fld>
            <a:endParaRPr lang="en-US"/>
          </a:p>
        </p:txBody>
      </p:sp>
      <p:sp>
        <p:nvSpPr>
          <p:cNvPr id="5" name="Footer Placeholder 4">
            <a:extLst>
              <a:ext uri="{FF2B5EF4-FFF2-40B4-BE49-F238E27FC236}">
                <a16:creationId xmlns:a16="http://schemas.microsoft.com/office/drawing/2014/main" id="{5E156DF8-121A-758B-0A22-D50ABAA75C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41C994-E379-D7E6-2F7E-E4FE9AABD709}"/>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4420753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60D11D-7991-B959-9244-35375A4CD5EE}"/>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7379FC-3CE4-65A7-2E8A-D8742FF58EB2}"/>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F105B4-0454-2C55-19E6-0F3D3DC07F18}"/>
              </a:ext>
            </a:extLst>
          </p:cNvPr>
          <p:cNvSpPr>
            <a:spLocks noGrp="1"/>
          </p:cNvSpPr>
          <p:nvPr>
            <p:ph type="dt" sz="half" idx="10"/>
          </p:nvPr>
        </p:nvSpPr>
        <p:spPr/>
        <p:txBody>
          <a:bodyPr/>
          <a:lstStyle/>
          <a:p>
            <a:fld id="{F887CF11-8AA8-49FD-971C-D4AA25CB567D}" type="datetimeFigureOut">
              <a:rPr lang="en-US" smtClean="0"/>
              <a:t>5/6/2024</a:t>
            </a:fld>
            <a:endParaRPr lang="en-US"/>
          </a:p>
        </p:txBody>
      </p:sp>
      <p:sp>
        <p:nvSpPr>
          <p:cNvPr id="5" name="Footer Placeholder 4">
            <a:extLst>
              <a:ext uri="{FF2B5EF4-FFF2-40B4-BE49-F238E27FC236}">
                <a16:creationId xmlns:a16="http://schemas.microsoft.com/office/drawing/2014/main" id="{6B84769C-501E-C49B-0915-FC5DD78155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7D8791-77B4-8E91-F9C5-2AC6FD8F0F42}"/>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4439394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5/6/2024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5/6/2024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5/6/2024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5/6/2024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5/6/2024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5/6/2024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5/6/2024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5/6/2024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5/6/2024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5/6/2024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5/6/2024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5/6/2024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5/6/2024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5/6/2024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5/6/2024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5/6/2024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5/6/2024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5/6/2024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5/6/2024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0503</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91AE2F-C8F8-8FF6-7793-62EB8D13E23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A25726-D3A7-62A2-6E2E-2F398C0097A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259502-914E-8C72-CC85-2A35555A93C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87CF11-8AA8-49FD-971C-D4AA25CB567D}" type="datetimeFigureOut">
              <a:rPr lang="en-US" smtClean="0"/>
              <a:t>5/6/2024</a:t>
            </a:fld>
            <a:endParaRPr lang="en-US"/>
          </a:p>
        </p:txBody>
      </p:sp>
      <p:sp>
        <p:nvSpPr>
          <p:cNvPr id="5" name="Footer Placeholder 4">
            <a:extLst>
              <a:ext uri="{FF2B5EF4-FFF2-40B4-BE49-F238E27FC236}">
                <a16:creationId xmlns:a16="http://schemas.microsoft.com/office/drawing/2014/main" id="{F7D4957A-507A-C0D7-DBCC-F627A1A061A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0B51DE8-AAE5-A2AB-6F8A-ECB8A7425C93}"/>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464A04-1739-4266-A33D-58FEECC8F296}" type="slidenum">
              <a:rPr lang="en-US" smtClean="0"/>
              <a:t>‹#›</a:t>
            </a:fld>
            <a:endParaRPr lang="en-US"/>
          </a:p>
        </p:txBody>
      </p:sp>
    </p:spTree>
    <p:extLst>
      <p:ext uri="{BB962C8B-B14F-4D97-AF65-F5344CB8AC3E}">
        <p14:creationId xmlns:p14="http://schemas.microsoft.com/office/powerpoint/2010/main" val="377651105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5/6/2024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Power Save Follow Up</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2024-03-06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03/06/2024</a:t>
            </a:r>
          </a:p>
        </p:txBody>
      </p:sp>
      <p:graphicFrame>
        <p:nvGraphicFramePr>
          <p:cNvPr id="6" name="Table 5"/>
          <p:cNvGraphicFramePr>
            <a:graphicFrameLocks noGrp="1"/>
          </p:cNvGraphicFramePr>
          <p:nvPr>
            <p:extLst>
              <p:ext uri="{D42A27DB-BD31-4B8C-83A1-F6EECF244321}">
                <p14:modId xmlns:p14="http://schemas.microsoft.com/office/powerpoint/2010/main" val="570436939"/>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2800" dirty="0"/>
              <a:t>Recap: Mobile AP Power Save</a:t>
            </a:r>
            <a:endParaRPr lang="en-US" sz="2800" b="0" dirty="0"/>
          </a:p>
        </p:txBody>
      </p:sp>
      <p:sp>
        <p:nvSpPr>
          <p:cNvPr id="3" name="Content Placeholder 2"/>
          <p:cNvSpPr>
            <a:spLocks noGrp="1"/>
          </p:cNvSpPr>
          <p:nvPr>
            <p:ph idx="1"/>
          </p:nvPr>
        </p:nvSpPr>
        <p:spPr>
          <a:xfrm>
            <a:off x="0" y="1295400"/>
            <a:ext cx="9144000" cy="4724399"/>
          </a:xfrm>
        </p:spPr>
        <p:txBody>
          <a:bodyPr/>
          <a:lstStyle/>
          <a:p>
            <a:r>
              <a:rPr lang="en-US" dirty="0"/>
              <a:t>A mobile AP (soft AP) may be in low-capacity power save mode to monitor the medium where an associated STA sends a MU-RTS in non-HT duplicate PPDU as the initial frame of a TXOP to solicit the AP’s full capacity mode. </a:t>
            </a:r>
          </a:p>
          <a:p>
            <a:pPr lvl="1"/>
            <a:r>
              <a:rPr lang="en-US" dirty="0"/>
              <a:t>The MU-RTS carries the padding field if the AP requires additional time to change from low-capacity mode to its full capacity mode before the PPDU carrying the MU-RTS.</a:t>
            </a:r>
          </a:p>
          <a:p>
            <a:r>
              <a:rPr lang="en-US" dirty="0"/>
              <a:t>After receiving the MU-RTS, the AP changes to full capacity mode to do the frame exchanges with the STA until the end of the TXOP.  </a:t>
            </a:r>
          </a:p>
          <a:p>
            <a:r>
              <a:rPr lang="en-US" dirty="0"/>
              <a:t>There is some argument that an unassociated STA needs to send the MU-RTS also in order to do the frame exchange with the AP for the active scanning, association, authentication.</a:t>
            </a:r>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488750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76" y="671900"/>
            <a:ext cx="9144000" cy="623501"/>
          </a:xfrm>
        </p:spPr>
        <p:txBody>
          <a:bodyPr/>
          <a:lstStyle/>
          <a:p>
            <a:r>
              <a:rPr lang="en-US" sz="2800" dirty="0"/>
              <a:t>Is Unassociated STA’s MU-RTS Always Necessary</a:t>
            </a:r>
            <a:endParaRPr lang="en-US" sz="2800" b="0" dirty="0"/>
          </a:p>
        </p:txBody>
      </p:sp>
      <p:sp>
        <p:nvSpPr>
          <p:cNvPr id="3" name="Content Placeholder 2"/>
          <p:cNvSpPr>
            <a:spLocks noGrp="1"/>
          </p:cNvSpPr>
          <p:nvPr>
            <p:ph idx="1"/>
          </p:nvPr>
        </p:nvSpPr>
        <p:spPr>
          <a:xfrm>
            <a:off x="0" y="1295400"/>
            <a:ext cx="9144000" cy="5105399"/>
          </a:xfrm>
        </p:spPr>
        <p:txBody>
          <a:bodyPr/>
          <a:lstStyle/>
          <a:p>
            <a:r>
              <a:rPr lang="en-US" sz="2000" dirty="0"/>
              <a:t>The reason for transmitting MU-RTS as the initial frame by an unassociated STA is that a mobile AP in low–power listening mode may not be able to decode frame other than MU-RTS, BSRP Trigger.</a:t>
            </a:r>
          </a:p>
          <a:p>
            <a:r>
              <a:rPr lang="en-US" sz="2000" dirty="0"/>
              <a:t>However,</a:t>
            </a:r>
          </a:p>
          <a:p>
            <a:pPr lvl="1"/>
            <a:r>
              <a:rPr lang="en-US" sz="2000" dirty="0"/>
              <a:t>Some mobile AP in low-power listening mode can receive any frame in 20MHz PPDU.</a:t>
            </a:r>
          </a:p>
          <a:p>
            <a:pPr lvl="1"/>
            <a:r>
              <a:rPr lang="en-US" sz="2000" dirty="0"/>
              <a:t>A mobile AP that supports low-power listening mode may not be in low-power listening mode.</a:t>
            </a:r>
          </a:p>
          <a:p>
            <a:pPr lvl="1"/>
            <a:r>
              <a:rPr lang="en-US" sz="2000" dirty="0"/>
              <a:t>Some mobile AP may not support low power listening mode.</a:t>
            </a:r>
          </a:p>
          <a:p>
            <a:pPr lvl="1"/>
            <a:r>
              <a:rPr lang="en-US" sz="2000" dirty="0"/>
              <a:t>An unassociated STA doesn’t know the padding requirement of a mobile AP.</a:t>
            </a:r>
          </a:p>
          <a:p>
            <a:pPr lvl="1"/>
            <a:r>
              <a:rPr lang="en-US" sz="2000" dirty="0"/>
              <a:t>After scanning, an unassociated STA knows exactly the mobile AP’s capabilities, power management.</a:t>
            </a:r>
          </a:p>
          <a:p>
            <a:pPr lvl="2"/>
            <a:r>
              <a:rPr lang="en-US" dirty="0"/>
              <a:t>The unassociated STA may exactly know whether the initial MU-RTS is needed or not.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2232876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25214"/>
            <a:ext cx="9144000" cy="623501"/>
          </a:xfrm>
        </p:spPr>
        <p:txBody>
          <a:bodyPr/>
          <a:lstStyle/>
          <a:p>
            <a:r>
              <a:rPr lang="en-US" sz="2800" dirty="0"/>
              <a:t>Discussion: MU-RTS</a:t>
            </a:r>
            <a:endParaRPr lang="en-US" sz="2800" b="0" dirty="0"/>
          </a:p>
        </p:txBody>
      </p:sp>
      <p:sp>
        <p:nvSpPr>
          <p:cNvPr id="3" name="Content Placeholder 2"/>
          <p:cNvSpPr>
            <a:spLocks noGrp="1"/>
          </p:cNvSpPr>
          <p:nvPr>
            <p:ph idx="1"/>
          </p:nvPr>
        </p:nvSpPr>
        <p:spPr>
          <a:xfrm>
            <a:off x="0" y="1295401"/>
            <a:ext cx="9144000" cy="3200400"/>
          </a:xfrm>
        </p:spPr>
        <p:txBody>
          <a:bodyPr/>
          <a:lstStyle/>
          <a:p>
            <a:r>
              <a:rPr lang="en-US" sz="1800" dirty="0"/>
              <a:t>The following are defined in 11ax/11be about MU-RTS</a:t>
            </a:r>
          </a:p>
          <a:p>
            <a:pPr lvl="1"/>
            <a:r>
              <a:rPr lang="en-US" sz="1800" dirty="0"/>
              <a:t>A MU-RTS always has broadcast address as RA.</a:t>
            </a:r>
          </a:p>
          <a:p>
            <a:pPr lvl="1"/>
            <a:r>
              <a:rPr lang="en-US" sz="1800" dirty="0"/>
              <a:t>The AID12 subfield of a User Info field that is not Special User Info field indicates the recipient of the User Info field.</a:t>
            </a:r>
          </a:p>
          <a:p>
            <a:r>
              <a:rPr lang="en-US" sz="1800" dirty="0"/>
              <a:t>An unassociated STA can’t send a MU-RTS to an AP per the current MU-RTS content.</a:t>
            </a:r>
          </a:p>
          <a:p>
            <a:pPr lvl="1"/>
            <a:r>
              <a:rPr lang="en-US" sz="1800" dirty="0"/>
              <a:t>The RA is broadcast address, the AID12 in the User Info field of MU-RTS most likely has value 0. </a:t>
            </a:r>
          </a:p>
          <a:p>
            <a:r>
              <a:rPr lang="en-US" sz="1800" dirty="0"/>
              <a:t>It is not clear how to support unicast Probe Request and broadcast Probe.</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993753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1"/>
          </a:xfrm>
        </p:spPr>
        <p:txBody>
          <a:bodyPr/>
          <a:lstStyle/>
          <a:p>
            <a:r>
              <a:rPr lang="en-US" sz="2800" dirty="0"/>
              <a:t>Updated MU-RTS 1</a:t>
            </a:r>
            <a:endParaRPr lang="en-US" sz="2800" b="0" dirty="0"/>
          </a:p>
        </p:txBody>
      </p:sp>
      <p:sp>
        <p:nvSpPr>
          <p:cNvPr id="3" name="Content Placeholder 2"/>
          <p:cNvSpPr>
            <a:spLocks noGrp="1"/>
          </p:cNvSpPr>
          <p:nvPr>
            <p:ph idx="1"/>
          </p:nvPr>
        </p:nvSpPr>
        <p:spPr>
          <a:xfrm>
            <a:off x="0" y="1295400"/>
            <a:ext cx="9144000" cy="5029200"/>
          </a:xfrm>
        </p:spPr>
        <p:txBody>
          <a:bodyPr/>
          <a:lstStyle/>
          <a:p>
            <a:r>
              <a:rPr lang="en-US" sz="1800" dirty="0"/>
              <a:t>MU-RTS addressed to a single AP:</a:t>
            </a:r>
          </a:p>
          <a:p>
            <a:pPr lvl="1"/>
            <a:r>
              <a:rPr lang="en-US" sz="1800" dirty="0"/>
              <a:t>The RA of the MU-RTS being addressed to an AP is the AP’s BSSID.</a:t>
            </a:r>
          </a:p>
          <a:p>
            <a:pPr lvl="2"/>
            <a:r>
              <a:rPr lang="en-US" dirty="0"/>
              <a:t>Such MU-RTS is addressed to the AP with the BSSID equal to MU-RTS’s RA.</a:t>
            </a:r>
          </a:p>
          <a:p>
            <a:pPr lvl="1"/>
            <a:r>
              <a:rPr lang="en-US" sz="1800" dirty="0"/>
              <a:t>AID12 subfield of the User Info field being addressed to the recipient STA is set to 0. </a:t>
            </a:r>
          </a:p>
          <a:p>
            <a:pPr lvl="1"/>
            <a:r>
              <a:rPr lang="en-US" sz="1800" dirty="0"/>
              <a:t>A mobile AP that receives a MU-RTS with unicast RA equal to its BSSID and AID12 of the User Info field being 0 will respond with CTS and switch to the full-capacity mode at the end of the PPDU carrying the MU-RTS.</a:t>
            </a:r>
          </a:p>
          <a:p>
            <a:pPr lvl="1"/>
            <a:r>
              <a:rPr lang="en-US" sz="1800" dirty="0"/>
              <a:t>The MU-RTS addressed to a single AP is used for transmitting unicast Probe Request, management frame for authentication, Association, unicast public Action frame if the addressed AP can only decode MU-RTS in low-power listening mode.</a:t>
            </a:r>
          </a:p>
          <a:p>
            <a:r>
              <a:rPr lang="en-US" sz="2000" dirty="0"/>
              <a:t>If a STA doesn’t know that the destination AP doesn’t need MU-RTS reception for receiving public action frame and receiving the frame for active probing, association authentication, the STA may transmit a MU-RTS to an AP to announce that it will transmit the following frame for active probing, association authentication and transmitting public action frame to the AP SIFS after it receives the responding CTS.</a:t>
            </a:r>
            <a:endParaRPr lang="en-US" sz="2800" dirty="0"/>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611809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2800" dirty="0"/>
              <a:t>Updated MU-RTS 1 (Cont’d)</a:t>
            </a:r>
            <a:endParaRPr lang="en-US" sz="2800" b="0" dirty="0"/>
          </a:p>
        </p:txBody>
      </p:sp>
      <p:sp>
        <p:nvSpPr>
          <p:cNvPr id="3" name="Content Placeholder 2"/>
          <p:cNvSpPr>
            <a:spLocks noGrp="1"/>
          </p:cNvSpPr>
          <p:nvPr>
            <p:ph idx="1"/>
          </p:nvPr>
        </p:nvSpPr>
        <p:spPr>
          <a:xfrm>
            <a:off x="0" y="1295400"/>
            <a:ext cx="9144000" cy="3505199"/>
          </a:xfrm>
        </p:spPr>
        <p:txBody>
          <a:bodyPr/>
          <a:lstStyle/>
          <a:p>
            <a:r>
              <a:rPr lang="en-US" sz="1800" dirty="0"/>
              <a:t>MU-RTS addressed to multiple APs:</a:t>
            </a:r>
            <a:endParaRPr lang="en-US" sz="1600" dirty="0"/>
          </a:p>
          <a:p>
            <a:pPr lvl="1"/>
            <a:r>
              <a:rPr lang="en-US" sz="1600" dirty="0"/>
              <a:t>the RA of the MU-RTS being addressed is broadcast address.</a:t>
            </a:r>
          </a:p>
          <a:p>
            <a:pPr lvl="1"/>
            <a:r>
              <a:rPr lang="en-US" sz="1600" dirty="0"/>
              <a:t>AID12 subfield of the User Info field being addressed to the recipient STA is set to 0. </a:t>
            </a:r>
          </a:p>
          <a:p>
            <a:pPr lvl="1"/>
            <a:r>
              <a:rPr lang="en-US" sz="1600" dirty="0"/>
              <a:t>A mobile AP that receives a MU-RTS with broadcast RA and AID12 of the User Info field being 0 may respond with CTS.</a:t>
            </a:r>
          </a:p>
          <a:p>
            <a:pPr lvl="2"/>
            <a:r>
              <a:rPr lang="en-US" sz="1600" dirty="0"/>
              <a:t>The synchronization requirement of CTS transmission is same as STA’s CTS transmission after receiving MU-RTS.</a:t>
            </a:r>
          </a:p>
          <a:p>
            <a:pPr marL="401638" lvl="2" indent="0">
              <a:buNone/>
            </a:pPr>
            <a:endParaRPr lang="en-US" sz="1600" dirty="0"/>
          </a:p>
          <a:p>
            <a:r>
              <a:rPr lang="en-US" sz="2200" dirty="0"/>
              <a:t>Before a STA intends to transmit a broadcast Probe Request frame or a broadcast public Action frame, the STA may transmit a MU-RTS with the b</a:t>
            </a:r>
            <a:r>
              <a:rPr lang="en-US" sz="2000" dirty="0"/>
              <a:t>roadcast address in RA field of the MU-RTS</a:t>
            </a:r>
            <a:r>
              <a:rPr lang="en-US" dirty="0"/>
              <a:t>.</a:t>
            </a:r>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3398263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2800" dirty="0"/>
              <a:t>Updated MU-RTS 2</a:t>
            </a:r>
            <a:endParaRPr lang="en-US" sz="2800" b="0" dirty="0"/>
          </a:p>
        </p:txBody>
      </p:sp>
      <p:sp>
        <p:nvSpPr>
          <p:cNvPr id="3" name="Content Placeholder 2"/>
          <p:cNvSpPr>
            <a:spLocks noGrp="1"/>
          </p:cNvSpPr>
          <p:nvPr>
            <p:ph idx="1"/>
          </p:nvPr>
        </p:nvSpPr>
        <p:spPr>
          <a:xfrm>
            <a:off x="0" y="1295400"/>
            <a:ext cx="9144000" cy="4952999"/>
          </a:xfrm>
        </p:spPr>
        <p:txBody>
          <a:bodyPr/>
          <a:lstStyle/>
          <a:p>
            <a:r>
              <a:rPr lang="en-US" sz="1600" dirty="0"/>
              <a:t>MU-RTS addressed to a single AP:</a:t>
            </a:r>
          </a:p>
          <a:p>
            <a:pPr lvl="1"/>
            <a:r>
              <a:rPr lang="en-US" sz="1600" dirty="0"/>
              <a:t>The RA of the MU-RTS being addressed to an AP is the broadcast address.</a:t>
            </a:r>
          </a:p>
          <a:p>
            <a:pPr lvl="1"/>
            <a:r>
              <a:rPr lang="en-US" sz="1600" dirty="0"/>
              <a:t>AID12 subfield of the User Info field being addressed to the recipient AP is set to an AID value that identify the recipient AP, for example </a:t>
            </a:r>
          </a:p>
          <a:p>
            <a:pPr lvl="2"/>
            <a:r>
              <a:rPr lang="en-US" sz="1400" dirty="0"/>
              <a:t>the 6 LSBs of AID12 carry the BSS color of the AP, </a:t>
            </a:r>
          </a:p>
          <a:p>
            <a:pPr lvl="2"/>
            <a:r>
              <a:rPr lang="en-US" sz="1400" dirty="0"/>
              <a:t>the AID12[6:10] indicates the BSSID Index if the AP is non-transmitted BSSID AP or has value 0 if the AP transmits its Beacons (the transmitted BSSID AP or the AP that doesn’t support multiple BSSID feature),</a:t>
            </a:r>
          </a:p>
          <a:p>
            <a:pPr lvl="2"/>
            <a:r>
              <a:rPr lang="en-US" sz="1400" dirty="0"/>
              <a:t>The AID12[11] is set to 1</a:t>
            </a:r>
          </a:p>
          <a:p>
            <a:pPr lvl="1"/>
            <a:r>
              <a:rPr lang="en-US" sz="1600" dirty="0"/>
              <a:t>A mobile AP that receives a MU-RTS addressed to it only will respond with CTS and switch to the full-capacity mode at the end of the PPDU carrying the MU-RTS </a:t>
            </a:r>
          </a:p>
          <a:p>
            <a:pPr lvl="1"/>
            <a:r>
              <a:rPr lang="en-US" sz="1600" dirty="0"/>
              <a:t>The MU-RTS addressed to a single AP is used for transmitting unicast Probe Request, management frame for authentication, Association, unicast public Action frame if the addressed AP can only decode MU-RTS in low-power listening mode.</a:t>
            </a:r>
          </a:p>
          <a:p>
            <a:r>
              <a:rPr lang="en-US" sz="1800" dirty="0"/>
              <a:t>If a STA doesn’t know that the destination AP doesn’t need MU-RTS reception for receiving public action frame and receiving the frame for active probing, association authentication, the STA may transmit a MU-RTS to an AP to announce that it will transmit the following frame for active probing, association authentication and transmitting public action frame to the AP SIFS after it receives the responding CTS</a:t>
            </a:r>
            <a:r>
              <a:rPr lang="en-US" sz="2000" dirty="0"/>
              <a:t>.</a:t>
            </a:r>
            <a:endParaRPr lang="en-US" dirty="0"/>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667610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2800" dirty="0"/>
              <a:t>Updated MU-RTS 2 (Cont’d)</a:t>
            </a:r>
            <a:endParaRPr lang="en-US" sz="2800" b="0" dirty="0"/>
          </a:p>
        </p:txBody>
      </p:sp>
      <p:sp>
        <p:nvSpPr>
          <p:cNvPr id="3" name="Content Placeholder 2"/>
          <p:cNvSpPr>
            <a:spLocks noGrp="1"/>
          </p:cNvSpPr>
          <p:nvPr>
            <p:ph idx="1"/>
          </p:nvPr>
        </p:nvSpPr>
        <p:spPr>
          <a:xfrm>
            <a:off x="0" y="1295401"/>
            <a:ext cx="9144000" cy="3200400"/>
          </a:xfrm>
        </p:spPr>
        <p:txBody>
          <a:bodyPr/>
          <a:lstStyle/>
          <a:p>
            <a:r>
              <a:rPr lang="en-US" sz="1800" dirty="0"/>
              <a:t>MU-RTS addressed to multiple APs:</a:t>
            </a:r>
            <a:endParaRPr lang="en-US" sz="1600" dirty="0"/>
          </a:p>
          <a:p>
            <a:pPr lvl="1"/>
            <a:r>
              <a:rPr lang="en-US" sz="1600" dirty="0"/>
              <a:t>the RA of the MU-RTS being addressed is broadcast address.</a:t>
            </a:r>
          </a:p>
          <a:p>
            <a:pPr lvl="1"/>
            <a:r>
              <a:rPr lang="en-US" sz="1600" dirty="0"/>
              <a:t>AID12 subfield of the User Info field being addressed to the recipient STAs is set to 0. </a:t>
            </a:r>
          </a:p>
          <a:p>
            <a:pPr lvl="1"/>
            <a:r>
              <a:rPr lang="en-US" sz="1600" dirty="0"/>
              <a:t>A mobile AP that receives a MU-RTS with broadcast RA and AID12 of the User Info field being 0 may respond with CTS.</a:t>
            </a:r>
          </a:p>
          <a:p>
            <a:pPr lvl="2"/>
            <a:r>
              <a:rPr lang="en-US" sz="1600" dirty="0"/>
              <a:t>The synchronization requirement of CTS transmission is same as STA’s CTS transmission after receiving MU-RTS.</a:t>
            </a:r>
          </a:p>
          <a:p>
            <a:pPr marL="401638" lvl="2" indent="0">
              <a:buNone/>
            </a:pPr>
            <a:endParaRPr lang="en-US" sz="1600" dirty="0"/>
          </a:p>
          <a:p>
            <a:pPr lvl="1"/>
            <a:r>
              <a:rPr lang="en-US" sz="1800" dirty="0"/>
              <a:t>Before a STA intends to transmit a broadcast Probe Request frame or a broadcast public Action frame, the STA may transmit a MU-RTS with the b</a:t>
            </a:r>
            <a:r>
              <a:rPr lang="en-US" sz="1600" dirty="0"/>
              <a:t>roadcast address in RA field of the MU-RTS</a:t>
            </a:r>
            <a:r>
              <a:rPr lang="en-US" sz="2000" dirty="0"/>
              <a:t>.</a:t>
            </a:r>
            <a:endParaRPr lang="en-US" dirty="0"/>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1917985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5" y="471100"/>
            <a:ext cx="9144000" cy="623501"/>
          </a:xfrm>
        </p:spPr>
        <p:txBody>
          <a:bodyPr/>
          <a:lstStyle/>
          <a:p>
            <a:r>
              <a:rPr lang="en-US" sz="2800" dirty="0"/>
              <a:t>Activity Before and After Scanning</a:t>
            </a:r>
            <a:endParaRPr lang="en-US" sz="2800" b="0" dirty="0"/>
          </a:p>
        </p:txBody>
      </p:sp>
      <p:sp>
        <p:nvSpPr>
          <p:cNvPr id="3" name="Content Placeholder 2"/>
          <p:cNvSpPr>
            <a:spLocks noGrp="1"/>
          </p:cNvSpPr>
          <p:nvPr>
            <p:ph idx="1"/>
          </p:nvPr>
        </p:nvSpPr>
        <p:spPr>
          <a:xfrm>
            <a:off x="0" y="1094601"/>
            <a:ext cx="9144000" cy="5380812"/>
          </a:xfrm>
        </p:spPr>
        <p:txBody>
          <a:bodyPr/>
          <a:lstStyle/>
          <a:p>
            <a:r>
              <a:rPr lang="en-US" sz="1800" dirty="0"/>
              <a:t>In Beacon, Probe Response and the (Re)Association Response frame, an AP announces whether it requires the MU-RTS+ CTS frame exchange as the first frame exchange in a TXOP before receiving the other frame in the TXOP when the TXOP is for probing, association, authentication, reception of public Action frame.</a:t>
            </a:r>
          </a:p>
          <a:p>
            <a:r>
              <a:rPr lang="en-US" sz="1800" dirty="0"/>
              <a:t>An unassociated STA may transmit MU-RTS with the maximal padding time defined by the spec if the STA doesn’t know anything of AP(s) being probed for active probing.</a:t>
            </a:r>
          </a:p>
          <a:p>
            <a:r>
              <a:rPr lang="en-US" sz="1800" dirty="0"/>
              <a:t>After the probing with an AP, the STA needs to transmit MU-RTS before transmit the other frames for association or authentication with the AP if the AP requires the MU-RTS+ CTS frame exchange as the first frame exchange in a TXOP before receiving the other frame in the TXOP.</a:t>
            </a:r>
          </a:p>
          <a:p>
            <a:r>
              <a:rPr lang="en-US" sz="1800" dirty="0"/>
              <a:t>After the probing with an AP, the STA does not need to transmit MU-RTS before transmit the other frames for association or authentication with the AP if the AP does not require the MU-RTS+ CTS frame exchange as the first frame exchange in a TXOP before receiving the other frame in the TXOP.</a:t>
            </a:r>
            <a:endParaRPr lang="en-US" dirty="0"/>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378310553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1397</Words>
  <Application>Microsoft Office PowerPoint</Application>
  <PresentationFormat>On-screen Show (4:3)</PresentationFormat>
  <Paragraphs>109</Paragraphs>
  <Slides>9</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9</vt:i4>
      </vt:variant>
    </vt:vector>
  </HeadingPairs>
  <TitlesOfParts>
    <vt:vector size="17" baseType="lpstr">
      <vt:lpstr>Arial</vt:lpstr>
      <vt:lpstr>Calibri</vt:lpstr>
      <vt:lpstr>Calibri Light</vt:lpstr>
      <vt:lpstr>Times New Roman</vt:lpstr>
      <vt:lpstr>Wingdings</vt:lpstr>
      <vt:lpstr>802-11-Submission</vt:lpstr>
      <vt:lpstr>1_Custom Design</vt:lpstr>
      <vt:lpstr>Custom Design</vt:lpstr>
      <vt:lpstr>Power Save Follow Up</vt:lpstr>
      <vt:lpstr>Recap: Mobile AP Power Save</vt:lpstr>
      <vt:lpstr>Is Unassociated STA’s MU-RTS Always Necessary</vt:lpstr>
      <vt:lpstr>Discussion: MU-RTS</vt:lpstr>
      <vt:lpstr>Updated MU-RTS 1</vt:lpstr>
      <vt:lpstr>Updated MU-RTS 1 (Cont’d)</vt:lpstr>
      <vt:lpstr>Updated MU-RTS 2</vt:lpstr>
      <vt:lpstr>Updated MU-RTS 2 (Cont’d)</vt:lpstr>
      <vt:lpstr>Activity Before and After Scanning</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2101</cp:revision>
  <cp:lastPrinted>1998-02-10T13:28:06Z</cp:lastPrinted>
  <dcterms:created xsi:type="dcterms:W3CDTF">2007-05-21T21:00:37Z</dcterms:created>
  <dcterms:modified xsi:type="dcterms:W3CDTF">2024-05-06T14:07:44Z</dcterms:modified>
  <cp:category>Submission</cp:category>
</cp:coreProperties>
</file>