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1"/>
  </p:notesMasterIdLst>
  <p:handoutMasterIdLst>
    <p:handoutMasterId r:id="rId12"/>
  </p:handoutMasterIdLst>
  <p:sldIdLst>
    <p:sldId id="269" r:id="rId3"/>
    <p:sldId id="498" r:id="rId4"/>
    <p:sldId id="499" r:id="rId5"/>
    <p:sldId id="500" r:id="rId6"/>
    <p:sldId id="509" r:id="rId7"/>
    <p:sldId id="510" r:id="rId8"/>
    <p:sldId id="512" r:id="rId9"/>
    <p:sldId id="511"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5/29/2024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5/29/2024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5/29/2024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5/29/2024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5/29/2024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5/29/2024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5/29/2024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5/29/2024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5/29/2024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5/29/2024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5/29/2024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5/29/2024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5/29/2024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5/29/2024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5/29/2024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0502</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5/29/2024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Control Frame Protection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2024-03-06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03/06/2024</a:t>
            </a:r>
          </a:p>
        </p:txBody>
      </p:sp>
      <p:graphicFrame>
        <p:nvGraphicFramePr>
          <p:cNvPr id="6" name="Table 5"/>
          <p:cNvGraphicFramePr>
            <a:graphicFrameLocks noGrp="1"/>
          </p:cNvGraphicFramePr>
          <p:nvPr>
            <p:extLst>
              <p:ext uri="{D42A27DB-BD31-4B8C-83A1-F6EECF244321}">
                <p14:modId xmlns:p14="http://schemas.microsoft.com/office/powerpoint/2010/main" val="741025973"/>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Yi-Ling Chao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Recap: MAC Header Protection</a:t>
            </a:r>
            <a:endParaRPr lang="en-US" sz="2800" b="0" dirty="0"/>
          </a:p>
        </p:txBody>
      </p:sp>
      <p:sp>
        <p:nvSpPr>
          <p:cNvPr id="3" name="Content Placeholder 2"/>
          <p:cNvSpPr>
            <a:spLocks noGrp="1"/>
          </p:cNvSpPr>
          <p:nvPr>
            <p:ph idx="1"/>
          </p:nvPr>
        </p:nvSpPr>
        <p:spPr>
          <a:xfrm>
            <a:off x="76200" y="1219200"/>
            <a:ext cx="8915400" cy="3276600"/>
          </a:xfrm>
        </p:spPr>
        <p:txBody>
          <a:bodyPr/>
          <a:lstStyle/>
          <a:p>
            <a:r>
              <a:rPr lang="en-US" sz="1800" dirty="0"/>
              <a:t>Currently all unicast Data/Management frames between a STA supporting MAC header protection and its associated AP supporting MAC header protection have their MAC headers being protected.</a:t>
            </a:r>
          </a:p>
          <a:p>
            <a:r>
              <a:rPr lang="en-US" sz="1800" dirty="0"/>
              <a:t>The following fields are added in the unicast Data/Management frames for the MAC header protection:</a:t>
            </a:r>
          </a:p>
          <a:p>
            <a:pPr lvl="1"/>
            <a:r>
              <a:rPr lang="en-US" sz="1800" dirty="0"/>
              <a:t>KID, PN MIC.</a:t>
            </a:r>
          </a:p>
          <a:p>
            <a:r>
              <a:rPr lang="en-US" sz="1800" dirty="0"/>
              <a:t>The assumption for protecting the unicast Data/Management frames is that a third-party STA/AP will not decode the unicast Data/Management frames that are not addressed to it.</a:t>
            </a:r>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955937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Analysis of Active Scanning Rules</a:t>
            </a:r>
            <a:endParaRPr lang="en-US" sz="2800" b="0" dirty="0"/>
          </a:p>
        </p:txBody>
      </p:sp>
      <p:sp>
        <p:nvSpPr>
          <p:cNvPr id="3" name="Content Placeholder 2"/>
          <p:cNvSpPr>
            <a:spLocks noGrp="1"/>
          </p:cNvSpPr>
          <p:nvPr>
            <p:ph idx="1"/>
          </p:nvPr>
        </p:nvSpPr>
        <p:spPr>
          <a:xfrm>
            <a:off x="76200" y="1219200"/>
            <a:ext cx="8915400" cy="457200"/>
          </a:xfrm>
        </p:spPr>
        <p:txBody>
          <a:bodyPr/>
          <a:lstStyle/>
          <a:p>
            <a:r>
              <a:rPr lang="en-US" sz="2000" kern="0" dirty="0"/>
              <a:t>The following is part of Active scanning rules: </a:t>
            </a: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pic>
        <p:nvPicPr>
          <p:cNvPr id="8" name="Picture 7">
            <a:extLst>
              <a:ext uri="{FF2B5EF4-FFF2-40B4-BE49-F238E27FC236}">
                <a16:creationId xmlns:a16="http://schemas.microsoft.com/office/drawing/2014/main" id="{C2995035-B104-D127-A5DF-2AA8A2975953}"/>
              </a:ext>
            </a:extLst>
          </p:cNvPr>
          <p:cNvPicPr>
            <a:picLocks noChangeAspect="1"/>
          </p:cNvPicPr>
          <p:nvPr/>
        </p:nvPicPr>
        <p:blipFill>
          <a:blip r:embed="rId2"/>
          <a:stretch>
            <a:fillRect/>
          </a:stretch>
        </p:blipFill>
        <p:spPr>
          <a:xfrm>
            <a:off x="1114623" y="1676401"/>
            <a:ext cx="6657777" cy="3581400"/>
          </a:xfrm>
          <a:prstGeom prst="rect">
            <a:avLst/>
          </a:prstGeom>
        </p:spPr>
      </p:pic>
      <p:sp>
        <p:nvSpPr>
          <p:cNvPr id="9" name="Content Placeholder 2">
            <a:extLst>
              <a:ext uri="{FF2B5EF4-FFF2-40B4-BE49-F238E27FC236}">
                <a16:creationId xmlns:a16="http://schemas.microsoft.com/office/drawing/2014/main" id="{D5F32BB3-5F58-C7DD-3568-5BFF7967116D}"/>
              </a:ext>
            </a:extLst>
          </p:cNvPr>
          <p:cNvSpPr txBox="1">
            <a:spLocks/>
          </p:cNvSpPr>
          <p:nvPr/>
        </p:nvSpPr>
        <p:spPr bwMode="auto">
          <a:xfrm>
            <a:off x="0" y="5398334"/>
            <a:ext cx="8915400" cy="45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kern="0" dirty="0"/>
              <a:t>This means that a unicast Probe Response frame may be received by a third-party STA. </a:t>
            </a:r>
          </a:p>
          <a:p>
            <a:pPr marL="857250" lvl="2" indent="0">
              <a:buFontTx/>
              <a:buNone/>
            </a:pPr>
            <a:endParaRPr lang="en-US" sz="1800" kern="0" dirty="0"/>
          </a:p>
        </p:txBody>
      </p:sp>
    </p:spTree>
    <p:extLst>
      <p:ext uri="{BB962C8B-B14F-4D97-AF65-F5344CB8AC3E}">
        <p14:creationId xmlns:p14="http://schemas.microsoft.com/office/powerpoint/2010/main" val="2557601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Observation of Various Management Frames</a:t>
            </a:r>
            <a:endParaRPr lang="en-US" sz="2800" b="0" dirty="0"/>
          </a:p>
        </p:txBody>
      </p:sp>
      <p:sp>
        <p:nvSpPr>
          <p:cNvPr id="3" name="Content Placeholder 2"/>
          <p:cNvSpPr>
            <a:spLocks noGrp="1"/>
          </p:cNvSpPr>
          <p:nvPr>
            <p:ph idx="1"/>
          </p:nvPr>
        </p:nvSpPr>
        <p:spPr>
          <a:xfrm>
            <a:off x="0" y="1219199"/>
            <a:ext cx="9142628" cy="1524001"/>
          </a:xfrm>
        </p:spPr>
        <p:txBody>
          <a:bodyPr/>
          <a:lstStyle/>
          <a:p>
            <a:r>
              <a:rPr lang="en-US" sz="1600" dirty="0"/>
              <a:t>Observation 1: most likely the management frame generated by hardware will not carry the critical information in MAC header.</a:t>
            </a:r>
          </a:p>
          <a:p>
            <a:r>
              <a:rPr lang="en-US" sz="1600" dirty="0"/>
              <a:t>Observation 2: if the frame body of a unicast management frame is not protected, the MAC header will not carry the critical update.</a:t>
            </a:r>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1211915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Protected Unicast Management Frame Clarification (1)</a:t>
            </a:r>
            <a:endParaRPr lang="en-US" sz="2800" b="0" dirty="0"/>
          </a:p>
        </p:txBody>
      </p:sp>
      <p:sp>
        <p:nvSpPr>
          <p:cNvPr id="3" name="Content Placeholder 2"/>
          <p:cNvSpPr>
            <a:spLocks noGrp="1"/>
          </p:cNvSpPr>
          <p:nvPr>
            <p:ph idx="1"/>
          </p:nvPr>
        </p:nvSpPr>
        <p:spPr>
          <a:xfrm>
            <a:off x="0" y="1219199"/>
            <a:ext cx="9142628" cy="5256213"/>
          </a:xfrm>
        </p:spPr>
        <p:txBody>
          <a:bodyPr/>
          <a:lstStyle/>
          <a:p>
            <a:r>
              <a:rPr lang="en-US" sz="1600" dirty="0"/>
              <a:t>Proposal option 1:</a:t>
            </a:r>
          </a:p>
          <a:p>
            <a:pPr lvl="1"/>
            <a:r>
              <a:rPr lang="en-US" sz="1600" dirty="0"/>
              <a:t>The MAC header of the unicast Data/Management frame between the peer AP and STA in State 4 is protected with the following exception</a:t>
            </a:r>
          </a:p>
          <a:p>
            <a:pPr lvl="2"/>
            <a:r>
              <a:rPr lang="en-US" sz="1600" dirty="0"/>
              <a:t>The MAC header of the Probe Response is not protected.</a:t>
            </a:r>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421190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Protected Unicast Management Frame Clarification (2)</a:t>
            </a:r>
            <a:endParaRPr lang="en-US" sz="2800" b="0" dirty="0"/>
          </a:p>
        </p:txBody>
      </p:sp>
      <p:sp>
        <p:nvSpPr>
          <p:cNvPr id="3" name="Content Placeholder 2"/>
          <p:cNvSpPr>
            <a:spLocks noGrp="1"/>
          </p:cNvSpPr>
          <p:nvPr>
            <p:ph idx="1"/>
          </p:nvPr>
        </p:nvSpPr>
        <p:spPr>
          <a:xfrm>
            <a:off x="76200" y="1219199"/>
            <a:ext cx="8915400" cy="4495801"/>
          </a:xfrm>
        </p:spPr>
        <p:txBody>
          <a:bodyPr/>
          <a:lstStyle/>
          <a:p>
            <a:r>
              <a:rPr lang="en-US" sz="1600" dirty="0"/>
              <a:t>Proposal option 2:</a:t>
            </a:r>
          </a:p>
          <a:p>
            <a:pPr lvl="1"/>
            <a:r>
              <a:rPr lang="en-US" sz="1600" dirty="0"/>
              <a:t>The MAC header of the unicast Data/Management frame between the peer AP and STA in State 4 is protected with the following exception</a:t>
            </a:r>
          </a:p>
          <a:p>
            <a:pPr lvl="2"/>
            <a:r>
              <a:rPr lang="en-US" sz="1600" dirty="0"/>
              <a:t>The MAC header of the Probe Response is not protected.</a:t>
            </a:r>
          </a:p>
          <a:p>
            <a:pPr lvl="2"/>
            <a:r>
              <a:rPr lang="en-US" sz="1600" dirty="0"/>
              <a:t>The MAC header of the unicast frame for measurement is not protected. The Power Management, More Data of such frame are ignored by the recipient, and the frame is not allowed to carry HTC field</a:t>
            </a:r>
          </a:p>
          <a:p>
            <a:pPr lvl="3"/>
            <a:r>
              <a:rPr lang="en-US" dirty="0"/>
              <a:t>Frame for sounding report (CSI frame, Compressed/Uncompressed Beamforming frame , VHT Compressed Beamforming frame, HE/EHT/UHR Compressed Beamforming/CQI frame)</a:t>
            </a:r>
          </a:p>
          <a:p>
            <a:pPr lvl="3"/>
            <a:r>
              <a:rPr lang="en-US" dirty="0"/>
              <a:t>LMR</a:t>
            </a:r>
          </a:p>
          <a:p>
            <a:pPr lvl="3"/>
            <a:r>
              <a:rPr lang="en-US" dirty="0"/>
              <a:t>FTM frame</a:t>
            </a:r>
          </a:p>
          <a:p>
            <a:pPr lvl="3"/>
            <a:r>
              <a:rPr lang="en-US" dirty="0"/>
              <a:t>Fine Measurement frame.</a:t>
            </a:r>
          </a:p>
          <a:p>
            <a:pPr lvl="1"/>
            <a:r>
              <a:rPr lang="en-US" dirty="0"/>
              <a:t>A variant to option 2 is that the MAC header of an unprotected unicast frame for measurement is </a:t>
            </a:r>
            <a:r>
              <a:rPr lang="en-US"/>
              <a:t>not protected. </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082281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Protected Unicast Management Frame Clarification (3)</a:t>
            </a:r>
            <a:endParaRPr lang="en-US" sz="2800" b="0" dirty="0"/>
          </a:p>
        </p:txBody>
      </p:sp>
      <p:sp>
        <p:nvSpPr>
          <p:cNvPr id="3" name="Content Placeholder 2"/>
          <p:cNvSpPr>
            <a:spLocks noGrp="1"/>
          </p:cNvSpPr>
          <p:nvPr>
            <p:ph idx="1"/>
          </p:nvPr>
        </p:nvSpPr>
        <p:spPr>
          <a:xfrm>
            <a:off x="76200" y="1219199"/>
            <a:ext cx="8915400" cy="3886201"/>
          </a:xfrm>
        </p:spPr>
        <p:txBody>
          <a:bodyPr/>
          <a:lstStyle/>
          <a:p>
            <a:r>
              <a:rPr lang="en-US" sz="1600" dirty="0"/>
              <a:t>Proposal option 3:</a:t>
            </a:r>
          </a:p>
          <a:p>
            <a:pPr lvl="1"/>
            <a:r>
              <a:rPr lang="en-US" sz="1600" dirty="0"/>
              <a:t>The MAC header of the unicast Data/Management frame between the peer AP and STA in State 4 is protected with the following exception</a:t>
            </a:r>
          </a:p>
          <a:p>
            <a:pPr lvl="2"/>
            <a:r>
              <a:rPr lang="en-US" sz="1600" dirty="0"/>
              <a:t>The MAC header of the Probe Response is not protected.</a:t>
            </a:r>
          </a:p>
          <a:p>
            <a:pPr lvl="2"/>
            <a:r>
              <a:rPr lang="en-US" sz="1600" dirty="0"/>
              <a:t>The MAC header of the unicast frame that is not robust Management frame is not protected. The Power Management, More Data of such frame are ignored by the recipient, and the frame is not allowed to carry HTC field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15792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9194"/>
            <a:ext cx="9144000" cy="457200"/>
          </a:xfrm>
        </p:spPr>
        <p:txBody>
          <a:bodyPr/>
          <a:lstStyle/>
          <a:p>
            <a:r>
              <a:rPr lang="en-US" sz="2800" dirty="0"/>
              <a:t>Explicit Indication of MAC Header Protection </a:t>
            </a:r>
            <a:endParaRPr lang="en-US" sz="2800" b="0" dirty="0"/>
          </a:p>
        </p:txBody>
      </p:sp>
      <p:sp>
        <p:nvSpPr>
          <p:cNvPr id="3" name="Content Placeholder 2"/>
          <p:cNvSpPr>
            <a:spLocks noGrp="1"/>
          </p:cNvSpPr>
          <p:nvPr>
            <p:ph idx="1"/>
          </p:nvPr>
        </p:nvSpPr>
        <p:spPr>
          <a:xfrm>
            <a:off x="-8878" y="1260784"/>
            <a:ext cx="9152878" cy="1444934"/>
          </a:xfrm>
        </p:spPr>
        <p:txBody>
          <a:bodyPr/>
          <a:lstStyle/>
          <a:p>
            <a:r>
              <a:rPr lang="en-US" sz="1600" dirty="0"/>
              <a:t>A unicast Data/Management frame carry the indication about whether the MAC header of the unicast Data/Management frame is protected or not.</a:t>
            </a:r>
          </a:p>
          <a:p>
            <a:pPr lvl="1"/>
            <a:r>
              <a:rPr lang="en-US" sz="1600" dirty="0"/>
              <a:t>Such indication can be carried as follows:</a:t>
            </a:r>
          </a:p>
          <a:p>
            <a:pPr lvl="2"/>
            <a:r>
              <a:rPr lang="en-US" sz="1600" dirty="0"/>
              <a:t>Option 1: the reserved bit in the MPDU Delimiter of an A-MPDU subframe is used to indicate whether the MPDU has protected MAC header.</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pic>
        <p:nvPicPr>
          <p:cNvPr id="7" name="Picture 6">
            <a:extLst>
              <a:ext uri="{FF2B5EF4-FFF2-40B4-BE49-F238E27FC236}">
                <a16:creationId xmlns:a16="http://schemas.microsoft.com/office/drawing/2014/main" id="{C0D9469D-8C3B-7685-DDAD-F693A65177C8}"/>
              </a:ext>
            </a:extLst>
          </p:cNvPr>
          <p:cNvPicPr>
            <a:picLocks noChangeAspect="1"/>
          </p:cNvPicPr>
          <p:nvPr/>
        </p:nvPicPr>
        <p:blipFill>
          <a:blip r:embed="rId2"/>
          <a:stretch>
            <a:fillRect/>
          </a:stretch>
        </p:blipFill>
        <p:spPr>
          <a:xfrm>
            <a:off x="31812" y="2908994"/>
            <a:ext cx="3125165" cy="833377"/>
          </a:xfrm>
          <a:prstGeom prst="rect">
            <a:avLst/>
          </a:prstGeom>
        </p:spPr>
      </p:pic>
      <p:pic>
        <p:nvPicPr>
          <p:cNvPr id="8" name="Picture 7">
            <a:extLst>
              <a:ext uri="{FF2B5EF4-FFF2-40B4-BE49-F238E27FC236}">
                <a16:creationId xmlns:a16="http://schemas.microsoft.com/office/drawing/2014/main" id="{529F14F9-AFC8-A770-8A11-96E189A8EE8A}"/>
              </a:ext>
            </a:extLst>
          </p:cNvPr>
          <p:cNvPicPr>
            <a:picLocks noChangeAspect="1"/>
          </p:cNvPicPr>
          <p:nvPr/>
        </p:nvPicPr>
        <p:blipFill>
          <a:blip r:embed="rId3"/>
          <a:stretch>
            <a:fillRect/>
          </a:stretch>
        </p:blipFill>
        <p:spPr>
          <a:xfrm>
            <a:off x="4339437" y="2819400"/>
            <a:ext cx="4772751" cy="1012785"/>
          </a:xfrm>
          <a:prstGeom prst="rect">
            <a:avLst/>
          </a:prstGeom>
        </p:spPr>
      </p:pic>
      <p:sp>
        <p:nvSpPr>
          <p:cNvPr id="9" name="Oval 8">
            <a:extLst>
              <a:ext uri="{FF2B5EF4-FFF2-40B4-BE49-F238E27FC236}">
                <a16:creationId xmlns:a16="http://schemas.microsoft.com/office/drawing/2014/main" id="{B2B5A6F6-B953-9EFA-FF0A-05B512989B1F}"/>
              </a:ext>
            </a:extLst>
          </p:cNvPr>
          <p:cNvSpPr/>
          <p:nvPr/>
        </p:nvSpPr>
        <p:spPr>
          <a:xfrm>
            <a:off x="5371461" y="3025218"/>
            <a:ext cx="857923" cy="340199"/>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2">
            <a:extLst>
              <a:ext uri="{FF2B5EF4-FFF2-40B4-BE49-F238E27FC236}">
                <a16:creationId xmlns:a16="http://schemas.microsoft.com/office/drawing/2014/main" id="{E3B26CC0-B5E0-1587-248C-ED174E78B1C3}"/>
              </a:ext>
            </a:extLst>
          </p:cNvPr>
          <p:cNvSpPr txBox="1">
            <a:spLocks/>
          </p:cNvSpPr>
          <p:nvPr/>
        </p:nvSpPr>
        <p:spPr bwMode="auto">
          <a:xfrm>
            <a:off x="-4439" y="3848739"/>
            <a:ext cx="8915400" cy="200750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2"/>
            <a:r>
              <a:rPr lang="en-US" sz="1600" kern="0" dirty="0"/>
              <a:t>Option 2: the PHY header is used to indicate </a:t>
            </a:r>
            <a:r>
              <a:rPr lang="en-US" sz="1600" dirty="0"/>
              <a:t>whether the MPDU has protected MAC header</a:t>
            </a:r>
            <a:r>
              <a:rPr lang="en-US" sz="1600" kern="0" dirty="0"/>
              <a:t>.</a:t>
            </a:r>
          </a:p>
          <a:p>
            <a:pPr lvl="2"/>
            <a:r>
              <a:rPr lang="en-US" sz="1600" kern="0" dirty="0"/>
              <a:t>Option 3: one of the reserved bits in CCMP/GCMP header is used to indicate </a:t>
            </a:r>
            <a:r>
              <a:rPr lang="en-US" sz="1600" dirty="0"/>
              <a:t>whether the MPDU has protected MAC header. The Header Protection field with Key ID, PN and MIC is immediately after GCMP Header.</a:t>
            </a:r>
          </a:p>
          <a:p>
            <a:pPr lvl="3"/>
            <a:r>
              <a:rPr lang="en-US" kern="0" dirty="0"/>
              <a:t>The Header Protection field is not encrypted.</a:t>
            </a:r>
          </a:p>
          <a:p>
            <a:pPr lvl="3"/>
            <a:r>
              <a:rPr lang="en-US" kern="0" dirty="0"/>
              <a:t>This option is not suitable for MAC header protection of a Management frame that is not a robust management frame (a management frame that is eligible for protection).</a:t>
            </a:r>
          </a:p>
        </p:txBody>
      </p:sp>
    </p:spTree>
    <p:extLst>
      <p:ext uri="{BB962C8B-B14F-4D97-AF65-F5344CB8AC3E}">
        <p14:creationId xmlns:p14="http://schemas.microsoft.com/office/powerpoint/2010/main" val="216475423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746</Words>
  <Application>Microsoft Office PowerPoint</Application>
  <PresentationFormat>On-screen Show (4:3)</PresentationFormat>
  <Paragraphs>85</Paragraphs>
  <Slides>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Calibri Light</vt:lpstr>
      <vt:lpstr>Times New Roman</vt:lpstr>
      <vt:lpstr>Wingdings</vt:lpstr>
      <vt:lpstr>802-11-Submission</vt:lpstr>
      <vt:lpstr>Custom Design</vt:lpstr>
      <vt:lpstr>Control Frame Protection Follow Up</vt:lpstr>
      <vt:lpstr>Recap: MAC Header Protection</vt:lpstr>
      <vt:lpstr>Analysis of Active Scanning Rules</vt:lpstr>
      <vt:lpstr>Observation of Various Management Frames</vt:lpstr>
      <vt:lpstr>Protected Unicast Management Frame Clarification (1)</vt:lpstr>
      <vt:lpstr>Protected Unicast Management Frame Clarification (2)</vt:lpstr>
      <vt:lpstr>Protected Unicast Management Frame Clarification (3)</vt:lpstr>
      <vt:lpstr>Explicit Indication of MAC Header Protection </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2060</cp:revision>
  <cp:lastPrinted>1998-02-10T13:28:06Z</cp:lastPrinted>
  <dcterms:created xsi:type="dcterms:W3CDTF">2007-05-21T21:00:37Z</dcterms:created>
  <dcterms:modified xsi:type="dcterms:W3CDTF">2024-05-29T23:48:55Z</dcterms:modified>
  <cp:category>Submission</cp:category>
</cp:coreProperties>
</file>