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77" r:id="rId4"/>
    <p:sldId id="297" r:id="rId5"/>
    <p:sldId id="324" r:id="rId6"/>
    <p:sldId id="307" r:id="rId7"/>
    <p:sldId id="325" r:id="rId8"/>
    <p:sldId id="322" r:id="rId9"/>
    <p:sldId id="335" r:id="rId10"/>
    <p:sldId id="336" r:id="rId11"/>
    <p:sldId id="312" r:id="rId12"/>
    <p:sldId id="329" r:id="rId13"/>
    <p:sldId id="303" r:id="rId14"/>
    <p:sldId id="315" r:id="rId15"/>
    <p:sldId id="338" r:id="rId16"/>
    <p:sldId id="317" r:id="rId17"/>
    <p:sldId id="282" r:id="rId18"/>
    <p:sldId id="298" r:id="rId19"/>
    <p:sldId id="330" r:id="rId20"/>
    <p:sldId id="332" r:id="rId21"/>
    <p:sldId id="299" r:id="rId22"/>
    <p:sldId id="310" r:id="rId23"/>
    <p:sldId id="268" r:id="rId24"/>
    <p:sldId id="278" r:id="rId25"/>
    <p:sldId id="326" r:id="rId26"/>
    <p:sldId id="327" r:id="rId27"/>
    <p:sldId id="328" r:id="rId28"/>
    <p:sldId id="279" r:id="rId29"/>
    <p:sldId id="320" r:id="rId30"/>
    <p:sldId id="323" r:id="rId31"/>
    <p:sldId id="334" r:id="rId32"/>
    <p:sldId id="337" r:id="rId33"/>
    <p:sldId id="339" r:id="rId34"/>
    <p:sldId id="300" r:id="rId35"/>
    <p:sldId id="30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B97233-06EA-AD81-EEC2-C83083614A9D}" name="Kanke Wu" initials="KW" userId="S::kankew@qti.qualcomm.com::35931445-d5fd-42d3-9403-9670693b494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37889E-437D-4581-A1B4-C5204A5C5895}" v="1" dt="2024-01-13T17:54:46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794" autoAdjust="0"/>
  </p:normalViewPr>
  <p:slideViewPr>
    <p:cSldViewPr snapToGrid="0">
      <p:cViewPr varScale="1">
        <p:scale>
          <a:sx n="68" d="100"/>
          <a:sy n="68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n Tian" userId="e397d4e6-4b2d-47c1-b080-befae643805b" providerId="ADAL" clId="{A837889E-437D-4581-A1B4-C5204A5C5895}"/>
    <pc:docChg chg="custSel modSld">
      <pc:chgData name="Bin Tian" userId="e397d4e6-4b2d-47c1-b080-befae643805b" providerId="ADAL" clId="{A837889E-437D-4581-A1B4-C5204A5C5895}" dt="2024-01-13T18:04:34.893" v="1252" actId="20577"/>
      <pc:docMkLst>
        <pc:docMk/>
      </pc:docMkLst>
      <pc:sldChg chg="modSp mod">
        <pc:chgData name="Bin Tian" userId="e397d4e6-4b2d-47c1-b080-befae643805b" providerId="ADAL" clId="{A837889E-437D-4581-A1B4-C5204A5C5895}" dt="2024-01-13T17:49:31.305" v="188" actId="20577"/>
        <pc:sldMkLst>
          <pc:docMk/>
          <pc:sldMk cId="1740089891" sldId="257"/>
        </pc:sldMkLst>
        <pc:spChg chg="mod">
          <ac:chgData name="Bin Tian" userId="e397d4e6-4b2d-47c1-b080-befae643805b" providerId="ADAL" clId="{A837889E-437D-4581-A1B4-C5204A5C5895}" dt="2024-01-13T17:49:31.305" v="188" actId="20577"/>
          <ac:spMkLst>
            <pc:docMk/>
            <pc:sldMk cId="1740089891" sldId="257"/>
            <ac:spMk id="3" creationId="{A331C490-876C-C46B-96D3-AFCCE207568E}"/>
          </ac:spMkLst>
        </pc:spChg>
      </pc:sldChg>
      <pc:sldChg chg="modSp mod">
        <pc:chgData name="Bin Tian" userId="e397d4e6-4b2d-47c1-b080-befae643805b" providerId="ADAL" clId="{A837889E-437D-4581-A1B4-C5204A5C5895}" dt="2024-01-13T17:47:36.958" v="24" actId="20577"/>
        <pc:sldMkLst>
          <pc:docMk/>
          <pc:sldMk cId="176326486" sldId="268"/>
        </pc:sldMkLst>
        <pc:spChg chg="mod">
          <ac:chgData name="Bin Tian" userId="e397d4e6-4b2d-47c1-b080-befae643805b" providerId="ADAL" clId="{A837889E-437D-4581-A1B4-C5204A5C5895}" dt="2024-01-13T17:47:36.958" v="24" actId="20577"/>
          <ac:spMkLst>
            <pc:docMk/>
            <pc:sldMk cId="176326486" sldId="268"/>
            <ac:spMk id="3" creationId="{7EB1CDE4-2D78-B47F-7DD7-4E3C47A70C5D}"/>
          </ac:spMkLst>
        </pc:spChg>
      </pc:sldChg>
      <pc:sldChg chg="modSp mod">
        <pc:chgData name="Bin Tian" userId="e397d4e6-4b2d-47c1-b080-befae643805b" providerId="ADAL" clId="{A837889E-437D-4581-A1B4-C5204A5C5895}" dt="2024-01-13T18:04:34.893" v="1252" actId="20577"/>
        <pc:sldMkLst>
          <pc:docMk/>
          <pc:sldMk cId="228479804" sldId="272"/>
        </pc:sldMkLst>
        <pc:spChg chg="mod">
          <ac:chgData name="Bin Tian" userId="e397d4e6-4b2d-47c1-b080-befae643805b" providerId="ADAL" clId="{A837889E-437D-4581-A1B4-C5204A5C5895}" dt="2024-01-13T18:04:34.893" v="1252" actId="20577"/>
          <ac:spMkLst>
            <pc:docMk/>
            <pc:sldMk cId="228479804" sldId="272"/>
            <ac:spMk id="3" creationId="{D8EA0E12-6EC2-90DF-2C8D-DE089496A2AC}"/>
          </ac:spMkLst>
        </pc:spChg>
      </pc:sldChg>
      <pc:sldChg chg="modSp mod">
        <pc:chgData name="Bin Tian" userId="e397d4e6-4b2d-47c1-b080-befae643805b" providerId="ADAL" clId="{A837889E-437D-4581-A1B4-C5204A5C5895}" dt="2024-01-13T17:54:03.142" v="410" actId="20577"/>
        <pc:sldMkLst>
          <pc:docMk/>
          <pc:sldMk cId="3067817810" sldId="279"/>
        </pc:sldMkLst>
        <pc:spChg chg="mod">
          <ac:chgData name="Bin Tian" userId="e397d4e6-4b2d-47c1-b080-befae643805b" providerId="ADAL" clId="{A837889E-437D-4581-A1B4-C5204A5C5895}" dt="2024-01-13T17:52:42.600" v="282" actId="20577"/>
          <ac:spMkLst>
            <pc:docMk/>
            <pc:sldMk cId="3067817810" sldId="279"/>
            <ac:spMk id="2" creationId="{248467FB-A46E-2768-8EF0-622BE04E8986}"/>
          </ac:spMkLst>
        </pc:spChg>
        <pc:spChg chg="mod">
          <ac:chgData name="Bin Tian" userId="e397d4e6-4b2d-47c1-b080-befae643805b" providerId="ADAL" clId="{A837889E-437D-4581-A1B4-C5204A5C5895}" dt="2024-01-13T17:54:03.142" v="410" actId="20577"/>
          <ac:spMkLst>
            <pc:docMk/>
            <pc:sldMk cId="3067817810" sldId="279"/>
            <ac:spMk id="3" creationId="{9F6DA6C3-EED7-BDC7-DC30-9DD54D1D753A}"/>
          </ac:spMkLst>
        </pc:spChg>
        <pc:picChg chg="mod">
          <ac:chgData name="Bin Tian" userId="e397d4e6-4b2d-47c1-b080-befae643805b" providerId="ADAL" clId="{A837889E-437D-4581-A1B4-C5204A5C5895}" dt="2024-01-13T17:53:11.768" v="331" actId="1076"/>
          <ac:picMkLst>
            <pc:docMk/>
            <pc:sldMk cId="3067817810" sldId="279"/>
            <ac:picMk id="10" creationId="{340F9AD7-7EBC-340A-F639-9B0DDDEB3243}"/>
          </ac:picMkLst>
        </pc:picChg>
      </pc:sldChg>
      <pc:sldChg chg="modSp mod">
        <pc:chgData name="Bin Tian" userId="e397d4e6-4b2d-47c1-b080-befae643805b" providerId="ADAL" clId="{A837889E-437D-4581-A1B4-C5204A5C5895}" dt="2024-01-13T17:50:37.066" v="223" actId="20577"/>
        <pc:sldMkLst>
          <pc:docMk/>
          <pc:sldMk cId="2008363986" sldId="320"/>
        </pc:sldMkLst>
        <pc:spChg chg="mod">
          <ac:chgData name="Bin Tian" userId="e397d4e6-4b2d-47c1-b080-befae643805b" providerId="ADAL" clId="{A837889E-437D-4581-A1B4-C5204A5C5895}" dt="2024-01-13T17:50:37.066" v="223" actId="20577"/>
          <ac:spMkLst>
            <pc:docMk/>
            <pc:sldMk cId="2008363986" sldId="320"/>
            <ac:spMk id="2" creationId="{C696AC49-37AC-B7F6-3923-86AD1098BD9D}"/>
          </ac:spMkLst>
        </pc:spChg>
      </pc:sldChg>
      <pc:sldChg chg="modSp mod">
        <pc:chgData name="Bin Tian" userId="e397d4e6-4b2d-47c1-b080-befae643805b" providerId="ADAL" clId="{A837889E-437D-4581-A1B4-C5204A5C5895}" dt="2024-01-13T17:50:47.327" v="242" actId="20577"/>
        <pc:sldMkLst>
          <pc:docMk/>
          <pc:sldMk cId="3737237334" sldId="323"/>
        </pc:sldMkLst>
        <pc:spChg chg="mod">
          <ac:chgData name="Bin Tian" userId="e397d4e6-4b2d-47c1-b080-befae643805b" providerId="ADAL" clId="{A837889E-437D-4581-A1B4-C5204A5C5895}" dt="2024-01-13T17:50:47.327" v="242" actId="20577"/>
          <ac:spMkLst>
            <pc:docMk/>
            <pc:sldMk cId="3737237334" sldId="323"/>
            <ac:spMk id="2" creationId="{C696AC49-37AC-B7F6-3923-86AD1098BD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3A076-17B6-4A59-9C89-B39CA187C4E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1D9DB-4F8F-4BAB-BD66-6DC292CE8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3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D9DB-4F8F-4BAB-BD66-6DC292CE8D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4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75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72644"/>
            <a:ext cx="7770814" cy="4113213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400" b="0"/>
            </a:lvl1pPr>
            <a:lvl2pPr marL="800113" indent="-342900">
              <a:buFont typeface="Arial" panose="020B0604020202020204" pitchFamily="34" charset="0"/>
              <a:buChar char="•"/>
              <a:defRPr sz="2000" b="0"/>
            </a:lvl2pPr>
            <a:lvl3pPr marL="1200183" indent="-285758">
              <a:buFont typeface="Arial" panose="020B0604020202020204" pitchFamily="34" charset="0"/>
              <a:buChar char="•"/>
              <a:defRPr sz="1600"/>
            </a:lvl3pPr>
            <a:lvl4pPr marL="1657394" indent="-285758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6"/>
            <a:ext cx="3184520" cy="23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6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3" y="333376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3"/>
            <a:ext cx="777081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2"/>
            <a:ext cx="777081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6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80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5"/>
            <a:ext cx="3184520" cy="246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191001" y="6475416"/>
            <a:ext cx="682625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537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5" y="6475414"/>
            <a:ext cx="958748" cy="246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CFFB19-7EB9-1B99-27DD-680663CB37E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151379" y="372946"/>
            <a:ext cx="3281684" cy="255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211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857250" algn="l"/>
                <a:tab pos="1714500" algn="l"/>
                <a:tab pos="2571750" algn="l"/>
                <a:tab pos="3429000" algn="l"/>
                <a:tab pos="4286250" algn="l"/>
                <a:tab pos="5143500" algn="l"/>
                <a:tab pos="6000750" algn="l"/>
                <a:tab pos="6858000" algn="l"/>
                <a:tab pos="7715250" algn="l"/>
                <a:tab pos="8572500" algn="l"/>
                <a:tab pos="9429750" algn="l"/>
              </a:tabLst>
              <a:defRPr/>
            </a:pPr>
            <a:r>
              <a:rPr kumimoji="0" lang="en-GB" sz="168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802.11-24/0498r0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4"/>
            <a:ext cx="3041644" cy="180975"/>
          </a:xfrm>
        </p:spPr>
        <p:txBody>
          <a:bodyPr/>
          <a:lstStyle>
            <a:defPPr>
              <a:defRPr lang="en-GB"/>
            </a:defPPr>
            <a:lvl1pPr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690268" indent="-265488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061951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486733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911514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123904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548685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297346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39824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Alice Chen (Qualcomm)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defPPr>
              <a:defRPr lang="en-GB"/>
            </a:defPPr>
            <a:lvl1pPr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690268" indent="-265488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061951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486733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911514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123904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548685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297346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39824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 </a:t>
            </a:r>
            <a:fld id="{93823DB3-BAA4-4F4A-B4B3-ED9ABE70E976}" type="slidenum"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47973" y="702220"/>
            <a:ext cx="7860302" cy="980513"/>
          </a:xfrm>
          <a:ln/>
        </p:spPr>
        <p:txBody>
          <a:bodyPr/>
          <a:lstStyle>
            <a:defPPr>
              <a:defRPr lang="en-GB"/>
            </a:defPPr>
            <a:lvl1pPr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36286" indent="-283187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327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5858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389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65498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185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1716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24796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Unequal Modulation in MIMO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TxBF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11bn</a:t>
            </a:r>
            <a:endParaRPr lang="en-GB" sz="3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34819"/>
            <a:ext cx="7772400" cy="396876"/>
          </a:xfrm>
          <a:ln/>
        </p:spPr>
        <p:txBody>
          <a:bodyPr/>
          <a:lstStyle>
            <a:defPPr>
              <a:defRPr lang="en-GB"/>
            </a:defPPr>
            <a:lvl1pPr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36286" indent="-283187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327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5858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389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65498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185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1716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24796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buNone/>
              <a:tabLst>
                <a:tab pos="912837" algn="l"/>
                <a:tab pos="1827262" algn="l"/>
                <a:tab pos="2741686" algn="l"/>
                <a:tab pos="3656110" algn="l"/>
                <a:tab pos="4570535" algn="l"/>
                <a:tab pos="5484959" algn="l"/>
                <a:tab pos="6399383" algn="l"/>
                <a:tab pos="7313808" algn="l"/>
                <a:tab pos="8228232" algn="l"/>
                <a:tab pos="9142657" algn="l"/>
                <a:tab pos="10057080" algn="l"/>
              </a:tabLst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Date:</a:t>
            </a:r>
            <a:r>
              <a:rPr lang="en-GB" sz="2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2024-03-09</a:t>
            </a:r>
            <a:endParaRPr lang="en-GB" sz="2000" b="0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6429" y="203573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>
            <a:defPPr>
              <a:defRPr lang="en-GB"/>
            </a:defPPr>
            <a:lvl1pPr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36286" indent="-283187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327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5858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389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65498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185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1716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24796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spcBef>
                <a:spcPts val="500"/>
              </a:spcBef>
              <a:tabLst>
                <a:tab pos="342909" algn="l"/>
                <a:tab pos="1257334" algn="l"/>
                <a:tab pos="2171758" algn="l"/>
                <a:tab pos="3086182" algn="l"/>
                <a:tab pos="4000606" algn="l"/>
                <a:tab pos="4915030" algn="l"/>
                <a:tab pos="5829455" algn="l"/>
                <a:tab pos="6743879" algn="l"/>
                <a:tab pos="7658303" algn="l"/>
                <a:tab pos="8572728" algn="l"/>
                <a:tab pos="9487152" algn="l"/>
                <a:tab pos="10401577" algn="l"/>
              </a:tabLst>
            </a:pPr>
            <a:r>
              <a:rPr lang="en-GB" sz="2063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BFF8FC-15E6-4208-9DB8-296FB6B5A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223857"/>
              </p:ext>
            </p:extLst>
          </p:nvPr>
        </p:nvGraphicFramePr>
        <p:xfrm>
          <a:off x="1015637" y="2455000"/>
          <a:ext cx="7177384" cy="1580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6759">
                  <a:extLst>
                    <a:ext uri="{9D8B030D-6E8A-4147-A177-3AD203B41FA5}">
                      <a16:colId xmlns:a16="http://schemas.microsoft.com/office/drawing/2014/main" val="1982600515"/>
                    </a:ext>
                  </a:extLst>
                </a:gridCol>
                <a:gridCol w="1973270">
                  <a:extLst>
                    <a:ext uri="{9D8B030D-6E8A-4147-A177-3AD203B41FA5}">
                      <a16:colId xmlns:a16="http://schemas.microsoft.com/office/drawing/2014/main" val="2703258511"/>
                    </a:ext>
                  </a:extLst>
                </a:gridCol>
                <a:gridCol w="3027355">
                  <a:extLst>
                    <a:ext uri="{9D8B030D-6E8A-4147-A177-3AD203B41FA5}">
                      <a16:colId xmlns:a16="http://schemas.microsoft.com/office/drawing/2014/main" val="2006092477"/>
                    </a:ext>
                  </a:extLst>
                </a:gridCol>
              </a:tblGrid>
              <a:tr h="321469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Affiliations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73176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Alice Chen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Qualcomm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alicel@qti.qualcomm.com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72813"/>
                  </a:ext>
                </a:extLst>
              </a:tr>
              <a:tr h="294967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Bin Tian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btian@qti.qualcomm.com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518889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Sameer Vermani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svverman@qti.qualcomm.com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778223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Akansh Jain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akanjain@qti.qualcomm.com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79851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D1AE7-84DC-9A3C-7B12-A2BAC471549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7077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DF96-8E75-1FFE-8552-0446210B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Adjacent Eigen Channel SNR Gap in </a:t>
            </a:r>
            <a:r>
              <a:rPr lang="en-US" dirty="0" err="1"/>
              <a:t>NxN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ACBBC-75BE-7AC0-37CF-CEE494E6C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1016"/>
            <a:ext cx="7770814" cy="4434841"/>
          </a:xfrm>
        </p:spPr>
        <p:txBody>
          <a:bodyPr/>
          <a:lstStyle/>
          <a:p>
            <a:r>
              <a:rPr lang="en-US" sz="1800" dirty="0"/>
              <a:t>For </a:t>
            </a:r>
            <a:r>
              <a:rPr lang="en-US" sz="1800" dirty="0" err="1"/>
              <a:t>NxN</a:t>
            </a:r>
            <a:r>
              <a:rPr lang="en-US" sz="1800" dirty="0"/>
              <a:t> channels, the SNR gap between two weakest eigen channels follows similar distribution, and the SNR gap between the second and third weakest eigen channels also follows similar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47ECE-9B8C-EE92-F368-0A823820F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62B4E-00AD-CAFA-4713-C6EBEDADC19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D6361E-24F5-A69F-FF69-55DE739982C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B340D4-5AB4-D15A-C326-802E1C5BF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207" y="248406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3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AAF349-2089-A17F-69A7-DC57E3E214A6}"/>
              </a:ext>
            </a:extLst>
          </p:cNvPr>
          <p:cNvSpPr txBox="1">
            <a:spLocks/>
          </p:cNvSpPr>
          <p:nvPr/>
        </p:nvSpPr>
        <p:spPr bwMode="auto">
          <a:xfrm>
            <a:off x="685800" y="1990172"/>
            <a:ext cx="7770814" cy="434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00113" indent="-34290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00183" indent="-285758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657394" indent="-285758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For 2ss, use 2 patterns, (QAM/QAM-1) and (QAM/QAM-2)</a:t>
            </a:r>
          </a:p>
          <a:p>
            <a:r>
              <a:rPr lang="en-US" sz="2000" kern="0" dirty="0"/>
              <a:t>For 3ss</a:t>
            </a:r>
          </a:p>
          <a:p>
            <a:pPr lvl="1"/>
            <a:r>
              <a:rPr lang="en-US" sz="1600" kern="0" dirty="0"/>
              <a:t>The last 2ss use 2ss QAM variation patterns</a:t>
            </a:r>
          </a:p>
          <a:p>
            <a:pPr lvl="1"/>
            <a:r>
              <a:rPr lang="en-US" sz="1600" kern="0" dirty="0"/>
              <a:t>The 1</a:t>
            </a:r>
            <a:r>
              <a:rPr lang="en-US" sz="1600" kern="0" baseline="30000" dirty="0"/>
              <a:t>st</a:t>
            </a:r>
            <a:r>
              <a:rPr lang="en-US" sz="1600" kern="0" dirty="0"/>
              <a:t> stream use same QAM as the 2</a:t>
            </a:r>
            <a:r>
              <a:rPr lang="en-US" sz="1600" kern="0" baseline="30000" dirty="0"/>
              <a:t>nd</a:t>
            </a:r>
            <a:r>
              <a:rPr lang="en-US" sz="1600" kern="0" dirty="0"/>
              <a:t> stream or 1 QAM higher</a:t>
            </a:r>
          </a:p>
          <a:p>
            <a:r>
              <a:rPr lang="en-US" sz="2000" kern="0" dirty="0"/>
              <a:t>For 4ss</a:t>
            </a:r>
          </a:p>
          <a:p>
            <a:pPr lvl="1"/>
            <a:r>
              <a:rPr lang="en-US" sz="1600" kern="0" dirty="0"/>
              <a:t>The last 3ss use 3ss QAM variation patterns</a:t>
            </a:r>
          </a:p>
          <a:p>
            <a:pPr lvl="1"/>
            <a:r>
              <a:rPr lang="en-US" sz="1600" kern="0" dirty="0"/>
              <a:t>The 1</a:t>
            </a:r>
            <a:r>
              <a:rPr lang="en-US" sz="1600" kern="0" baseline="30000" dirty="0"/>
              <a:t>st</a:t>
            </a:r>
            <a:r>
              <a:rPr lang="en-US" sz="1600" kern="0" dirty="0"/>
              <a:t> stream use same QAM as the 2</a:t>
            </a:r>
            <a:r>
              <a:rPr lang="en-US" sz="1600" kern="0" baseline="30000" dirty="0"/>
              <a:t>nd</a:t>
            </a:r>
            <a:r>
              <a:rPr lang="en-US" sz="1600" kern="0" dirty="0"/>
              <a:t> stream</a:t>
            </a:r>
          </a:p>
          <a:p>
            <a:endParaRPr lang="en-US" sz="2000" kern="0" dirty="0"/>
          </a:p>
          <a:p>
            <a:r>
              <a:rPr lang="en-US" sz="2000" kern="0" dirty="0"/>
              <a:t>Summary of design in the table</a:t>
            </a:r>
          </a:p>
          <a:p>
            <a:pPr lvl="1"/>
            <a:r>
              <a:rPr lang="en-US" sz="1600" dirty="0"/>
              <a:t>There are </a:t>
            </a:r>
            <a:r>
              <a:rPr lang="en-US" sz="1600" kern="0" dirty="0"/>
              <a:t>7 QAM levels </a:t>
            </a:r>
            <a:r>
              <a:rPr lang="en-US" sz="1600" dirty="0"/>
              <a:t>from BPSK to 4kQAM</a:t>
            </a:r>
          </a:p>
          <a:p>
            <a:pPr lvl="1"/>
            <a:r>
              <a:rPr lang="en-US" sz="1600" kern="0" dirty="0"/>
              <a:t>“QAM” is the QAM level of the 1</a:t>
            </a:r>
            <a:r>
              <a:rPr lang="en-US" sz="1600" kern="0" baseline="30000" dirty="0"/>
              <a:t>st</a:t>
            </a:r>
            <a:r>
              <a:rPr lang="en-US" sz="1600" kern="0" dirty="0"/>
              <a:t> stream</a:t>
            </a:r>
          </a:p>
          <a:p>
            <a:pPr lvl="1"/>
            <a:r>
              <a:rPr lang="en-US" sz="1600" kern="0" dirty="0"/>
              <a:t>“QAM-x” denotes x level down from “</a:t>
            </a:r>
            <a:r>
              <a:rPr lang="en-US" sz="1600" kern="0"/>
              <a:t>QAM”</a:t>
            </a:r>
          </a:p>
          <a:p>
            <a:endParaRPr lang="en-US" sz="2000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11D14-7EED-1D05-C76E-74BC9BBB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Unequal QAM Design for Up to 2 QAM Difference and 3 Patterns Per </a:t>
            </a:r>
            <a:r>
              <a:rPr lang="en-US" dirty="0" err="1"/>
              <a:t>Nss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9E0C4BE-BE4E-861A-58C3-1541DB0B5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493034"/>
              </p:ext>
            </p:extLst>
          </p:nvPr>
        </p:nvGraphicFramePr>
        <p:xfrm>
          <a:off x="5561394" y="4331843"/>
          <a:ext cx="2971800" cy="2106930"/>
        </p:xfrm>
        <a:graphic>
          <a:graphicData uri="http://schemas.openxmlformats.org/drawingml/2006/table">
            <a:tbl>
              <a:tblPr/>
              <a:tblGrid>
                <a:gridCol w="594360">
                  <a:extLst>
                    <a:ext uri="{9D8B030D-6E8A-4147-A177-3AD203B41FA5}">
                      <a16:colId xmlns:a16="http://schemas.microsoft.com/office/drawing/2014/main" val="2295045999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096085934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37611463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74848325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1691951822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Unequal QAM Variation Patterns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06420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4th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347112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69997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575396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3331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21013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92971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74542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88815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40373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D9AE7-484D-6DBF-B1C1-877747245D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96154-6379-3EC5-A5C9-D58DD06ADF4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9EA60A-7E35-E879-A97D-FA43BF66DDA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212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5BCD-BE0C-8CB1-888D-1B4AAA54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Unequal QAM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6A587-A38C-2493-5F43-49379268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51436"/>
            <a:ext cx="7770814" cy="4113213"/>
          </a:xfrm>
        </p:spPr>
        <p:txBody>
          <a:bodyPr/>
          <a:lstStyle/>
          <a:p>
            <a:r>
              <a:rPr lang="en-US" sz="2000" dirty="0"/>
              <a:t>Simulation setup</a:t>
            </a:r>
          </a:p>
          <a:p>
            <a:pPr lvl="1"/>
            <a:r>
              <a:rPr lang="en-US" sz="1600" dirty="0"/>
              <a:t>20MHz, </a:t>
            </a:r>
            <a:r>
              <a:rPr lang="en-US" sz="1600" dirty="0" err="1"/>
              <a:t>DNLoS</a:t>
            </a:r>
            <a:r>
              <a:rPr lang="en-US" sz="1600" dirty="0"/>
              <a:t> &amp; </a:t>
            </a:r>
            <a:r>
              <a:rPr lang="en-US" sz="1600" dirty="0" err="1"/>
              <a:t>BLoS</a:t>
            </a:r>
            <a:endParaRPr lang="en-US" sz="1600" dirty="0"/>
          </a:p>
          <a:p>
            <a:pPr lvl="1"/>
            <a:r>
              <a:rPr lang="en-US" sz="1600" dirty="0"/>
              <a:t>Tx BF for 2x2 with 1ss or 2ss, 3x3 with 2ss or 3ss, 4x4 with 3ss or 4ss</a:t>
            </a:r>
          </a:p>
          <a:p>
            <a:pPr lvl="2"/>
            <a:r>
              <a:rPr lang="en-US" sz="1200" dirty="0"/>
              <a:t>Eigen mode SINRs assumed to be in non-increasing order</a:t>
            </a:r>
          </a:p>
          <a:p>
            <a:pPr lvl="2"/>
            <a:r>
              <a:rPr lang="en-US" sz="1200" dirty="0"/>
              <a:t>Equal power allocation to all spatial streams</a:t>
            </a:r>
          </a:p>
          <a:p>
            <a:pPr lvl="1"/>
            <a:r>
              <a:rPr lang="en-US" sz="1600" dirty="0"/>
              <a:t>Genie per channel rate adaptation in choice of MCS and </a:t>
            </a:r>
            <a:r>
              <a:rPr lang="en-US" sz="1600" dirty="0" err="1"/>
              <a:t>Nss</a:t>
            </a:r>
            <a:endParaRPr lang="en-US" sz="1600" dirty="0"/>
          </a:p>
          <a:p>
            <a:pPr lvl="1"/>
            <a:r>
              <a:rPr lang="en-US" sz="1600" dirty="0"/>
              <a:t>Candidate code rates: 1/2, 2/3, 3/4, 5/6</a:t>
            </a:r>
          </a:p>
          <a:p>
            <a:pPr lvl="1"/>
            <a:r>
              <a:rPr lang="en-US" sz="1600" dirty="0"/>
              <a:t>Candidate QAM: from BPSK to 1kQAM</a:t>
            </a:r>
          </a:p>
          <a:p>
            <a:pPr lvl="1"/>
            <a:r>
              <a:rPr lang="en-US" sz="1600" dirty="0"/>
              <a:t>Different schemes being compared</a:t>
            </a:r>
          </a:p>
          <a:p>
            <a:pPr lvl="2"/>
            <a:r>
              <a:rPr lang="en-US" sz="1200" dirty="0"/>
              <a:t>Equal MCS with existing MCS</a:t>
            </a:r>
          </a:p>
          <a:p>
            <a:pPr lvl="2"/>
            <a:r>
              <a:rPr lang="en-US" sz="1200" dirty="0"/>
              <a:t>2ss-optimum unequal QAM (any QAM combination for a code rate)</a:t>
            </a:r>
          </a:p>
          <a:p>
            <a:pPr lvl="2"/>
            <a:r>
              <a:rPr lang="en-US" sz="1200" dirty="0" err="1"/>
              <a:t>Nss-pUEQM</a:t>
            </a:r>
            <a:r>
              <a:rPr lang="en-US" sz="1200" dirty="0"/>
              <a:t> (Proposed unequal QAM with the selected patterns for </a:t>
            </a:r>
            <a:r>
              <a:rPr lang="en-US" sz="1200" dirty="0" err="1"/>
              <a:t>Nss</a:t>
            </a:r>
            <a:r>
              <a:rPr lang="en-US" sz="1200" dirty="0"/>
              <a:t> in slide 11, where </a:t>
            </a:r>
            <a:r>
              <a:rPr lang="en-US" sz="1200" dirty="0" err="1"/>
              <a:t>Nss</a:t>
            </a:r>
            <a:r>
              <a:rPr lang="en-US" sz="1200" dirty="0"/>
              <a:t>=2, 3, 4)</a:t>
            </a:r>
          </a:p>
          <a:p>
            <a:pPr lvl="1"/>
            <a:r>
              <a:rPr lang="en-US" sz="1600" dirty="0"/>
              <a:t>All spatial streams use MCS in a particular set according to legend and share same code rate</a:t>
            </a:r>
          </a:p>
          <a:p>
            <a:pPr lvl="3"/>
            <a:r>
              <a:rPr lang="en-US" sz="1200" dirty="0"/>
              <a:t>Any MCS</a:t>
            </a:r>
          </a:p>
          <a:p>
            <a:pPr lvl="3"/>
            <a:r>
              <a:rPr lang="en-US" sz="1200" dirty="0"/>
              <a:t>Existing MCS (existing MCS from MCS0-11)</a:t>
            </a:r>
          </a:p>
          <a:p>
            <a:pPr lvl="3"/>
            <a:r>
              <a:rPr lang="en-US" sz="1200" dirty="0" err="1"/>
              <a:t>Existing+new</a:t>
            </a:r>
            <a:r>
              <a:rPr lang="en-US" sz="1200" dirty="0"/>
              <a:t> MCS (MCS0-11 and the recommended 4 new MCS in slide 8)</a:t>
            </a:r>
          </a:p>
          <a:p>
            <a:pPr lvl="2"/>
            <a:r>
              <a:rPr lang="en-US" sz="1200" dirty="0"/>
              <a:t>In 2ss-optimum unequal QAM, MCS is omitted in legend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2FAC3-F9D1-1229-B0F4-E0884155B7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33A4-8F3A-2615-4E7D-1A1008351CF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0543C6-8BEB-6CAD-8A75-8167D20A93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265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8EB7-9404-0317-2C5A-9D2A6008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with 1ss &amp; 2ss Perfect Link Adaptation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E4EC0-B0EB-1B48-8F96-360823E2EC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E22DF-1DC2-0054-2069-03EC81EC2A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E764CB-2DC6-6FC5-6210-CC50827174B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2CBB58-92AC-4FF7-0462-F9558745D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53772"/>
            <a:ext cx="7770814" cy="4113213"/>
          </a:xfrm>
        </p:spPr>
        <p:txBody>
          <a:bodyPr/>
          <a:lstStyle/>
          <a:p>
            <a:r>
              <a:rPr lang="en-US" sz="2000" kern="0" dirty="0"/>
              <a:t>With the 4 proposed new MCS, 2ss unequal QAM with 2 patterns </a:t>
            </a:r>
            <a:r>
              <a:rPr lang="en-US" sz="2000" dirty="0"/>
              <a:t>performs just slightly worse than 2ss optimum unequal QAM</a:t>
            </a:r>
          </a:p>
          <a:p>
            <a:pPr lvl="1"/>
            <a:r>
              <a:rPr lang="en-US" sz="1600" dirty="0"/>
              <a:t>Improves over existing MCS only in large range of SNR</a:t>
            </a:r>
          </a:p>
          <a:p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1BCECE-8757-344D-E8A7-5C5CE5C6E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87" y="3001964"/>
            <a:ext cx="4661329" cy="34959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AC9A5C-E53B-772E-F496-F62095B92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36" y="3015995"/>
            <a:ext cx="4667264" cy="35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76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8EB7-9404-0317-2C5A-9D2A6008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3x3 with 2ss &amp; 3ss Perfect Link Adaptation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E4EC0-B0EB-1B48-8F96-360823E2EC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E22DF-1DC2-0054-2069-03EC81EC2A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E764CB-2DC6-6FC5-6210-CC50827174B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F89A82-1E3D-E3AF-C8AE-249264B4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53772"/>
            <a:ext cx="7770814" cy="4113213"/>
          </a:xfrm>
        </p:spPr>
        <p:txBody>
          <a:bodyPr/>
          <a:lstStyle/>
          <a:p>
            <a:r>
              <a:rPr lang="en-US" sz="2000" dirty="0"/>
              <a:t>Additional</a:t>
            </a:r>
            <a:r>
              <a:rPr lang="en-US" sz="2000" kern="0" dirty="0"/>
              <a:t> 4 new MCS slightly im</a:t>
            </a:r>
            <a:r>
              <a:rPr lang="en-US" sz="2000" dirty="0"/>
              <a:t>prove over unequal QAM with existing MCS in operating SNR region for 3ss</a:t>
            </a:r>
          </a:p>
          <a:p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637789A-BB89-D019-EEA3-AC6EAED54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35" y="3015257"/>
            <a:ext cx="4658316" cy="34937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7CD1E3-0C72-0207-8AEC-E211A43CB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760" y="3015258"/>
            <a:ext cx="4658317" cy="349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74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8EB7-9404-0317-2C5A-9D2A6008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4x4 with 3ss &amp; 4ss Perfect Link Adaptation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E4EC0-B0EB-1B48-8F96-360823E2EC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E22DF-1DC2-0054-2069-03EC81EC2A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E764CB-2DC6-6FC5-6210-CC50827174B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F89A82-1E3D-E3AF-C8AE-249264B4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8052"/>
            <a:ext cx="7770814" cy="4113213"/>
          </a:xfrm>
        </p:spPr>
        <p:txBody>
          <a:bodyPr/>
          <a:lstStyle/>
          <a:p>
            <a:r>
              <a:rPr lang="en-US" sz="2000" dirty="0"/>
              <a:t>Additional</a:t>
            </a:r>
            <a:r>
              <a:rPr lang="en-US" sz="2000" kern="0" dirty="0"/>
              <a:t> 4 new MCS im</a:t>
            </a:r>
            <a:r>
              <a:rPr lang="en-US" sz="2000" dirty="0"/>
              <a:t>prove over unequal QAM with existing MCS mainly in operating SNR region for 3ss but not in operating SNR region for 4ss</a:t>
            </a:r>
          </a:p>
          <a:p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6A40ED1-84FC-4057-CCA1-D06256ED9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3017518"/>
            <a:ext cx="4661331" cy="34959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40C404-2DCE-19C0-B8E9-E2FCCE549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759" y="3017516"/>
            <a:ext cx="4661330" cy="34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2AED8-9C67-DFDE-5260-597697488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53772"/>
            <a:ext cx="7770814" cy="4113213"/>
          </a:xfrm>
        </p:spPr>
        <p:txBody>
          <a:bodyPr/>
          <a:lstStyle/>
          <a:p>
            <a:r>
              <a:rPr lang="en-US" sz="2000" kern="0" dirty="0"/>
              <a:t>Our proposed unequal QAM design performs good with existing MCS and better in some SNR regions with the </a:t>
            </a:r>
            <a:r>
              <a:rPr lang="en-US" sz="2000" dirty="0"/>
              <a:t>additional 4 new MCSs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F2D21-8A07-D238-56CD-287C93D6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Gains of Proposed Unequal QAM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A54DD-9AE5-AD15-B996-60B0016AF6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1286F-0988-6A05-9249-7C9AD4E1044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2D639D-7E01-09B4-6D0C-8AF25A078BD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AC6F65C-F69B-54B8-A8AC-E7C80039F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88847"/>
              </p:ext>
            </p:extLst>
          </p:nvPr>
        </p:nvGraphicFramePr>
        <p:xfrm>
          <a:off x="1140979" y="3108957"/>
          <a:ext cx="6222190" cy="3063240"/>
        </p:xfrm>
        <a:graphic>
          <a:graphicData uri="http://schemas.openxmlformats.org/drawingml/2006/table">
            <a:tbl>
              <a:tblPr/>
              <a:tblGrid>
                <a:gridCol w="822960">
                  <a:extLst>
                    <a:ext uri="{9D8B030D-6E8A-4147-A177-3AD203B41FA5}">
                      <a16:colId xmlns:a16="http://schemas.microsoft.com/office/drawing/2014/main" val="339643319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805656128"/>
                    </a:ext>
                  </a:extLst>
                </a:gridCol>
                <a:gridCol w="1745258">
                  <a:extLst>
                    <a:ext uri="{9D8B030D-6E8A-4147-A177-3AD203B41FA5}">
                      <a16:colId xmlns:a16="http://schemas.microsoft.com/office/drawing/2014/main" val="1950370972"/>
                    </a:ext>
                  </a:extLst>
                </a:gridCol>
                <a:gridCol w="638266">
                  <a:extLst>
                    <a:ext uri="{9D8B030D-6E8A-4147-A177-3AD203B41FA5}">
                      <a16:colId xmlns:a16="http://schemas.microsoft.com/office/drawing/2014/main" val="2896350103"/>
                    </a:ext>
                  </a:extLst>
                </a:gridCol>
                <a:gridCol w="638266">
                  <a:extLst>
                    <a:ext uri="{9D8B030D-6E8A-4147-A177-3AD203B41FA5}">
                      <a16:colId xmlns:a16="http://schemas.microsoft.com/office/drawing/2014/main" val="1234483264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Unequal QAM Design Options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MCS Set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Gain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96234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939114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patterns (QAM/QAM-1) &amp; (QAM/QAM-2)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 only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241697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MCS+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MCS1.1, MCS3.1, MCS4.2, MCS7.2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335676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patterns (QAM/QAM/QAM-1), (QAM/QAM/QAM-2) &amp; (QAM/QAM-1/QAM-2)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 only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153335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MCS+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MCS1.1, MCS3.1, MCS4.2, MCS7.2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034121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patterns (QAM/QAM/QAM/QAM-1), (QAM/QAM/QAM/QAM-2) &amp; (QAM/QAM/QAM-1/QAM-2)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 only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168876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MCS+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MCS1.1, MCS3.1, MCS4.2, MCS7.2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2.4dB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781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965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26C8-8287-04AB-983A-2859E1D6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A3316-2A75-3BB4-0B3C-1B1657F8E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88176"/>
            <a:ext cx="7770814" cy="4343399"/>
          </a:xfrm>
        </p:spPr>
        <p:txBody>
          <a:bodyPr/>
          <a:lstStyle/>
          <a:p>
            <a:r>
              <a:rPr lang="en-US" sz="2000" dirty="0"/>
              <a:t>Proposed unequal modulation design for 2-4ss with up to 2 QAM difference between strongest and weakest streams and up to 3 QAM variation patterns for each </a:t>
            </a:r>
            <a:r>
              <a:rPr lang="en-US" sz="2000" dirty="0" err="1"/>
              <a:t>Nss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Analyzed unequal modulation </a:t>
            </a:r>
            <a:r>
              <a:rPr lang="en-US" sz="2000" dirty="0" err="1"/>
              <a:t>RvR</a:t>
            </a:r>
            <a:r>
              <a:rPr lang="en-US" sz="2000" dirty="0"/>
              <a:t> gain</a:t>
            </a:r>
          </a:p>
          <a:p>
            <a:pPr lvl="1"/>
            <a:r>
              <a:rPr lang="en-US" sz="1600" dirty="0"/>
              <a:t>Majority of unequal modulation gain comes from matching modulation to SINRs of different spatial streams</a:t>
            </a:r>
          </a:p>
          <a:p>
            <a:pPr lvl="1"/>
            <a:r>
              <a:rPr lang="en-US" sz="1600" dirty="0"/>
              <a:t>Adding new MCS could further improve goodput</a:t>
            </a:r>
          </a:p>
          <a:p>
            <a:endParaRPr lang="en-US" sz="2000" dirty="0"/>
          </a:p>
          <a:p>
            <a:r>
              <a:rPr lang="en-US" sz="2000" dirty="0"/>
              <a:t>Proposed new MCS that provide substantial gain in 1ss scenarios and unequal modulation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FC2C0-D852-3FB5-FE56-A0C590621A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C0CA-C286-703F-8A99-51E3E0CDF89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F511E3-15A0-5787-B659-1F80CCC895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432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7D48-126F-BD66-86EB-DD6B9826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558F-5D94-7675-E4FE-23F34E28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allow unequal modulation with same code rate and joint encoding across multiple spatial streams in </a:t>
            </a:r>
            <a:r>
              <a:rPr lang="en-US" dirty="0" err="1"/>
              <a:t>TxBF</a:t>
            </a:r>
            <a:r>
              <a:rPr lang="en-US" dirty="0"/>
              <a:t> transmission in 802.11bn?</a:t>
            </a:r>
          </a:p>
          <a:p>
            <a:endParaRPr lang="en-US" dirty="0"/>
          </a:p>
          <a:p>
            <a:r>
              <a:rPr lang="en-US" dirty="0"/>
              <a:t>Y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37A46-8241-F82F-DD3E-C6637F0981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D5363-4E58-65D5-7087-6A4AA9518A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8D29D5-C8B0-9D3C-9131-681EAAC7A8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085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7D48-126F-BD66-86EB-DD6B9826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558F-5D94-7675-E4FE-23F34E28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use unequal modulation only for the non-MU-MIMO case in 802.11bn?</a:t>
            </a:r>
          </a:p>
          <a:p>
            <a:pPr lvl="1"/>
            <a:r>
              <a:rPr lang="en-US" dirty="0"/>
              <a:t>Note: Not used in MU-MIMO. Could be in full bandwidth SU or OFDMA non-MU-MIMO.</a:t>
            </a:r>
          </a:p>
          <a:p>
            <a:endParaRPr lang="en-US" dirty="0"/>
          </a:p>
          <a:p>
            <a:r>
              <a:rPr lang="en-US" dirty="0"/>
              <a:t>Y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37A46-8241-F82F-DD3E-C6637F0981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D5363-4E58-65D5-7087-6A4AA9518A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708AB0-9272-0335-CCE3-CD6774FE6B5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36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9EE4-1ECA-96A9-7616-A00E4380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7117"/>
            <a:ext cx="7770814" cy="106521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1C490-876C-C46B-96D3-AFCCE2075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5335"/>
            <a:ext cx="7952874" cy="4113213"/>
          </a:xfrm>
        </p:spPr>
        <p:txBody>
          <a:bodyPr/>
          <a:lstStyle/>
          <a:p>
            <a:r>
              <a:rPr lang="en-US" sz="2000" dirty="0"/>
              <a:t>Two design flavors were considered to deal with the channel quality imbalance among the eigen modes in MIMO beamformed channel, </a:t>
            </a:r>
          </a:p>
          <a:p>
            <a:pPr lvl="1"/>
            <a:r>
              <a:rPr lang="en-US" sz="1600" dirty="0"/>
              <a:t>Unequal MCS among spatial streams [1-2]</a:t>
            </a:r>
          </a:p>
          <a:p>
            <a:pPr lvl="1"/>
            <a:r>
              <a:rPr lang="en-US" sz="1600" dirty="0"/>
              <a:t>Unequal modulation with joint coding across streams [3-7]</a:t>
            </a:r>
          </a:p>
          <a:p>
            <a:endParaRPr lang="en-US" sz="2000" dirty="0"/>
          </a:p>
          <a:p>
            <a:r>
              <a:rPr lang="en-US" sz="2000" dirty="0"/>
              <a:t>Unequal modulation is more promising than unequal MCS due to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Better performance [4]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It was shown in [4] that due to joint encoding among 2 spatial streams, unequal QAM outperformed unequal MCS after 1st stream SNR saturates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Lower implementation complexity [5]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In this presentation, we jointly discuss unequal QAM and new MCS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Quantify the contribution of each to the </a:t>
            </a:r>
            <a:r>
              <a:rPr lang="en-US" sz="1600" dirty="0" err="1">
                <a:solidFill>
                  <a:schemeClr val="tx1"/>
                </a:solidFill>
              </a:rPr>
              <a:t>RvR</a:t>
            </a:r>
            <a:r>
              <a:rPr lang="en-US" sz="1600" dirty="0">
                <a:solidFill>
                  <a:schemeClr val="tx1"/>
                </a:solidFill>
              </a:rPr>
              <a:t> improvement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Propose unequal QAM design and new MCS for 11bn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DC2F2-EDBA-56EC-CBC5-7C3AB85282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B7BE2-27EA-3001-220A-5DCB40A579B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Alice Chen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26CE96-FDD5-8C74-0406-2359B58EF12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089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7D48-126F-BD66-86EB-DD6B9826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558F-5D94-7675-E4FE-23F34E281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1016"/>
            <a:ext cx="7770814" cy="4434841"/>
          </a:xfrm>
        </p:spPr>
        <p:txBody>
          <a:bodyPr/>
          <a:lstStyle/>
          <a:p>
            <a:r>
              <a:rPr lang="en-US" dirty="0"/>
              <a:t>Do you agree that Unequal modulation is only </a:t>
            </a:r>
            <a:r>
              <a:rPr lang="en-US"/>
              <a:t>defined for </a:t>
            </a:r>
            <a:r>
              <a:rPr lang="en-US" dirty="0"/>
              <a:t>2-4ss?</a:t>
            </a:r>
          </a:p>
          <a:p>
            <a:endParaRPr lang="en-US" dirty="0"/>
          </a:p>
          <a:p>
            <a:r>
              <a:rPr lang="en-US" dirty="0"/>
              <a:t>Y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37A46-8241-F82F-DD3E-C6637F0981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D5363-4E58-65D5-7087-6A4AA9518A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708AB0-9272-0335-CCE3-CD6774FE6B5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885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7D48-126F-BD66-86EB-DD6B9826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558F-5D94-7675-E4FE-23F34E28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define the following QAM variation patterns in unequal modulation?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37A46-8241-F82F-DD3E-C6637F0981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D5363-4E58-65D5-7087-6A4AA9518A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708AB0-9272-0335-CCE3-CD6774FE6B5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703DE2C-29C4-3FA9-FCF4-AF0267F24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849142"/>
              </p:ext>
            </p:extLst>
          </p:nvPr>
        </p:nvGraphicFramePr>
        <p:xfrm>
          <a:off x="2909634" y="2923667"/>
          <a:ext cx="2971800" cy="2106930"/>
        </p:xfrm>
        <a:graphic>
          <a:graphicData uri="http://schemas.openxmlformats.org/drawingml/2006/table">
            <a:tbl>
              <a:tblPr/>
              <a:tblGrid>
                <a:gridCol w="594360">
                  <a:extLst>
                    <a:ext uri="{9D8B030D-6E8A-4147-A177-3AD203B41FA5}">
                      <a16:colId xmlns:a16="http://schemas.microsoft.com/office/drawing/2014/main" val="2295045999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096085934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37611463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74848325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1691951822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Unequal QAM Variation Patterns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06420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4th Stream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347112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69997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575396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3331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21013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92971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74542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88815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QAM-1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QAM-2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403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484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F4543-E5D0-7CC7-3A85-5FCAEDC12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7081E-B5A6-85F8-D7F9-96787F508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add the following MCS in </a:t>
            </a:r>
            <a:r>
              <a:rPr lang="en-US" dirty="0">
                <a:highlight>
                  <a:srgbClr val="00FF00"/>
                </a:highlight>
              </a:rPr>
              <a:t>green</a:t>
            </a:r>
            <a:r>
              <a:rPr lang="en-US" dirty="0"/>
              <a:t> to 11bn?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E58F6-E025-4834-2166-F38365717C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7D9E5-DF59-DA6C-93D7-7B66F6F03C6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C3FF35-0B8F-3079-6ED3-6ECA1140522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DC0C68-9323-E45F-7D67-B5668C63C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936421"/>
              </p:ext>
            </p:extLst>
          </p:nvPr>
        </p:nvGraphicFramePr>
        <p:xfrm>
          <a:off x="2887150" y="2877312"/>
          <a:ext cx="3290325" cy="1571096"/>
        </p:xfrm>
        <a:graphic>
          <a:graphicData uri="http://schemas.openxmlformats.org/drawingml/2006/table">
            <a:tbl>
              <a:tblPr/>
              <a:tblGrid>
                <a:gridCol w="658065">
                  <a:extLst>
                    <a:ext uri="{9D8B030D-6E8A-4147-A177-3AD203B41FA5}">
                      <a16:colId xmlns:a16="http://schemas.microsoft.com/office/drawing/2014/main" val="2566030343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2664177255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3477553052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213968559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132067078"/>
                    </a:ext>
                  </a:extLst>
                </a:gridCol>
              </a:tblGrid>
              <a:tr h="249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 \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Coderate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1/2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2/3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3/4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5/6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748575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BPSK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77426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QPSK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MCS1.1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2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421576"/>
                  </a:ext>
                </a:extLst>
              </a:tr>
              <a:tr h="153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MCS3.1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4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MCS4.2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561637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5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6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256011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MCS7.2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8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9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08822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1K 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11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098524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4K 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12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028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57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38DE7-4EAB-2DD4-3630-833F104A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1CDE4-2D78-B47F-7DD7-4E3C47A70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8" y="1693819"/>
            <a:ext cx="7770814" cy="41132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11-22/1930r0, Layered QoS and multi-layer transmission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11-22/0060r2, </a:t>
            </a:r>
            <a:r>
              <a:rPr lang="en-US" altLang="zh-CN" sz="2000" dirty="0">
                <a:solidFill>
                  <a:schemeClr val="tx1"/>
                </a:solidFill>
              </a:rPr>
              <a:t>Layered QoS and multi-layer transmission follow-up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IEEE 802.11n-2009, IEEE Standard for Information technology-- Local and metropolitan area networks-- Specific requirements-- Part 11: Wireless LAN Medium Access Control (MAC)and Physical Layer (PHY) Specifications Amendment 5: Enhancements for Higher Throughput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11-24/0016r1, UHR MIMO </a:t>
            </a:r>
            <a:r>
              <a:rPr lang="en-US" sz="2000" dirty="0" err="1"/>
              <a:t>RvR</a:t>
            </a:r>
            <a:r>
              <a:rPr lang="en-US" sz="2000" dirty="0"/>
              <a:t> enhancement with unequal modulation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11-24/0113r1, Unequal Modulation in MIMO </a:t>
            </a:r>
            <a:r>
              <a:rPr lang="en-US" sz="2000" dirty="0" err="1"/>
              <a:t>TxBF</a:t>
            </a:r>
            <a:r>
              <a:rPr lang="en-US" sz="2000" dirty="0"/>
              <a:t> in 11bn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11-24/0117r1, Improved Tx Beamforming with UEQM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11-24/0176r1, Unequal Modulation over Spatial 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E0296-6D8E-BEE0-9555-4D9126AB9C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D1F53-F139-3B6E-1A2A-EFA866E28F7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1D01B3-DAC7-E104-DE3A-D8C60A4A680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26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B4D17-A19A-1995-9510-7CAA5EA4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86BBA-592E-9CC7-354B-58FF26C1D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9979C-83F1-51DA-73A4-A3C5F3303E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FBE6B-2D3C-6C95-FE64-B08D6554807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6A3B43-A77D-1887-AE1B-5909D202B83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278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78E9-5D4C-13BE-DFE6-5308236B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2x2x1ss, </a:t>
            </a:r>
            <a:r>
              <a:rPr lang="en-US" dirty="0" err="1"/>
              <a:t>DNLoS</a:t>
            </a:r>
            <a:r>
              <a:rPr lang="en-US" dirty="0"/>
              <a:t>, </a:t>
            </a:r>
            <a:r>
              <a:rPr lang="en-US" dirty="0" err="1"/>
              <a:t>TxBF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A95F2-D108-23D5-97F1-640961113D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D5590-A07C-C0DB-8D04-7092B4F923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4E3EE4-27A3-B5DE-1E1B-EA511D47DA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6B414-221F-E725-8F3F-03FF2AAAD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" y="2059710"/>
            <a:ext cx="7872367" cy="43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92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78E9-5D4C-13BE-DFE6-5308236B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2x2x1ss, </a:t>
            </a:r>
            <a:r>
              <a:rPr lang="en-US" dirty="0" err="1"/>
              <a:t>DNLoS</a:t>
            </a:r>
            <a:r>
              <a:rPr lang="en-US" dirty="0"/>
              <a:t>, 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A95F2-D108-23D5-97F1-640961113D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D5590-A07C-C0DB-8D04-7092B4F923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4E3EE4-27A3-B5DE-1E1B-EA511D47DA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9C1111-ED5E-5F16-6D8B-7D3ACAD21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64" y="2040572"/>
            <a:ext cx="8052288" cy="43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8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78E9-5D4C-13BE-DFE6-5308236B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4x2x1ss, </a:t>
            </a:r>
            <a:r>
              <a:rPr lang="en-US" dirty="0" err="1"/>
              <a:t>DNLoS</a:t>
            </a:r>
            <a:r>
              <a:rPr lang="en-US" dirty="0"/>
              <a:t>, </a:t>
            </a:r>
            <a:r>
              <a:rPr lang="en-US" dirty="0" err="1"/>
              <a:t>TxBF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A95F2-D108-23D5-97F1-640961113D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D5590-A07C-C0DB-8D04-7092B4F923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4E3EE4-27A3-B5DE-1E1B-EA511D47DA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8618A9-E851-DC83-9A82-B3C495662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17" y="1994392"/>
            <a:ext cx="8052992" cy="446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44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67FB-A46E-2768-8EF0-622BE04E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3" y="469901"/>
            <a:ext cx="7770814" cy="1065213"/>
          </a:xfrm>
        </p:spPr>
        <p:txBody>
          <a:bodyPr/>
          <a:lstStyle/>
          <a:p>
            <a:r>
              <a:rPr lang="en-US" dirty="0"/>
              <a:t>Per Stream SNR Gap in 2x2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A6C3-EED7-BDC7-DC30-9DD54D1D7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06" y="1335024"/>
            <a:ext cx="7770814" cy="4519696"/>
          </a:xfrm>
        </p:spPr>
        <p:txBody>
          <a:bodyPr/>
          <a:lstStyle/>
          <a:p>
            <a:r>
              <a:rPr lang="en-US" sz="1800" dirty="0"/>
              <a:t>Two eigen channels have median SNR gaps of 10.4dB in </a:t>
            </a:r>
            <a:r>
              <a:rPr lang="en-US" sz="1800" dirty="0" err="1"/>
              <a:t>DNLoS</a:t>
            </a:r>
            <a:r>
              <a:rPr lang="en-US" sz="1800" dirty="0"/>
              <a:t> and 11.5dB in </a:t>
            </a:r>
            <a:r>
              <a:rPr lang="en-US" sz="1800" dirty="0" err="1"/>
              <a:t>BLoS</a:t>
            </a:r>
            <a:endParaRPr lang="en-US" sz="1800" dirty="0"/>
          </a:p>
          <a:p>
            <a:r>
              <a:rPr lang="en-US" sz="1800" dirty="0"/>
              <a:t>Equal MCS in </a:t>
            </a:r>
            <a:r>
              <a:rPr lang="en-US" sz="1800" dirty="0" err="1"/>
              <a:t>TxBF</a:t>
            </a:r>
            <a:r>
              <a:rPr lang="en-US" sz="1800" dirty="0"/>
              <a:t> is not optimal</a:t>
            </a:r>
          </a:p>
          <a:p>
            <a:r>
              <a:rPr lang="en-US" sz="1800" dirty="0"/>
              <a:t>Per stream SNR gap for other antenna configurations are shown in 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68813-78C0-E24D-ECC4-50C82634EA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51236-C162-45BA-3E4C-B38AEA660E2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0F9AD7-7EBC-340A-F639-9B0DDDEB3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473" y="2502185"/>
            <a:ext cx="5334000" cy="40005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E3C37-9DB2-D1DE-A148-8AF6C0C6A6F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817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AC49-37AC-B7F6-3923-86AD1098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Stream SNR Gaps in 3x3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7969-8168-2CBD-156E-F874AC602D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E38A9-5CD6-19FA-696E-1FFF08D375E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AD9DD-4BA9-E3D0-25B1-2AD5DA07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1096"/>
            <a:ext cx="7770814" cy="4549081"/>
          </a:xfrm>
        </p:spPr>
        <p:txBody>
          <a:bodyPr/>
          <a:lstStyle/>
          <a:p>
            <a:r>
              <a:rPr lang="en-US" sz="1800" dirty="0"/>
              <a:t>In 3x3, eigen channels also have larger SNR gaps</a:t>
            </a:r>
          </a:p>
          <a:p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1AD17B-A8F8-67DF-F65C-D4A50C5FF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120" y="2490155"/>
            <a:ext cx="5334000" cy="40005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E3E0C-A9A2-0D29-4059-D2AEC68DF1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36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3340-8552-DE82-38BA-6FB131E8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41419"/>
            <a:ext cx="7770814" cy="1065213"/>
          </a:xfrm>
        </p:spPr>
        <p:txBody>
          <a:bodyPr/>
          <a:lstStyle/>
          <a:p>
            <a:r>
              <a:rPr lang="en-US" dirty="0"/>
              <a:t>Unequal QAM And New MCS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0E12-6EC2-90DF-2C8D-DE089496A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3" y="1866247"/>
            <a:ext cx="8057706" cy="4113213"/>
          </a:xfrm>
        </p:spPr>
        <p:txBody>
          <a:bodyPr/>
          <a:lstStyle/>
          <a:p>
            <a:r>
              <a:rPr lang="en-US" sz="2000" dirty="0"/>
              <a:t>Gain of unequal modulation comes from the following two sources</a:t>
            </a:r>
          </a:p>
          <a:p>
            <a:pPr lvl="2"/>
            <a:r>
              <a:rPr lang="en-US" sz="1400" dirty="0"/>
              <a:t>Providing intermediate data rates for the multi-stream case</a:t>
            </a:r>
          </a:p>
          <a:p>
            <a:pPr lvl="2"/>
            <a:r>
              <a:rPr lang="en-US" sz="1400" dirty="0"/>
              <a:t>Matching modulation to SINRs of different spatial streams</a:t>
            </a:r>
          </a:p>
          <a:p>
            <a:pPr lvl="1"/>
            <a:r>
              <a:rPr lang="en-US" sz="1600" dirty="0"/>
              <a:t>Need to understand how much of that gain comes from each of the two sources </a:t>
            </a:r>
          </a:p>
          <a:p>
            <a:r>
              <a:rPr lang="en-US" sz="2000" dirty="0">
                <a:solidFill>
                  <a:schemeClr val="tx1"/>
                </a:solidFill>
              </a:rPr>
              <a:t>Need to jointly consider unequal QAM and adding new MCS</a:t>
            </a:r>
          </a:p>
          <a:p>
            <a:pPr lvl="1"/>
            <a:r>
              <a:rPr lang="en-US" sz="1600" dirty="0"/>
              <a:t>With existing MCS only, unequal QAM combinations for each code rate are limited and none for rate 2/3 </a:t>
            </a:r>
          </a:p>
          <a:p>
            <a:pPr lvl="1"/>
            <a:r>
              <a:rPr lang="en-US" sz="1600" dirty="0"/>
              <a:t>In [5], it was shown that with existing MCS only, unequal QAM harvest majority of gain. There is still room for </a:t>
            </a:r>
            <a:r>
              <a:rPr lang="en-US" sz="1600" dirty="0" err="1"/>
              <a:t>RvR</a:t>
            </a:r>
            <a:r>
              <a:rPr lang="en-US" sz="1600" dirty="0"/>
              <a:t> improvement if new MCS(s) may be added to the MCS set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82B75-C67E-3D70-8A28-42FCA2E672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3687D-25F0-A7C0-F0B7-13F192395A5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145A9-D8D7-9336-591E-7399692E3FA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2A9095-5356-5CEF-9F82-80C5BDD56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461297"/>
              </p:ext>
            </p:extLst>
          </p:nvPr>
        </p:nvGraphicFramePr>
        <p:xfrm>
          <a:off x="5212009" y="4843272"/>
          <a:ext cx="3290325" cy="1565896"/>
        </p:xfrm>
        <a:graphic>
          <a:graphicData uri="http://schemas.openxmlformats.org/drawingml/2006/table">
            <a:tbl>
              <a:tblPr/>
              <a:tblGrid>
                <a:gridCol w="658065">
                  <a:extLst>
                    <a:ext uri="{9D8B030D-6E8A-4147-A177-3AD203B41FA5}">
                      <a16:colId xmlns:a16="http://schemas.microsoft.com/office/drawing/2014/main" val="1828538390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4143167103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094303415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912489997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3892812144"/>
                    </a:ext>
                  </a:extLst>
                </a:gridCol>
              </a:tblGrid>
              <a:tr h="249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 \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Coderate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1/2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2/3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3/4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5/6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54520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29124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35136"/>
                  </a:ext>
                </a:extLst>
              </a:tr>
              <a:tr h="153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6563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5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7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07416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8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9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7521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58587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876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455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AC49-37AC-B7F6-3923-86AD1098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Stream SNR Gaps in 4x4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7969-8168-2CBD-156E-F874AC602D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E38A9-5CD6-19FA-696E-1FFF08D375E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AD9DD-4BA9-E3D0-25B1-2AD5DA07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1096"/>
            <a:ext cx="7770814" cy="4549081"/>
          </a:xfrm>
        </p:spPr>
        <p:txBody>
          <a:bodyPr/>
          <a:lstStyle/>
          <a:p>
            <a:r>
              <a:rPr lang="en-US" sz="1800" dirty="0"/>
              <a:t>In 4x4, eigen channels also have larger SNR gaps</a:t>
            </a:r>
          </a:p>
          <a:p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6F2D19-A129-1502-469C-FA65AE09A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13" y="2474916"/>
            <a:ext cx="5334000" cy="40005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59F36-038C-4935-C9A4-D57CC94FA1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237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AC49-37AC-B7F6-3923-86AD1098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SNR Gaps in 3x3 Vs 4x4, </a:t>
            </a:r>
            <a:r>
              <a:rPr lang="en-US" dirty="0" err="1"/>
              <a:t>DNLoS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7969-8168-2CBD-156E-F874AC602D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E38A9-5CD6-19FA-696E-1FFF08D375E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C17F7B-EEEB-6D18-E636-8B9A488ADD1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DA9356-E1EE-01A6-4AFB-687479C2F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32" y="2286633"/>
            <a:ext cx="5395090" cy="40440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9B3562-B759-E91F-3806-62DCE0521152}"/>
              </a:ext>
            </a:extLst>
          </p:cNvPr>
          <p:cNvSpPr txBox="1"/>
          <p:nvPr/>
        </p:nvSpPr>
        <p:spPr>
          <a:xfrm>
            <a:off x="2912338" y="3858102"/>
            <a:ext cx="408766" cy="35458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6000"/>
              </a:lnSpc>
            </a:pPr>
            <a:r>
              <a:rPr lang="en-US" sz="1200" dirty="0">
                <a:solidFill>
                  <a:srgbClr val="FF0000"/>
                </a:solidFill>
                <a:latin typeface="Microsoft Sans Serif"/>
                <a:cs typeface="Microsoft Sans Serif" panose="020B0604020202020204" pitchFamily="34" charset="0"/>
              </a:rPr>
              <a:t>&gt;1dB </a:t>
            </a:r>
          </a:p>
          <a:p>
            <a:pPr algn="l">
              <a:lnSpc>
                <a:spcPct val="96000"/>
              </a:lnSpc>
            </a:pPr>
            <a:r>
              <a:rPr lang="en-US" sz="1200" dirty="0">
                <a:solidFill>
                  <a:srgbClr val="FF0000"/>
                </a:solidFill>
                <a:latin typeface="Microsoft Sans Serif"/>
                <a:cs typeface="Microsoft Sans Serif" panose="020B0604020202020204" pitchFamily="34" charset="0"/>
              </a:rPr>
              <a:t>worse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3740A3-8109-8BEF-513F-C47C101AC9A2}"/>
              </a:ext>
            </a:extLst>
          </p:cNvPr>
          <p:cNvCxnSpPr>
            <a:cxnSpLocks/>
          </p:cNvCxnSpPr>
          <p:nvPr/>
        </p:nvCxnSpPr>
        <p:spPr>
          <a:xfrm>
            <a:off x="3321104" y="4222009"/>
            <a:ext cx="535709" cy="0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2D3942-AFF8-FF1C-6BFD-B3BB61238F20}"/>
              </a:ext>
            </a:extLst>
          </p:cNvPr>
          <p:cNvCxnSpPr>
            <a:cxnSpLocks/>
          </p:cNvCxnSpPr>
          <p:nvPr/>
        </p:nvCxnSpPr>
        <p:spPr>
          <a:xfrm>
            <a:off x="4129285" y="4222009"/>
            <a:ext cx="1341526" cy="0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4F7184-A5DF-EAC6-E2BC-2C881B49CDC4}"/>
              </a:ext>
            </a:extLst>
          </p:cNvPr>
          <p:cNvSpPr txBox="1"/>
          <p:nvPr/>
        </p:nvSpPr>
        <p:spPr>
          <a:xfrm>
            <a:off x="4595665" y="3843231"/>
            <a:ext cx="408766" cy="35458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6000"/>
              </a:lnSpc>
            </a:pPr>
            <a:r>
              <a:rPr lang="en-US" sz="1200" dirty="0">
                <a:solidFill>
                  <a:srgbClr val="FF0000"/>
                </a:solidFill>
                <a:latin typeface="Microsoft Sans Serif"/>
                <a:cs typeface="Microsoft Sans Serif" panose="020B0604020202020204" pitchFamily="34" charset="0"/>
              </a:rPr>
              <a:t>~7dB </a:t>
            </a:r>
          </a:p>
          <a:p>
            <a:pPr algn="l">
              <a:lnSpc>
                <a:spcPct val="96000"/>
              </a:lnSpc>
            </a:pPr>
            <a:r>
              <a:rPr lang="en-US" sz="1200" dirty="0">
                <a:solidFill>
                  <a:srgbClr val="FF0000"/>
                </a:solidFill>
                <a:latin typeface="Microsoft Sans Serif"/>
                <a:cs typeface="Microsoft Sans Serif" panose="020B0604020202020204" pitchFamily="34" charset="0"/>
              </a:rPr>
              <a:t>worse</a:t>
            </a:r>
          </a:p>
        </p:txBody>
      </p:sp>
    </p:spTree>
    <p:extLst>
      <p:ext uri="{BB962C8B-B14F-4D97-AF65-F5344CB8AC3E}">
        <p14:creationId xmlns:p14="http://schemas.microsoft.com/office/powerpoint/2010/main" val="3920888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DF96-8E75-1FFE-8552-0446210B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Adjacent Eigen Channel SNR Gap in </a:t>
            </a:r>
            <a:r>
              <a:rPr lang="en-US" dirty="0" err="1"/>
              <a:t>NxN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ACBBC-75BE-7AC0-37CF-CEE494E6C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1016"/>
            <a:ext cx="7770814" cy="4434841"/>
          </a:xfrm>
        </p:spPr>
        <p:txBody>
          <a:bodyPr/>
          <a:lstStyle/>
          <a:p>
            <a:r>
              <a:rPr lang="en-US" sz="1800" dirty="0"/>
              <a:t>For </a:t>
            </a:r>
            <a:r>
              <a:rPr lang="en-US" sz="1800" dirty="0" err="1"/>
              <a:t>NxN</a:t>
            </a:r>
            <a:r>
              <a:rPr lang="en-US" sz="1800" dirty="0"/>
              <a:t> channels, the SNR gap between two weakest eigen channels follows similar distribution, and the SNR gap between the second and third weakest eigen channels also follows similar distribution</a:t>
            </a:r>
          </a:p>
          <a:p>
            <a:r>
              <a:rPr lang="en-US" sz="1800" dirty="0"/>
              <a:t>In </a:t>
            </a:r>
            <a:r>
              <a:rPr lang="en-US" sz="1800" dirty="0" err="1"/>
              <a:t>i.i.d.</a:t>
            </a:r>
            <a:r>
              <a:rPr lang="en-US" sz="1800" dirty="0"/>
              <a:t> channels, see pretty good alignment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47ECE-9B8C-EE92-F368-0A823820F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62B4E-00AD-CAFA-4713-C6EBEDADC19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D6361E-24F5-A69F-FF69-55DE739982C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D32CF6-341E-0840-5E98-FDF1F5A6B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58" y="3320333"/>
            <a:ext cx="4206393" cy="3154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0CBD13-847A-25EB-2388-39F181EC6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416" y="3300983"/>
            <a:ext cx="4206393" cy="315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51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7D48-126F-BD66-86EB-DD6B9826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SP4A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558F-5D94-7675-E4FE-23F34E28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2ss unequal modulation, do you support to allow the following two QAM variation patterns with up to 2 QAM difference between two spatial streams?</a:t>
            </a:r>
          </a:p>
          <a:p>
            <a:pPr lvl="1"/>
            <a:r>
              <a:rPr lang="en-US" dirty="0"/>
              <a:t>(QAM/QAM-1)</a:t>
            </a:r>
          </a:p>
          <a:p>
            <a:pPr lvl="1"/>
            <a:r>
              <a:rPr lang="en-US" dirty="0"/>
              <a:t>(QAM/QAM-2)</a:t>
            </a:r>
          </a:p>
          <a:p>
            <a:endParaRPr lang="en-US" dirty="0"/>
          </a:p>
          <a:p>
            <a:r>
              <a:rPr lang="en-US" dirty="0"/>
              <a:t>Y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37A46-8241-F82F-DD3E-C6637F0981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D5363-4E58-65D5-7087-6A4AA9518A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708AB0-9272-0335-CCE3-CD6774FE6B5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416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7D48-126F-BD66-86EB-DD6B9826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SP4B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558F-5D94-7675-E4FE-23F34E28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3ss unequal modulation, do you support to allow the following three QAM variation patterns with up to 2 QAM difference among the three spatial streams?</a:t>
            </a:r>
          </a:p>
          <a:p>
            <a:pPr lvl="1"/>
            <a:r>
              <a:rPr lang="en-US" dirty="0"/>
              <a:t>(QAM/QAM/QAM-1)</a:t>
            </a:r>
          </a:p>
          <a:p>
            <a:pPr lvl="1"/>
            <a:r>
              <a:rPr lang="en-US" dirty="0"/>
              <a:t>(QAM/QAM/QAM-2)</a:t>
            </a:r>
          </a:p>
          <a:p>
            <a:pPr lvl="1"/>
            <a:r>
              <a:rPr lang="en-US" dirty="0"/>
              <a:t>(QAM/QAM-1/QAM-2)</a:t>
            </a:r>
          </a:p>
          <a:p>
            <a:endParaRPr lang="en-US" dirty="0"/>
          </a:p>
          <a:p>
            <a:r>
              <a:rPr lang="en-US" dirty="0"/>
              <a:t>Y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37A46-8241-F82F-DD3E-C6637F0981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D5363-4E58-65D5-7087-6A4AA9518A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708AB0-9272-0335-CCE3-CD6774FE6B5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847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7D48-126F-BD66-86EB-DD6B9826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SP4C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558F-5D94-7675-E4FE-23F34E281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1016"/>
            <a:ext cx="7770814" cy="4434841"/>
          </a:xfrm>
        </p:spPr>
        <p:txBody>
          <a:bodyPr/>
          <a:lstStyle/>
          <a:p>
            <a:r>
              <a:rPr lang="en-US" dirty="0"/>
              <a:t>For 4ss unequal modulation, do you support to allow the following three QAM variation patterns with up to 2 QAM difference among the four spatial streams?</a:t>
            </a:r>
          </a:p>
          <a:p>
            <a:pPr lvl="1"/>
            <a:r>
              <a:rPr lang="en-US" dirty="0"/>
              <a:t>(QAM/QAM/QAM/QAM-1)</a:t>
            </a:r>
          </a:p>
          <a:p>
            <a:pPr lvl="1"/>
            <a:r>
              <a:rPr lang="en-US" dirty="0"/>
              <a:t>(QAM/QAM/QAM/QAM-2)</a:t>
            </a:r>
          </a:p>
          <a:p>
            <a:pPr lvl="1"/>
            <a:r>
              <a:rPr lang="en-US" dirty="0"/>
              <a:t>(QAM/QAM/QAM-1/QAM-2)</a:t>
            </a:r>
          </a:p>
          <a:p>
            <a:endParaRPr lang="en-US" dirty="0"/>
          </a:p>
          <a:p>
            <a:r>
              <a:rPr lang="en-US" dirty="0"/>
              <a:t>Y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37A46-8241-F82F-DD3E-C6637F0981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D5363-4E58-65D5-7087-6A4AA9518A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708AB0-9272-0335-CCE3-CD6774FE6B5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61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94EA2-0A36-0271-3700-D4710DD0C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C3871-581D-9ACE-27F3-305CA841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30392"/>
            <a:ext cx="7770814" cy="4464023"/>
          </a:xfrm>
        </p:spPr>
        <p:txBody>
          <a:bodyPr/>
          <a:lstStyle/>
          <a:p>
            <a:r>
              <a:rPr lang="en-US" sz="2000" dirty="0"/>
              <a:t>20MHz, 2x2x2ss</a:t>
            </a:r>
          </a:p>
          <a:p>
            <a:r>
              <a:rPr lang="en-US" sz="2000" dirty="0" err="1"/>
              <a:t>DNLoS</a:t>
            </a:r>
            <a:r>
              <a:rPr lang="en-US" sz="2000" dirty="0"/>
              <a:t> &amp; </a:t>
            </a:r>
            <a:r>
              <a:rPr lang="en-US" sz="2000" dirty="0" err="1"/>
              <a:t>BLoS</a:t>
            </a:r>
            <a:endParaRPr lang="en-US" sz="2000" dirty="0"/>
          </a:p>
          <a:p>
            <a:r>
              <a:rPr lang="en-US" sz="2000" dirty="0" err="1"/>
              <a:t>TxBF</a:t>
            </a:r>
            <a:r>
              <a:rPr lang="en-US" sz="2000" dirty="0"/>
              <a:t> (using SVD) with equal power allocation to all spatial streams</a:t>
            </a:r>
          </a:p>
          <a:p>
            <a:r>
              <a:rPr lang="en-US" sz="2000" dirty="0"/>
              <a:t>Linear receiver</a:t>
            </a:r>
          </a:p>
          <a:p>
            <a:r>
              <a:rPr lang="en-US" sz="2000" dirty="0"/>
              <a:t>Genie per channel rate adaptation</a:t>
            </a:r>
          </a:p>
          <a:p>
            <a:r>
              <a:rPr lang="en-US" sz="2000" dirty="0"/>
              <a:t>Candidate code rates: 1/2, 2/3, 3/4, 5/6</a:t>
            </a:r>
          </a:p>
          <a:p>
            <a:r>
              <a:rPr lang="en-US" sz="2000" dirty="0"/>
              <a:t>Candidate QAM: from BPSK to 1kQAM</a:t>
            </a:r>
          </a:p>
          <a:p>
            <a:r>
              <a:rPr lang="en-US" sz="2000" dirty="0"/>
              <a:t>Different schemes being compared</a:t>
            </a:r>
          </a:p>
          <a:p>
            <a:pPr lvl="1"/>
            <a:r>
              <a:rPr lang="en-US" sz="1600" dirty="0"/>
              <a:t>Equal MCS with existing MCS</a:t>
            </a:r>
          </a:p>
          <a:p>
            <a:pPr lvl="1"/>
            <a:r>
              <a:rPr lang="en-US" sz="1600" dirty="0"/>
              <a:t>Equal MCS with intermediate MCS (any code rate &amp; QAM)</a:t>
            </a:r>
          </a:p>
          <a:p>
            <a:pPr lvl="1"/>
            <a:r>
              <a:rPr lang="en-US" sz="1600" dirty="0"/>
              <a:t>Optimum Unequal QAM (any QAM combination for a code rate)</a:t>
            </a:r>
          </a:p>
          <a:p>
            <a:pPr lvl="1"/>
            <a:r>
              <a:rPr lang="en-US" sz="1600" dirty="0"/>
              <a:t>Unequal QAM with existing MCS (both streams use existing MCS from MCS0-11 and share same code rate)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2072D-8738-844C-7C5F-A1A49BE761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E1DA4-F0E3-0082-D37C-DF856A28260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3D1725-9945-D090-C770-0D31FDD670A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11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94EA2-0A36-0271-3700-D4710DD0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4"/>
            <a:ext cx="7770814" cy="1025540"/>
          </a:xfrm>
        </p:spPr>
        <p:txBody>
          <a:bodyPr/>
          <a:lstStyle/>
          <a:p>
            <a:r>
              <a:rPr lang="en-US" dirty="0"/>
              <a:t>Unequal QAM Vs Intermediate MCS 2x2x2ss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C3871-581D-9ACE-27F3-305CA841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83664"/>
            <a:ext cx="7770814" cy="4594800"/>
          </a:xfrm>
        </p:spPr>
        <p:txBody>
          <a:bodyPr/>
          <a:lstStyle/>
          <a:p>
            <a:r>
              <a:rPr lang="en-US" sz="1600" dirty="0"/>
              <a:t>Compared to equal MCS with intermediate MCS, optimum unequal QAM has an additional gain (up to 1.1dB)</a:t>
            </a:r>
          </a:p>
          <a:p>
            <a:pPr lvl="1"/>
            <a:r>
              <a:rPr lang="en-US" sz="1200" dirty="0"/>
              <a:t>Gain comes from matching modulation to SINRs of different spatial streams</a:t>
            </a:r>
          </a:p>
          <a:p>
            <a:r>
              <a:rPr lang="en-US" sz="1600" dirty="0"/>
              <a:t>Unequal QAM brings significant gain (up to 2.2dB) over wide range of SNR </a:t>
            </a:r>
          </a:p>
          <a:p>
            <a:pPr lvl="1"/>
            <a:r>
              <a:rPr lang="en-US" sz="1200" dirty="0"/>
              <a:t>With existing MCS only, unequal QAM harvest majority of gain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2072D-8738-844C-7C5F-A1A49BE761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E1DA4-F0E3-0082-D37C-DF856A28260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9E3486-18FC-99B7-7046-4A20A082C09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539CF5-10FA-5928-66BD-EAAC3F7B1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" y="3209544"/>
            <a:ext cx="4420107" cy="3315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566DD-42E1-D0F3-E8E7-2D4D29585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272" y="3209544"/>
            <a:ext cx="4420107" cy="331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1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47D97-44EE-02C1-FB89-850B81936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64209"/>
            <a:ext cx="7770814" cy="42793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MCS may be useful in the following </a:t>
            </a:r>
            <a:r>
              <a:rPr lang="en-US" sz="2000" dirty="0">
                <a:ea typeface="Times New Roman" panose="02020603050405020304" pitchFamily="18" charset="0"/>
              </a:rPr>
              <a:t>to improve </a:t>
            </a:r>
            <a:r>
              <a:rPr lang="en-US" sz="2000" dirty="0" err="1">
                <a:ea typeface="Times New Roman" panose="02020603050405020304" pitchFamily="18" charset="0"/>
              </a:rPr>
              <a:t>RvR</a:t>
            </a:r>
            <a:endParaRPr lang="en-US" sz="2000" dirty="0">
              <a:ea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1ss transmission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ea typeface="Times New Roman" panose="02020603050405020304" pitchFamily="18" charset="0"/>
              </a:rPr>
              <a:t>Unequal QAM in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MIMO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B219D-69AE-144F-AA79-F124B3F8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MCS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BD1D6-1D25-FA97-F4CD-EE19E372B3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99F04-8A58-7F04-3FB3-6100186E91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A09B56-ED73-2875-2E87-456005E5BEB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55FFAA68-95A1-F6CE-2598-F63C4505FB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529665"/>
              </p:ext>
            </p:extLst>
          </p:nvPr>
        </p:nvGraphicFramePr>
        <p:xfrm>
          <a:off x="5224581" y="2537120"/>
          <a:ext cx="3290325" cy="3571198"/>
        </p:xfrm>
        <a:graphic>
          <a:graphicData uri="http://schemas.openxmlformats.org/drawingml/2006/table">
            <a:tbl>
              <a:tblPr/>
              <a:tblGrid>
                <a:gridCol w="658065">
                  <a:extLst>
                    <a:ext uri="{9D8B030D-6E8A-4147-A177-3AD203B41FA5}">
                      <a16:colId xmlns:a16="http://schemas.microsoft.com/office/drawing/2014/main" val="1296623548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435370011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2097576616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491136044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958740738"/>
                    </a:ext>
                  </a:extLst>
                </a:gridCol>
              </a:tblGrid>
              <a:tr h="14805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Spectral efficiency</a:t>
                      </a: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747497"/>
                  </a:ext>
                </a:extLst>
              </a:tr>
              <a:tr h="249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 \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Coderate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1/2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2/3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3/4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5/6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349429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BPSK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0.7500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4331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QPSK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212037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3294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282315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07816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1K 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6.6667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8.3333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242409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4K QAM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10.0000</a:t>
                      </a:r>
                    </a:p>
                  </a:txBody>
                  <a:tcPr marL="7792" marR="7792" marT="779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768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2" marR="7792" marT="77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784794"/>
                  </a:ext>
                </a:extLst>
              </a:tr>
              <a:tr h="14805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MCS (Index in SE non-decreasing order)</a:t>
                      </a:r>
                    </a:p>
                  </a:txBody>
                  <a:tcPr marL="7142" marR="7142" marT="7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022208"/>
                  </a:ext>
                </a:extLst>
              </a:tr>
              <a:tr h="249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 \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Coderate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1/2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2/3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3/4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5/6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87829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141199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MCS1.1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MCS2.1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196318"/>
                  </a:ext>
                </a:extLst>
              </a:tr>
              <a:tr h="153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MCS3.1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MCS4.2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44113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MCS4.1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5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7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634431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MCS5.1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MCS7.2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8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9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94784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MCS7.1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MCS9.1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86245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MCS8.1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MCS10.1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802777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99DED8-7297-EFCB-1614-469DFFB75764}"/>
              </a:ext>
            </a:extLst>
          </p:cNvPr>
          <p:cNvSpPr txBox="1">
            <a:spLocks/>
          </p:cNvSpPr>
          <p:nvPr/>
        </p:nvSpPr>
        <p:spPr bwMode="auto">
          <a:xfrm>
            <a:off x="692626" y="2574796"/>
            <a:ext cx="4473663" cy="37712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00113" indent="-34290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00183" indent="-285758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657394" indent="-285758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kern="0" dirty="0"/>
              <a:t>We use the following guidelines for introducing new MCS</a:t>
            </a:r>
          </a:p>
          <a:p>
            <a:pPr lvl="1">
              <a:lnSpc>
                <a:spcPct val="90000"/>
              </a:lnSpc>
            </a:pPr>
            <a:r>
              <a:rPr lang="en-US" sz="1600" kern="0" dirty="0"/>
              <a:t>MCS that improve </a:t>
            </a:r>
            <a:r>
              <a:rPr lang="en-US" sz="1600" kern="0" dirty="0" err="1"/>
              <a:t>RvR</a:t>
            </a:r>
            <a:r>
              <a:rPr lang="en-US" sz="1600" kern="0" dirty="0"/>
              <a:t> in 1ss or unequal QAM</a:t>
            </a:r>
          </a:p>
          <a:p>
            <a:pPr lvl="1">
              <a:lnSpc>
                <a:spcPct val="90000"/>
              </a:lnSpc>
            </a:pPr>
            <a:r>
              <a:rPr lang="en-US" sz="1600" kern="0" dirty="0"/>
              <a:t>MCS with SNR at 10% PER not very close to those of existing MCS to avoid rate adaptation difficulty</a:t>
            </a:r>
          </a:p>
          <a:p>
            <a:pPr lvl="1">
              <a:lnSpc>
                <a:spcPct val="90000"/>
              </a:lnSpc>
            </a:pPr>
            <a:r>
              <a:rPr lang="en-US" sz="1600" kern="0" dirty="0"/>
              <a:t>MCS must have a different spectral efficiency compared to existing ones</a:t>
            </a:r>
          </a:p>
          <a:p>
            <a:r>
              <a:rPr lang="en-US" sz="2000" kern="0" dirty="0"/>
              <a:t>Define the MCS indices according to spectral efficiency non-decreasing order</a:t>
            </a:r>
            <a:endParaRPr lang="en-US" sz="1800" kern="0" dirty="0"/>
          </a:p>
          <a:p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3225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5BCD-BE0C-8CB1-888D-1B4AAA54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MCS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6A587-A38C-2493-5F43-49379268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89764"/>
            <a:ext cx="7770814" cy="4113213"/>
          </a:xfrm>
        </p:spPr>
        <p:txBody>
          <a:bodyPr/>
          <a:lstStyle/>
          <a:p>
            <a:r>
              <a:rPr lang="en-US" sz="2000" dirty="0"/>
              <a:t>1ss Simulation setup</a:t>
            </a:r>
          </a:p>
          <a:p>
            <a:pPr lvl="1"/>
            <a:r>
              <a:rPr lang="en-US" sz="1600" dirty="0"/>
              <a:t>20MHz, </a:t>
            </a:r>
            <a:r>
              <a:rPr lang="en-US" sz="1600" dirty="0" err="1"/>
              <a:t>DNLoS</a:t>
            </a:r>
            <a:endParaRPr lang="en-US" sz="1600" dirty="0"/>
          </a:p>
          <a:p>
            <a:pPr lvl="1"/>
            <a:r>
              <a:rPr lang="en-US" sz="1600" dirty="0"/>
              <a:t>MIMO config</a:t>
            </a:r>
          </a:p>
          <a:p>
            <a:pPr lvl="2"/>
            <a:r>
              <a:rPr lang="en-US" sz="1200" dirty="0"/>
              <a:t>2x2x1ss </a:t>
            </a:r>
            <a:r>
              <a:rPr lang="en-US" sz="1200" dirty="0" err="1"/>
              <a:t>TxBF</a:t>
            </a:r>
            <a:endParaRPr lang="en-US" sz="1200" dirty="0"/>
          </a:p>
          <a:p>
            <a:pPr lvl="2"/>
            <a:r>
              <a:rPr lang="en-US" sz="1200" dirty="0"/>
              <a:t>2x2x1ss OL</a:t>
            </a:r>
          </a:p>
          <a:p>
            <a:pPr lvl="2"/>
            <a:r>
              <a:rPr lang="en-US" sz="1200" dirty="0"/>
              <a:t>4x2x1ss </a:t>
            </a:r>
            <a:r>
              <a:rPr lang="en-US" sz="1200" dirty="0" err="1"/>
              <a:t>TxBF</a:t>
            </a:r>
            <a:endParaRPr lang="en-US" sz="1100" dirty="0"/>
          </a:p>
          <a:p>
            <a:pPr lvl="1"/>
            <a:r>
              <a:rPr lang="en-US" sz="1600" dirty="0"/>
              <a:t>Equal MCS and equal power allocation to all spatial streams</a:t>
            </a:r>
          </a:p>
          <a:p>
            <a:pPr lvl="1"/>
            <a:r>
              <a:rPr lang="en-US" sz="1600" dirty="0"/>
              <a:t>Perfect CSI feedback in </a:t>
            </a:r>
            <a:r>
              <a:rPr lang="en-US" sz="1600" dirty="0" err="1"/>
              <a:t>TxBF</a:t>
            </a:r>
            <a:endParaRPr lang="en-US" sz="1600" dirty="0"/>
          </a:p>
          <a:p>
            <a:pPr lvl="1"/>
            <a:r>
              <a:rPr lang="en-US" sz="1600" dirty="0"/>
              <a:t>Ideal CHEST</a:t>
            </a:r>
            <a:endParaRPr lang="en-US" sz="1800" dirty="0"/>
          </a:p>
          <a:p>
            <a:pPr lvl="1"/>
            <a:r>
              <a:rPr lang="en-US" sz="1600" dirty="0"/>
              <a:t>Candidate code rates: 1/2, 2/3, 3/4, 5/6</a:t>
            </a:r>
          </a:p>
          <a:p>
            <a:pPr lvl="1"/>
            <a:r>
              <a:rPr lang="en-US" sz="1600" dirty="0"/>
              <a:t>Candidate QAM: from BPSK to 1kQAM</a:t>
            </a:r>
          </a:p>
          <a:p>
            <a:pPr lvl="1"/>
            <a:r>
              <a:rPr lang="en-US" sz="1600" dirty="0"/>
              <a:t>SNR points are simulated with 1dB granularity</a:t>
            </a:r>
            <a:endParaRPr lang="en-US" sz="1800" dirty="0"/>
          </a:p>
          <a:p>
            <a:r>
              <a:rPr lang="en-US" sz="2000" dirty="0"/>
              <a:t>See later slides for the unequal QAM simulation with recommended new MCS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2FAC3-F9D1-1229-B0F4-E0884155B7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33A4-8F3A-2615-4E7D-1A1008351CF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0543C6-8BEB-6CAD-8A75-8167D20A93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74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AE728BAF-64FF-9438-D377-2569731A10F6}"/>
              </a:ext>
            </a:extLst>
          </p:cNvPr>
          <p:cNvSpPr txBox="1">
            <a:spLocks/>
          </p:cNvSpPr>
          <p:nvPr/>
        </p:nvSpPr>
        <p:spPr bwMode="auto">
          <a:xfrm>
            <a:off x="682752" y="1740412"/>
            <a:ext cx="7859586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00113" indent="-34290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00183" indent="-285758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657394" indent="-285758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/>
              <a:t>Goodput plots are in Appendix</a:t>
            </a:r>
          </a:p>
          <a:p>
            <a:r>
              <a:rPr lang="en-US" sz="1800" kern="0" dirty="0"/>
              <a:t>Here we summarize the MCS that provide goodput gain in the tables</a:t>
            </a:r>
          </a:p>
          <a:p>
            <a:endParaRPr lang="en-US" sz="1800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F2B11-75A6-4A1D-6DA7-9A30C8CC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MCS Recommendation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65CF2-0DA5-64D4-ED05-76243DD5DF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0464E-AB51-DBDD-BDF5-9582F54F081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EFB53E-2D6F-9D19-5DD6-528A7F52622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B0A141-2CD4-174E-BD3B-767E2A542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72807"/>
            <a:ext cx="3788665" cy="3474722"/>
          </a:xfrm>
        </p:spPr>
        <p:txBody>
          <a:bodyPr/>
          <a:lstStyle/>
          <a:p>
            <a:r>
              <a:rPr lang="en-US" sz="1800" dirty="0"/>
              <a:t>We recommend to adopt MCS1.1, MCS3.1, MCS4.2 and MCS7.</a:t>
            </a:r>
          </a:p>
          <a:p>
            <a:pPr lvl="1"/>
            <a:r>
              <a:rPr lang="en-US" sz="1400" dirty="0"/>
              <a:t>They are useful in 1ss scenarios</a:t>
            </a:r>
          </a:p>
          <a:p>
            <a:pPr lvl="1"/>
            <a:r>
              <a:rPr lang="en-US" sz="1400" dirty="0"/>
              <a:t>In subsequent slides, we show that these MCS are useful for unequal QAM as well</a:t>
            </a:r>
          </a:p>
          <a:p>
            <a:endParaRPr lang="en-US" sz="1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2502A1E-51C5-47A5-53F9-8DBA5278C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398221"/>
              </p:ext>
            </p:extLst>
          </p:nvPr>
        </p:nvGraphicFramePr>
        <p:xfrm>
          <a:off x="4474465" y="2572746"/>
          <a:ext cx="4055740" cy="1145580"/>
        </p:xfrm>
        <a:graphic>
          <a:graphicData uri="http://schemas.openxmlformats.org/drawingml/2006/table">
            <a:tbl>
              <a:tblPr/>
              <a:tblGrid>
                <a:gridCol w="284911">
                  <a:extLst>
                    <a:ext uri="{9D8B030D-6E8A-4147-A177-3AD203B41FA5}">
                      <a16:colId xmlns:a16="http://schemas.microsoft.com/office/drawing/2014/main" val="3116084495"/>
                    </a:ext>
                  </a:extLst>
                </a:gridCol>
                <a:gridCol w="387549">
                  <a:extLst>
                    <a:ext uri="{9D8B030D-6E8A-4147-A177-3AD203B41FA5}">
                      <a16:colId xmlns:a16="http://schemas.microsoft.com/office/drawing/2014/main" val="19732708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125362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058774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624191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939401210"/>
                    </a:ext>
                  </a:extLst>
                </a:gridCol>
              </a:tblGrid>
              <a:tr h="160997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20MHz, 2x2x1ss,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DNLoS</a:t>
                      </a:r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TxBF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179823"/>
                  </a:ext>
                </a:extLst>
              </a:tr>
              <a:tr h="160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Nss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MCS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SNR_Start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SNR_End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Gain_Min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Gain_Max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370647"/>
                  </a:ext>
                </a:extLst>
              </a:tr>
              <a:tr h="1609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1ss</a:t>
                      </a:r>
                    </a:p>
                  </a:txBody>
                  <a:tcPr marL="8050" marR="8050" marT="8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10.9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0605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14.3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548730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94155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8050" marR="8050" marT="8050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16.5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8955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F0ADF34-4B03-B530-8787-D17AF2A74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573777"/>
              </p:ext>
            </p:extLst>
          </p:nvPr>
        </p:nvGraphicFramePr>
        <p:xfrm>
          <a:off x="4474465" y="3718326"/>
          <a:ext cx="4055740" cy="1336510"/>
        </p:xfrm>
        <a:graphic>
          <a:graphicData uri="http://schemas.openxmlformats.org/drawingml/2006/table">
            <a:tbl>
              <a:tblPr/>
              <a:tblGrid>
                <a:gridCol w="284911">
                  <a:extLst>
                    <a:ext uri="{9D8B030D-6E8A-4147-A177-3AD203B41FA5}">
                      <a16:colId xmlns:a16="http://schemas.microsoft.com/office/drawing/2014/main" val="1845080659"/>
                    </a:ext>
                  </a:extLst>
                </a:gridCol>
                <a:gridCol w="387549">
                  <a:extLst>
                    <a:ext uri="{9D8B030D-6E8A-4147-A177-3AD203B41FA5}">
                      <a16:colId xmlns:a16="http://schemas.microsoft.com/office/drawing/2014/main" val="137545569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978636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20220305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33936133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799805685"/>
                    </a:ext>
                  </a:extLst>
                </a:gridCol>
              </a:tblGrid>
              <a:tr h="16099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20MHz, 2x2x1ss,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DNLoS</a:t>
                      </a:r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, OL</a:t>
                      </a: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526395"/>
                  </a:ext>
                </a:extLst>
              </a:tr>
              <a:tr h="160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Nss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MCS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SNR_Start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SNR_End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Gain_Min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Gain_Max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53320"/>
                  </a:ext>
                </a:extLst>
              </a:tr>
              <a:tr h="16099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1ss</a:t>
                      </a:r>
                    </a:p>
                  </a:txBody>
                  <a:tcPr marL="8050" marR="8050" marT="8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33526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22.7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694761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965550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8050" marR="8050" marT="8050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418515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19.5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36782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87DDDCB-90E9-E70C-C216-7FD2BEA4E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249382"/>
              </p:ext>
            </p:extLst>
          </p:nvPr>
        </p:nvGraphicFramePr>
        <p:xfrm>
          <a:off x="4474465" y="5054836"/>
          <a:ext cx="4055740" cy="1336510"/>
        </p:xfrm>
        <a:graphic>
          <a:graphicData uri="http://schemas.openxmlformats.org/drawingml/2006/table">
            <a:tbl>
              <a:tblPr/>
              <a:tblGrid>
                <a:gridCol w="284911">
                  <a:extLst>
                    <a:ext uri="{9D8B030D-6E8A-4147-A177-3AD203B41FA5}">
                      <a16:colId xmlns:a16="http://schemas.microsoft.com/office/drawing/2014/main" val="3878194753"/>
                    </a:ext>
                  </a:extLst>
                </a:gridCol>
                <a:gridCol w="387549">
                  <a:extLst>
                    <a:ext uri="{9D8B030D-6E8A-4147-A177-3AD203B41FA5}">
                      <a16:colId xmlns:a16="http://schemas.microsoft.com/office/drawing/2014/main" val="376307464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8394055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25460824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28685501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515348319"/>
                    </a:ext>
                  </a:extLst>
                </a:gridCol>
              </a:tblGrid>
              <a:tr h="175299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20MHz, 4x2x1ss,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DNLoS</a:t>
                      </a:r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TxBF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8050" marR="8050" marT="8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646039"/>
                  </a:ext>
                </a:extLst>
              </a:tr>
              <a:tr h="160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Nss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MCS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SNR_Start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SNR_End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(dB)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Gain_Min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Gain_Max</a:t>
                      </a:r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443408"/>
                  </a:ext>
                </a:extLst>
              </a:tr>
              <a:tr h="16099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1ss</a:t>
                      </a:r>
                    </a:p>
                  </a:txBody>
                  <a:tcPr marL="8050" marR="8050" marT="8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-2.5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873734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775657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12.6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324588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999581"/>
                  </a:ext>
                </a:extLst>
              </a:tr>
              <a:tr h="16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8050" marR="8050" marT="8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27192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863BC0-F624-C163-75CE-6D2FA6134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806507"/>
              </p:ext>
            </p:extLst>
          </p:nvPr>
        </p:nvGraphicFramePr>
        <p:xfrm>
          <a:off x="900676" y="4103768"/>
          <a:ext cx="3290325" cy="1557798"/>
        </p:xfrm>
        <a:graphic>
          <a:graphicData uri="http://schemas.openxmlformats.org/drawingml/2006/table">
            <a:tbl>
              <a:tblPr/>
              <a:tblGrid>
                <a:gridCol w="658065">
                  <a:extLst>
                    <a:ext uri="{9D8B030D-6E8A-4147-A177-3AD203B41FA5}">
                      <a16:colId xmlns:a16="http://schemas.microsoft.com/office/drawing/2014/main" val="2538457773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3261333882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3237985225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3383423379"/>
                    </a:ext>
                  </a:extLst>
                </a:gridCol>
                <a:gridCol w="658065">
                  <a:extLst>
                    <a:ext uri="{9D8B030D-6E8A-4147-A177-3AD203B41FA5}">
                      <a16:colId xmlns:a16="http://schemas.microsoft.com/office/drawing/2014/main" val="1378956689"/>
                    </a:ext>
                  </a:extLst>
                </a:gridCol>
              </a:tblGrid>
              <a:tr h="14805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MCS (Index in SE non-decreasing order)</a:t>
                      </a:r>
                    </a:p>
                  </a:txBody>
                  <a:tcPr marL="7142" marR="7142" marT="7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662386"/>
                  </a:ext>
                </a:extLst>
              </a:tr>
              <a:tr h="249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 \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Coderate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1/2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2/3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3/4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5/6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96835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MCS0.3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862292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QPSK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MCS1.1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MCS2.1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059840"/>
                  </a:ext>
                </a:extLst>
              </a:tr>
              <a:tr h="153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MCS3.1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4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MCS4.2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784564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MCS4.1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5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6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7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16577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MCS5.1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MCS7.2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8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9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941035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MCS7.1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MCS9.1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10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252638"/>
                  </a:ext>
                </a:extLst>
              </a:tr>
              <a:tr h="14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4K QAM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MCS8.1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MCS10.1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12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MCS 13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681299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318C1F88-E625-6B57-6099-76DDDD14C029}"/>
              </a:ext>
            </a:extLst>
          </p:cNvPr>
          <p:cNvGrpSpPr/>
          <p:nvPr/>
        </p:nvGrpSpPr>
        <p:grpSpPr>
          <a:xfrm>
            <a:off x="1002451" y="5708874"/>
            <a:ext cx="2722227" cy="615553"/>
            <a:chOff x="5705856" y="4398264"/>
            <a:chExt cx="2722227" cy="6155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BA7AE5-7443-C91D-5B73-7C24486C0516}"/>
                </a:ext>
              </a:extLst>
            </p:cNvPr>
            <p:cNvSpPr txBox="1"/>
            <p:nvPr/>
          </p:nvSpPr>
          <p:spPr>
            <a:xfrm>
              <a:off x="6355080" y="4398264"/>
              <a:ext cx="207300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Existing MCS</a:t>
              </a:r>
            </a:p>
            <a:p>
              <a:endParaRPr lang="en-US" sz="600" dirty="0"/>
            </a:p>
            <a:p>
              <a:r>
                <a:rPr lang="en-US" sz="1400" dirty="0"/>
                <a:t>Recommended New MCS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10CC4C-14F3-C54E-BA46-8DABE20B07BD}"/>
                </a:ext>
              </a:extLst>
            </p:cNvPr>
            <p:cNvSpPr/>
            <p:nvPr/>
          </p:nvSpPr>
          <p:spPr bwMode="auto">
            <a:xfrm>
              <a:off x="5705856" y="4465845"/>
              <a:ext cx="585216" cy="23018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AA0495-3D06-6E48-551E-BA6D8B163B98}"/>
                </a:ext>
              </a:extLst>
            </p:cNvPr>
            <p:cNvSpPr/>
            <p:nvPr/>
          </p:nvSpPr>
          <p:spPr bwMode="auto">
            <a:xfrm>
              <a:off x="5705856" y="4739958"/>
              <a:ext cx="585216" cy="230186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57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B219D-69AE-144F-AA79-F124B3F8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Unequal QAM Design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47D97-44EE-02C1-FB89-850B81936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0393"/>
            <a:ext cx="7770814" cy="4113213"/>
          </a:xfrm>
        </p:spPr>
        <p:txBody>
          <a:bodyPr/>
          <a:lstStyle/>
          <a:p>
            <a:r>
              <a:rPr lang="en-US" sz="1800" dirty="0"/>
              <a:t>While this feature is attractive, still want to minimize:</a:t>
            </a:r>
          </a:p>
          <a:p>
            <a:pPr lvl="1"/>
            <a:r>
              <a:rPr lang="en-US" sz="1400" dirty="0"/>
              <a:t>Modes in the spec</a:t>
            </a:r>
          </a:p>
          <a:p>
            <a:pPr lvl="1"/>
            <a:r>
              <a:rPr lang="en-US" sz="1400" dirty="0"/>
              <a:t>Testing burden</a:t>
            </a:r>
          </a:p>
          <a:p>
            <a:pPr lvl="1"/>
            <a:r>
              <a:rPr lang="en-US" sz="1400" dirty="0"/>
              <a:t>Signaling overhead</a:t>
            </a:r>
          </a:p>
          <a:p>
            <a:pPr lvl="1"/>
            <a:r>
              <a:rPr lang="en-US" sz="1400" dirty="0"/>
              <a:t>Implementation complexity</a:t>
            </a:r>
          </a:p>
          <a:p>
            <a:pPr lvl="1"/>
            <a:r>
              <a:rPr lang="en-US" sz="1400" dirty="0"/>
              <a:t>Link adaptation complexity</a:t>
            </a:r>
          </a:p>
          <a:p>
            <a:r>
              <a:rPr lang="en-US" sz="1800" dirty="0"/>
              <a:t>To achieve these goals, we adopt the following design approach</a:t>
            </a:r>
          </a:p>
          <a:p>
            <a:pPr lvl="1"/>
            <a:r>
              <a:rPr lang="en-US" sz="1400" dirty="0"/>
              <a:t>Simplify the unequal modulation set by limiting the QAM gaps across spatial streams</a:t>
            </a:r>
          </a:p>
          <a:p>
            <a:pPr lvl="2"/>
            <a:r>
              <a:rPr lang="en-US" sz="1200" dirty="0"/>
              <a:t>Only use up to 2 QAM levels difference between strongest and weakest streams</a:t>
            </a:r>
          </a:p>
          <a:p>
            <a:pPr lvl="1"/>
            <a:r>
              <a:rPr lang="en-US" sz="1400" dirty="0"/>
              <a:t>Reduce the QAM variation patterns allowed for every </a:t>
            </a:r>
            <a:r>
              <a:rPr lang="en-US" sz="1400" dirty="0" err="1"/>
              <a:t>Nss</a:t>
            </a:r>
            <a:endParaRPr lang="en-US" sz="1400" dirty="0"/>
          </a:p>
          <a:p>
            <a:pPr lvl="2"/>
            <a:r>
              <a:rPr lang="en-US" sz="1200" dirty="0"/>
              <a:t>E.g., Patterns like (QAM/QAM-1/QAM-1/QAM-1) for the 4ss case are completely unnecessary</a:t>
            </a:r>
          </a:p>
          <a:p>
            <a:pPr lvl="2"/>
            <a:r>
              <a:rPr lang="en-US" sz="1200" dirty="0"/>
              <a:t>Consider up to 3 patterns for each </a:t>
            </a:r>
            <a:r>
              <a:rPr lang="en-US" sz="1200" dirty="0" err="1"/>
              <a:t>Nss</a:t>
            </a:r>
            <a:endParaRPr lang="en-US" sz="1200" dirty="0"/>
          </a:p>
          <a:p>
            <a:r>
              <a:rPr lang="en-US" sz="1800" dirty="0"/>
              <a:t>Without loss of generality, each QAM variation pattern (i.e., QAM variation across spatial streams) is assumed to have QAM in non-increasing order</a:t>
            </a:r>
          </a:p>
          <a:p>
            <a:pPr lvl="1"/>
            <a:r>
              <a:rPr lang="en-US" sz="1400" dirty="0"/>
              <a:t>Eigen mode SINRs assumed to be in non-increasing order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BD1D6-1D25-FA97-F4CD-EE19E372B3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99F04-8A58-7F04-3FB3-6100186E91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Alice Chen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A09B56-ED73-2875-2E87-456005E5BEB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846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44660</TotalTime>
  <Words>2851</Words>
  <Application>Microsoft Office PowerPoint</Application>
  <PresentationFormat>On-screen Show (4:3)</PresentationFormat>
  <Paragraphs>742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 Unicode MS</vt:lpstr>
      <vt:lpstr>Arial</vt:lpstr>
      <vt:lpstr>Calibri</vt:lpstr>
      <vt:lpstr>Microsoft Sans Serif</vt:lpstr>
      <vt:lpstr>Times New Roman</vt:lpstr>
      <vt:lpstr>Office Theme</vt:lpstr>
      <vt:lpstr>Unequal Modulation in MIMO TxBF in 11bn</vt:lpstr>
      <vt:lpstr>Introduction</vt:lpstr>
      <vt:lpstr>Unequal QAM And New MCS</vt:lpstr>
      <vt:lpstr>Simulation Setup</vt:lpstr>
      <vt:lpstr>Unequal QAM Vs Intermediate MCS 2x2x2ss</vt:lpstr>
      <vt:lpstr>New MCS Study</vt:lpstr>
      <vt:lpstr>New MCS Simulation</vt:lpstr>
      <vt:lpstr>New MCS Recommendation</vt:lpstr>
      <vt:lpstr>Unequal QAM Design Philosophy</vt:lpstr>
      <vt:lpstr>Adjacent Eigen Channel SNR Gap in NxN</vt:lpstr>
      <vt:lpstr>Unequal QAM Design for Up to 2 QAM Difference and 3 Patterns Per Nss</vt:lpstr>
      <vt:lpstr>Unequal QAM Simulation</vt:lpstr>
      <vt:lpstr>2x2 with 1ss &amp; 2ss Perfect Link Adaptation</vt:lpstr>
      <vt:lpstr>3x3 with 2ss &amp; 3ss Perfect Link Adaptation</vt:lpstr>
      <vt:lpstr>4x4 with 3ss &amp; 4ss Perfect Link Adaptation</vt:lpstr>
      <vt:lpstr>Gains of Proposed Unequal QAM Design</vt:lpstr>
      <vt:lpstr>Summary</vt:lpstr>
      <vt:lpstr>SP1</vt:lpstr>
      <vt:lpstr>SP2</vt:lpstr>
      <vt:lpstr>SP3</vt:lpstr>
      <vt:lpstr>SP4</vt:lpstr>
      <vt:lpstr>SP5</vt:lpstr>
      <vt:lpstr>Reference</vt:lpstr>
      <vt:lpstr>Appendix</vt:lpstr>
      <vt:lpstr>2x2x1ss, DNLoS, TxBF</vt:lpstr>
      <vt:lpstr>2x2x1ss, DNLoS, OL</vt:lpstr>
      <vt:lpstr>4x2x1ss, DNLoS, TxBF</vt:lpstr>
      <vt:lpstr>Per Stream SNR Gap in 2x2 Channel</vt:lpstr>
      <vt:lpstr>Per Stream SNR Gaps in 3x3</vt:lpstr>
      <vt:lpstr>Per Stream SNR Gaps in 4x4</vt:lpstr>
      <vt:lpstr>SNR Gaps in 3x3 Vs 4x4, DNLoS</vt:lpstr>
      <vt:lpstr>Adjacent Eigen Channel SNR Gap in NxN</vt:lpstr>
      <vt:lpstr>SP4A</vt:lpstr>
      <vt:lpstr>SP4B</vt:lpstr>
      <vt:lpstr>SP4C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Coordinated Spatial Reuse Performance Analysis</dc:title>
  <dc:creator>Kanke Wu</dc:creator>
  <cp:lastModifiedBy>Alice Chen</cp:lastModifiedBy>
  <cp:revision>141</cp:revision>
  <dcterms:created xsi:type="dcterms:W3CDTF">2022-10-21T18:47:51Z</dcterms:created>
  <dcterms:modified xsi:type="dcterms:W3CDTF">2024-03-12T00:44:32Z</dcterms:modified>
</cp:coreProperties>
</file>