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6"/>
  </p:notesMasterIdLst>
  <p:handoutMasterIdLst>
    <p:handoutMasterId r:id="rId17"/>
  </p:handoutMasterIdLst>
  <p:sldIdLst>
    <p:sldId id="269" r:id="rId3"/>
    <p:sldId id="484" r:id="rId4"/>
    <p:sldId id="530" r:id="rId5"/>
    <p:sldId id="531" r:id="rId6"/>
    <p:sldId id="532" r:id="rId7"/>
    <p:sldId id="535" r:id="rId8"/>
    <p:sldId id="533" r:id="rId9"/>
    <p:sldId id="534" r:id="rId10"/>
    <p:sldId id="537" r:id="rId11"/>
    <p:sldId id="542" r:id="rId12"/>
    <p:sldId id="539" r:id="rId13"/>
    <p:sldId id="540" r:id="rId14"/>
    <p:sldId id="541"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5/29/2024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5/29/2024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5/29/2024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5/29/2024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5/29/2024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5/29/2024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5/29/2024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5/29/2024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5/29/2024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5/29/2024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5/29/2024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5/29/2024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5/29/2024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5/29/2024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5/29/2024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5/29/2024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5/29/2024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5/29/2024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5/29/2024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5/29/2024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5/29/2024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5/29/2024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5/29/2024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5/29/2024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5/29/2024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5/29/2024</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a:t>
            </a:r>
            <a:r>
              <a:rPr lang="en-US" altLang="en-US" sz="1800" b="1" kern="1200" dirty="0">
                <a:solidFill>
                  <a:schemeClr val="tx1"/>
                </a:solidFill>
                <a:latin typeface="Times New Roman" pitchFamily="18" charset="0"/>
                <a:ea typeface="+mn-ea"/>
                <a:cs typeface="+mn-cs"/>
              </a:rPr>
              <a:t>0497</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5/29/2024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 Id="rId5" Type="http://schemas.openxmlformats.org/officeDocument/2006/relationships/image" Target="../media/image7.emf"/><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 Id="rId5" Type="http://schemas.openxmlformats.org/officeDocument/2006/relationships/image" Target="../media/image7.emf"/><Relationship Id="rId4" Type="http://schemas.openxmlformats.org/officeDocument/2006/relationships/image" Target="../media/image6.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400" dirty="0"/>
              <a:t>Control Frame Protection Follow Up</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2024-05-06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05/06/2024</a:t>
            </a:r>
          </a:p>
        </p:txBody>
      </p:sp>
      <p:graphicFrame>
        <p:nvGraphicFramePr>
          <p:cNvPr id="6" name="Table 5"/>
          <p:cNvGraphicFramePr>
            <a:graphicFrameLocks noGrp="1"/>
          </p:cNvGraphicFramePr>
          <p:nvPr>
            <p:extLst>
              <p:ext uri="{D42A27DB-BD31-4B8C-83A1-F6EECF244321}">
                <p14:modId xmlns:p14="http://schemas.microsoft.com/office/powerpoint/2010/main" val="570436939"/>
              </p:ext>
            </p:extLst>
          </p:nvPr>
        </p:nvGraphicFramePr>
        <p:xfrm>
          <a:off x="685800" y="2824688"/>
          <a:ext cx="7772401" cy="179699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2800" dirty="0"/>
              <a:t>SP 1</a:t>
            </a:r>
            <a:endParaRPr lang="en-US" sz="2800" b="0" dirty="0"/>
          </a:p>
        </p:txBody>
      </p:sp>
      <p:sp>
        <p:nvSpPr>
          <p:cNvPr id="3" name="Content Placeholder 2"/>
          <p:cNvSpPr>
            <a:spLocks noGrp="1"/>
          </p:cNvSpPr>
          <p:nvPr>
            <p:ph idx="1"/>
          </p:nvPr>
        </p:nvSpPr>
        <p:spPr>
          <a:xfrm>
            <a:off x="0" y="1295400"/>
            <a:ext cx="9144000" cy="4343400"/>
          </a:xfrm>
        </p:spPr>
        <p:txBody>
          <a:bodyPr/>
          <a:lstStyle/>
          <a:p>
            <a:r>
              <a:rPr lang="en-US" sz="2000" dirty="0"/>
              <a:t>Do you support in 11bn, a STA supports control frame protection announces its padding requirement  for the received protected control frame?</a:t>
            </a:r>
            <a:endParaRPr lang="en-US" sz="1600" dirty="0"/>
          </a:p>
          <a:p>
            <a:pPr marL="0" indent="0">
              <a:buNone/>
            </a:pPr>
            <a:endParaRPr lang="en-US" sz="2800" dirty="0"/>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4267145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2800" dirty="0"/>
              <a:t>SP 2</a:t>
            </a:r>
            <a:endParaRPr lang="en-US" sz="2800" b="0" dirty="0"/>
          </a:p>
        </p:txBody>
      </p:sp>
      <p:sp>
        <p:nvSpPr>
          <p:cNvPr id="3" name="Content Placeholder 2"/>
          <p:cNvSpPr>
            <a:spLocks noGrp="1"/>
          </p:cNvSpPr>
          <p:nvPr>
            <p:ph idx="1"/>
          </p:nvPr>
        </p:nvSpPr>
        <p:spPr>
          <a:xfrm>
            <a:off x="0" y="1295400"/>
            <a:ext cx="9144000" cy="4343400"/>
          </a:xfrm>
        </p:spPr>
        <p:txBody>
          <a:bodyPr/>
          <a:lstStyle/>
          <a:p>
            <a:r>
              <a:rPr lang="en-US" sz="2000" dirty="0"/>
              <a:t>Do you support that in protected Trigger frame the following information is carried:</a:t>
            </a:r>
          </a:p>
          <a:p>
            <a:pPr lvl="1"/>
            <a:r>
              <a:rPr lang="en-US" sz="1600" dirty="0"/>
              <a:t>the Control Frame Protection Indication, Key ID being carried in the current reserved bits of Common Info field or Special User Info field.</a:t>
            </a:r>
          </a:p>
          <a:p>
            <a:pPr lvl="1"/>
            <a:r>
              <a:rPr lang="en-US" sz="1600" dirty="0"/>
              <a:t>The PN + MIC</a:t>
            </a:r>
          </a:p>
          <a:p>
            <a:pPr lvl="1"/>
            <a:r>
              <a:rPr lang="en-US" sz="1600" dirty="0"/>
              <a:t>The pre-FCS padding if required</a:t>
            </a:r>
            <a:endParaRPr lang="en-US" sz="1200" dirty="0"/>
          </a:p>
          <a:p>
            <a:pPr marL="0" indent="0">
              <a:buNone/>
            </a:pPr>
            <a:endParaRPr lang="en-US" sz="2800" dirty="0"/>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1431087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2800" dirty="0"/>
              <a:t>SP 3</a:t>
            </a:r>
            <a:endParaRPr lang="en-US" sz="2800" b="0" dirty="0"/>
          </a:p>
        </p:txBody>
      </p:sp>
      <p:sp>
        <p:nvSpPr>
          <p:cNvPr id="3" name="Content Placeholder 2"/>
          <p:cNvSpPr>
            <a:spLocks noGrp="1"/>
          </p:cNvSpPr>
          <p:nvPr>
            <p:ph idx="1"/>
          </p:nvPr>
        </p:nvSpPr>
        <p:spPr>
          <a:xfrm>
            <a:off x="0" y="1295400"/>
            <a:ext cx="9144000" cy="4343400"/>
          </a:xfrm>
        </p:spPr>
        <p:txBody>
          <a:bodyPr/>
          <a:lstStyle/>
          <a:p>
            <a:r>
              <a:rPr lang="en-US" sz="1800" dirty="0"/>
              <a:t>Do you support that in protected Multi-STA Block Ack frame the following information is carried:</a:t>
            </a:r>
          </a:p>
          <a:p>
            <a:pPr lvl="1"/>
            <a:r>
              <a:rPr lang="en-US" sz="1800" dirty="0"/>
              <a:t>the Control Frame Protection Indication, Key ID being carried in the BA Control field</a:t>
            </a:r>
          </a:p>
          <a:p>
            <a:pPr lvl="1"/>
            <a:r>
              <a:rPr lang="en-US" sz="1800" dirty="0"/>
              <a:t>The PN + MIC is carried in a Per AID TID Info field with 128 BA Bitmap, special AID value in AID11 field.</a:t>
            </a:r>
          </a:p>
          <a:p>
            <a:pPr lvl="1"/>
            <a:r>
              <a:rPr lang="en-US" sz="1800" dirty="0"/>
              <a:t>The padding, if exists, is carried in Per AID TID Info field(s) with special AID value in AID11 field. </a:t>
            </a:r>
          </a:p>
          <a:p>
            <a:pPr lvl="2"/>
            <a:r>
              <a:rPr lang="en-US" dirty="0"/>
              <a:t>The padding is after the Per AID TID Info field carrying PN + MIC</a:t>
            </a:r>
          </a:p>
          <a:p>
            <a:pPr marL="0" indent="0">
              <a:buNone/>
            </a:pPr>
            <a:endParaRPr lang="en-US" sz="2800" dirty="0"/>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32039662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09600"/>
            <a:ext cx="9144000" cy="365193"/>
          </a:xfrm>
        </p:spPr>
        <p:txBody>
          <a:bodyPr/>
          <a:lstStyle/>
          <a:p>
            <a:r>
              <a:rPr lang="en-US" sz="2800" dirty="0"/>
              <a:t>SP 4</a:t>
            </a:r>
            <a:endParaRPr lang="en-US" sz="2800" b="0" dirty="0"/>
          </a:p>
        </p:txBody>
      </p:sp>
      <p:sp>
        <p:nvSpPr>
          <p:cNvPr id="3" name="Content Placeholder 2"/>
          <p:cNvSpPr>
            <a:spLocks noGrp="1"/>
          </p:cNvSpPr>
          <p:nvPr>
            <p:ph idx="1"/>
          </p:nvPr>
        </p:nvSpPr>
        <p:spPr>
          <a:xfrm>
            <a:off x="0" y="1066801"/>
            <a:ext cx="9144000" cy="1752600"/>
          </a:xfrm>
        </p:spPr>
        <p:txBody>
          <a:bodyPr/>
          <a:lstStyle/>
          <a:p>
            <a:r>
              <a:rPr lang="en-US" sz="1800" dirty="0"/>
              <a:t>Do you support that in protected Compressed Block Request or Multi-TID Ack Request frame, the following information is carried:</a:t>
            </a:r>
          </a:p>
          <a:p>
            <a:pPr lvl="1"/>
            <a:r>
              <a:rPr lang="en-US" sz="1800" dirty="0"/>
              <a:t>the Control Frame Protection Indication, Key ID are carried in the BAR Control field</a:t>
            </a:r>
          </a:p>
          <a:p>
            <a:pPr lvl="1"/>
            <a:r>
              <a:rPr lang="en-US" sz="1800" dirty="0"/>
              <a:t>The PN + MIC is carried right after the BAR Information field.</a:t>
            </a:r>
          </a:p>
          <a:p>
            <a:pPr lvl="1"/>
            <a:r>
              <a:rPr lang="en-US" sz="1800" dirty="0"/>
              <a:t>The padding, if exists, is carried after PN+MIC. </a:t>
            </a: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2016120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2800" dirty="0"/>
              <a:t>Recap: Control Frame Protection </a:t>
            </a:r>
            <a:endParaRPr lang="en-US" sz="2800" b="0" dirty="0"/>
          </a:p>
        </p:txBody>
      </p:sp>
      <p:sp>
        <p:nvSpPr>
          <p:cNvPr id="3" name="Content Placeholder 2"/>
          <p:cNvSpPr>
            <a:spLocks noGrp="1"/>
          </p:cNvSpPr>
          <p:nvPr>
            <p:ph idx="1"/>
          </p:nvPr>
        </p:nvSpPr>
        <p:spPr>
          <a:xfrm>
            <a:off x="0" y="1295400"/>
            <a:ext cx="9144000" cy="4343400"/>
          </a:xfrm>
        </p:spPr>
        <p:txBody>
          <a:bodyPr/>
          <a:lstStyle/>
          <a:p>
            <a:r>
              <a:rPr lang="en-US" sz="2000" dirty="0"/>
              <a:t>The following control frame should be protected</a:t>
            </a:r>
          </a:p>
          <a:p>
            <a:pPr lvl="1"/>
            <a:r>
              <a:rPr lang="en-US" dirty="0"/>
              <a:t>Trigger</a:t>
            </a:r>
          </a:p>
          <a:p>
            <a:pPr lvl="1"/>
            <a:r>
              <a:rPr lang="en-US" dirty="0"/>
              <a:t>Compressed/Multi-TID BAR</a:t>
            </a:r>
          </a:p>
          <a:p>
            <a:pPr lvl="1"/>
            <a:r>
              <a:rPr lang="en-US" dirty="0"/>
              <a:t>Multi-STA BA.</a:t>
            </a:r>
          </a:p>
          <a:p>
            <a:r>
              <a:rPr lang="en-US" sz="2000" dirty="0"/>
              <a:t>The CPTK and CGTK are defined.</a:t>
            </a:r>
          </a:p>
          <a:p>
            <a:r>
              <a:rPr lang="en-US" sz="2000" dirty="0"/>
              <a:t>This presentation discuss the frame format</a:t>
            </a:r>
          </a:p>
          <a:p>
            <a:pPr marL="0" indent="0">
              <a:buNone/>
            </a:pPr>
            <a:endParaRPr lang="en-US" sz="2800" dirty="0"/>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488750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76" y="671900"/>
            <a:ext cx="9144000" cy="623501"/>
          </a:xfrm>
        </p:spPr>
        <p:txBody>
          <a:bodyPr/>
          <a:lstStyle/>
          <a:p>
            <a:r>
              <a:rPr lang="en-US" sz="2400" dirty="0"/>
              <a:t>Protected Trigger Frame Format 1---Security Information Before Padding Field</a:t>
            </a:r>
            <a:endParaRPr lang="en-US" sz="2400" b="0" dirty="0"/>
          </a:p>
        </p:txBody>
      </p:sp>
      <p:sp>
        <p:nvSpPr>
          <p:cNvPr id="3" name="Content Placeholder 2"/>
          <p:cNvSpPr>
            <a:spLocks noGrp="1"/>
          </p:cNvSpPr>
          <p:nvPr>
            <p:ph idx="1"/>
          </p:nvPr>
        </p:nvSpPr>
        <p:spPr>
          <a:xfrm>
            <a:off x="0" y="1320080"/>
            <a:ext cx="9144000" cy="1287007"/>
          </a:xfrm>
        </p:spPr>
        <p:txBody>
          <a:bodyPr/>
          <a:lstStyle/>
          <a:p>
            <a:r>
              <a:rPr lang="en-US" sz="1600" dirty="0"/>
              <a:t>Key ID is carried in Special User Info field or Common Info field.</a:t>
            </a:r>
          </a:p>
          <a:p>
            <a:r>
              <a:rPr lang="en-US" sz="1600" dirty="0"/>
              <a:t>PN and MIC are carried in Security User Info field.</a:t>
            </a:r>
          </a:p>
          <a:p>
            <a:pPr lvl="1"/>
            <a:r>
              <a:rPr lang="en-US" sz="1200" dirty="0"/>
              <a:t>The Security User Info field has same length as Special User Info field where the Trigger Dependent User Info field is not used for carrying the PN + MIC.</a:t>
            </a:r>
          </a:p>
          <a:p>
            <a:pPr lvl="1"/>
            <a:r>
              <a:rPr lang="en-US" sz="1200" dirty="0"/>
              <a:t>Only the Security Info field of the last Security User Info field has reserved bits.</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
        <p:nvSpPr>
          <p:cNvPr id="7" name="TextBox 6">
            <a:extLst>
              <a:ext uri="{FF2B5EF4-FFF2-40B4-BE49-F238E27FC236}">
                <a16:creationId xmlns:a16="http://schemas.microsoft.com/office/drawing/2014/main" id="{F8A5EA1A-2511-5582-D4A2-A9F12F11E60E}"/>
              </a:ext>
            </a:extLst>
          </p:cNvPr>
          <p:cNvSpPr txBox="1"/>
          <p:nvPr/>
        </p:nvSpPr>
        <p:spPr>
          <a:xfrm>
            <a:off x="958665" y="3566701"/>
            <a:ext cx="789818" cy="338554"/>
          </a:xfrm>
          <a:prstGeom prst="rect">
            <a:avLst/>
          </a:prstGeom>
          <a:noFill/>
        </p:spPr>
        <p:txBody>
          <a:bodyPr wrap="square">
            <a:spAutoFit/>
          </a:bodyPr>
          <a:lstStyle/>
          <a:p>
            <a:r>
              <a:rPr lang="en-US" sz="800" dirty="0">
                <a:solidFill>
                  <a:schemeClr val="tx1"/>
                </a:solidFill>
              </a:rPr>
              <a:t>Special User Info</a:t>
            </a:r>
            <a:endParaRPr lang="en-US" sz="800" dirty="0"/>
          </a:p>
        </p:txBody>
      </p:sp>
      <p:sp>
        <p:nvSpPr>
          <p:cNvPr id="8" name="TextBox 7">
            <a:extLst>
              <a:ext uri="{FF2B5EF4-FFF2-40B4-BE49-F238E27FC236}">
                <a16:creationId xmlns:a16="http://schemas.microsoft.com/office/drawing/2014/main" id="{B83F5E98-8351-BF03-92DE-2B8A51DD0533}"/>
              </a:ext>
            </a:extLst>
          </p:cNvPr>
          <p:cNvSpPr txBox="1"/>
          <p:nvPr/>
        </p:nvSpPr>
        <p:spPr>
          <a:xfrm>
            <a:off x="4485869" y="4269311"/>
            <a:ext cx="361034" cy="215444"/>
          </a:xfrm>
          <a:prstGeom prst="rect">
            <a:avLst/>
          </a:prstGeom>
          <a:noFill/>
        </p:spPr>
        <p:txBody>
          <a:bodyPr wrap="square">
            <a:spAutoFit/>
          </a:bodyPr>
          <a:lstStyle/>
          <a:p>
            <a:r>
              <a:rPr lang="en-US" sz="800" dirty="0">
                <a:solidFill>
                  <a:schemeClr val="tx1"/>
                </a:solidFill>
              </a:rPr>
              <a:t>PN</a:t>
            </a:r>
            <a:endParaRPr lang="en-US" sz="800" dirty="0"/>
          </a:p>
        </p:txBody>
      </p:sp>
      <p:grpSp>
        <p:nvGrpSpPr>
          <p:cNvPr id="9" name="Group 8">
            <a:extLst>
              <a:ext uri="{FF2B5EF4-FFF2-40B4-BE49-F238E27FC236}">
                <a16:creationId xmlns:a16="http://schemas.microsoft.com/office/drawing/2014/main" id="{9A25B9CC-135B-8B1E-9027-3038197F4C8F}"/>
              </a:ext>
            </a:extLst>
          </p:cNvPr>
          <p:cNvGrpSpPr/>
          <p:nvPr/>
        </p:nvGrpSpPr>
        <p:grpSpPr>
          <a:xfrm>
            <a:off x="106849" y="2514600"/>
            <a:ext cx="7118557" cy="819409"/>
            <a:chOff x="3925734" y="4208873"/>
            <a:chExt cx="7118557" cy="819409"/>
          </a:xfrm>
        </p:grpSpPr>
        <p:pic>
          <p:nvPicPr>
            <p:cNvPr id="10" name="Picture 9">
              <a:extLst>
                <a:ext uri="{FF2B5EF4-FFF2-40B4-BE49-F238E27FC236}">
                  <a16:creationId xmlns:a16="http://schemas.microsoft.com/office/drawing/2014/main" id="{3C9942FF-839D-F4E6-DE2C-81CBA28B5FF5}"/>
                </a:ext>
              </a:extLst>
            </p:cNvPr>
            <p:cNvPicPr>
              <a:picLocks noChangeAspect="1"/>
            </p:cNvPicPr>
            <p:nvPr/>
          </p:nvPicPr>
          <p:blipFill>
            <a:blip r:embed="rId2"/>
            <a:stretch>
              <a:fillRect/>
            </a:stretch>
          </p:blipFill>
          <p:spPr>
            <a:xfrm>
              <a:off x="3925734" y="4208873"/>
              <a:ext cx="3544784" cy="817068"/>
            </a:xfrm>
            <a:prstGeom prst="rect">
              <a:avLst/>
            </a:prstGeom>
          </p:spPr>
        </p:pic>
        <p:pic>
          <p:nvPicPr>
            <p:cNvPr id="11" name="Picture 10">
              <a:extLst>
                <a:ext uri="{FF2B5EF4-FFF2-40B4-BE49-F238E27FC236}">
                  <a16:creationId xmlns:a16="http://schemas.microsoft.com/office/drawing/2014/main" id="{1E0A054B-F699-D3C0-CFB1-85557CA7BDCC}"/>
                </a:ext>
              </a:extLst>
            </p:cNvPr>
            <p:cNvPicPr>
              <a:picLocks noChangeAspect="1"/>
            </p:cNvPicPr>
            <p:nvPr/>
          </p:nvPicPr>
          <p:blipFill>
            <a:blip r:embed="rId3"/>
            <a:stretch>
              <a:fillRect/>
            </a:stretch>
          </p:blipFill>
          <p:spPr>
            <a:xfrm>
              <a:off x="7451061" y="4262339"/>
              <a:ext cx="1995299" cy="765943"/>
            </a:xfrm>
            <a:prstGeom prst="rect">
              <a:avLst/>
            </a:prstGeom>
          </p:spPr>
        </p:pic>
        <p:pic>
          <p:nvPicPr>
            <p:cNvPr id="12" name="Picture 11">
              <a:extLst>
                <a:ext uri="{FF2B5EF4-FFF2-40B4-BE49-F238E27FC236}">
                  <a16:creationId xmlns:a16="http://schemas.microsoft.com/office/drawing/2014/main" id="{A9DB271A-EB98-8855-DEF9-3EC0BB1E7394}"/>
                </a:ext>
              </a:extLst>
            </p:cNvPr>
            <p:cNvPicPr>
              <a:picLocks noChangeAspect="1"/>
            </p:cNvPicPr>
            <p:nvPr/>
          </p:nvPicPr>
          <p:blipFill>
            <a:blip r:embed="rId3"/>
            <a:stretch>
              <a:fillRect/>
            </a:stretch>
          </p:blipFill>
          <p:spPr>
            <a:xfrm>
              <a:off x="8262210" y="4258954"/>
              <a:ext cx="1995299" cy="765943"/>
            </a:xfrm>
            <a:prstGeom prst="rect">
              <a:avLst/>
            </a:prstGeom>
          </p:spPr>
        </p:pic>
        <p:pic>
          <p:nvPicPr>
            <p:cNvPr id="13" name="Picture 12">
              <a:extLst>
                <a:ext uri="{FF2B5EF4-FFF2-40B4-BE49-F238E27FC236}">
                  <a16:creationId xmlns:a16="http://schemas.microsoft.com/office/drawing/2014/main" id="{2A1307AB-C7E1-4A05-7034-7AB573ED6C4D}"/>
                </a:ext>
              </a:extLst>
            </p:cNvPr>
            <p:cNvPicPr>
              <a:picLocks noChangeAspect="1"/>
            </p:cNvPicPr>
            <p:nvPr/>
          </p:nvPicPr>
          <p:blipFill>
            <a:blip r:embed="rId3"/>
            <a:stretch>
              <a:fillRect/>
            </a:stretch>
          </p:blipFill>
          <p:spPr>
            <a:xfrm>
              <a:off x="9048992" y="4258718"/>
              <a:ext cx="1995299" cy="765943"/>
            </a:xfrm>
            <a:prstGeom prst="rect">
              <a:avLst/>
            </a:prstGeom>
          </p:spPr>
        </p:pic>
        <p:sp>
          <p:nvSpPr>
            <p:cNvPr id="14" name="Rectangle 13">
              <a:extLst>
                <a:ext uri="{FF2B5EF4-FFF2-40B4-BE49-F238E27FC236}">
                  <a16:creationId xmlns:a16="http://schemas.microsoft.com/office/drawing/2014/main" id="{F40764DC-A07C-8A84-62B3-08DF5CD7F200}"/>
                </a:ext>
              </a:extLst>
            </p:cNvPr>
            <p:cNvSpPr/>
            <p:nvPr/>
          </p:nvSpPr>
          <p:spPr>
            <a:xfrm>
              <a:off x="9154907" y="4373420"/>
              <a:ext cx="582906" cy="2807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EB3EEEE-B114-82BE-1CA0-1F023FC26CF1}"/>
                </a:ext>
              </a:extLst>
            </p:cNvPr>
            <p:cNvSpPr/>
            <p:nvPr/>
          </p:nvSpPr>
          <p:spPr>
            <a:xfrm>
              <a:off x="8323208" y="4380444"/>
              <a:ext cx="582906" cy="2807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425CADF9-17E7-6666-CB52-680075015679}"/>
                </a:ext>
              </a:extLst>
            </p:cNvPr>
            <p:cNvSpPr txBox="1"/>
            <p:nvPr/>
          </p:nvSpPr>
          <p:spPr>
            <a:xfrm>
              <a:off x="8213509" y="4344493"/>
              <a:ext cx="835484" cy="338554"/>
            </a:xfrm>
            <a:prstGeom prst="rect">
              <a:avLst/>
            </a:prstGeom>
            <a:noFill/>
          </p:spPr>
          <p:txBody>
            <a:bodyPr wrap="square">
              <a:spAutoFit/>
            </a:bodyPr>
            <a:lstStyle/>
            <a:p>
              <a:r>
                <a:rPr lang="en-US" sz="800" dirty="0"/>
                <a:t>Security </a:t>
              </a:r>
              <a:r>
                <a:rPr lang="en-US" sz="800" dirty="0">
                  <a:solidFill>
                    <a:schemeClr val="tx1"/>
                  </a:solidFill>
                </a:rPr>
                <a:t>User </a:t>
              </a:r>
            </a:p>
            <a:p>
              <a:r>
                <a:rPr lang="en-US" sz="800" dirty="0">
                  <a:solidFill>
                    <a:schemeClr val="tx1"/>
                  </a:solidFill>
                </a:rPr>
                <a:t>Info List</a:t>
              </a:r>
              <a:endParaRPr lang="en-US" sz="800" dirty="0"/>
            </a:p>
          </p:txBody>
        </p:sp>
        <p:sp>
          <p:nvSpPr>
            <p:cNvPr id="17" name="TextBox 16">
              <a:extLst>
                <a:ext uri="{FF2B5EF4-FFF2-40B4-BE49-F238E27FC236}">
                  <a16:creationId xmlns:a16="http://schemas.microsoft.com/office/drawing/2014/main" id="{22042118-2FEE-6C2A-CAFA-5206FF4987DF}"/>
                </a:ext>
              </a:extLst>
            </p:cNvPr>
            <p:cNvSpPr txBox="1"/>
            <p:nvPr/>
          </p:nvSpPr>
          <p:spPr>
            <a:xfrm>
              <a:off x="9058087" y="4316005"/>
              <a:ext cx="777688" cy="461665"/>
            </a:xfrm>
            <a:prstGeom prst="rect">
              <a:avLst/>
            </a:prstGeom>
            <a:noFill/>
          </p:spPr>
          <p:txBody>
            <a:bodyPr wrap="square">
              <a:spAutoFit/>
            </a:bodyPr>
            <a:lstStyle/>
            <a:p>
              <a:r>
                <a:rPr lang="en-US" sz="800" dirty="0"/>
                <a:t>Pre-padding</a:t>
              </a:r>
            </a:p>
            <a:p>
              <a:r>
                <a:rPr lang="en-US" sz="800" dirty="0"/>
                <a:t>FCS User Info List</a:t>
              </a:r>
            </a:p>
          </p:txBody>
        </p:sp>
        <p:sp>
          <p:nvSpPr>
            <p:cNvPr id="18" name="Rectangle 17">
              <a:extLst>
                <a:ext uri="{FF2B5EF4-FFF2-40B4-BE49-F238E27FC236}">
                  <a16:creationId xmlns:a16="http://schemas.microsoft.com/office/drawing/2014/main" id="{8337F865-9124-1894-F456-919D2815D07A}"/>
                </a:ext>
              </a:extLst>
            </p:cNvPr>
            <p:cNvSpPr/>
            <p:nvPr/>
          </p:nvSpPr>
          <p:spPr>
            <a:xfrm>
              <a:off x="9125774" y="4790336"/>
              <a:ext cx="612039" cy="234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5D0DC353-B92E-CCD6-E10D-CC16D3EE7C4D}"/>
                </a:ext>
              </a:extLst>
            </p:cNvPr>
            <p:cNvSpPr txBox="1"/>
            <p:nvPr/>
          </p:nvSpPr>
          <p:spPr>
            <a:xfrm>
              <a:off x="9316812" y="4786951"/>
              <a:ext cx="324255" cy="215444"/>
            </a:xfrm>
            <a:prstGeom prst="rect">
              <a:avLst/>
            </a:prstGeom>
            <a:noFill/>
          </p:spPr>
          <p:txBody>
            <a:bodyPr wrap="square">
              <a:spAutoFit/>
            </a:bodyPr>
            <a:lstStyle/>
            <a:p>
              <a:r>
                <a:rPr lang="en-US" sz="800" dirty="0">
                  <a:solidFill>
                    <a:schemeClr val="tx1"/>
                  </a:solidFill>
                </a:rPr>
                <a:t>4</a:t>
              </a:r>
              <a:endParaRPr lang="en-US" sz="800" dirty="0"/>
            </a:p>
          </p:txBody>
        </p:sp>
      </p:grpSp>
      <p:sp>
        <p:nvSpPr>
          <p:cNvPr id="20" name="Rectangle 19">
            <a:extLst>
              <a:ext uri="{FF2B5EF4-FFF2-40B4-BE49-F238E27FC236}">
                <a16:creationId xmlns:a16="http://schemas.microsoft.com/office/drawing/2014/main" id="{EE1A813E-D8E2-7AAD-52D7-B67A61669DA0}"/>
              </a:ext>
            </a:extLst>
          </p:cNvPr>
          <p:cNvSpPr/>
          <p:nvPr/>
        </p:nvSpPr>
        <p:spPr>
          <a:xfrm>
            <a:off x="1027697" y="3526833"/>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FCBC3305-0D5E-306F-6D1A-7A4DC1D7D7C8}"/>
              </a:ext>
            </a:extLst>
          </p:cNvPr>
          <p:cNvSpPr txBox="1"/>
          <p:nvPr/>
        </p:nvSpPr>
        <p:spPr>
          <a:xfrm>
            <a:off x="1686874" y="3587603"/>
            <a:ext cx="651754" cy="215444"/>
          </a:xfrm>
          <a:prstGeom prst="rect">
            <a:avLst/>
          </a:prstGeom>
          <a:noFill/>
        </p:spPr>
        <p:txBody>
          <a:bodyPr wrap="square">
            <a:spAutoFit/>
          </a:bodyPr>
          <a:lstStyle/>
          <a:p>
            <a:r>
              <a:rPr lang="en-US" sz="800" dirty="0">
                <a:solidFill>
                  <a:schemeClr val="tx1"/>
                </a:solidFill>
              </a:rPr>
              <a:t>User Info</a:t>
            </a:r>
            <a:endParaRPr lang="en-US" sz="800" dirty="0"/>
          </a:p>
        </p:txBody>
      </p:sp>
      <p:sp>
        <p:nvSpPr>
          <p:cNvPr id="22" name="Rectangle 21">
            <a:extLst>
              <a:ext uri="{FF2B5EF4-FFF2-40B4-BE49-F238E27FC236}">
                <a16:creationId xmlns:a16="http://schemas.microsoft.com/office/drawing/2014/main" id="{D09E265F-F492-BAFD-67A2-BBF038F71617}"/>
              </a:ext>
            </a:extLst>
          </p:cNvPr>
          <p:cNvSpPr/>
          <p:nvPr/>
        </p:nvSpPr>
        <p:spPr>
          <a:xfrm>
            <a:off x="1679451" y="3527789"/>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57D07A69-3FA8-0850-E863-E1AB96F3D3DA}"/>
              </a:ext>
            </a:extLst>
          </p:cNvPr>
          <p:cNvSpPr txBox="1"/>
          <p:nvPr/>
        </p:nvSpPr>
        <p:spPr>
          <a:xfrm>
            <a:off x="2404419" y="3510317"/>
            <a:ext cx="651754" cy="307777"/>
          </a:xfrm>
          <a:prstGeom prst="rect">
            <a:avLst/>
          </a:prstGeom>
          <a:noFill/>
        </p:spPr>
        <p:txBody>
          <a:bodyPr wrap="square">
            <a:spAutoFit/>
          </a:bodyPr>
          <a:lstStyle/>
          <a:p>
            <a:r>
              <a:rPr lang="en-US" sz="1400" dirty="0">
                <a:solidFill>
                  <a:schemeClr val="tx1"/>
                </a:solidFill>
              </a:rPr>
              <a:t>……</a:t>
            </a:r>
            <a:endParaRPr lang="en-US" sz="1400" dirty="0"/>
          </a:p>
        </p:txBody>
      </p:sp>
      <p:sp>
        <p:nvSpPr>
          <p:cNvPr id="24" name="Rectangle 23">
            <a:extLst>
              <a:ext uri="{FF2B5EF4-FFF2-40B4-BE49-F238E27FC236}">
                <a16:creationId xmlns:a16="http://schemas.microsoft.com/office/drawing/2014/main" id="{1887D33C-46D3-B903-77DD-60DD99E2CCA6}"/>
              </a:ext>
            </a:extLst>
          </p:cNvPr>
          <p:cNvSpPr/>
          <p:nvPr/>
        </p:nvSpPr>
        <p:spPr>
          <a:xfrm>
            <a:off x="2338628" y="3528327"/>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1AC61223-E715-0426-370D-4B221A9B98DA}"/>
              </a:ext>
            </a:extLst>
          </p:cNvPr>
          <p:cNvSpPr txBox="1"/>
          <p:nvPr/>
        </p:nvSpPr>
        <p:spPr>
          <a:xfrm>
            <a:off x="2997805" y="3583735"/>
            <a:ext cx="651754" cy="215444"/>
          </a:xfrm>
          <a:prstGeom prst="rect">
            <a:avLst/>
          </a:prstGeom>
          <a:noFill/>
        </p:spPr>
        <p:txBody>
          <a:bodyPr wrap="square">
            <a:spAutoFit/>
          </a:bodyPr>
          <a:lstStyle/>
          <a:p>
            <a:r>
              <a:rPr lang="en-US" sz="800" dirty="0">
                <a:solidFill>
                  <a:schemeClr val="tx1"/>
                </a:solidFill>
              </a:rPr>
              <a:t>User Info</a:t>
            </a:r>
            <a:endParaRPr lang="en-US" sz="800" dirty="0"/>
          </a:p>
        </p:txBody>
      </p:sp>
      <p:sp>
        <p:nvSpPr>
          <p:cNvPr id="26" name="Rectangle 25">
            <a:extLst>
              <a:ext uri="{FF2B5EF4-FFF2-40B4-BE49-F238E27FC236}">
                <a16:creationId xmlns:a16="http://schemas.microsoft.com/office/drawing/2014/main" id="{446AC583-36DE-F024-8E96-266966F6EFC1}"/>
              </a:ext>
            </a:extLst>
          </p:cNvPr>
          <p:cNvSpPr/>
          <p:nvPr/>
        </p:nvSpPr>
        <p:spPr>
          <a:xfrm>
            <a:off x="2990382" y="3523921"/>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a:extLst>
              <a:ext uri="{FF2B5EF4-FFF2-40B4-BE49-F238E27FC236}">
                <a16:creationId xmlns:a16="http://schemas.microsoft.com/office/drawing/2014/main" id="{B54411C2-E333-85A2-870E-9DDA54BB1790}"/>
              </a:ext>
            </a:extLst>
          </p:cNvPr>
          <p:cNvCxnSpPr>
            <a:cxnSpLocks/>
          </p:cNvCxnSpPr>
          <p:nvPr/>
        </p:nvCxnSpPr>
        <p:spPr>
          <a:xfrm flipH="1">
            <a:off x="1027697" y="3092678"/>
            <a:ext cx="2604479" cy="433584"/>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A4E8EE65-A62E-B323-AAA9-0E95993522FD}"/>
              </a:ext>
            </a:extLst>
          </p:cNvPr>
          <p:cNvCxnSpPr>
            <a:cxnSpLocks/>
          </p:cNvCxnSpPr>
          <p:nvPr/>
        </p:nvCxnSpPr>
        <p:spPr>
          <a:xfrm flipH="1">
            <a:off x="3624753" y="3050624"/>
            <a:ext cx="818572" cy="516077"/>
          </a:xfrm>
          <a:prstGeom prst="line">
            <a:avLst/>
          </a:prstGeom>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2E879D1B-35CC-8691-E287-1FEF9F6D6374}"/>
              </a:ext>
            </a:extLst>
          </p:cNvPr>
          <p:cNvSpPr txBox="1"/>
          <p:nvPr/>
        </p:nvSpPr>
        <p:spPr>
          <a:xfrm>
            <a:off x="3932059" y="3575079"/>
            <a:ext cx="789818" cy="338554"/>
          </a:xfrm>
          <a:prstGeom prst="rect">
            <a:avLst/>
          </a:prstGeom>
          <a:noFill/>
        </p:spPr>
        <p:txBody>
          <a:bodyPr wrap="square">
            <a:spAutoFit/>
          </a:bodyPr>
          <a:lstStyle/>
          <a:p>
            <a:r>
              <a:rPr lang="en-US" sz="800" dirty="0">
                <a:solidFill>
                  <a:schemeClr val="tx1"/>
                </a:solidFill>
              </a:rPr>
              <a:t>Security User Info</a:t>
            </a:r>
            <a:endParaRPr lang="en-US" sz="800" dirty="0"/>
          </a:p>
        </p:txBody>
      </p:sp>
      <p:sp>
        <p:nvSpPr>
          <p:cNvPr id="30" name="Rectangle 29">
            <a:extLst>
              <a:ext uri="{FF2B5EF4-FFF2-40B4-BE49-F238E27FC236}">
                <a16:creationId xmlns:a16="http://schemas.microsoft.com/office/drawing/2014/main" id="{42F4A6FE-9CD9-F27F-5F89-AAD1585AA84A}"/>
              </a:ext>
            </a:extLst>
          </p:cNvPr>
          <p:cNvSpPr/>
          <p:nvPr/>
        </p:nvSpPr>
        <p:spPr>
          <a:xfrm>
            <a:off x="4001091" y="3535211"/>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10F62A57-02C3-FBB9-0D88-4A5A2934D6BB}"/>
              </a:ext>
            </a:extLst>
          </p:cNvPr>
          <p:cNvSpPr txBox="1"/>
          <p:nvPr/>
        </p:nvSpPr>
        <p:spPr>
          <a:xfrm>
            <a:off x="4660268" y="3595981"/>
            <a:ext cx="651754" cy="338554"/>
          </a:xfrm>
          <a:prstGeom prst="rect">
            <a:avLst/>
          </a:prstGeom>
          <a:noFill/>
        </p:spPr>
        <p:txBody>
          <a:bodyPr wrap="square">
            <a:spAutoFit/>
          </a:bodyPr>
          <a:lstStyle/>
          <a:p>
            <a:r>
              <a:rPr lang="en-US" sz="800" dirty="0">
                <a:solidFill>
                  <a:schemeClr val="tx1"/>
                </a:solidFill>
              </a:rPr>
              <a:t>Security User Info</a:t>
            </a:r>
            <a:endParaRPr lang="en-US" sz="800" dirty="0"/>
          </a:p>
        </p:txBody>
      </p:sp>
      <p:sp>
        <p:nvSpPr>
          <p:cNvPr id="32" name="Rectangle 31">
            <a:extLst>
              <a:ext uri="{FF2B5EF4-FFF2-40B4-BE49-F238E27FC236}">
                <a16:creationId xmlns:a16="http://schemas.microsoft.com/office/drawing/2014/main" id="{B743DDBD-4EC2-C12B-134D-6F5A8715FD85}"/>
              </a:ext>
            </a:extLst>
          </p:cNvPr>
          <p:cNvSpPr/>
          <p:nvPr/>
        </p:nvSpPr>
        <p:spPr>
          <a:xfrm>
            <a:off x="4652845" y="3536167"/>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605F7798-B06D-C9BD-8179-6513F7B9F971}"/>
              </a:ext>
            </a:extLst>
          </p:cNvPr>
          <p:cNvSpPr txBox="1"/>
          <p:nvPr/>
        </p:nvSpPr>
        <p:spPr>
          <a:xfrm>
            <a:off x="5377813" y="3518695"/>
            <a:ext cx="651754" cy="307777"/>
          </a:xfrm>
          <a:prstGeom prst="rect">
            <a:avLst/>
          </a:prstGeom>
          <a:noFill/>
        </p:spPr>
        <p:txBody>
          <a:bodyPr wrap="square">
            <a:spAutoFit/>
          </a:bodyPr>
          <a:lstStyle/>
          <a:p>
            <a:r>
              <a:rPr lang="en-US" sz="1400" dirty="0">
                <a:solidFill>
                  <a:schemeClr val="tx1"/>
                </a:solidFill>
              </a:rPr>
              <a:t>……</a:t>
            </a:r>
            <a:endParaRPr lang="en-US" sz="1400" dirty="0"/>
          </a:p>
        </p:txBody>
      </p:sp>
      <p:sp>
        <p:nvSpPr>
          <p:cNvPr id="34" name="Rectangle 33">
            <a:extLst>
              <a:ext uri="{FF2B5EF4-FFF2-40B4-BE49-F238E27FC236}">
                <a16:creationId xmlns:a16="http://schemas.microsoft.com/office/drawing/2014/main" id="{806659DC-74B1-2F32-D030-799FC6E56C8C}"/>
              </a:ext>
            </a:extLst>
          </p:cNvPr>
          <p:cNvSpPr/>
          <p:nvPr/>
        </p:nvSpPr>
        <p:spPr>
          <a:xfrm>
            <a:off x="5312022" y="3536705"/>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AF49B80C-4EA6-F58F-40F6-7A94CD8030E2}"/>
              </a:ext>
            </a:extLst>
          </p:cNvPr>
          <p:cNvSpPr txBox="1"/>
          <p:nvPr/>
        </p:nvSpPr>
        <p:spPr>
          <a:xfrm>
            <a:off x="6000353" y="3582297"/>
            <a:ext cx="651754" cy="338554"/>
          </a:xfrm>
          <a:prstGeom prst="rect">
            <a:avLst/>
          </a:prstGeom>
          <a:noFill/>
        </p:spPr>
        <p:txBody>
          <a:bodyPr wrap="square">
            <a:spAutoFit/>
          </a:bodyPr>
          <a:lstStyle/>
          <a:p>
            <a:r>
              <a:rPr lang="en-US" sz="800" dirty="0">
                <a:solidFill>
                  <a:schemeClr val="tx1"/>
                </a:solidFill>
              </a:rPr>
              <a:t>Security User Info</a:t>
            </a:r>
            <a:endParaRPr lang="en-US" sz="800" dirty="0"/>
          </a:p>
        </p:txBody>
      </p:sp>
      <p:sp>
        <p:nvSpPr>
          <p:cNvPr id="36" name="Rectangle 35">
            <a:extLst>
              <a:ext uri="{FF2B5EF4-FFF2-40B4-BE49-F238E27FC236}">
                <a16:creationId xmlns:a16="http://schemas.microsoft.com/office/drawing/2014/main" id="{1E6ED829-31A5-6DE0-4F97-13A5FDBBEBE4}"/>
              </a:ext>
            </a:extLst>
          </p:cNvPr>
          <p:cNvSpPr/>
          <p:nvPr/>
        </p:nvSpPr>
        <p:spPr>
          <a:xfrm>
            <a:off x="5963776" y="3532299"/>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Connector 36">
            <a:extLst>
              <a:ext uri="{FF2B5EF4-FFF2-40B4-BE49-F238E27FC236}">
                <a16:creationId xmlns:a16="http://schemas.microsoft.com/office/drawing/2014/main" id="{65A1FB5F-7447-66C6-A2DA-D09472843924}"/>
              </a:ext>
            </a:extLst>
          </p:cNvPr>
          <p:cNvCxnSpPr>
            <a:cxnSpLocks/>
          </p:cNvCxnSpPr>
          <p:nvPr/>
        </p:nvCxnSpPr>
        <p:spPr>
          <a:xfrm flipH="1">
            <a:off x="4021822" y="3050624"/>
            <a:ext cx="442040" cy="458279"/>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638FA90D-5AEF-358C-CBE5-778560009BEF}"/>
              </a:ext>
            </a:extLst>
          </p:cNvPr>
          <p:cNvCxnSpPr>
            <a:cxnSpLocks/>
          </p:cNvCxnSpPr>
          <p:nvPr/>
        </p:nvCxnSpPr>
        <p:spPr>
          <a:xfrm>
            <a:off x="5209522" y="3036730"/>
            <a:ext cx="1406008" cy="487191"/>
          </a:xfrm>
          <a:prstGeom prst="line">
            <a:avLst/>
          </a:prstGeom>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2A1DC2B9-7F24-811D-648E-9255E930CB46}"/>
              </a:ext>
            </a:extLst>
          </p:cNvPr>
          <p:cNvSpPr txBox="1"/>
          <p:nvPr/>
        </p:nvSpPr>
        <p:spPr>
          <a:xfrm>
            <a:off x="5338288" y="5469468"/>
            <a:ext cx="651754" cy="215444"/>
          </a:xfrm>
          <a:prstGeom prst="rect">
            <a:avLst/>
          </a:prstGeom>
          <a:noFill/>
        </p:spPr>
        <p:txBody>
          <a:bodyPr wrap="square">
            <a:spAutoFit/>
          </a:bodyPr>
          <a:lstStyle/>
          <a:p>
            <a:r>
              <a:rPr lang="en-US" sz="800" dirty="0">
                <a:solidFill>
                  <a:schemeClr val="tx1"/>
                </a:solidFill>
              </a:rPr>
              <a:t>AID12</a:t>
            </a:r>
            <a:endParaRPr lang="en-US" sz="800" dirty="0"/>
          </a:p>
        </p:txBody>
      </p:sp>
      <p:sp>
        <p:nvSpPr>
          <p:cNvPr id="40" name="Rectangle 39">
            <a:extLst>
              <a:ext uri="{FF2B5EF4-FFF2-40B4-BE49-F238E27FC236}">
                <a16:creationId xmlns:a16="http://schemas.microsoft.com/office/drawing/2014/main" id="{F2DE4A07-EA8A-899B-6138-34E28248A076}"/>
              </a:ext>
            </a:extLst>
          </p:cNvPr>
          <p:cNvSpPr/>
          <p:nvPr/>
        </p:nvSpPr>
        <p:spPr>
          <a:xfrm>
            <a:off x="5330865" y="5409654"/>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713049D0-43D9-3F7D-0D54-72329D85ABC0}"/>
              </a:ext>
            </a:extLst>
          </p:cNvPr>
          <p:cNvSpPr txBox="1"/>
          <p:nvPr/>
        </p:nvSpPr>
        <p:spPr>
          <a:xfrm>
            <a:off x="5251721" y="5204959"/>
            <a:ext cx="267983" cy="215444"/>
          </a:xfrm>
          <a:prstGeom prst="rect">
            <a:avLst/>
          </a:prstGeom>
          <a:noFill/>
        </p:spPr>
        <p:txBody>
          <a:bodyPr wrap="square">
            <a:spAutoFit/>
          </a:bodyPr>
          <a:lstStyle/>
          <a:p>
            <a:r>
              <a:rPr lang="en-US" sz="800" dirty="0">
                <a:solidFill>
                  <a:schemeClr val="tx1"/>
                </a:solidFill>
              </a:rPr>
              <a:t>0</a:t>
            </a:r>
            <a:endParaRPr lang="en-US" sz="800" dirty="0"/>
          </a:p>
        </p:txBody>
      </p:sp>
      <p:sp>
        <p:nvSpPr>
          <p:cNvPr id="42" name="Rectangle 41">
            <a:extLst>
              <a:ext uri="{FF2B5EF4-FFF2-40B4-BE49-F238E27FC236}">
                <a16:creationId xmlns:a16="http://schemas.microsoft.com/office/drawing/2014/main" id="{13A3F146-1F6E-50E8-FA2E-016BC7ECC00E}"/>
              </a:ext>
            </a:extLst>
          </p:cNvPr>
          <p:cNvSpPr/>
          <p:nvPr/>
        </p:nvSpPr>
        <p:spPr>
          <a:xfrm>
            <a:off x="5987203" y="5409977"/>
            <a:ext cx="1418455"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8C3CE2C1-F84C-1428-C75D-EA5132C26629}"/>
              </a:ext>
            </a:extLst>
          </p:cNvPr>
          <p:cNvSpPr txBox="1"/>
          <p:nvPr/>
        </p:nvSpPr>
        <p:spPr>
          <a:xfrm>
            <a:off x="7457242" y="5366980"/>
            <a:ext cx="730889" cy="461665"/>
          </a:xfrm>
          <a:prstGeom prst="rect">
            <a:avLst/>
          </a:prstGeom>
          <a:noFill/>
        </p:spPr>
        <p:txBody>
          <a:bodyPr wrap="square">
            <a:spAutoFit/>
          </a:bodyPr>
          <a:lstStyle/>
          <a:p>
            <a:r>
              <a:rPr lang="en-US" sz="800" dirty="0">
                <a:solidFill>
                  <a:schemeClr val="tx1"/>
                </a:solidFill>
              </a:rPr>
              <a:t>Trigger Dependent User Info</a:t>
            </a:r>
            <a:endParaRPr lang="en-US" sz="800" dirty="0"/>
          </a:p>
        </p:txBody>
      </p:sp>
      <p:sp>
        <p:nvSpPr>
          <p:cNvPr id="44" name="Rectangle 43">
            <a:extLst>
              <a:ext uri="{FF2B5EF4-FFF2-40B4-BE49-F238E27FC236}">
                <a16:creationId xmlns:a16="http://schemas.microsoft.com/office/drawing/2014/main" id="{BBFC2464-294E-BB05-D383-6FF2ECDA76AE}"/>
              </a:ext>
            </a:extLst>
          </p:cNvPr>
          <p:cNvSpPr/>
          <p:nvPr/>
        </p:nvSpPr>
        <p:spPr>
          <a:xfrm>
            <a:off x="7413082" y="5401099"/>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D4200E76-490D-7DF1-EE29-C5867E74B60C}"/>
              </a:ext>
            </a:extLst>
          </p:cNvPr>
          <p:cNvSpPr txBox="1"/>
          <p:nvPr/>
        </p:nvSpPr>
        <p:spPr>
          <a:xfrm>
            <a:off x="5618645" y="5199516"/>
            <a:ext cx="375631" cy="215444"/>
          </a:xfrm>
          <a:prstGeom prst="rect">
            <a:avLst/>
          </a:prstGeom>
          <a:noFill/>
        </p:spPr>
        <p:txBody>
          <a:bodyPr wrap="square">
            <a:spAutoFit/>
          </a:bodyPr>
          <a:lstStyle/>
          <a:p>
            <a:r>
              <a:rPr lang="en-US" sz="800" dirty="0">
                <a:solidFill>
                  <a:schemeClr val="tx1"/>
                </a:solidFill>
              </a:rPr>
              <a:t>11</a:t>
            </a:r>
            <a:endParaRPr lang="en-US" sz="800" dirty="0"/>
          </a:p>
        </p:txBody>
      </p:sp>
      <p:sp>
        <p:nvSpPr>
          <p:cNvPr id="46" name="TextBox 45">
            <a:extLst>
              <a:ext uri="{FF2B5EF4-FFF2-40B4-BE49-F238E27FC236}">
                <a16:creationId xmlns:a16="http://schemas.microsoft.com/office/drawing/2014/main" id="{6E89D419-7D66-2E66-1BB0-14A9F2CAA0B0}"/>
              </a:ext>
            </a:extLst>
          </p:cNvPr>
          <p:cNvSpPr txBox="1"/>
          <p:nvPr/>
        </p:nvSpPr>
        <p:spPr>
          <a:xfrm>
            <a:off x="5930855" y="5190401"/>
            <a:ext cx="375631" cy="215444"/>
          </a:xfrm>
          <a:prstGeom prst="rect">
            <a:avLst/>
          </a:prstGeom>
          <a:noFill/>
        </p:spPr>
        <p:txBody>
          <a:bodyPr wrap="square">
            <a:spAutoFit/>
          </a:bodyPr>
          <a:lstStyle/>
          <a:p>
            <a:r>
              <a:rPr lang="en-US" sz="800" dirty="0">
                <a:solidFill>
                  <a:schemeClr val="tx1"/>
                </a:solidFill>
              </a:rPr>
              <a:t>12</a:t>
            </a:r>
            <a:endParaRPr lang="en-US" sz="800" dirty="0"/>
          </a:p>
        </p:txBody>
      </p:sp>
      <p:sp>
        <p:nvSpPr>
          <p:cNvPr id="47" name="TextBox 46">
            <a:extLst>
              <a:ext uri="{FF2B5EF4-FFF2-40B4-BE49-F238E27FC236}">
                <a16:creationId xmlns:a16="http://schemas.microsoft.com/office/drawing/2014/main" id="{E4FF780D-F695-17FD-A6F4-091BE3396F8B}"/>
              </a:ext>
            </a:extLst>
          </p:cNvPr>
          <p:cNvSpPr txBox="1"/>
          <p:nvPr/>
        </p:nvSpPr>
        <p:spPr>
          <a:xfrm>
            <a:off x="7145032" y="5166102"/>
            <a:ext cx="375631" cy="215444"/>
          </a:xfrm>
          <a:prstGeom prst="rect">
            <a:avLst/>
          </a:prstGeom>
          <a:noFill/>
        </p:spPr>
        <p:txBody>
          <a:bodyPr wrap="square">
            <a:spAutoFit/>
          </a:bodyPr>
          <a:lstStyle/>
          <a:p>
            <a:r>
              <a:rPr lang="en-US" sz="800" dirty="0">
                <a:solidFill>
                  <a:schemeClr val="tx1"/>
                </a:solidFill>
              </a:rPr>
              <a:t>39</a:t>
            </a:r>
            <a:endParaRPr lang="en-US" sz="800" dirty="0"/>
          </a:p>
        </p:txBody>
      </p:sp>
      <p:sp>
        <p:nvSpPr>
          <p:cNvPr id="48" name="TextBox 47">
            <a:extLst>
              <a:ext uri="{FF2B5EF4-FFF2-40B4-BE49-F238E27FC236}">
                <a16:creationId xmlns:a16="http://schemas.microsoft.com/office/drawing/2014/main" id="{6FB0777F-AAE8-8CB0-0E90-804F544D3E6D}"/>
              </a:ext>
            </a:extLst>
          </p:cNvPr>
          <p:cNvSpPr txBox="1"/>
          <p:nvPr/>
        </p:nvSpPr>
        <p:spPr>
          <a:xfrm>
            <a:off x="6016198" y="5927666"/>
            <a:ext cx="1959689" cy="215444"/>
          </a:xfrm>
          <a:prstGeom prst="rect">
            <a:avLst/>
          </a:prstGeom>
          <a:noFill/>
        </p:spPr>
        <p:txBody>
          <a:bodyPr wrap="square">
            <a:spAutoFit/>
          </a:bodyPr>
          <a:lstStyle/>
          <a:p>
            <a:r>
              <a:rPr lang="en-US" sz="800" dirty="0">
                <a:solidFill>
                  <a:schemeClr val="tx1"/>
                </a:solidFill>
              </a:rPr>
              <a:t>Pre-Padding FCS User Info field</a:t>
            </a:r>
            <a:endParaRPr lang="en-US" sz="800" dirty="0"/>
          </a:p>
        </p:txBody>
      </p:sp>
      <p:sp>
        <p:nvSpPr>
          <p:cNvPr id="49" name="Left Brace 48">
            <a:extLst>
              <a:ext uri="{FF2B5EF4-FFF2-40B4-BE49-F238E27FC236}">
                <a16:creationId xmlns:a16="http://schemas.microsoft.com/office/drawing/2014/main" id="{E528D593-1873-8C3C-8B2C-95D1CBBC6BD6}"/>
              </a:ext>
            </a:extLst>
          </p:cNvPr>
          <p:cNvSpPr/>
          <p:nvPr/>
        </p:nvSpPr>
        <p:spPr>
          <a:xfrm rot="5400000">
            <a:off x="6598599" y="4392909"/>
            <a:ext cx="186494" cy="1418455"/>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TextBox 49">
            <a:extLst>
              <a:ext uri="{FF2B5EF4-FFF2-40B4-BE49-F238E27FC236}">
                <a16:creationId xmlns:a16="http://schemas.microsoft.com/office/drawing/2014/main" id="{E1C2D4D6-704B-B236-9179-8F85B08D1B1B}"/>
              </a:ext>
            </a:extLst>
          </p:cNvPr>
          <p:cNvSpPr txBox="1"/>
          <p:nvPr/>
        </p:nvSpPr>
        <p:spPr>
          <a:xfrm>
            <a:off x="6137565" y="4797466"/>
            <a:ext cx="1528306" cy="215444"/>
          </a:xfrm>
          <a:prstGeom prst="rect">
            <a:avLst/>
          </a:prstGeom>
          <a:noFill/>
        </p:spPr>
        <p:txBody>
          <a:bodyPr wrap="square">
            <a:spAutoFit/>
          </a:bodyPr>
          <a:lstStyle/>
          <a:p>
            <a:r>
              <a:rPr lang="en-US" sz="800" dirty="0">
                <a:solidFill>
                  <a:schemeClr val="tx1"/>
                </a:solidFill>
              </a:rPr>
              <a:t>Bits to carry FCS</a:t>
            </a:r>
            <a:endParaRPr lang="en-US" sz="800" dirty="0"/>
          </a:p>
        </p:txBody>
      </p:sp>
      <p:sp>
        <p:nvSpPr>
          <p:cNvPr id="51" name="TextBox 50">
            <a:extLst>
              <a:ext uri="{FF2B5EF4-FFF2-40B4-BE49-F238E27FC236}">
                <a16:creationId xmlns:a16="http://schemas.microsoft.com/office/drawing/2014/main" id="{3BB2BF5F-BFA6-2848-A0CA-01D0EF7835E2}"/>
              </a:ext>
            </a:extLst>
          </p:cNvPr>
          <p:cNvSpPr txBox="1"/>
          <p:nvPr/>
        </p:nvSpPr>
        <p:spPr>
          <a:xfrm>
            <a:off x="6119150" y="5455336"/>
            <a:ext cx="928488" cy="215444"/>
          </a:xfrm>
          <a:prstGeom prst="rect">
            <a:avLst/>
          </a:prstGeom>
          <a:noFill/>
        </p:spPr>
        <p:txBody>
          <a:bodyPr wrap="square">
            <a:spAutoFit/>
          </a:bodyPr>
          <a:lstStyle/>
          <a:p>
            <a:r>
              <a:rPr lang="en-US" sz="800" dirty="0">
                <a:solidFill>
                  <a:schemeClr val="tx1"/>
                </a:solidFill>
              </a:rPr>
              <a:t>FCS Info</a:t>
            </a:r>
            <a:endParaRPr lang="en-US" sz="800" dirty="0"/>
          </a:p>
        </p:txBody>
      </p:sp>
      <p:sp>
        <p:nvSpPr>
          <p:cNvPr id="52" name="Rectangle 51">
            <a:extLst>
              <a:ext uri="{FF2B5EF4-FFF2-40B4-BE49-F238E27FC236}">
                <a16:creationId xmlns:a16="http://schemas.microsoft.com/office/drawing/2014/main" id="{7E6C4F24-46F6-0107-CA7C-2E00B01AC4BF}"/>
              </a:ext>
            </a:extLst>
          </p:cNvPr>
          <p:cNvSpPr/>
          <p:nvPr/>
        </p:nvSpPr>
        <p:spPr>
          <a:xfrm>
            <a:off x="4323964" y="4184034"/>
            <a:ext cx="522939" cy="33855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5A3DD955-8B37-6D7C-29D9-07F88165E7D8}"/>
              </a:ext>
            </a:extLst>
          </p:cNvPr>
          <p:cNvSpPr txBox="1"/>
          <p:nvPr/>
        </p:nvSpPr>
        <p:spPr>
          <a:xfrm>
            <a:off x="5092582" y="4219494"/>
            <a:ext cx="389415" cy="215444"/>
          </a:xfrm>
          <a:prstGeom prst="rect">
            <a:avLst/>
          </a:prstGeom>
          <a:noFill/>
        </p:spPr>
        <p:txBody>
          <a:bodyPr wrap="square">
            <a:spAutoFit/>
          </a:bodyPr>
          <a:lstStyle/>
          <a:p>
            <a:r>
              <a:rPr lang="en-US" sz="800" dirty="0">
                <a:solidFill>
                  <a:schemeClr val="tx1"/>
                </a:solidFill>
              </a:rPr>
              <a:t>MIC</a:t>
            </a:r>
            <a:endParaRPr lang="en-US" sz="800" dirty="0"/>
          </a:p>
        </p:txBody>
      </p:sp>
      <p:sp>
        <p:nvSpPr>
          <p:cNvPr id="54" name="Rectangle 53">
            <a:extLst>
              <a:ext uri="{FF2B5EF4-FFF2-40B4-BE49-F238E27FC236}">
                <a16:creationId xmlns:a16="http://schemas.microsoft.com/office/drawing/2014/main" id="{21317349-11CF-60F7-E2F0-FF4BD2D218E4}"/>
              </a:ext>
            </a:extLst>
          </p:cNvPr>
          <p:cNvSpPr/>
          <p:nvPr/>
        </p:nvSpPr>
        <p:spPr>
          <a:xfrm>
            <a:off x="4846903" y="4191506"/>
            <a:ext cx="833812" cy="33855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5" name="Straight Connector 54">
            <a:extLst>
              <a:ext uri="{FF2B5EF4-FFF2-40B4-BE49-F238E27FC236}">
                <a16:creationId xmlns:a16="http://schemas.microsoft.com/office/drawing/2014/main" id="{45EBA22D-DF3F-6E14-97C2-E6530071CDF8}"/>
              </a:ext>
            </a:extLst>
          </p:cNvPr>
          <p:cNvCxnSpPr>
            <a:cxnSpLocks/>
          </p:cNvCxnSpPr>
          <p:nvPr/>
        </p:nvCxnSpPr>
        <p:spPr>
          <a:xfrm>
            <a:off x="4099277" y="3910679"/>
            <a:ext cx="250202" cy="320799"/>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74BEA1B8-946B-9132-1CC3-33CDEA119DF2}"/>
              </a:ext>
            </a:extLst>
          </p:cNvPr>
          <p:cNvCxnSpPr>
            <a:cxnSpLocks/>
            <a:endCxn id="52" idx="0"/>
          </p:cNvCxnSpPr>
          <p:nvPr/>
        </p:nvCxnSpPr>
        <p:spPr>
          <a:xfrm>
            <a:off x="4406467" y="3920362"/>
            <a:ext cx="178967" cy="263672"/>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5EB759E5-AA27-0B3B-E7F7-DCDD15B0C966}"/>
              </a:ext>
            </a:extLst>
          </p:cNvPr>
          <p:cNvCxnSpPr>
            <a:cxnSpLocks/>
            <a:endCxn id="52" idx="0"/>
          </p:cNvCxnSpPr>
          <p:nvPr/>
        </p:nvCxnSpPr>
        <p:spPr>
          <a:xfrm flipH="1">
            <a:off x="4585434" y="3927296"/>
            <a:ext cx="273911" cy="256738"/>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E63F75F-57E3-0C6E-9637-3EC45AC6C6C1}"/>
              </a:ext>
            </a:extLst>
          </p:cNvPr>
          <p:cNvCxnSpPr>
            <a:cxnSpLocks/>
          </p:cNvCxnSpPr>
          <p:nvPr/>
        </p:nvCxnSpPr>
        <p:spPr>
          <a:xfrm flipH="1">
            <a:off x="4934179" y="3915299"/>
            <a:ext cx="203053" cy="268735"/>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91795B3F-15F9-3C0C-CDEE-3CD8B5437212}"/>
              </a:ext>
            </a:extLst>
          </p:cNvPr>
          <p:cNvCxnSpPr>
            <a:cxnSpLocks/>
          </p:cNvCxnSpPr>
          <p:nvPr/>
        </p:nvCxnSpPr>
        <p:spPr>
          <a:xfrm flipH="1">
            <a:off x="5658738" y="3934535"/>
            <a:ext cx="800190" cy="301726"/>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06888145-F3BE-1E1F-0ECE-1EC94BE72881}"/>
              </a:ext>
            </a:extLst>
          </p:cNvPr>
          <p:cNvCxnSpPr>
            <a:cxnSpLocks/>
          </p:cNvCxnSpPr>
          <p:nvPr/>
        </p:nvCxnSpPr>
        <p:spPr>
          <a:xfrm flipH="1">
            <a:off x="5426566" y="3932279"/>
            <a:ext cx="697291" cy="251755"/>
          </a:xfrm>
          <a:prstGeom prst="line">
            <a:avLst/>
          </a:prstGeom>
        </p:spPr>
        <p:style>
          <a:lnRef idx="1">
            <a:schemeClr val="accent1"/>
          </a:lnRef>
          <a:fillRef idx="0">
            <a:schemeClr val="accent1"/>
          </a:fillRef>
          <a:effectRef idx="0">
            <a:schemeClr val="accent1"/>
          </a:effectRef>
          <a:fontRef idx="minor">
            <a:schemeClr val="tx1"/>
          </a:fontRef>
        </p:style>
      </p:cxnSp>
      <p:sp>
        <p:nvSpPr>
          <p:cNvPr id="61" name="TextBox 60">
            <a:extLst>
              <a:ext uri="{FF2B5EF4-FFF2-40B4-BE49-F238E27FC236}">
                <a16:creationId xmlns:a16="http://schemas.microsoft.com/office/drawing/2014/main" id="{B6EE6168-E6F7-A3F4-A5F0-B624EF4F56F4}"/>
              </a:ext>
            </a:extLst>
          </p:cNvPr>
          <p:cNvSpPr txBox="1"/>
          <p:nvPr/>
        </p:nvSpPr>
        <p:spPr>
          <a:xfrm>
            <a:off x="5109156" y="3845721"/>
            <a:ext cx="651754" cy="307777"/>
          </a:xfrm>
          <a:prstGeom prst="rect">
            <a:avLst/>
          </a:prstGeom>
          <a:noFill/>
        </p:spPr>
        <p:txBody>
          <a:bodyPr wrap="square">
            <a:spAutoFit/>
          </a:bodyPr>
          <a:lstStyle/>
          <a:p>
            <a:r>
              <a:rPr lang="en-US" sz="1400" dirty="0">
                <a:solidFill>
                  <a:schemeClr val="tx1"/>
                </a:solidFill>
              </a:rPr>
              <a:t>……</a:t>
            </a:r>
            <a:endParaRPr lang="en-US" sz="1400" dirty="0"/>
          </a:p>
        </p:txBody>
      </p:sp>
      <p:sp>
        <p:nvSpPr>
          <p:cNvPr id="62" name="TextBox 61">
            <a:extLst>
              <a:ext uri="{FF2B5EF4-FFF2-40B4-BE49-F238E27FC236}">
                <a16:creationId xmlns:a16="http://schemas.microsoft.com/office/drawing/2014/main" id="{88CF6835-7EF3-C431-082C-563B0E6D9A5C}"/>
              </a:ext>
            </a:extLst>
          </p:cNvPr>
          <p:cNvSpPr txBox="1"/>
          <p:nvPr/>
        </p:nvSpPr>
        <p:spPr>
          <a:xfrm>
            <a:off x="3843133" y="4679151"/>
            <a:ext cx="540896" cy="215444"/>
          </a:xfrm>
          <a:prstGeom prst="rect">
            <a:avLst/>
          </a:prstGeom>
          <a:noFill/>
        </p:spPr>
        <p:txBody>
          <a:bodyPr wrap="square">
            <a:spAutoFit/>
          </a:bodyPr>
          <a:lstStyle/>
          <a:p>
            <a:r>
              <a:rPr lang="en-US" sz="800" dirty="0"/>
              <a:t>Octets:</a:t>
            </a:r>
          </a:p>
        </p:txBody>
      </p:sp>
      <p:sp>
        <p:nvSpPr>
          <p:cNvPr id="63" name="TextBox 62">
            <a:extLst>
              <a:ext uri="{FF2B5EF4-FFF2-40B4-BE49-F238E27FC236}">
                <a16:creationId xmlns:a16="http://schemas.microsoft.com/office/drawing/2014/main" id="{902EB319-CDB8-D185-B511-B09B99DDF102}"/>
              </a:ext>
            </a:extLst>
          </p:cNvPr>
          <p:cNvSpPr txBox="1"/>
          <p:nvPr/>
        </p:nvSpPr>
        <p:spPr>
          <a:xfrm>
            <a:off x="4541003" y="4557986"/>
            <a:ext cx="295132" cy="215444"/>
          </a:xfrm>
          <a:prstGeom prst="rect">
            <a:avLst/>
          </a:prstGeom>
          <a:noFill/>
        </p:spPr>
        <p:txBody>
          <a:bodyPr wrap="square">
            <a:spAutoFit/>
          </a:bodyPr>
          <a:lstStyle/>
          <a:p>
            <a:r>
              <a:rPr lang="en-US" sz="800" dirty="0"/>
              <a:t>6</a:t>
            </a:r>
          </a:p>
        </p:txBody>
      </p:sp>
      <p:sp>
        <p:nvSpPr>
          <p:cNvPr id="64" name="TextBox 63">
            <a:extLst>
              <a:ext uri="{FF2B5EF4-FFF2-40B4-BE49-F238E27FC236}">
                <a16:creationId xmlns:a16="http://schemas.microsoft.com/office/drawing/2014/main" id="{EAAD58D1-572F-F486-C592-AAD8D839EDF1}"/>
              </a:ext>
            </a:extLst>
          </p:cNvPr>
          <p:cNvSpPr txBox="1"/>
          <p:nvPr/>
        </p:nvSpPr>
        <p:spPr>
          <a:xfrm>
            <a:off x="5215698" y="4557986"/>
            <a:ext cx="295132" cy="215444"/>
          </a:xfrm>
          <a:prstGeom prst="rect">
            <a:avLst/>
          </a:prstGeom>
          <a:noFill/>
        </p:spPr>
        <p:txBody>
          <a:bodyPr wrap="square">
            <a:spAutoFit/>
          </a:bodyPr>
          <a:lstStyle/>
          <a:p>
            <a:r>
              <a:rPr lang="en-US" sz="800" dirty="0"/>
              <a:t>8</a:t>
            </a:r>
          </a:p>
        </p:txBody>
      </p:sp>
      <p:sp>
        <p:nvSpPr>
          <p:cNvPr id="65" name="TextBox 64">
            <a:extLst>
              <a:ext uri="{FF2B5EF4-FFF2-40B4-BE49-F238E27FC236}">
                <a16:creationId xmlns:a16="http://schemas.microsoft.com/office/drawing/2014/main" id="{72C9ABA7-7156-B7B8-064E-1C063B3DDE6A}"/>
              </a:ext>
            </a:extLst>
          </p:cNvPr>
          <p:cNvSpPr txBox="1"/>
          <p:nvPr/>
        </p:nvSpPr>
        <p:spPr>
          <a:xfrm>
            <a:off x="7353134" y="4294342"/>
            <a:ext cx="389415" cy="215444"/>
          </a:xfrm>
          <a:prstGeom prst="rect">
            <a:avLst/>
          </a:prstGeom>
          <a:noFill/>
        </p:spPr>
        <p:txBody>
          <a:bodyPr wrap="square">
            <a:spAutoFit/>
          </a:bodyPr>
          <a:lstStyle/>
          <a:p>
            <a:r>
              <a:rPr lang="en-US" sz="800" dirty="0">
                <a:solidFill>
                  <a:schemeClr val="tx1"/>
                </a:solidFill>
              </a:rPr>
              <a:t>MIC</a:t>
            </a:r>
            <a:endParaRPr lang="en-US" sz="800" dirty="0"/>
          </a:p>
        </p:txBody>
      </p:sp>
      <p:sp>
        <p:nvSpPr>
          <p:cNvPr id="66" name="Rectangle 65">
            <a:extLst>
              <a:ext uri="{FF2B5EF4-FFF2-40B4-BE49-F238E27FC236}">
                <a16:creationId xmlns:a16="http://schemas.microsoft.com/office/drawing/2014/main" id="{6ED5DD03-7D52-DFEF-E6A1-2B14A7C587D7}"/>
              </a:ext>
            </a:extLst>
          </p:cNvPr>
          <p:cNvSpPr/>
          <p:nvPr/>
        </p:nvSpPr>
        <p:spPr>
          <a:xfrm>
            <a:off x="7176680" y="4191506"/>
            <a:ext cx="720071" cy="33855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a:extLst>
              <a:ext uri="{FF2B5EF4-FFF2-40B4-BE49-F238E27FC236}">
                <a16:creationId xmlns:a16="http://schemas.microsoft.com/office/drawing/2014/main" id="{9AF7FE6C-D1E5-A5F8-A447-CE47394DE327}"/>
              </a:ext>
            </a:extLst>
          </p:cNvPr>
          <p:cNvSpPr txBox="1"/>
          <p:nvPr/>
        </p:nvSpPr>
        <p:spPr>
          <a:xfrm>
            <a:off x="7545475" y="4557986"/>
            <a:ext cx="295132" cy="215444"/>
          </a:xfrm>
          <a:prstGeom prst="rect">
            <a:avLst/>
          </a:prstGeom>
          <a:noFill/>
        </p:spPr>
        <p:txBody>
          <a:bodyPr wrap="square">
            <a:spAutoFit/>
          </a:bodyPr>
          <a:lstStyle/>
          <a:p>
            <a:r>
              <a:rPr lang="en-US" sz="800" dirty="0"/>
              <a:t>4</a:t>
            </a:r>
          </a:p>
        </p:txBody>
      </p:sp>
      <p:sp>
        <p:nvSpPr>
          <p:cNvPr id="68" name="TextBox 67">
            <a:extLst>
              <a:ext uri="{FF2B5EF4-FFF2-40B4-BE49-F238E27FC236}">
                <a16:creationId xmlns:a16="http://schemas.microsoft.com/office/drawing/2014/main" id="{0598B825-2960-DEE0-C4F1-BB2108C1C79B}"/>
              </a:ext>
            </a:extLst>
          </p:cNvPr>
          <p:cNvSpPr txBox="1"/>
          <p:nvPr/>
        </p:nvSpPr>
        <p:spPr>
          <a:xfrm>
            <a:off x="6750862" y="4521593"/>
            <a:ext cx="540896" cy="215444"/>
          </a:xfrm>
          <a:prstGeom prst="rect">
            <a:avLst/>
          </a:prstGeom>
          <a:noFill/>
        </p:spPr>
        <p:txBody>
          <a:bodyPr wrap="square">
            <a:spAutoFit/>
          </a:bodyPr>
          <a:lstStyle/>
          <a:p>
            <a:r>
              <a:rPr lang="en-US" sz="800" dirty="0"/>
              <a:t>Octets:</a:t>
            </a:r>
          </a:p>
        </p:txBody>
      </p:sp>
      <p:sp>
        <p:nvSpPr>
          <p:cNvPr id="69" name="TextBox 68">
            <a:extLst>
              <a:ext uri="{FF2B5EF4-FFF2-40B4-BE49-F238E27FC236}">
                <a16:creationId xmlns:a16="http://schemas.microsoft.com/office/drawing/2014/main" id="{6FCFB250-C07E-97BE-9709-546F655A651B}"/>
              </a:ext>
            </a:extLst>
          </p:cNvPr>
          <p:cNvSpPr txBox="1"/>
          <p:nvPr/>
        </p:nvSpPr>
        <p:spPr>
          <a:xfrm>
            <a:off x="6949141" y="3557994"/>
            <a:ext cx="789818" cy="338554"/>
          </a:xfrm>
          <a:prstGeom prst="rect">
            <a:avLst/>
          </a:prstGeom>
          <a:noFill/>
        </p:spPr>
        <p:txBody>
          <a:bodyPr wrap="square">
            <a:spAutoFit/>
          </a:bodyPr>
          <a:lstStyle/>
          <a:p>
            <a:r>
              <a:rPr lang="en-US" sz="800" dirty="0">
                <a:solidFill>
                  <a:schemeClr val="tx1"/>
                </a:solidFill>
              </a:rPr>
              <a:t>Pre-Padding User Info</a:t>
            </a:r>
            <a:endParaRPr lang="en-US" sz="800" dirty="0"/>
          </a:p>
        </p:txBody>
      </p:sp>
      <p:sp>
        <p:nvSpPr>
          <p:cNvPr id="70" name="Rectangle 69">
            <a:extLst>
              <a:ext uri="{FF2B5EF4-FFF2-40B4-BE49-F238E27FC236}">
                <a16:creationId xmlns:a16="http://schemas.microsoft.com/office/drawing/2014/main" id="{EB0E6E17-5E27-E99A-B16F-2D488420DB18}"/>
              </a:ext>
            </a:extLst>
          </p:cNvPr>
          <p:cNvSpPr/>
          <p:nvPr/>
        </p:nvSpPr>
        <p:spPr>
          <a:xfrm>
            <a:off x="7018173" y="3518126"/>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a:extLst>
              <a:ext uri="{FF2B5EF4-FFF2-40B4-BE49-F238E27FC236}">
                <a16:creationId xmlns:a16="http://schemas.microsoft.com/office/drawing/2014/main" id="{9D05BE0F-B9F1-1BE1-3AFC-A4E85201554D}"/>
              </a:ext>
            </a:extLst>
          </p:cNvPr>
          <p:cNvSpPr txBox="1"/>
          <p:nvPr/>
        </p:nvSpPr>
        <p:spPr>
          <a:xfrm>
            <a:off x="7677349" y="3578896"/>
            <a:ext cx="864319" cy="338554"/>
          </a:xfrm>
          <a:prstGeom prst="rect">
            <a:avLst/>
          </a:prstGeom>
          <a:noFill/>
        </p:spPr>
        <p:txBody>
          <a:bodyPr wrap="square">
            <a:spAutoFit/>
          </a:bodyPr>
          <a:lstStyle/>
          <a:p>
            <a:r>
              <a:rPr lang="en-US" sz="800" dirty="0">
                <a:solidFill>
                  <a:schemeClr val="tx1"/>
                </a:solidFill>
              </a:rPr>
              <a:t>Pre-Padding User Info</a:t>
            </a:r>
            <a:endParaRPr lang="en-US" sz="800" dirty="0"/>
          </a:p>
        </p:txBody>
      </p:sp>
      <p:sp>
        <p:nvSpPr>
          <p:cNvPr id="72" name="Rectangle 71">
            <a:extLst>
              <a:ext uri="{FF2B5EF4-FFF2-40B4-BE49-F238E27FC236}">
                <a16:creationId xmlns:a16="http://schemas.microsoft.com/office/drawing/2014/main" id="{C5A575DA-FFCC-8153-35F5-E2714641B39D}"/>
              </a:ext>
            </a:extLst>
          </p:cNvPr>
          <p:cNvSpPr/>
          <p:nvPr/>
        </p:nvSpPr>
        <p:spPr>
          <a:xfrm>
            <a:off x="7669927" y="3519082"/>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3" name="Straight Connector 72">
            <a:extLst>
              <a:ext uri="{FF2B5EF4-FFF2-40B4-BE49-F238E27FC236}">
                <a16:creationId xmlns:a16="http://schemas.microsoft.com/office/drawing/2014/main" id="{F51E8387-DFBE-DD4B-4333-879A7B5A5714}"/>
              </a:ext>
            </a:extLst>
          </p:cNvPr>
          <p:cNvCxnSpPr>
            <a:cxnSpLocks/>
          </p:cNvCxnSpPr>
          <p:nvPr/>
        </p:nvCxnSpPr>
        <p:spPr>
          <a:xfrm flipH="1">
            <a:off x="7176680" y="3885954"/>
            <a:ext cx="40334" cy="324864"/>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248E883C-1CB2-7C5B-7296-03FFCC35FA5B}"/>
              </a:ext>
            </a:extLst>
          </p:cNvPr>
          <p:cNvCxnSpPr>
            <a:cxnSpLocks/>
          </p:cNvCxnSpPr>
          <p:nvPr/>
        </p:nvCxnSpPr>
        <p:spPr>
          <a:xfrm>
            <a:off x="7524204" y="3895637"/>
            <a:ext cx="178967" cy="263672"/>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73A6E025-39A4-650D-1D89-42563FC1698E}"/>
              </a:ext>
            </a:extLst>
          </p:cNvPr>
          <p:cNvCxnSpPr>
            <a:cxnSpLocks/>
          </p:cNvCxnSpPr>
          <p:nvPr/>
        </p:nvCxnSpPr>
        <p:spPr>
          <a:xfrm flipH="1">
            <a:off x="7703171" y="3902571"/>
            <a:ext cx="273911" cy="256738"/>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811E7D76-75C8-2CE4-2F14-65FBB72DA6C5}"/>
              </a:ext>
            </a:extLst>
          </p:cNvPr>
          <p:cNvCxnSpPr>
            <a:cxnSpLocks/>
          </p:cNvCxnSpPr>
          <p:nvPr/>
        </p:nvCxnSpPr>
        <p:spPr>
          <a:xfrm flipH="1">
            <a:off x="7856469" y="3924359"/>
            <a:ext cx="203053" cy="268735"/>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B82351E4-4B68-9CF1-B4BC-F068BE1D92E3}"/>
              </a:ext>
            </a:extLst>
          </p:cNvPr>
          <p:cNvCxnSpPr>
            <a:cxnSpLocks/>
          </p:cNvCxnSpPr>
          <p:nvPr/>
        </p:nvCxnSpPr>
        <p:spPr>
          <a:xfrm>
            <a:off x="5312022" y="3083397"/>
            <a:ext cx="1657866" cy="414762"/>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7866E2B5-FB91-9F8C-100B-DF02D661577D}"/>
              </a:ext>
            </a:extLst>
          </p:cNvPr>
          <p:cNvCxnSpPr>
            <a:cxnSpLocks/>
          </p:cNvCxnSpPr>
          <p:nvPr/>
        </p:nvCxnSpPr>
        <p:spPr>
          <a:xfrm>
            <a:off x="5914061" y="3035838"/>
            <a:ext cx="2402707" cy="484672"/>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Arrow Connector 78">
            <a:extLst>
              <a:ext uri="{FF2B5EF4-FFF2-40B4-BE49-F238E27FC236}">
                <a16:creationId xmlns:a16="http://schemas.microsoft.com/office/drawing/2014/main" id="{527B1A58-5D8E-9FD3-6FEC-E86357D17AC5}"/>
              </a:ext>
            </a:extLst>
          </p:cNvPr>
          <p:cNvCxnSpPr>
            <a:cxnSpLocks/>
          </p:cNvCxnSpPr>
          <p:nvPr/>
        </p:nvCxnSpPr>
        <p:spPr>
          <a:xfrm flipH="1" flipV="1">
            <a:off x="5566511" y="5694208"/>
            <a:ext cx="50456" cy="4979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0" name="TextBox 79">
            <a:extLst>
              <a:ext uri="{FF2B5EF4-FFF2-40B4-BE49-F238E27FC236}">
                <a16:creationId xmlns:a16="http://schemas.microsoft.com/office/drawing/2014/main" id="{6878CD8D-1499-0BE6-08C9-4359598480DB}"/>
              </a:ext>
            </a:extLst>
          </p:cNvPr>
          <p:cNvSpPr txBox="1"/>
          <p:nvPr/>
        </p:nvSpPr>
        <p:spPr>
          <a:xfrm>
            <a:off x="5379647" y="6244052"/>
            <a:ext cx="1598719" cy="215444"/>
          </a:xfrm>
          <a:prstGeom prst="rect">
            <a:avLst/>
          </a:prstGeom>
          <a:noFill/>
        </p:spPr>
        <p:txBody>
          <a:bodyPr wrap="square">
            <a:spAutoFit/>
          </a:bodyPr>
          <a:lstStyle/>
          <a:p>
            <a:r>
              <a:rPr lang="en-US" sz="800" dirty="0">
                <a:solidFill>
                  <a:schemeClr val="tx1"/>
                </a:solidFill>
              </a:rPr>
              <a:t>Specific AID value, e.g. 2009</a:t>
            </a:r>
            <a:endParaRPr lang="en-US" sz="800" dirty="0"/>
          </a:p>
        </p:txBody>
      </p:sp>
      <p:sp>
        <p:nvSpPr>
          <p:cNvPr id="81" name="TextBox 80">
            <a:extLst>
              <a:ext uri="{FF2B5EF4-FFF2-40B4-BE49-F238E27FC236}">
                <a16:creationId xmlns:a16="http://schemas.microsoft.com/office/drawing/2014/main" id="{3BCA581B-498D-C4ED-535A-486F29533070}"/>
              </a:ext>
            </a:extLst>
          </p:cNvPr>
          <p:cNvSpPr txBox="1"/>
          <p:nvPr/>
        </p:nvSpPr>
        <p:spPr>
          <a:xfrm>
            <a:off x="896894" y="5447344"/>
            <a:ext cx="651754" cy="215444"/>
          </a:xfrm>
          <a:prstGeom prst="rect">
            <a:avLst/>
          </a:prstGeom>
          <a:noFill/>
        </p:spPr>
        <p:txBody>
          <a:bodyPr wrap="square">
            <a:spAutoFit/>
          </a:bodyPr>
          <a:lstStyle/>
          <a:p>
            <a:r>
              <a:rPr lang="en-US" sz="800" dirty="0">
                <a:solidFill>
                  <a:schemeClr val="tx1"/>
                </a:solidFill>
              </a:rPr>
              <a:t>AID12</a:t>
            </a:r>
            <a:endParaRPr lang="en-US" sz="800" dirty="0"/>
          </a:p>
        </p:txBody>
      </p:sp>
      <p:sp>
        <p:nvSpPr>
          <p:cNvPr id="82" name="Rectangle 81">
            <a:extLst>
              <a:ext uri="{FF2B5EF4-FFF2-40B4-BE49-F238E27FC236}">
                <a16:creationId xmlns:a16="http://schemas.microsoft.com/office/drawing/2014/main" id="{7959EBEF-2149-41AA-BD7B-A7F1E4FB44A4}"/>
              </a:ext>
            </a:extLst>
          </p:cNvPr>
          <p:cNvSpPr/>
          <p:nvPr/>
        </p:nvSpPr>
        <p:spPr>
          <a:xfrm>
            <a:off x="889471" y="5387530"/>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a:extLst>
              <a:ext uri="{FF2B5EF4-FFF2-40B4-BE49-F238E27FC236}">
                <a16:creationId xmlns:a16="http://schemas.microsoft.com/office/drawing/2014/main" id="{32D79F54-3A11-181A-174C-2578353C72A4}"/>
              </a:ext>
            </a:extLst>
          </p:cNvPr>
          <p:cNvSpPr txBox="1"/>
          <p:nvPr/>
        </p:nvSpPr>
        <p:spPr>
          <a:xfrm>
            <a:off x="810327" y="5182835"/>
            <a:ext cx="267983" cy="215444"/>
          </a:xfrm>
          <a:prstGeom prst="rect">
            <a:avLst/>
          </a:prstGeom>
          <a:noFill/>
        </p:spPr>
        <p:txBody>
          <a:bodyPr wrap="square">
            <a:spAutoFit/>
          </a:bodyPr>
          <a:lstStyle/>
          <a:p>
            <a:r>
              <a:rPr lang="en-US" sz="800" dirty="0">
                <a:solidFill>
                  <a:schemeClr val="tx1"/>
                </a:solidFill>
              </a:rPr>
              <a:t>0</a:t>
            </a:r>
            <a:endParaRPr lang="en-US" sz="800" dirty="0"/>
          </a:p>
        </p:txBody>
      </p:sp>
      <p:sp>
        <p:nvSpPr>
          <p:cNvPr id="84" name="Rectangle 83">
            <a:extLst>
              <a:ext uri="{FF2B5EF4-FFF2-40B4-BE49-F238E27FC236}">
                <a16:creationId xmlns:a16="http://schemas.microsoft.com/office/drawing/2014/main" id="{989F309A-8E15-D4FA-514E-AD0AA3720FB4}"/>
              </a:ext>
            </a:extLst>
          </p:cNvPr>
          <p:cNvSpPr/>
          <p:nvPr/>
        </p:nvSpPr>
        <p:spPr>
          <a:xfrm>
            <a:off x="1545809" y="5387853"/>
            <a:ext cx="1418455"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xtBox 84">
            <a:extLst>
              <a:ext uri="{FF2B5EF4-FFF2-40B4-BE49-F238E27FC236}">
                <a16:creationId xmlns:a16="http://schemas.microsoft.com/office/drawing/2014/main" id="{DF196BBB-499E-A0C6-95F5-CEA961BF9419}"/>
              </a:ext>
            </a:extLst>
          </p:cNvPr>
          <p:cNvSpPr txBox="1"/>
          <p:nvPr/>
        </p:nvSpPr>
        <p:spPr>
          <a:xfrm>
            <a:off x="3015848" y="5344856"/>
            <a:ext cx="730889" cy="461665"/>
          </a:xfrm>
          <a:prstGeom prst="rect">
            <a:avLst/>
          </a:prstGeom>
          <a:noFill/>
        </p:spPr>
        <p:txBody>
          <a:bodyPr wrap="square">
            <a:spAutoFit/>
          </a:bodyPr>
          <a:lstStyle/>
          <a:p>
            <a:r>
              <a:rPr lang="en-US" sz="800" dirty="0">
                <a:solidFill>
                  <a:schemeClr val="tx1"/>
                </a:solidFill>
              </a:rPr>
              <a:t>Trigger Dependent User Info</a:t>
            </a:r>
            <a:endParaRPr lang="en-US" sz="800" dirty="0"/>
          </a:p>
        </p:txBody>
      </p:sp>
      <p:sp>
        <p:nvSpPr>
          <p:cNvPr id="86" name="Rectangle 85">
            <a:extLst>
              <a:ext uri="{FF2B5EF4-FFF2-40B4-BE49-F238E27FC236}">
                <a16:creationId xmlns:a16="http://schemas.microsoft.com/office/drawing/2014/main" id="{60F1D0EA-CD51-EA59-BFBF-82C61574ABE0}"/>
              </a:ext>
            </a:extLst>
          </p:cNvPr>
          <p:cNvSpPr/>
          <p:nvPr/>
        </p:nvSpPr>
        <p:spPr>
          <a:xfrm>
            <a:off x="2971688" y="5378975"/>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a:extLst>
              <a:ext uri="{FF2B5EF4-FFF2-40B4-BE49-F238E27FC236}">
                <a16:creationId xmlns:a16="http://schemas.microsoft.com/office/drawing/2014/main" id="{B0D1AAE7-1DAE-2ADF-B03F-B7A2237A7019}"/>
              </a:ext>
            </a:extLst>
          </p:cNvPr>
          <p:cNvSpPr txBox="1"/>
          <p:nvPr/>
        </p:nvSpPr>
        <p:spPr>
          <a:xfrm>
            <a:off x="1177251" y="5177392"/>
            <a:ext cx="375631" cy="215444"/>
          </a:xfrm>
          <a:prstGeom prst="rect">
            <a:avLst/>
          </a:prstGeom>
          <a:noFill/>
        </p:spPr>
        <p:txBody>
          <a:bodyPr wrap="square">
            <a:spAutoFit/>
          </a:bodyPr>
          <a:lstStyle/>
          <a:p>
            <a:r>
              <a:rPr lang="en-US" sz="800" dirty="0">
                <a:solidFill>
                  <a:schemeClr val="tx1"/>
                </a:solidFill>
              </a:rPr>
              <a:t>11</a:t>
            </a:r>
            <a:endParaRPr lang="en-US" sz="800" dirty="0"/>
          </a:p>
        </p:txBody>
      </p:sp>
      <p:sp>
        <p:nvSpPr>
          <p:cNvPr id="88" name="TextBox 87">
            <a:extLst>
              <a:ext uri="{FF2B5EF4-FFF2-40B4-BE49-F238E27FC236}">
                <a16:creationId xmlns:a16="http://schemas.microsoft.com/office/drawing/2014/main" id="{A12BD327-AC20-BC44-D87D-F8584D43A7F4}"/>
              </a:ext>
            </a:extLst>
          </p:cNvPr>
          <p:cNvSpPr txBox="1"/>
          <p:nvPr/>
        </p:nvSpPr>
        <p:spPr>
          <a:xfrm>
            <a:off x="1489461" y="5168277"/>
            <a:ext cx="375631" cy="215444"/>
          </a:xfrm>
          <a:prstGeom prst="rect">
            <a:avLst/>
          </a:prstGeom>
          <a:noFill/>
        </p:spPr>
        <p:txBody>
          <a:bodyPr wrap="square">
            <a:spAutoFit/>
          </a:bodyPr>
          <a:lstStyle/>
          <a:p>
            <a:r>
              <a:rPr lang="en-US" sz="800" dirty="0">
                <a:solidFill>
                  <a:schemeClr val="tx1"/>
                </a:solidFill>
              </a:rPr>
              <a:t>12</a:t>
            </a:r>
            <a:endParaRPr lang="en-US" sz="800" dirty="0"/>
          </a:p>
        </p:txBody>
      </p:sp>
      <p:sp>
        <p:nvSpPr>
          <p:cNvPr id="89" name="TextBox 88">
            <a:extLst>
              <a:ext uri="{FF2B5EF4-FFF2-40B4-BE49-F238E27FC236}">
                <a16:creationId xmlns:a16="http://schemas.microsoft.com/office/drawing/2014/main" id="{6923F6D8-C0CC-DFC0-4941-E1006E6A4BEE}"/>
              </a:ext>
            </a:extLst>
          </p:cNvPr>
          <p:cNvSpPr txBox="1"/>
          <p:nvPr/>
        </p:nvSpPr>
        <p:spPr>
          <a:xfrm>
            <a:off x="2703638" y="5143978"/>
            <a:ext cx="375631" cy="215444"/>
          </a:xfrm>
          <a:prstGeom prst="rect">
            <a:avLst/>
          </a:prstGeom>
          <a:noFill/>
        </p:spPr>
        <p:txBody>
          <a:bodyPr wrap="square">
            <a:spAutoFit/>
          </a:bodyPr>
          <a:lstStyle/>
          <a:p>
            <a:r>
              <a:rPr lang="en-US" sz="800" dirty="0">
                <a:solidFill>
                  <a:schemeClr val="tx1"/>
                </a:solidFill>
              </a:rPr>
              <a:t>39</a:t>
            </a:r>
            <a:endParaRPr lang="en-US" sz="800" dirty="0"/>
          </a:p>
        </p:txBody>
      </p:sp>
      <p:sp>
        <p:nvSpPr>
          <p:cNvPr id="90" name="TextBox 89">
            <a:extLst>
              <a:ext uri="{FF2B5EF4-FFF2-40B4-BE49-F238E27FC236}">
                <a16:creationId xmlns:a16="http://schemas.microsoft.com/office/drawing/2014/main" id="{97EF6FD2-C986-BA3A-E3FD-98EFB82E4EE7}"/>
              </a:ext>
            </a:extLst>
          </p:cNvPr>
          <p:cNvSpPr txBox="1"/>
          <p:nvPr/>
        </p:nvSpPr>
        <p:spPr>
          <a:xfrm>
            <a:off x="1574804" y="5905542"/>
            <a:ext cx="1598719" cy="215444"/>
          </a:xfrm>
          <a:prstGeom prst="rect">
            <a:avLst/>
          </a:prstGeom>
          <a:noFill/>
        </p:spPr>
        <p:txBody>
          <a:bodyPr wrap="square">
            <a:spAutoFit/>
          </a:bodyPr>
          <a:lstStyle/>
          <a:p>
            <a:r>
              <a:rPr lang="en-US" sz="800" dirty="0">
                <a:solidFill>
                  <a:schemeClr val="tx1"/>
                </a:solidFill>
              </a:rPr>
              <a:t>Security User Info field</a:t>
            </a:r>
            <a:endParaRPr lang="en-US" sz="800" dirty="0"/>
          </a:p>
        </p:txBody>
      </p:sp>
      <p:sp>
        <p:nvSpPr>
          <p:cNvPr id="91" name="Left Brace 90">
            <a:extLst>
              <a:ext uri="{FF2B5EF4-FFF2-40B4-BE49-F238E27FC236}">
                <a16:creationId xmlns:a16="http://schemas.microsoft.com/office/drawing/2014/main" id="{2F89239D-0B7F-3331-43E1-AD1A7B584E4B}"/>
              </a:ext>
            </a:extLst>
          </p:cNvPr>
          <p:cNvSpPr/>
          <p:nvPr/>
        </p:nvSpPr>
        <p:spPr>
          <a:xfrm rot="5400000">
            <a:off x="2157205" y="4370785"/>
            <a:ext cx="186494" cy="1418455"/>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2" name="TextBox 91">
            <a:extLst>
              <a:ext uri="{FF2B5EF4-FFF2-40B4-BE49-F238E27FC236}">
                <a16:creationId xmlns:a16="http://schemas.microsoft.com/office/drawing/2014/main" id="{E97AA0E6-A19A-47BA-1C99-8547A3A33281}"/>
              </a:ext>
            </a:extLst>
          </p:cNvPr>
          <p:cNvSpPr txBox="1"/>
          <p:nvPr/>
        </p:nvSpPr>
        <p:spPr>
          <a:xfrm>
            <a:off x="1574804" y="4669099"/>
            <a:ext cx="1528306" cy="338554"/>
          </a:xfrm>
          <a:prstGeom prst="rect">
            <a:avLst/>
          </a:prstGeom>
          <a:noFill/>
        </p:spPr>
        <p:txBody>
          <a:bodyPr wrap="square">
            <a:spAutoFit/>
          </a:bodyPr>
          <a:lstStyle/>
          <a:p>
            <a:r>
              <a:rPr lang="en-US" sz="800" dirty="0">
                <a:solidFill>
                  <a:schemeClr val="tx1"/>
                </a:solidFill>
              </a:rPr>
              <a:t>Bits to carry security information, i.e. PN, MIC</a:t>
            </a:r>
            <a:endParaRPr lang="en-US" sz="800" dirty="0"/>
          </a:p>
        </p:txBody>
      </p:sp>
      <p:sp>
        <p:nvSpPr>
          <p:cNvPr id="93" name="TextBox 92">
            <a:extLst>
              <a:ext uri="{FF2B5EF4-FFF2-40B4-BE49-F238E27FC236}">
                <a16:creationId xmlns:a16="http://schemas.microsoft.com/office/drawing/2014/main" id="{051A5926-B045-7988-7611-F68D1CCA9E40}"/>
              </a:ext>
            </a:extLst>
          </p:cNvPr>
          <p:cNvSpPr txBox="1"/>
          <p:nvPr/>
        </p:nvSpPr>
        <p:spPr>
          <a:xfrm>
            <a:off x="1677756" y="5433212"/>
            <a:ext cx="928488" cy="215444"/>
          </a:xfrm>
          <a:prstGeom prst="rect">
            <a:avLst/>
          </a:prstGeom>
          <a:noFill/>
        </p:spPr>
        <p:txBody>
          <a:bodyPr wrap="square">
            <a:spAutoFit/>
          </a:bodyPr>
          <a:lstStyle/>
          <a:p>
            <a:r>
              <a:rPr lang="en-US" sz="800" dirty="0">
                <a:solidFill>
                  <a:schemeClr val="tx1"/>
                </a:solidFill>
              </a:rPr>
              <a:t>Security Info </a:t>
            </a:r>
            <a:endParaRPr lang="en-US" sz="800" dirty="0"/>
          </a:p>
        </p:txBody>
      </p:sp>
      <p:cxnSp>
        <p:nvCxnSpPr>
          <p:cNvPr id="94" name="Straight Arrow Connector 93">
            <a:extLst>
              <a:ext uri="{FF2B5EF4-FFF2-40B4-BE49-F238E27FC236}">
                <a16:creationId xmlns:a16="http://schemas.microsoft.com/office/drawing/2014/main" id="{ECFC4F6D-58CE-9A3B-8D63-DD164A35D1F3}"/>
              </a:ext>
            </a:extLst>
          </p:cNvPr>
          <p:cNvCxnSpPr>
            <a:cxnSpLocks/>
          </p:cNvCxnSpPr>
          <p:nvPr/>
        </p:nvCxnSpPr>
        <p:spPr>
          <a:xfrm flipH="1" flipV="1">
            <a:off x="1126795" y="5662270"/>
            <a:ext cx="50456" cy="4979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5" name="TextBox 94">
            <a:extLst>
              <a:ext uri="{FF2B5EF4-FFF2-40B4-BE49-F238E27FC236}">
                <a16:creationId xmlns:a16="http://schemas.microsoft.com/office/drawing/2014/main" id="{3E60969D-8E68-9753-F049-22FD80F15C5F}"/>
              </a:ext>
            </a:extLst>
          </p:cNvPr>
          <p:cNvSpPr txBox="1"/>
          <p:nvPr/>
        </p:nvSpPr>
        <p:spPr>
          <a:xfrm>
            <a:off x="939931" y="6212114"/>
            <a:ext cx="1598719" cy="215444"/>
          </a:xfrm>
          <a:prstGeom prst="rect">
            <a:avLst/>
          </a:prstGeom>
          <a:noFill/>
        </p:spPr>
        <p:txBody>
          <a:bodyPr wrap="square">
            <a:spAutoFit/>
          </a:bodyPr>
          <a:lstStyle/>
          <a:p>
            <a:r>
              <a:rPr lang="en-US" sz="800" dirty="0">
                <a:solidFill>
                  <a:schemeClr val="tx1"/>
                </a:solidFill>
              </a:rPr>
              <a:t>Specific AID value, e.g. 2006</a:t>
            </a:r>
            <a:endParaRPr lang="en-US" sz="800" dirty="0"/>
          </a:p>
        </p:txBody>
      </p:sp>
    </p:spTree>
    <p:extLst>
      <p:ext uri="{BB962C8B-B14F-4D97-AF65-F5344CB8AC3E}">
        <p14:creationId xmlns:p14="http://schemas.microsoft.com/office/powerpoint/2010/main" val="3099162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76" y="671900"/>
            <a:ext cx="9144000" cy="623501"/>
          </a:xfrm>
        </p:spPr>
        <p:txBody>
          <a:bodyPr/>
          <a:lstStyle/>
          <a:p>
            <a:r>
              <a:rPr lang="en-US" sz="2400" dirty="0"/>
              <a:t>Protected Trigger Frame Format 1---Security Information Before Padding Field</a:t>
            </a:r>
            <a:endParaRPr lang="en-US" sz="2400" b="0" dirty="0"/>
          </a:p>
        </p:txBody>
      </p:sp>
      <p:sp>
        <p:nvSpPr>
          <p:cNvPr id="3" name="Content Placeholder 2"/>
          <p:cNvSpPr>
            <a:spLocks noGrp="1"/>
          </p:cNvSpPr>
          <p:nvPr>
            <p:ph idx="1"/>
          </p:nvPr>
        </p:nvSpPr>
        <p:spPr>
          <a:xfrm>
            <a:off x="0" y="1320080"/>
            <a:ext cx="9144000" cy="1287007"/>
          </a:xfrm>
        </p:spPr>
        <p:txBody>
          <a:bodyPr/>
          <a:lstStyle/>
          <a:p>
            <a:r>
              <a:rPr lang="en-US" sz="1600" dirty="0"/>
              <a:t>Pre-padding FCS is carried in Pre-padding FCS User Info field.</a:t>
            </a:r>
          </a:p>
          <a:p>
            <a:pPr lvl="1"/>
            <a:r>
              <a:rPr lang="en-US" sz="1200" dirty="0"/>
              <a:t>The Pre-padding FCS User Info field has same length as Special User Info field where the Trigger Dependent User Info field is not used for carrying the FCS.</a:t>
            </a:r>
          </a:p>
          <a:p>
            <a:pPr lvl="1"/>
            <a:r>
              <a:rPr lang="en-US" sz="1200" dirty="0"/>
              <a:t>Only the FCS Info field of the last Pre-padding FCS User Info User Info field has reserved bits.</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7" name="TextBox 6">
            <a:extLst>
              <a:ext uri="{FF2B5EF4-FFF2-40B4-BE49-F238E27FC236}">
                <a16:creationId xmlns:a16="http://schemas.microsoft.com/office/drawing/2014/main" id="{F8A5EA1A-2511-5582-D4A2-A9F12F11E60E}"/>
              </a:ext>
            </a:extLst>
          </p:cNvPr>
          <p:cNvSpPr txBox="1"/>
          <p:nvPr/>
        </p:nvSpPr>
        <p:spPr>
          <a:xfrm>
            <a:off x="958665" y="3566701"/>
            <a:ext cx="789818" cy="338554"/>
          </a:xfrm>
          <a:prstGeom prst="rect">
            <a:avLst/>
          </a:prstGeom>
          <a:noFill/>
        </p:spPr>
        <p:txBody>
          <a:bodyPr wrap="square">
            <a:spAutoFit/>
          </a:bodyPr>
          <a:lstStyle/>
          <a:p>
            <a:r>
              <a:rPr lang="en-US" sz="800" dirty="0">
                <a:solidFill>
                  <a:schemeClr val="tx1"/>
                </a:solidFill>
              </a:rPr>
              <a:t>Special User Info</a:t>
            </a:r>
            <a:endParaRPr lang="en-US" sz="800" dirty="0"/>
          </a:p>
        </p:txBody>
      </p:sp>
      <p:sp>
        <p:nvSpPr>
          <p:cNvPr id="8" name="TextBox 7">
            <a:extLst>
              <a:ext uri="{FF2B5EF4-FFF2-40B4-BE49-F238E27FC236}">
                <a16:creationId xmlns:a16="http://schemas.microsoft.com/office/drawing/2014/main" id="{B83F5E98-8351-BF03-92DE-2B8A51DD0533}"/>
              </a:ext>
            </a:extLst>
          </p:cNvPr>
          <p:cNvSpPr txBox="1"/>
          <p:nvPr/>
        </p:nvSpPr>
        <p:spPr>
          <a:xfrm>
            <a:off x="4485869" y="4269311"/>
            <a:ext cx="361034" cy="215444"/>
          </a:xfrm>
          <a:prstGeom prst="rect">
            <a:avLst/>
          </a:prstGeom>
          <a:noFill/>
        </p:spPr>
        <p:txBody>
          <a:bodyPr wrap="square">
            <a:spAutoFit/>
          </a:bodyPr>
          <a:lstStyle/>
          <a:p>
            <a:r>
              <a:rPr lang="en-US" sz="800" dirty="0">
                <a:solidFill>
                  <a:schemeClr val="tx1"/>
                </a:solidFill>
              </a:rPr>
              <a:t>PN</a:t>
            </a:r>
            <a:endParaRPr lang="en-US" sz="800" dirty="0"/>
          </a:p>
        </p:txBody>
      </p:sp>
      <p:grpSp>
        <p:nvGrpSpPr>
          <p:cNvPr id="9" name="Group 8">
            <a:extLst>
              <a:ext uri="{FF2B5EF4-FFF2-40B4-BE49-F238E27FC236}">
                <a16:creationId xmlns:a16="http://schemas.microsoft.com/office/drawing/2014/main" id="{9A25B9CC-135B-8B1E-9027-3038197F4C8F}"/>
              </a:ext>
            </a:extLst>
          </p:cNvPr>
          <p:cNvGrpSpPr/>
          <p:nvPr/>
        </p:nvGrpSpPr>
        <p:grpSpPr>
          <a:xfrm>
            <a:off x="106849" y="2514600"/>
            <a:ext cx="7118557" cy="819409"/>
            <a:chOff x="3925734" y="4208873"/>
            <a:chExt cx="7118557" cy="819409"/>
          </a:xfrm>
        </p:grpSpPr>
        <p:pic>
          <p:nvPicPr>
            <p:cNvPr id="10" name="Picture 9">
              <a:extLst>
                <a:ext uri="{FF2B5EF4-FFF2-40B4-BE49-F238E27FC236}">
                  <a16:creationId xmlns:a16="http://schemas.microsoft.com/office/drawing/2014/main" id="{3C9942FF-839D-F4E6-DE2C-81CBA28B5FF5}"/>
                </a:ext>
              </a:extLst>
            </p:cNvPr>
            <p:cNvPicPr>
              <a:picLocks noChangeAspect="1"/>
            </p:cNvPicPr>
            <p:nvPr/>
          </p:nvPicPr>
          <p:blipFill>
            <a:blip r:embed="rId2"/>
            <a:stretch>
              <a:fillRect/>
            </a:stretch>
          </p:blipFill>
          <p:spPr>
            <a:xfrm>
              <a:off x="3925734" y="4208873"/>
              <a:ext cx="3544784" cy="817068"/>
            </a:xfrm>
            <a:prstGeom prst="rect">
              <a:avLst/>
            </a:prstGeom>
          </p:spPr>
        </p:pic>
        <p:pic>
          <p:nvPicPr>
            <p:cNvPr id="11" name="Picture 10">
              <a:extLst>
                <a:ext uri="{FF2B5EF4-FFF2-40B4-BE49-F238E27FC236}">
                  <a16:creationId xmlns:a16="http://schemas.microsoft.com/office/drawing/2014/main" id="{1E0A054B-F699-D3C0-CFB1-85557CA7BDCC}"/>
                </a:ext>
              </a:extLst>
            </p:cNvPr>
            <p:cNvPicPr>
              <a:picLocks noChangeAspect="1"/>
            </p:cNvPicPr>
            <p:nvPr/>
          </p:nvPicPr>
          <p:blipFill>
            <a:blip r:embed="rId3"/>
            <a:stretch>
              <a:fillRect/>
            </a:stretch>
          </p:blipFill>
          <p:spPr>
            <a:xfrm>
              <a:off x="7451061" y="4262339"/>
              <a:ext cx="1995299" cy="765943"/>
            </a:xfrm>
            <a:prstGeom prst="rect">
              <a:avLst/>
            </a:prstGeom>
          </p:spPr>
        </p:pic>
        <p:pic>
          <p:nvPicPr>
            <p:cNvPr id="12" name="Picture 11">
              <a:extLst>
                <a:ext uri="{FF2B5EF4-FFF2-40B4-BE49-F238E27FC236}">
                  <a16:creationId xmlns:a16="http://schemas.microsoft.com/office/drawing/2014/main" id="{A9DB271A-EB98-8855-DEF9-3EC0BB1E7394}"/>
                </a:ext>
              </a:extLst>
            </p:cNvPr>
            <p:cNvPicPr>
              <a:picLocks noChangeAspect="1"/>
            </p:cNvPicPr>
            <p:nvPr/>
          </p:nvPicPr>
          <p:blipFill>
            <a:blip r:embed="rId3"/>
            <a:stretch>
              <a:fillRect/>
            </a:stretch>
          </p:blipFill>
          <p:spPr>
            <a:xfrm>
              <a:off x="8262210" y="4258954"/>
              <a:ext cx="1995299" cy="765943"/>
            </a:xfrm>
            <a:prstGeom prst="rect">
              <a:avLst/>
            </a:prstGeom>
          </p:spPr>
        </p:pic>
        <p:pic>
          <p:nvPicPr>
            <p:cNvPr id="13" name="Picture 12">
              <a:extLst>
                <a:ext uri="{FF2B5EF4-FFF2-40B4-BE49-F238E27FC236}">
                  <a16:creationId xmlns:a16="http://schemas.microsoft.com/office/drawing/2014/main" id="{2A1307AB-C7E1-4A05-7034-7AB573ED6C4D}"/>
                </a:ext>
              </a:extLst>
            </p:cNvPr>
            <p:cNvPicPr>
              <a:picLocks noChangeAspect="1"/>
            </p:cNvPicPr>
            <p:nvPr/>
          </p:nvPicPr>
          <p:blipFill>
            <a:blip r:embed="rId3"/>
            <a:stretch>
              <a:fillRect/>
            </a:stretch>
          </p:blipFill>
          <p:spPr>
            <a:xfrm>
              <a:off x="9048992" y="4258718"/>
              <a:ext cx="1995299" cy="765943"/>
            </a:xfrm>
            <a:prstGeom prst="rect">
              <a:avLst/>
            </a:prstGeom>
          </p:spPr>
        </p:pic>
        <p:sp>
          <p:nvSpPr>
            <p:cNvPr id="14" name="Rectangle 13">
              <a:extLst>
                <a:ext uri="{FF2B5EF4-FFF2-40B4-BE49-F238E27FC236}">
                  <a16:creationId xmlns:a16="http://schemas.microsoft.com/office/drawing/2014/main" id="{F40764DC-A07C-8A84-62B3-08DF5CD7F200}"/>
                </a:ext>
              </a:extLst>
            </p:cNvPr>
            <p:cNvSpPr/>
            <p:nvPr/>
          </p:nvSpPr>
          <p:spPr>
            <a:xfrm>
              <a:off x="9154907" y="4373420"/>
              <a:ext cx="582906" cy="2807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EB3EEEE-B114-82BE-1CA0-1F023FC26CF1}"/>
                </a:ext>
              </a:extLst>
            </p:cNvPr>
            <p:cNvSpPr/>
            <p:nvPr/>
          </p:nvSpPr>
          <p:spPr>
            <a:xfrm>
              <a:off x="8323208" y="4380444"/>
              <a:ext cx="582906" cy="2807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425CADF9-17E7-6666-CB52-680075015679}"/>
                </a:ext>
              </a:extLst>
            </p:cNvPr>
            <p:cNvSpPr txBox="1"/>
            <p:nvPr/>
          </p:nvSpPr>
          <p:spPr>
            <a:xfrm>
              <a:off x="8213509" y="4344493"/>
              <a:ext cx="835484" cy="338554"/>
            </a:xfrm>
            <a:prstGeom prst="rect">
              <a:avLst/>
            </a:prstGeom>
            <a:noFill/>
          </p:spPr>
          <p:txBody>
            <a:bodyPr wrap="square">
              <a:spAutoFit/>
            </a:bodyPr>
            <a:lstStyle/>
            <a:p>
              <a:r>
                <a:rPr lang="en-US" sz="800" dirty="0"/>
                <a:t>Security </a:t>
              </a:r>
              <a:r>
                <a:rPr lang="en-US" sz="800" dirty="0">
                  <a:solidFill>
                    <a:schemeClr val="tx1"/>
                  </a:solidFill>
                </a:rPr>
                <a:t>User </a:t>
              </a:r>
            </a:p>
            <a:p>
              <a:r>
                <a:rPr lang="en-US" sz="800" dirty="0">
                  <a:solidFill>
                    <a:schemeClr val="tx1"/>
                  </a:solidFill>
                </a:rPr>
                <a:t>Info List</a:t>
              </a:r>
              <a:endParaRPr lang="en-US" sz="800" dirty="0"/>
            </a:p>
          </p:txBody>
        </p:sp>
        <p:sp>
          <p:nvSpPr>
            <p:cNvPr id="17" name="TextBox 16">
              <a:extLst>
                <a:ext uri="{FF2B5EF4-FFF2-40B4-BE49-F238E27FC236}">
                  <a16:creationId xmlns:a16="http://schemas.microsoft.com/office/drawing/2014/main" id="{22042118-2FEE-6C2A-CAFA-5206FF4987DF}"/>
                </a:ext>
              </a:extLst>
            </p:cNvPr>
            <p:cNvSpPr txBox="1"/>
            <p:nvPr/>
          </p:nvSpPr>
          <p:spPr>
            <a:xfrm>
              <a:off x="9058087" y="4316005"/>
              <a:ext cx="777688" cy="461665"/>
            </a:xfrm>
            <a:prstGeom prst="rect">
              <a:avLst/>
            </a:prstGeom>
            <a:noFill/>
          </p:spPr>
          <p:txBody>
            <a:bodyPr wrap="square">
              <a:spAutoFit/>
            </a:bodyPr>
            <a:lstStyle/>
            <a:p>
              <a:r>
                <a:rPr lang="en-US" sz="800" dirty="0"/>
                <a:t>Pre-padding</a:t>
              </a:r>
            </a:p>
            <a:p>
              <a:r>
                <a:rPr lang="en-US" sz="800" dirty="0"/>
                <a:t>FCS User Info List</a:t>
              </a:r>
            </a:p>
          </p:txBody>
        </p:sp>
        <p:sp>
          <p:nvSpPr>
            <p:cNvPr id="18" name="Rectangle 17">
              <a:extLst>
                <a:ext uri="{FF2B5EF4-FFF2-40B4-BE49-F238E27FC236}">
                  <a16:creationId xmlns:a16="http://schemas.microsoft.com/office/drawing/2014/main" id="{8337F865-9124-1894-F456-919D2815D07A}"/>
                </a:ext>
              </a:extLst>
            </p:cNvPr>
            <p:cNvSpPr/>
            <p:nvPr/>
          </p:nvSpPr>
          <p:spPr>
            <a:xfrm>
              <a:off x="9125774" y="4790336"/>
              <a:ext cx="612039" cy="234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5D0DC353-B92E-CCD6-E10D-CC16D3EE7C4D}"/>
                </a:ext>
              </a:extLst>
            </p:cNvPr>
            <p:cNvSpPr txBox="1"/>
            <p:nvPr/>
          </p:nvSpPr>
          <p:spPr>
            <a:xfrm>
              <a:off x="9316812" y="4786951"/>
              <a:ext cx="324255" cy="215444"/>
            </a:xfrm>
            <a:prstGeom prst="rect">
              <a:avLst/>
            </a:prstGeom>
            <a:noFill/>
          </p:spPr>
          <p:txBody>
            <a:bodyPr wrap="square">
              <a:spAutoFit/>
            </a:bodyPr>
            <a:lstStyle/>
            <a:p>
              <a:r>
                <a:rPr lang="en-US" sz="800" dirty="0">
                  <a:solidFill>
                    <a:schemeClr val="tx1"/>
                  </a:solidFill>
                </a:rPr>
                <a:t>4</a:t>
              </a:r>
              <a:endParaRPr lang="en-US" sz="800" dirty="0"/>
            </a:p>
          </p:txBody>
        </p:sp>
      </p:grpSp>
      <p:sp>
        <p:nvSpPr>
          <p:cNvPr id="20" name="Rectangle 19">
            <a:extLst>
              <a:ext uri="{FF2B5EF4-FFF2-40B4-BE49-F238E27FC236}">
                <a16:creationId xmlns:a16="http://schemas.microsoft.com/office/drawing/2014/main" id="{EE1A813E-D8E2-7AAD-52D7-B67A61669DA0}"/>
              </a:ext>
            </a:extLst>
          </p:cNvPr>
          <p:cNvSpPr/>
          <p:nvPr/>
        </p:nvSpPr>
        <p:spPr>
          <a:xfrm>
            <a:off x="1027697" y="3526833"/>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FCBC3305-0D5E-306F-6D1A-7A4DC1D7D7C8}"/>
              </a:ext>
            </a:extLst>
          </p:cNvPr>
          <p:cNvSpPr txBox="1"/>
          <p:nvPr/>
        </p:nvSpPr>
        <p:spPr>
          <a:xfrm>
            <a:off x="1686874" y="3587603"/>
            <a:ext cx="651754" cy="215444"/>
          </a:xfrm>
          <a:prstGeom prst="rect">
            <a:avLst/>
          </a:prstGeom>
          <a:noFill/>
        </p:spPr>
        <p:txBody>
          <a:bodyPr wrap="square">
            <a:spAutoFit/>
          </a:bodyPr>
          <a:lstStyle/>
          <a:p>
            <a:r>
              <a:rPr lang="en-US" sz="800" dirty="0">
                <a:solidFill>
                  <a:schemeClr val="tx1"/>
                </a:solidFill>
              </a:rPr>
              <a:t>User Info</a:t>
            </a:r>
            <a:endParaRPr lang="en-US" sz="800" dirty="0"/>
          </a:p>
        </p:txBody>
      </p:sp>
      <p:sp>
        <p:nvSpPr>
          <p:cNvPr id="22" name="Rectangle 21">
            <a:extLst>
              <a:ext uri="{FF2B5EF4-FFF2-40B4-BE49-F238E27FC236}">
                <a16:creationId xmlns:a16="http://schemas.microsoft.com/office/drawing/2014/main" id="{D09E265F-F492-BAFD-67A2-BBF038F71617}"/>
              </a:ext>
            </a:extLst>
          </p:cNvPr>
          <p:cNvSpPr/>
          <p:nvPr/>
        </p:nvSpPr>
        <p:spPr>
          <a:xfrm>
            <a:off x="1679451" y="3527789"/>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57D07A69-3FA8-0850-E863-E1AB96F3D3DA}"/>
              </a:ext>
            </a:extLst>
          </p:cNvPr>
          <p:cNvSpPr txBox="1"/>
          <p:nvPr/>
        </p:nvSpPr>
        <p:spPr>
          <a:xfrm>
            <a:off x="2404419" y="3510317"/>
            <a:ext cx="651754" cy="307777"/>
          </a:xfrm>
          <a:prstGeom prst="rect">
            <a:avLst/>
          </a:prstGeom>
          <a:noFill/>
        </p:spPr>
        <p:txBody>
          <a:bodyPr wrap="square">
            <a:spAutoFit/>
          </a:bodyPr>
          <a:lstStyle/>
          <a:p>
            <a:r>
              <a:rPr lang="en-US" sz="1400" dirty="0">
                <a:solidFill>
                  <a:schemeClr val="tx1"/>
                </a:solidFill>
              </a:rPr>
              <a:t>……</a:t>
            </a:r>
            <a:endParaRPr lang="en-US" sz="1400" dirty="0"/>
          </a:p>
        </p:txBody>
      </p:sp>
      <p:sp>
        <p:nvSpPr>
          <p:cNvPr id="24" name="Rectangle 23">
            <a:extLst>
              <a:ext uri="{FF2B5EF4-FFF2-40B4-BE49-F238E27FC236}">
                <a16:creationId xmlns:a16="http://schemas.microsoft.com/office/drawing/2014/main" id="{1887D33C-46D3-B903-77DD-60DD99E2CCA6}"/>
              </a:ext>
            </a:extLst>
          </p:cNvPr>
          <p:cNvSpPr/>
          <p:nvPr/>
        </p:nvSpPr>
        <p:spPr>
          <a:xfrm>
            <a:off x="2338628" y="3528327"/>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1AC61223-E715-0426-370D-4B221A9B98DA}"/>
              </a:ext>
            </a:extLst>
          </p:cNvPr>
          <p:cNvSpPr txBox="1"/>
          <p:nvPr/>
        </p:nvSpPr>
        <p:spPr>
          <a:xfrm>
            <a:off x="2997805" y="3583735"/>
            <a:ext cx="651754" cy="215444"/>
          </a:xfrm>
          <a:prstGeom prst="rect">
            <a:avLst/>
          </a:prstGeom>
          <a:noFill/>
        </p:spPr>
        <p:txBody>
          <a:bodyPr wrap="square">
            <a:spAutoFit/>
          </a:bodyPr>
          <a:lstStyle/>
          <a:p>
            <a:r>
              <a:rPr lang="en-US" sz="800" dirty="0">
                <a:solidFill>
                  <a:schemeClr val="tx1"/>
                </a:solidFill>
              </a:rPr>
              <a:t>User Info</a:t>
            </a:r>
            <a:endParaRPr lang="en-US" sz="800" dirty="0"/>
          </a:p>
        </p:txBody>
      </p:sp>
      <p:sp>
        <p:nvSpPr>
          <p:cNvPr id="26" name="Rectangle 25">
            <a:extLst>
              <a:ext uri="{FF2B5EF4-FFF2-40B4-BE49-F238E27FC236}">
                <a16:creationId xmlns:a16="http://schemas.microsoft.com/office/drawing/2014/main" id="{446AC583-36DE-F024-8E96-266966F6EFC1}"/>
              </a:ext>
            </a:extLst>
          </p:cNvPr>
          <p:cNvSpPr/>
          <p:nvPr/>
        </p:nvSpPr>
        <p:spPr>
          <a:xfrm>
            <a:off x="2990382" y="3523921"/>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a:extLst>
              <a:ext uri="{FF2B5EF4-FFF2-40B4-BE49-F238E27FC236}">
                <a16:creationId xmlns:a16="http://schemas.microsoft.com/office/drawing/2014/main" id="{B54411C2-E333-85A2-870E-9DDA54BB1790}"/>
              </a:ext>
            </a:extLst>
          </p:cNvPr>
          <p:cNvCxnSpPr>
            <a:cxnSpLocks/>
          </p:cNvCxnSpPr>
          <p:nvPr/>
        </p:nvCxnSpPr>
        <p:spPr>
          <a:xfrm flipH="1">
            <a:off x="1027697" y="3092678"/>
            <a:ext cx="2604479" cy="433584"/>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A4E8EE65-A62E-B323-AAA9-0E95993522FD}"/>
              </a:ext>
            </a:extLst>
          </p:cNvPr>
          <p:cNvCxnSpPr>
            <a:cxnSpLocks/>
          </p:cNvCxnSpPr>
          <p:nvPr/>
        </p:nvCxnSpPr>
        <p:spPr>
          <a:xfrm flipH="1">
            <a:off x="3624753" y="3083397"/>
            <a:ext cx="818572" cy="483304"/>
          </a:xfrm>
          <a:prstGeom prst="line">
            <a:avLst/>
          </a:prstGeom>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2E879D1B-35CC-8691-E287-1FEF9F6D6374}"/>
              </a:ext>
            </a:extLst>
          </p:cNvPr>
          <p:cNvSpPr txBox="1"/>
          <p:nvPr/>
        </p:nvSpPr>
        <p:spPr>
          <a:xfrm>
            <a:off x="3932059" y="3575079"/>
            <a:ext cx="789818" cy="338554"/>
          </a:xfrm>
          <a:prstGeom prst="rect">
            <a:avLst/>
          </a:prstGeom>
          <a:noFill/>
        </p:spPr>
        <p:txBody>
          <a:bodyPr wrap="square">
            <a:spAutoFit/>
          </a:bodyPr>
          <a:lstStyle/>
          <a:p>
            <a:r>
              <a:rPr lang="en-US" sz="800" dirty="0">
                <a:solidFill>
                  <a:schemeClr val="tx1"/>
                </a:solidFill>
              </a:rPr>
              <a:t>Security User Info</a:t>
            </a:r>
            <a:endParaRPr lang="en-US" sz="800" dirty="0"/>
          </a:p>
        </p:txBody>
      </p:sp>
      <p:sp>
        <p:nvSpPr>
          <p:cNvPr id="30" name="Rectangle 29">
            <a:extLst>
              <a:ext uri="{FF2B5EF4-FFF2-40B4-BE49-F238E27FC236}">
                <a16:creationId xmlns:a16="http://schemas.microsoft.com/office/drawing/2014/main" id="{42F4A6FE-9CD9-F27F-5F89-AAD1585AA84A}"/>
              </a:ext>
            </a:extLst>
          </p:cNvPr>
          <p:cNvSpPr/>
          <p:nvPr/>
        </p:nvSpPr>
        <p:spPr>
          <a:xfrm>
            <a:off x="4001091" y="3535211"/>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10F62A57-02C3-FBB9-0D88-4A5A2934D6BB}"/>
              </a:ext>
            </a:extLst>
          </p:cNvPr>
          <p:cNvSpPr txBox="1"/>
          <p:nvPr/>
        </p:nvSpPr>
        <p:spPr>
          <a:xfrm>
            <a:off x="4660268" y="3595981"/>
            <a:ext cx="651754" cy="338554"/>
          </a:xfrm>
          <a:prstGeom prst="rect">
            <a:avLst/>
          </a:prstGeom>
          <a:noFill/>
        </p:spPr>
        <p:txBody>
          <a:bodyPr wrap="square">
            <a:spAutoFit/>
          </a:bodyPr>
          <a:lstStyle/>
          <a:p>
            <a:r>
              <a:rPr lang="en-US" sz="800" dirty="0">
                <a:solidFill>
                  <a:schemeClr val="tx1"/>
                </a:solidFill>
              </a:rPr>
              <a:t>Security User Info</a:t>
            </a:r>
            <a:endParaRPr lang="en-US" sz="800" dirty="0"/>
          </a:p>
        </p:txBody>
      </p:sp>
      <p:sp>
        <p:nvSpPr>
          <p:cNvPr id="32" name="Rectangle 31">
            <a:extLst>
              <a:ext uri="{FF2B5EF4-FFF2-40B4-BE49-F238E27FC236}">
                <a16:creationId xmlns:a16="http://schemas.microsoft.com/office/drawing/2014/main" id="{B743DDBD-4EC2-C12B-134D-6F5A8715FD85}"/>
              </a:ext>
            </a:extLst>
          </p:cNvPr>
          <p:cNvSpPr/>
          <p:nvPr/>
        </p:nvSpPr>
        <p:spPr>
          <a:xfrm>
            <a:off x="4652845" y="3536167"/>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605F7798-B06D-C9BD-8179-6513F7B9F971}"/>
              </a:ext>
            </a:extLst>
          </p:cNvPr>
          <p:cNvSpPr txBox="1"/>
          <p:nvPr/>
        </p:nvSpPr>
        <p:spPr>
          <a:xfrm>
            <a:off x="5377813" y="3518695"/>
            <a:ext cx="651754" cy="307777"/>
          </a:xfrm>
          <a:prstGeom prst="rect">
            <a:avLst/>
          </a:prstGeom>
          <a:noFill/>
        </p:spPr>
        <p:txBody>
          <a:bodyPr wrap="square">
            <a:spAutoFit/>
          </a:bodyPr>
          <a:lstStyle/>
          <a:p>
            <a:r>
              <a:rPr lang="en-US" sz="1400" dirty="0">
                <a:solidFill>
                  <a:schemeClr val="tx1"/>
                </a:solidFill>
              </a:rPr>
              <a:t>……</a:t>
            </a:r>
            <a:endParaRPr lang="en-US" sz="1400" dirty="0"/>
          </a:p>
        </p:txBody>
      </p:sp>
      <p:sp>
        <p:nvSpPr>
          <p:cNvPr id="34" name="Rectangle 33">
            <a:extLst>
              <a:ext uri="{FF2B5EF4-FFF2-40B4-BE49-F238E27FC236}">
                <a16:creationId xmlns:a16="http://schemas.microsoft.com/office/drawing/2014/main" id="{806659DC-74B1-2F32-D030-799FC6E56C8C}"/>
              </a:ext>
            </a:extLst>
          </p:cNvPr>
          <p:cNvSpPr/>
          <p:nvPr/>
        </p:nvSpPr>
        <p:spPr>
          <a:xfrm>
            <a:off x="5312022" y="3536705"/>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AF49B80C-4EA6-F58F-40F6-7A94CD8030E2}"/>
              </a:ext>
            </a:extLst>
          </p:cNvPr>
          <p:cNvSpPr txBox="1"/>
          <p:nvPr/>
        </p:nvSpPr>
        <p:spPr>
          <a:xfrm>
            <a:off x="6000353" y="3582297"/>
            <a:ext cx="651754" cy="338554"/>
          </a:xfrm>
          <a:prstGeom prst="rect">
            <a:avLst/>
          </a:prstGeom>
          <a:noFill/>
        </p:spPr>
        <p:txBody>
          <a:bodyPr wrap="square">
            <a:spAutoFit/>
          </a:bodyPr>
          <a:lstStyle/>
          <a:p>
            <a:r>
              <a:rPr lang="en-US" sz="800" dirty="0">
                <a:solidFill>
                  <a:schemeClr val="tx1"/>
                </a:solidFill>
              </a:rPr>
              <a:t>Security User Info</a:t>
            </a:r>
            <a:endParaRPr lang="en-US" sz="800" dirty="0"/>
          </a:p>
        </p:txBody>
      </p:sp>
      <p:sp>
        <p:nvSpPr>
          <p:cNvPr id="36" name="Rectangle 35">
            <a:extLst>
              <a:ext uri="{FF2B5EF4-FFF2-40B4-BE49-F238E27FC236}">
                <a16:creationId xmlns:a16="http://schemas.microsoft.com/office/drawing/2014/main" id="{1E6ED829-31A5-6DE0-4F97-13A5FDBBEBE4}"/>
              </a:ext>
            </a:extLst>
          </p:cNvPr>
          <p:cNvSpPr/>
          <p:nvPr/>
        </p:nvSpPr>
        <p:spPr>
          <a:xfrm>
            <a:off x="5963776" y="3532299"/>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Connector 36">
            <a:extLst>
              <a:ext uri="{FF2B5EF4-FFF2-40B4-BE49-F238E27FC236}">
                <a16:creationId xmlns:a16="http://schemas.microsoft.com/office/drawing/2014/main" id="{65A1FB5F-7447-66C6-A2DA-D09472843924}"/>
              </a:ext>
            </a:extLst>
          </p:cNvPr>
          <p:cNvCxnSpPr>
            <a:cxnSpLocks/>
          </p:cNvCxnSpPr>
          <p:nvPr/>
        </p:nvCxnSpPr>
        <p:spPr>
          <a:xfrm flipH="1">
            <a:off x="4021822" y="3050624"/>
            <a:ext cx="442040" cy="458279"/>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638FA90D-5AEF-358C-CBE5-778560009BEF}"/>
              </a:ext>
            </a:extLst>
          </p:cNvPr>
          <p:cNvCxnSpPr>
            <a:cxnSpLocks/>
          </p:cNvCxnSpPr>
          <p:nvPr/>
        </p:nvCxnSpPr>
        <p:spPr>
          <a:xfrm>
            <a:off x="5209522" y="3036730"/>
            <a:ext cx="1406008" cy="487191"/>
          </a:xfrm>
          <a:prstGeom prst="line">
            <a:avLst/>
          </a:prstGeom>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2A1DC2B9-7F24-811D-648E-9255E930CB46}"/>
              </a:ext>
            </a:extLst>
          </p:cNvPr>
          <p:cNvSpPr txBox="1"/>
          <p:nvPr/>
        </p:nvSpPr>
        <p:spPr>
          <a:xfrm>
            <a:off x="5338288" y="5469468"/>
            <a:ext cx="651754" cy="215444"/>
          </a:xfrm>
          <a:prstGeom prst="rect">
            <a:avLst/>
          </a:prstGeom>
          <a:noFill/>
        </p:spPr>
        <p:txBody>
          <a:bodyPr wrap="square">
            <a:spAutoFit/>
          </a:bodyPr>
          <a:lstStyle/>
          <a:p>
            <a:r>
              <a:rPr lang="en-US" sz="800" dirty="0">
                <a:solidFill>
                  <a:schemeClr val="tx1"/>
                </a:solidFill>
              </a:rPr>
              <a:t>AID12</a:t>
            </a:r>
            <a:endParaRPr lang="en-US" sz="800" dirty="0"/>
          </a:p>
        </p:txBody>
      </p:sp>
      <p:sp>
        <p:nvSpPr>
          <p:cNvPr id="40" name="Rectangle 39">
            <a:extLst>
              <a:ext uri="{FF2B5EF4-FFF2-40B4-BE49-F238E27FC236}">
                <a16:creationId xmlns:a16="http://schemas.microsoft.com/office/drawing/2014/main" id="{F2DE4A07-EA8A-899B-6138-34E28248A076}"/>
              </a:ext>
            </a:extLst>
          </p:cNvPr>
          <p:cNvSpPr/>
          <p:nvPr/>
        </p:nvSpPr>
        <p:spPr>
          <a:xfrm>
            <a:off x="5330865" y="5409654"/>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713049D0-43D9-3F7D-0D54-72329D85ABC0}"/>
              </a:ext>
            </a:extLst>
          </p:cNvPr>
          <p:cNvSpPr txBox="1"/>
          <p:nvPr/>
        </p:nvSpPr>
        <p:spPr>
          <a:xfrm>
            <a:off x="5251721" y="5204959"/>
            <a:ext cx="267983" cy="215444"/>
          </a:xfrm>
          <a:prstGeom prst="rect">
            <a:avLst/>
          </a:prstGeom>
          <a:noFill/>
        </p:spPr>
        <p:txBody>
          <a:bodyPr wrap="square">
            <a:spAutoFit/>
          </a:bodyPr>
          <a:lstStyle/>
          <a:p>
            <a:r>
              <a:rPr lang="en-US" sz="800" dirty="0">
                <a:solidFill>
                  <a:schemeClr val="tx1"/>
                </a:solidFill>
              </a:rPr>
              <a:t>0</a:t>
            </a:r>
            <a:endParaRPr lang="en-US" sz="800" dirty="0"/>
          </a:p>
        </p:txBody>
      </p:sp>
      <p:sp>
        <p:nvSpPr>
          <p:cNvPr id="42" name="Rectangle 41">
            <a:extLst>
              <a:ext uri="{FF2B5EF4-FFF2-40B4-BE49-F238E27FC236}">
                <a16:creationId xmlns:a16="http://schemas.microsoft.com/office/drawing/2014/main" id="{13A3F146-1F6E-50E8-FA2E-016BC7ECC00E}"/>
              </a:ext>
            </a:extLst>
          </p:cNvPr>
          <p:cNvSpPr/>
          <p:nvPr/>
        </p:nvSpPr>
        <p:spPr>
          <a:xfrm>
            <a:off x="5987203" y="5409977"/>
            <a:ext cx="1418455"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8C3CE2C1-F84C-1428-C75D-EA5132C26629}"/>
              </a:ext>
            </a:extLst>
          </p:cNvPr>
          <p:cNvSpPr txBox="1"/>
          <p:nvPr/>
        </p:nvSpPr>
        <p:spPr>
          <a:xfrm>
            <a:off x="7457242" y="5366980"/>
            <a:ext cx="730889" cy="461665"/>
          </a:xfrm>
          <a:prstGeom prst="rect">
            <a:avLst/>
          </a:prstGeom>
          <a:noFill/>
        </p:spPr>
        <p:txBody>
          <a:bodyPr wrap="square">
            <a:spAutoFit/>
          </a:bodyPr>
          <a:lstStyle/>
          <a:p>
            <a:r>
              <a:rPr lang="en-US" sz="800" dirty="0">
                <a:solidFill>
                  <a:schemeClr val="tx1"/>
                </a:solidFill>
              </a:rPr>
              <a:t>Trigger Dependent User Info</a:t>
            </a:r>
            <a:endParaRPr lang="en-US" sz="800" dirty="0"/>
          </a:p>
        </p:txBody>
      </p:sp>
      <p:sp>
        <p:nvSpPr>
          <p:cNvPr id="44" name="Rectangle 43">
            <a:extLst>
              <a:ext uri="{FF2B5EF4-FFF2-40B4-BE49-F238E27FC236}">
                <a16:creationId xmlns:a16="http://schemas.microsoft.com/office/drawing/2014/main" id="{BBFC2464-294E-BB05-D383-6FF2ECDA76AE}"/>
              </a:ext>
            </a:extLst>
          </p:cNvPr>
          <p:cNvSpPr/>
          <p:nvPr/>
        </p:nvSpPr>
        <p:spPr>
          <a:xfrm>
            <a:off x="7413082" y="5401099"/>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D4200E76-490D-7DF1-EE29-C5867E74B60C}"/>
              </a:ext>
            </a:extLst>
          </p:cNvPr>
          <p:cNvSpPr txBox="1"/>
          <p:nvPr/>
        </p:nvSpPr>
        <p:spPr>
          <a:xfrm>
            <a:off x="5618645" y="5199516"/>
            <a:ext cx="375631" cy="215444"/>
          </a:xfrm>
          <a:prstGeom prst="rect">
            <a:avLst/>
          </a:prstGeom>
          <a:noFill/>
        </p:spPr>
        <p:txBody>
          <a:bodyPr wrap="square">
            <a:spAutoFit/>
          </a:bodyPr>
          <a:lstStyle/>
          <a:p>
            <a:r>
              <a:rPr lang="en-US" sz="800" dirty="0">
                <a:solidFill>
                  <a:schemeClr val="tx1"/>
                </a:solidFill>
              </a:rPr>
              <a:t>11</a:t>
            </a:r>
            <a:endParaRPr lang="en-US" sz="800" dirty="0"/>
          </a:p>
        </p:txBody>
      </p:sp>
      <p:sp>
        <p:nvSpPr>
          <p:cNvPr id="46" name="TextBox 45">
            <a:extLst>
              <a:ext uri="{FF2B5EF4-FFF2-40B4-BE49-F238E27FC236}">
                <a16:creationId xmlns:a16="http://schemas.microsoft.com/office/drawing/2014/main" id="{6E89D419-7D66-2E66-1BB0-14A9F2CAA0B0}"/>
              </a:ext>
            </a:extLst>
          </p:cNvPr>
          <p:cNvSpPr txBox="1"/>
          <p:nvPr/>
        </p:nvSpPr>
        <p:spPr>
          <a:xfrm>
            <a:off x="5930855" y="5190401"/>
            <a:ext cx="375631" cy="215444"/>
          </a:xfrm>
          <a:prstGeom prst="rect">
            <a:avLst/>
          </a:prstGeom>
          <a:noFill/>
        </p:spPr>
        <p:txBody>
          <a:bodyPr wrap="square">
            <a:spAutoFit/>
          </a:bodyPr>
          <a:lstStyle/>
          <a:p>
            <a:r>
              <a:rPr lang="en-US" sz="800" dirty="0">
                <a:solidFill>
                  <a:schemeClr val="tx1"/>
                </a:solidFill>
              </a:rPr>
              <a:t>12</a:t>
            </a:r>
            <a:endParaRPr lang="en-US" sz="800" dirty="0"/>
          </a:p>
        </p:txBody>
      </p:sp>
      <p:sp>
        <p:nvSpPr>
          <p:cNvPr id="47" name="TextBox 46">
            <a:extLst>
              <a:ext uri="{FF2B5EF4-FFF2-40B4-BE49-F238E27FC236}">
                <a16:creationId xmlns:a16="http://schemas.microsoft.com/office/drawing/2014/main" id="{E4FF780D-F695-17FD-A6F4-091BE3396F8B}"/>
              </a:ext>
            </a:extLst>
          </p:cNvPr>
          <p:cNvSpPr txBox="1"/>
          <p:nvPr/>
        </p:nvSpPr>
        <p:spPr>
          <a:xfrm>
            <a:off x="7145032" y="5166102"/>
            <a:ext cx="375631" cy="215444"/>
          </a:xfrm>
          <a:prstGeom prst="rect">
            <a:avLst/>
          </a:prstGeom>
          <a:noFill/>
        </p:spPr>
        <p:txBody>
          <a:bodyPr wrap="square">
            <a:spAutoFit/>
          </a:bodyPr>
          <a:lstStyle/>
          <a:p>
            <a:r>
              <a:rPr lang="en-US" sz="800" dirty="0">
                <a:solidFill>
                  <a:schemeClr val="tx1"/>
                </a:solidFill>
              </a:rPr>
              <a:t>39</a:t>
            </a:r>
            <a:endParaRPr lang="en-US" sz="800" dirty="0"/>
          </a:p>
        </p:txBody>
      </p:sp>
      <p:sp>
        <p:nvSpPr>
          <p:cNvPr id="48" name="TextBox 47">
            <a:extLst>
              <a:ext uri="{FF2B5EF4-FFF2-40B4-BE49-F238E27FC236}">
                <a16:creationId xmlns:a16="http://schemas.microsoft.com/office/drawing/2014/main" id="{6FB0777F-AAE8-8CB0-0E90-804F544D3E6D}"/>
              </a:ext>
            </a:extLst>
          </p:cNvPr>
          <p:cNvSpPr txBox="1"/>
          <p:nvPr/>
        </p:nvSpPr>
        <p:spPr>
          <a:xfrm>
            <a:off x="6016198" y="5927666"/>
            <a:ext cx="1959689" cy="215444"/>
          </a:xfrm>
          <a:prstGeom prst="rect">
            <a:avLst/>
          </a:prstGeom>
          <a:noFill/>
        </p:spPr>
        <p:txBody>
          <a:bodyPr wrap="square">
            <a:spAutoFit/>
          </a:bodyPr>
          <a:lstStyle/>
          <a:p>
            <a:r>
              <a:rPr lang="en-US" sz="800" dirty="0">
                <a:solidFill>
                  <a:schemeClr val="tx1"/>
                </a:solidFill>
              </a:rPr>
              <a:t>Pre-Padding FCS User Info field</a:t>
            </a:r>
            <a:endParaRPr lang="en-US" sz="800" dirty="0"/>
          </a:p>
        </p:txBody>
      </p:sp>
      <p:sp>
        <p:nvSpPr>
          <p:cNvPr id="49" name="Left Brace 48">
            <a:extLst>
              <a:ext uri="{FF2B5EF4-FFF2-40B4-BE49-F238E27FC236}">
                <a16:creationId xmlns:a16="http://schemas.microsoft.com/office/drawing/2014/main" id="{E528D593-1873-8C3C-8B2C-95D1CBBC6BD6}"/>
              </a:ext>
            </a:extLst>
          </p:cNvPr>
          <p:cNvSpPr/>
          <p:nvPr/>
        </p:nvSpPr>
        <p:spPr>
          <a:xfrm rot="5400000">
            <a:off x="6598599" y="4392909"/>
            <a:ext cx="186494" cy="1418455"/>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TextBox 49">
            <a:extLst>
              <a:ext uri="{FF2B5EF4-FFF2-40B4-BE49-F238E27FC236}">
                <a16:creationId xmlns:a16="http://schemas.microsoft.com/office/drawing/2014/main" id="{E1C2D4D6-704B-B236-9179-8F85B08D1B1B}"/>
              </a:ext>
            </a:extLst>
          </p:cNvPr>
          <p:cNvSpPr txBox="1"/>
          <p:nvPr/>
        </p:nvSpPr>
        <p:spPr>
          <a:xfrm>
            <a:off x="6137565" y="4797466"/>
            <a:ext cx="1528306" cy="215444"/>
          </a:xfrm>
          <a:prstGeom prst="rect">
            <a:avLst/>
          </a:prstGeom>
          <a:noFill/>
        </p:spPr>
        <p:txBody>
          <a:bodyPr wrap="square">
            <a:spAutoFit/>
          </a:bodyPr>
          <a:lstStyle/>
          <a:p>
            <a:r>
              <a:rPr lang="en-US" sz="800" dirty="0">
                <a:solidFill>
                  <a:schemeClr val="tx1"/>
                </a:solidFill>
              </a:rPr>
              <a:t>Bits to carry FCS</a:t>
            </a:r>
            <a:endParaRPr lang="en-US" sz="800" dirty="0"/>
          </a:p>
        </p:txBody>
      </p:sp>
      <p:sp>
        <p:nvSpPr>
          <p:cNvPr id="51" name="TextBox 50">
            <a:extLst>
              <a:ext uri="{FF2B5EF4-FFF2-40B4-BE49-F238E27FC236}">
                <a16:creationId xmlns:a16="http://schemas.microsoft.com/office/drawing/2014/main" id="{3BB2BF5F-BFA6-2848-A0CA-01D0EF7835E2}"/>
              </a:ext>
            </a:extLst>
          </p:cNvPr>
          <p:cNvSpPr txBox="1"/>
          <p:nvPr/>
        </p:nvSpPr>
        <p:spPr>
          <a:xfrm>
            <a:off x="6119150" y="5455336"/>
            <a:ext cx="928488" cy="215444"/>
          </a:xfrm>
          <a:prstGeom prst="rect">
            <a:avLst/>
          </a:prstGeom>
          <a:noFill/>
        </p:spPr>
        <p:txBody>
          <a:bodyPr wrap="square">
            <a:spAutoFit/>
          </a:bodyPr>
          <a:lstStyle/>
          <a:p>
            <a:r>
              <a:rPr lang="en-US" sz="800" dirty="0">
                <a:solidFill>
                  <a:schemeClr val="tx1"/>
                </a:solidFill>
              </a:rPr>
              <a:t>FCS Info</a:t>
            </a:r>
            <a:endParaRPr lang="en-US" sz="800" dirty="0"/>
          </a:p>
        </p:txBody>
      </p:sp>
      <p:sp>
        <p:nvSpPr>
          <p:cNvPr id="52" name="Rectangle 51">
            <a:extLst>
              <a:ext uri="{FF2B5EF4-FFF2-40B4-BE49-F238E27FC236}">
                <a16:creationId xmlns:a16="http://schemas.microsoft.com/office/drawing/2014/main" id="{7E6C4F24-46F6-0107-CA7C-2E00B01AC4BF}"/>
              </a:ext>
            </a:extLst>
          </p:cNvPr>
          <p:cNvSpPr/>
          <p:nvPr/>
        </p:nvSpPr>
        <p:spPr>
          <a:xfrm>
            <a:off x="4323964" y="4184034"/>
            <a:ext cx="522939" cy="33855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5A3DD955-8B37-6D7C-29D9-07F88165E7D8}"/>
              </a:ext>
            </a:extLst>
          </p:cNvPr>
          <p:cNvSpPr txBox="1"/>
          <p:nvPr/>
        </p:nvSpPr>
        <p:spPr>
          <a:xfrm>
            <a:off x="5092582" y="4219494"/>
            <a:ext cx="389415" cy="215444"/>
          </a:xfrm>
          <a:prstGeom prst="rect">
            <a:avLst/>
          </a:prstGeom>
          <a:noFill/>
        </p:spPr>
        <p:txBody>
          <a:bodyPr wrap="square">
            <a:spAutoFit/>
          </a:bodyPr>
          <a:lstStyle/>
          <a:p>
            <a:r>
              <a:rPr lang="en-US" sz="800" dirty="0">
                <a:solidFill>
                  <a:schemeClr val="tx1"/>
                </a:solidFill>
              </a:rPr>
              <a:t>MIC</a:t>
            </a:r>
            <a:endParaRPr lang="en-US" sz="800" dirty="0"/>
          </a:p>
        </p:txBody>
      </p:sp>
      <p:sp>
        <p:nvSpPr>
          <p:cNvPr id="54" name="Rectangle 53">
            <a:extLst>
              <a:ext uri="{FF2B5EF4-FFF2-40B4-BE49-F238E27FC236}">
                <a16:creationId xmlns:a16="http://schemas.microsoft.com/office/drawing/2014/main" id="{21317349-11CF-60F7-E2F0-FF4BD2D218E4}"/>
              </a:ext>
            </a:extLst>
          </p:cNvPr>
          <p:cNvSpPr/>
          <p:nvPr/>
        </p:nvSpPr>
        <p:spPr>
          <a:xfrm>
            <a:off x="4846903" y="4191506"/>
            <a:ext cx="833812" cy="33855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5" name="Straight Connector 54">
            <a:extLst>
              <a:ext uri="{FF2B5EF4-FFF2-40B4-BE49-F238E27FC236}">
                <a16:creationId xmlns:a16="http://schemas.microsoft.com/office/drawing/2014/main" id="{45EBA22D-DF3F-6E14-97C2-E6530071CDF8}"/>
              </a:ext>
            </a:extLst>
          </p:cNvPr>
          <p:cNvCxnSpPr>
            <a:cxnSpLocks/>
          </p:cNvCxnSpPr>
          <p:nvPr/>
        </p:nvCxnSpPr>
        <p:spPr>
          <a:xfrm>
            <a:off x="4099277" y="3910679"/>
            <a:ext cx="250202" cy="320799"/>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74BEA1B8-946B-9132-1CC3-33CDEA119DF2}"/>
              </a:ext>
            </a:extLst>
          </p:cNvPr>
          <p:cNvCxnSpPr>
            <a:cxnSpLocks/>
            <a:endCxn id="52" idx="0"/>
          </p:cNvCxnSpPr>
          <p:nvPr/>
        </p:nvCxnSpPr>
        <p:spPr>
          <a:xfrm>
            <a:off x="4406467" y="3920362"/>
            <a:ext cx="178967" cy="263672"/>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5EB759E5-AA27-0B3B-E7F7-DCDD15B0C966}"/>
              </a:ext>
            </a:extLst>
          </p:cNvPr>
          <p:cNvCxnSpPr>
            <a:cxnSpLocks/>
            <a:endCxn id="52" idx="0"/>
          </p:cNvCxnSpPr>
          <p:nvPr/>
        </p:nvCxnSpPr>
        <p:spPr>
          <a:xfrm flipH="1">
            <a:off x="4585434" y="3927296"/>
            <a:ext cx="273911" cy="256738"/>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E63F75F-57E3-0C6E-9637-3EC45AC6C6C1}"/>
              </a:ext>
            </a:extLst>
          </p:cNvPr>
          <p:cNvCxnSpPr>
            <a:cxnSpLocks/>
          </p:cNvCxnSpPr>
          <p:nvPr/>
        </p:nvCxnSpPr>
        <p:spPr>
          <a:xfrm flipH="1">
            <a:off x="4934179" y="3915299"/>
            <a:ext cx="203053" cy="268735"/>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91795B3F-15F9-3C0C-CDEE-3CD8B5437212}"/>
              </a:ext>
            </a:extLst>
          </p:cNvPr>
          <p:cNvCxnSpPr>
            <a:cxnSpLocks/>
          </p:cNvCxnSpPr>
          <p:nvPr/>
        </p:nvCxnSpPr>
        <p:spPr>
          <a:xfrm flipH="1">
            <a:off x="5658738" y="3934535"/>
            <a:ext cx="800190" cy="301726"/>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06888145-F3BE-1E1F-0ECE-1EC94BE72881}"/>
              </a:ext>
            </a:extLst>
          </p:cNvPr>
          <p:cNvCxnSpPr>
            <a:cxnSpLocks/>
          </p:cNvCxnSpPr>
          <p:nvPr/>
        </p:nvCxnSpPr>
        <p:spPr>
          <a:xfrm flipH="1">
            <a:off x="5426566" y="3932279"/>
            <a:ext cx="697291" cy="251755"/>
          </a:xfrm>
          <a:prstGeom prst="line">
            <a:avLst/>
          </a:prstGeom>
        </p:spPr>
        <p:style>
          <a:lnRef idx="1">
            <a:schemeClr val="accent1"/>
          </a:lnRef>
          <a:fillRef idx="0">
            <a:schemeClr val="accent1"/>
          </a:fillRef>
          <a:effectRef idx="0">
            <a:schemeClr val="accent1"/>
          </a:effectRef>
          <a:fontRef idx="minor">
            <a:schemeClr val="tx1"/>
          </a:fontRef>
        </p:style>
      </p:cxnSp>
      <p:sp>
        <p:nvSpPr>
          <p:cNvPr id="61" name="TextBox 60">
            <a:extLst>
              <a:ext uri="{FF2B5EF4-FFF2-40B4-BE49-F238E27FC236}">
                <a16:creationId xmlns:a16="http://schemas.microsoft.com/office/drawing/2014/main" id="{B6EE6168-E6F7-A3F4-A5F0-B624EF4F56F4}"/>
              </a:ext>
            </a:extLst>
          </p:cNvPr>
          <p:cNvSpPr txBox="1"/>
          <p:nvPr/>
        </p:nvSpPr>
        <p:spPr>
          <a:xfrm>
            <a:off x="5109156" y="3845721"/>
            <a:ext cx="651754" cy="307777"/>
          </a:xfrm>
          <a:prstGeom prst="rect">
            <a:avLst/>
          </a:prstGeom>
          <a:noFill/>
        </p:spPr>
        <p:txBody>
          <a:bodyPr wrap="square">
            <a:spAutoFit/>
          </a:bodyPr>
          <a:lstStyle/>
          <a:p>
            <a:r>
              <a:rPr lang="en-US" sz="1400" dirty="0">
                <a:solidFill>
                  <a:schemeClr val="tx1"/>
                </a:solidFill>
              </a:rPr>
              <a:t>……</a:t>
            </a:r>
            <a:endParaRPr lang="en-US" sz="1400" dirty="0"/>
          </a:p>
        </p:txBody>
      </p:sp>
      <p:sp>
        <p:nvSpPr>
          <p:cNvPr id="62" name="TextBox 61">
            <a:extLst>
              <a:ext uri="{FF2B5EF4-FFF2-40B4-BE49-F238E27FC236}">
                <a16:creationId xmlns:a16="http://schemas.microsoft.com/office/drawing/2014/main" id="{88CF6835-7EF3-C431-082C-563B0E6D9A5C}"/>
              </a:ext>
            </a:extLst>
          </p:cNvPr>
          <p:cNvSpPr txBox="1"/>
          <p:nvPr/>
        </p:nvSpPr>
        <p:spPr>
          <a:xfrm>
            <a:off x="3843133" y="4679151"/>
            <a:ext cx="540896" cy="215444"/>
          </a:xfrm>
          <a:prstGeom prst="rect">
            <a:avLst/>
          </a:prstGeom>
          <a:noFill/>
        </p:spPr>
        <p:txBody>
          <a:bodyPr wrap="square">
            <a:spAutoFit/>
          </a:bodyPr>
          <a:lstStyle/>
          <a:p>
            <a:r>
              <a:rPr lang="en-US" sz="800" dirty="0"/>
              <a:t>Octets:</a:t>
            </a:r>
          </a:p>
        </p:txBody>
      </p:sp>
      <p:sp>
        <p:nvSpPr>
          <p:cNvPr id="63" name="TextBox 62">
            <a:extLst>
              <a:ext uri="{FF2B5EF4-FFF2-40B4-BE49-F238E27FC236}">
                <a16:creationId xmlns:a16="http://schemas.microsoft.com/office/drawing/2014/main" id="{902EB319-CDB8-D185-B511-B09B99DDF102}"/>
              </a:ext>
            </a:extLst>
          </p:cNvPr>
          <p:cNvSpPr txBox="1"/>
          <p:nvPr/>
        </p:nvSpPr>
        <p:spPr>
          <a:xfrm>
            <a:off x="4541003" y="4557986"/>
            <a:ext cx="295132" cy="215444"/>
          </a:xfrm>
          <a:prstGeom prst="rect">
            <a:avLst/>
          </a:prstGeom>
          <a:noFill/>
        </p:spPr>
        <p:txBody>
          <a:bodyPr wrap="square">
            <a:spAutoFit/>
          </a:bodyPr>
          <a:lstStyle/>
          <a:p>
            <a:r>
              <a:rPr lang="en-US" sz="800" dirty="0"/>
              <a:t>6</a:t>
            </a:r>
          </a:p>
        </p:txBody>
      </p:sp>
      <p:sp>
        <p:nvSpPr>
          <p:cNvPr id="64" name="TextBox 63">
            <a:extLst>
              <a:ext uri="{FF2B5EF4-FFF2-40B4-BE49-F238E27FC236}">
                <a16:creationId xmlns:a16="http://schemas.microsoft.com/office/drawing/2014/main" id="{EAAD58D1-572F-F486-C592-AAD8D839EDF1}"/>
              </a:ext>
            </a:extLst>
          </p:cNvPr>
          <p:cNvSpPr txBox="1"/>
          <p:nvPr/>
        </p:nvSpPr>
        <p:spPr>
          <a:xfrm>
            <a:off x="5215698" y="4557986"/>
            <a:ext cx="295132" cy="215444"/>
          </a:xfrm>
          <a:prstGeom prst="rect">
            <a:avLst/>
          </a:prstGeom>
          <a:noFill/>
        </p:spPr>
        <p:txBody>
          <a:bodyPr wrap="square">
            <a:spAutoFit/>
          </a:bodyPr>
          <a:lstStyle/>
          <a:p>
            <a:r>
              <a:rPr lang="en-US" sz="800" dirty="0"/>
              <a:t>8</a:t>
            </a:r>
          </a:p>
        </p:txBody>
      </p:sp>
      <p:sp>
        <p:nvSpPr>
          <p:cNvPr id="65" name="TextBox 64">
            <a:extLst>
              <a:ext uri="{FF2B5EF4-FFF2-40B4-BE49-F238E27FC236}">
                <a16:creationId xmlns:a16="http://schemas.microsoft.com/office/drawing/2014/main" id="{72C9ABA7-7156-B7B8-064E-1C063B3DDE6A}"/>
              </a:ext>
            </a:extLst>
          </p:cNvPr>
          <p:cNvSpPr txBox="1"/>
          <p:nvPr/>
        </p:nvSpPr>
        <p:spPr>
          <a:xfrm>
            <a:off x="7353134" y="4294342"/>
            <a:ext cx="389415" cy="215444"/>
          </a:xfrm>
          <a:prstGeom prst="rect">
            <a:avLst/>
          </a:prstGeom>
          <a:noFill/>
        </p:spPr>
        <p:txBody>
          <a:bodyPr wrap="square">
            <a:spAutoFit/>
          </a:bodyPr>
          <a:lstStyle/>
          <a:p>
            <a:r>
              <a:rPr lang="en-US" sz="800" dirty="0">
                <a:solidFill>
                  <a:schemeClr val="tx1"/>
                </a:solidFill>
              </a:rPr>
              <a:t>MIC</a:t>
            </a:r>
            <a:endParaRPr lang="en-US" sz="800" dirty="0"/>
          </a:p>
        </p:txBody>
      </p:sp>
      <p:sp>
        <p:nvSpPr>
          <p:cNvPr id="66" name="Rectangle 65">
            <a:extLst>
              <a:ext uri="{FF2B5EF4-FFF2-40B4-BE49-F238E27FC236}">
                <a16:creationId xmlns:a16="http://schemas.microsoft.com/office/drawing/2014/main" id="{6ED5DD03-7D52-DFEF-E6A1-2B14A7C587D7}"/>
              </a:ext>
            </a:extLst>
          </p:cNvPr>
          <p:cNvSpPr/>
          <p:nvPr/>
        </p:nvSpPr>
        <p:spPr>
          <a:xfrm>
            <a:off x="7176680" y="4191506"/>
            <a:ext cx="720071" cy="33855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a:extLst>
              <a:ext uri="{FF2B5EF4-FFF2-40B4-BE49-F238E27FC236}">
                <a16:creationId xmlns:a16="http://schemas.microsoft.com/office/drawing/2014/main" id="{9AF7FE6C-D1E5-A5F8-A447-CE47394DE327}"/>
              </a:ext>
            </a:extLst>
          </p:cNvPr>
          <p:cNvSpPr txBox="1"/>
          <p:nvPr/>
        </p:nvSpPr>
        <p:spPr>
          <a:xfrm>
            <a:off x="7545475" y="4557986"/>
            <a:ext cx="295132" cy="215444"/>
          </a:xfrm>
          <a:prstGeom prst="rect">
            <a:avLst/>
          </a:prstGeom>
          <a:noFill/>
        </p:spPr>
        <p:txBody>
          <a:bodyPr wrap="square">
            <a:spAutoFit/>
          </a:bodyPr>
          <a:lstStyle/>
          <a:p>
            <a:r>
              <a:rPr lang="en-US" sz="800" dirty="0"/>
              <a:t>4</a:t>
            </a:r>
          </a:p>
        </p:txBody>
      </p:sp>
      <p:sp>
        <p:nvSpPr>
          <p:cNvPr id="68" name="TextBox 67">
            <a:extLst>
              <a:ext uri="{FF2B5EF4-FFF2-40B4-BE49-F238E27FC236}">
                <a16:creationId xmlns:a16="http://schemas.microsoft.com/office/drawing/2014/main" id="{0598B825-2960-DEE0-C4F1-BB2108C1C79B}"/>
              </a:ext>
            </a:extLst>
          </p:cNvPr>
          <p:cNvSpPr txBox="1"/>
          <p:nvPr/>
        </p:nvSpPr>
        <p:spPr>
          <a:xfrm>
            <a:off x="6750862" y="4521593"/>
            <a:ext cx="540896" cy="215444"/>
          </a:xfrm>
          <a:prstGeom prst="rect">
            <a:avLst/>
          </a:prstGeom>
          <a:noFill/>
        </p:spPr>
        <p:txBody>
          <a:bodyPr wrap="square">
            <a:spAutoFit/>
          </a:bodyPr>
          <a:lstStyle/>
          <a:p>
            <a:r>
              <a:rPr lang="en-US" sz="800" dirty="0"/>
              <a:t>Octets:</a:t>
            </a:r>
          </a:p>
        </p:txBody>
      </p:sp>
      <p:sp>
        <p:nvSpPr>
          <p:cNvPr id="69" name="TextBox 68">
            <a:extLst>
              <a:ext uri="{FF2B5EF4-FFF2-40B4-BE49-F238E27FC236}">
                <a16:creationId xmlns:a16="http://schemas.microsoft.com/office/drawing/2014/main" id="{6FCFB250-C07E-97BE-9709-546F655A651B}"/>
              </a:ext>
            </a:extLst>
          </p:cNvPr>
          <p:cNvSpPr txBox="1"/>
          <p:nvPr/>
        </p:nvSpPr>
        <p:spPr>
          <a:xfrm>
            <a:off x="6949141" y="3557994"/>
            <a:ext cx="789818" cy="338554"/>
          </a:xfrm>
          <a:prstGeom prst="rect">
            <a:avLst/>
          </a:prstGeom>
          <a:noFill/>
        </p:spPr>
        <p:txBody>
          <a:bodyPr wrap="square">
            <a:spAutoFit/>
          </a:bodyPr>
          <a:lstStyle/>
          <a:p>
            <a:r>
              <a:rPr lang="en-US" sz="800" dirty="0">
                <a:solidFill>
                  <a:schemeClr val="tx1"/>
                </a:solidFill>
              </a:rPr>
              <a:t>Pre-Padding User Info</a:t>
            </a:r>
            <a:endParaRPr lang="en-US" sz="800" dirty="0"/>
          </a:p>
        </p:txBody>
      </p:sp>
      <p:sp>
        <p:nvSpPr>
          <p:cNvPr id="70" name="Rectangle 69">
            <a:extLst>
              <a:ext uri="{FF2B5EF4-FFF2-40B4-BE49-F238E27FC236}">
                <a16:creationId xmlns:a16="http://schemas.microsoft.com/office/drawing/2014/main" id="{EB0E6E17-5E27-E99A-B16F-2D488420DB18}"/>
              </a:ext>
            </a:extLst>
          </p:cNvPr>
          <p:cNvSpPr/>
          <p:nvPr/>
        </p:nvSpPr>
        <p:spPr>
          <a:xfrm>
            <a:off x="7018173" y="3518126"/>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a:extLst>
              <a:ext uri="{FF2B5EF4-FFF2-40B4-BE49-F238E27FC236}">
                <a16:creationId xmlns:a16="http://schemas.microsoft.com/office/drawing/2014/main" id="{9D05BE0F-B9F1-1BE1-3AFC-A4E85201554D}"/>
              </a:ext>
            </a:extLst>
          </p:cNvPr>
          <p:cNvSpPr txBox="1"/>
          <p:nvPr/>
        </p:nvSpPr>
        <p:spPr>
          <a:xfrm>
            <a:off x="7677349" y="3578896"/>
            <a:ext cx="864319" cy="338554"/>
          </a:xfrm>
          <a:prstGeom prst="rect">
            <a:avLst/>
          </a:prstGeom>
          <a:noFill/>
        </p:spPr>
        <p:txBody>
          <a:bodyPr wrap="square">
            <a:spAutoFit/>
          </a:bodyPr>
          <a:lstStyle/>
          <a:p>
            <a:r>
              <a:rPr lang="en-US" sz="800" dirty="0">
                <a:solidFill>
                  <a:schemeClr val="tx1"/>
                </a:solidFill>
              </a:rPr>
              <a:t>Pre-Padding User Info</a:t>
            </a:r>
            <a:endParaRPr lang="en-US" sz="800" dirty="0"/>
          </a:p>
        </p:txBody>
      </p:sp>
      <p:sp>
        <p:nvSpPr>
          <p:cNvPr id="72" name="Rectangle 71">
            <a:extLst>
              <a:ext uri="{FF2B5EF4-FFF2-40B4-BE49-F238E27FC236}">
                <a16:creationId xmlns:a16="http://schemas.microsoft.com/office/drawing/2014/main" id="{C5A575DA-FFCC-8153-35F5-E2714641B39D}"/>
              </a:ext>
            </a:extLst>
          </p:cNvPr>
          <p:cNvSpPr/>
          <p:nvPr/>
        </p:nvSpPr>
        <p:spPr>
          <a:xfrm>
            <a:off x="7669927" y="3519082"/>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3" name="Straight Connector 72">
            <a:extLst>
              <a:ext uri="{FF2B5EF4-FFF2-40B4-BE49-F238E27FC236}">
                <a16:creationId xmlns:a16="http://schemas.microsoft.com/office/drawing/2014/main" id="{F51E8387-DFBE-DD4B-4333-879A7B5A5714}"/>
              </a:ext>
            </a:extLst>
          </p:cNvPr>
          <p:cNvCxnSpPr>
            <a:cxnSpLocks/>
          </p:cNvCxnSpPr>
          <p:nvPr/>
        </p:nvCxnSpPr>
        <p:spPr>
          <a:xfrm flipH="1">
            <a:off x="7176680" y="3885954"/>
            <a:ext cx="40334" cy="324864"/>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248E883C-1CB2-7C5B-7296-03FFCC35FA5B}"/>
              </a:ext>
            </a:extLst>
          </p:cNvPr>
          <p:cNvCxnSpPr>
            <a:cxnSpLocks/>
          </p:cNvCxnSpPr>
          <p:nvPr/>
        </p:nvCxnSpPr>
        <p:spPr>
          <a:xfrm>
            <a:off x="7524204" y="3895637"/>
            <a:ext cx="178967" cy="263672"/>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73A6E025-39A4-650D-1D89-42563FC1698E}"/>
              </a:ext>
            </a:extLst>
          </p:cNvPr>
          <p:cNvCxnSpPr>
            <a:cxnSpLocks/>
          </p:cNvCxnSpPr>
          <p:nvPr/>
        </p:nvCxnSpPr>
        <p:spPr>
          <a:xfrm flipH="1">
            <a:off x="7703171" y="3902571"/>
            <a:ext cx="273911" cy="256738"/>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811E7D76-75C8-2CE4-2F14-65FBB72DA6C5}"/>
              </a:ext>
            </a:extLst>
          </p:cNvPr>
          <p:cNvCxnSpPr>
            <a:cxnSpLocks/>
          </p:cNvCxnSpPr>
          <p:nvPr/>
        </p:nvCxnSpPr>
        <p:spPr>
          <a:xfrm flipH="1">
            <a:off x="7856469" y="3924359"/>
            <a:ext cx="203053" cy="268735"/>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B82351E4-4B68-9CF1-B4BC-F068BE1D92E3}"/>
              </a:ext>
            </a:extLst>
          </p:cNvPr>
          <p:cNvCxnSpPr>
            <a:cxnSpLocks/>
          </p:cNvCxnSpPr>
          <p:nvPr/>
        </p:nvCxnSpPr>
        <p:spPr>
          <a:xfrm>
            <a:off x="5330865" y="3050624"/>
            <a:ext cx="1639023" cy="447535"/>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7866E2B5-FB91-9F8C-100B-DF02D661577D}"/>
              </a:ext>
            </a:extLst>
          </p:cNvPr>
          <p:cNvCxnSpPr>
            <a:cxnSpLocks/>
          </p:cNvCxnSpPr>
          <p:nvPr/>
        </p:nvCxnSpPr>
        <p:spPr>
          <a:xfrm>
            <a:off x="5914061" y="3035838"/>
            <a:ext cx="2402707" cy="484672"/>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Arrow Connector 78">
            <a:extLst>
              <a:ext uri="{FF2B5EF4-FFF2-40B4-BE49-F238E27FC236}">
                <a16:creationId xmlns:a16="http://schemas.microsoft.com/office/drawing/2014/main" id="{527B1A58-5D8E-9FD3-6FEC-E86357D17AC5}"/>
              </a:ext>
            </a:extLst>
          </p:cNvPr>
          <p:cNvCxnSpPr>
            <a:cxnSpLocks/>
          </p:cNvCxnSpPr>
          <p:nvPr/>
        </p:nvCxnSpPr>
        <p:spPr>
          <a:xfrm flipH="1" flipV="1">
            <a:off x="5566511" y="5694208"/>
            <a:ext cx="50456" cy="4979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0" name="TextBox 79">
            <a:extLst>
              <a:ext uri="{FF2B5EF4-FFF2-40B4-BE49-F238E27FC236}">
                <a16:creationId xmlns:a16="http://schemas.microsoft.com/office/drawing/2014/main" id="{6878CD8D-1499-0BE6-08C9-4359598480DB}"/>
              </a:ext>
            </a:extLst>
          </p:cNvPr>
          <p:cNvSpPr txBox="1"/>
          <p:nvPr/>
        </p:nvSpPr>
        <p:spPr>
          <a:xfrm>
            <a:off x="5379647" y="6244052"/>
            <a:ext cx="1598719" cy="215444"/>
          </a:xfrm>
          <a:prstGeom prst="rect">
            <a:avLst/>
          </a:prstGeom>
          <a:noFill/>
        </p:spPr>
        <p:txBody>
          <a:bodyPr wrap="square">
            <a:spAutoFit/>
          </a:bodyPr>
          <a:lstStyle/>
          <a:p>
            <a:r>
              <a:rPr lang="en-US" sz="800" dirty="0">
                <a:solidFill>
                  <a:schemeClr val="tx1"/>
                </a:solidFill>
              </a:rPr>
              <a:t>Specific AID value, e.g. 2009</a:t>
            </a:r>
            <a:endParaRPr lang="en-US" sz="800" dirty="0"/>
          </a:p>
        </p:txBody>
      </p:sp>
      <p:sp>
        <p:nvSpPr>
          <p:cNvPr id="81" name="TextBox 80">
            <a:extLst>
              <a:ext uri="{FF2B5EF4-FFF2-40B4-BE49-F238E27FC236}">
                <a16:creationId xmlns:a16="http://schemas.microsoft.com/office/drawing/2014/main" id="{3BCA581B-498D-C4ED-535A-486F29533070}"/>
              </a:ext>
            </a:extLst>
          </p:cNvPr>
          <p:cNvSpPr txBox="1"/>
          <p:nvPr/>
        </p:nvSpPr>
        <p:spPr>
          <a:xfrm>
            <a:off x="896894" y="5447344"/>
            <a:ext cx="651754" cy="215444"/>
          </a:xfrm>
          <a:prstGeom prst="rect">
            <a:avLst/>
          </a:prstGeom>
          <a:noFill/>
        </p:spPr>
        <p:txBody>
          <a:bodyPr wrap="square">
            <a:spAutoFit/>
          </a:bodyPr>
          <a:lstStyle/>
          <a:p>
            <a:r>
              <a:rPr lang="en-US" sz="800" dirty="0">
                <a:solidFill>
                  <a:schemeClr val="tx1"/>
                </a:solidFill>
              </a:rPr>
              <a:t>AID12</a:t>
            </a:r>
            <a:endParaRPr lang="en-US" sz="800" dirty="0"/>
          </a:p>
        </p:txBody>
      </p:sp>
      <p:sp>
        <p:nvSpPr>
          <p:cNvPr id="82" name="Rectangle 81">
            <a:extLst>
              <a:ext uri="{FF2B5EF4-FFF2-40B4-BE49-F238E27FC236}">
                <a16:creationId xmlns:a16="http://schemas.microsoft.com/office/drawing/2014/main" id="{7959EBEF-2149-41AA-BD7B-A7F1E4FB44A4}"/>
              </a:ext>
            </a:extLst>
          </p:cNvPr>
          <p:cNvSpPr/>
          <p:nvPr/>
        </p:nvSpPr>
        <p:spPr>
          <a:xfrm>
            <a:off x="889471" y="5387530"/>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a:extLst>
              <a:ext uri="{FF2B5EF4-FFF2-40B4-BE49-F238E27FC236}">
                <a16:creationId xmlns:a16="http://schemas.microsoft.com/office/drawing/2014/main" id="{32D79F54-3A11-181A-174C-2578353C72A4}"/>
              </a:ext>
            </a:extLst>
          </p:cNvPr>
          <p:cNvSpPr txBox="1"/>
          <p:nvPr/>
        </p:nvSpPr>
        <p:spPr>
          <a:xfrm>
            <a:off x="810327" y="5182835"/>
            <a:ext cx="267983" cy="215444"/>
          </a:xfrm>
          <a:prstGeom prst="rect">
            <a:avLst/>
          </a:prstGeom>
          <a:noFill/>
        </p:spPr>
        <p:txBody>
          <a:bodyPr wrap="square">
            <a:spAutoFit/>
          </a:bodyPr>
          <a:lstStyle/>
          <a:p>
            <a:r>
              <a:rPr lang="en-US" sz="800" dirty="0">
                <a:solidFill>
                  <a:schemeClr val="tx1"/>
                </a:solidFill>
              </a:rPr>
              <a:t>0</a:t>
            </a:r>
            <a:endParaRPr lang="en-US" sz="800" dirty="0"/>
          </a:p>
        </p:txBody>
      </p:sp>
      <p:sp>
        <p:nvSpPr>
          <p:cNvPr id="84" name="Rectangle 83">
            <a:extLst>
              <a:ext uri="{FF2B5EF4-FFF2-40B4-BE49-F238E27FC236}">
                <a16:creationId xmlns:a16="http://schemas.microsoft.com/office/drawing/2014/main" id="{989F309A-8E15-D4FA-514E-AD0AA3720FB4}"/>
              </a:ext>
            </a:extLst>
          </p:cNvPr>
          <p:cNvSpPr/>
          <p:nvPr/>
        </p:nvSpPr>
        <p:spPr>
          <a:xfrm>
            <a:off x="1545809" y="5387853"/>
            <a:ext cx="1418455"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xtBox 84">
            <a:extLst>
              <a:ext uri="{FF2B5EF4-FFF2-40B4-BE49-F238E27FC236}">
                <a16:creationId xmlns:a16="http://schemas.microsoft.com/office/drawing/2014/main" id="{DF196BBB-499E-A0C6-95F5-CEA961BF9419}"/>
              </a:ext>
            </a:extLst>
          </p:cNvPr>
          <p:cNvSpPr txBox="1"/>
          <p:nvPr/>
        </p:nvSpPr>
        <p:spPr>
          <a:xfrm>
            <a:off x="3015848" y="5344856"/>
            <a:ext cx="730889" cy="461665"/>
          </a:xfrm>
          <a:prstGeom prst="rect">
            <a:avLst/>
          </a:prstGeom>
          <a:noFill/>
        </p:spPr>
        <p:txBody>
          <a:bodyPr wrap="square">
            <a:spAutoFit/>
          </a:bodyPr>
          <a:lstStyle/>
          <a:p>
            <a:r>
              <a:rPr lang="en-US" sz="800" dirty="0">
                <a:solidFill>
                  <a:schemeClr val="tx1"/>
                </a:solidFill>
              </a:rPr>
              <a:t>Trigger Dependent User Info</a:t>
            </a:r>
            <a:endParaRPr lang="en-US" sz="800" dirty="0"/>
          </a:p>
        </p:txBody>
      </p:sp>
      <p:sp>
        <p:nvSpPr>
          <p:cNvPr id="86" name="Rectangle 85">
            <a:extLst>
              <a:ext uri="{FF2B5EF4-FFF2-40B4-BE49-F238E27FC236}">
                <a16:creationId xmlns:a16="http://schemas.microsoft.com/office/drawing/2014/main" id="{60F1D0EA-CD51-EA59-BFBF-82C61574ABE0}"/>
              </a:ext>
            </a:extLst>
          </p:cNvPr>
          <p:cNvSpPr/>
          <p:nvPr/>
        </p:nvSpPr>
        <p:spPr>
          <a:xfrm>
            <a:off x="2971688" y="5378975"/>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a:extLst>
              <a:ext uri="{FF2B5EF4-FFF2-40B4-BE49-F238E27FC236}">
                <a16:creationId xmlns:a16="http://schemas.microsoft.com/office/drawing/2014/main" id="{B0D1AAE7-1DAE-2ADF-B03F-B7A2237A7019}"/>
              </a:ext>
            </a:extLst>
          </p:cNvPr>
          <p:cNvSpPr txBox="1"/>
          <p:nvPr/>
        </p:nvSpPr>
        <p:spPr>
          <a:xfrm>
            <a:off x="1177251" y="5177392"/>
            <a:ext cx="375631" cy="215444"/>
          </a:xfrm>
          <a:prstGeom prst="rect">
            <a:avLst/>
          </a:prstGeom>
          <a:noFill/>
        </p:spPr>
        <p:txBody>
          <a:bodyPr wrap="square">
            <a:spAutoFit/>
          </a:bodyPr>
          <a:lstStyle/>
          <a:p>
            <a:r>
              <a:rPr lang="en-US" sz="800" dirty="0">
                <a:solidFill>
                  <a:schemeClr val="tx1"/>
                </a:solidFill>
              </a:rPr>
              <a:t>11</a:t>
            </a:r>
            <a:endParaRPr lang="en-US" sz="800" dirty="0"/>
          </a:p>
        </p:txBody>
      </p:sp>
      <p:sp>
        <p:nvSpPr>
          <p:cNvPr id="88" name="TextBox 87">
            <a:extLst>
              <a:ext uri="{FF2B5EF4-FFF2-40B4-BE49-F238E27FC236}">
                <a16:creationId xmlns:a16="http://schemas.microsoft.com/office/drawing/2014/main" id="{A12BD327-AC20-BC44-D87D-F8584D43A7F4}"/>
              </a:ext>
            </a:extLst>
          </p:cNvPr>
          <p:cNvSpPr txBox="1"/>
          <p:nvPr/>
        </p:nvSpPr>
        <p:spPr>
          <a:xfrm>
            <a:off x="1489461" y="5168277"/>
            <a:ext cx="375631" cy="215444"/>
          </a:xfrm>
          <a:prstGeom prst="rect">
            <a:avLst/>
          </a:prstGeom>
          <a:noFill/>
        </p:spPr>
        <p:txBody>
          <a:bodyPr wrap="square">
            <a:spAutoFit/>
          </a:bodyPr>
          <a:lstStyle/>
          <a:p>
            <a:r>
              <a:rPr lang="en-US" sz="800" dirty="0">
                <a:solidFill>
                  <a:schemeClr val="tx1"/>
                </a:solidFill>
              </a:rPr>
              <a:t>12</a:t>
            </a:r>
            <a:endParaRPr lang="en-US" sz="800" dirty="0"/>
          </a:p>
        </p:txBody>
      </p:sp>
      <p:sp>
        <p:nvSpPr>
          <p:cNvPr id="89" name="TextBox 88">
            <a:extLst>
              <a:ext uri="{FF2B5EF4-FFF2-40B4-BE49-F238E27FC236}">
                <a16:creationId xmlns:a16="http://schemas.microsoft.com/office/drawing/2014/main" id="{6923F6D8-C0CC-DFC0-4941-E1006E6A4BEE}"/>
              </a:ext>
            </a:extLst>
          </p:cNvPr>
          <p:cNvSpPr txBox="1"/>
          <p:nvPr/>
        </p:nvSpPr>
        <p:spPr>
          <a:xfrm>
            <a:off x="2703638" y="5143978"/>
            <a:ext cx="375631" cy="215444"/>
          </a:xfrm>
          <a:prstGeom prst="rect">
            <a:avLst/>
          </a:prstGeom>
          <a:noFill/>
        </p:spPr>
        <p:txBody>
          <a:bodyPr wrap="square">
            <a:spAutoFit/>
          </a:bodyPr>
          <a:lstStyle/>
          <a:p>
            <a:r>
              <a:rPr lang="en-US" sz="800" dirty="0">
                <a:solidFill>
                  <a:schemeClr val="tx1"/>
                </a:solidFill>
              </a:rPr>
              <a:t>39</a:t>
            </a:r>
            <a:endParaRPr lang="en-US" sz="800" dirty="0"/>
          </a:p>
        </p:txBody>
      </p:sp>
      <p:sp>
        <p:nvSpPr>
          <p:cNvPr id="90" name="TextBox 89">
            <a:extLst>
              <a:ext uri="{FF2B5EF4-FFF2-40B4-BE49-F238E27FC236}">
                <a16:creationId xmlns:a16="http://schemas.microsoft.com/office/drawing/2014/main" id="{97EF6FD2-C986-BA3A-E3FD-98EFB82E4EE7}"/>
              </a:ext>
            </a:extLst>
          </p:cNvPr>
          <p:cNvSpPr txBox="1"/>
          <p:nvPr/>
        </p:nvSpPr>
        <p:spPr>
          <a:xfrm>
            <a:off x="1574804" y="5905542"/>
            <a:ext cx="1598719" cy="215444"/>
          </a:xfrm>
          <a:prstGeom prst="rect">
            <a:avLst/>
          </a:prstGeom>
          <a:noFill/>
        </p:spPr>
        <p:txBody>
          <a:bodyPr wrap="square">
            <a:spAutoFit/>
          </a:bodyPr>
          <a:lstStyle/>
          <a:p>
            <a:r>
              <a:rPr lang="en-US" sz="800" dirty="0">
                <a:solidFill>
                  <a:schemeClr val="tx1"/>
                </a:solidFill>
              </a:rPr>
              <a:t>Security User Info field</a:t>
            </a:r>
            <a:endParaRPr lang="en-US" sz="800" dirty="0"/>
          </a:p>
        </p:txBody>
      </p:sp>
      <p:sp>
        <p:nvSpPr>
          <p:cNvPr id="91" name="Left Brace 90">
            <a:extLst>
              <a:ext uri="{FF2B5EF4-FFF2-40B4-BE49-F238E27FC236}">
                <a16:creationId xmlns:a16="http://schemas.microsoft.com/office/drawing/2014/main" id="{2F89239D-0B7F-3331-43E1-AD1A7B584E4B}"/>
              </a:ext>
            </a:extLst>
          </p:cNvPr>
          <p:cNvSpPr/>
          <p:nvPr/>
        </p:nvSpPr>
        <p:spPr>
          <a:xfrm rot="5400000">
            <a:off x="2157205" y="4370785"/>
            <a:ext cx="186494" cy="1418455"/>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2" name="TextBox 91">
            <a:extLst>
              <a:ext uri="{FF2B5EF4-FFF2-40B4-BE49-F238E27FC236}">
                <a16:creationId xmlns:a16="http://schemas.microsoft.com/office/drawing/2014/main" id="{E97AA0E6-A19A-47BA-1C99-8547A3A33281}"/>
              </a:ext>
            </a:extLst>
          </p:cNvPr>
          <p:cNvSpPr txBox="1"/>
          <p:nvPr/>
        </p:nvSpPr>
        <p:spPr>
          <a:xfrm>
            <a:off x="1574804" y="4669099"/>
            <a:ext cx="1528306" cy="338554"/>
          </a:xfrm>
          <a:prstGeom prst="rect">
            <a:avLst/>
          </a:prstGeom>
          <a:noFill/>
        </p:spPr>
        <p:txBody>
          <a:bodyPr wrap="square">
            <a:spAutoFit/>
          </a:bodyPr>
          <a:lstStyle/>
          <a:p>
            <a:r>
              <a:rPr lang="en-US" sz="800" dirty="0">
                <a:solidFill>
                  <a:schemeClr val="tx1"/>
                </a:solidFill>
              </a:rPr>
              <a:t>Bits to carry security information, i.e. PN, MIC</a:t>
            </a:r>
            <a:endParaRPr lang="en-US" sz="800" dirty="0"/>
          </a:p>
        </p:txBody>
      </p:sp>
      <p:sp>
        <p:nvSpPr>
          <p:cNvPr id="93" name="TextBox 92">
            <a:extLst>
              <a:ext uri="{FF2B5EF4-FFF2-40B4-BE49-F238E27FC236}">
                <a16:creationId xmlns:a16="http://schemas.microsoft.com/office/drawing/2014/main" id="{051A5926-B045-7988-7611-F68D1CCA9E40}"/>
              </a:ext>
            </a:extLst>
          </p:cNvPr>
          <p:cNvSpPr txBox="1"/>
          <p:nvPr/>
        </p:nvSpPr>
        <p:spPr>
          <a:xfrm>
            <a:off x="1677756" y="5433212"/>
            <a:ext cx="928488" cy="215444"/>
          </a:xfrm>
          <a:prstGeom prst="rect">
            <a:avLst/>
          </a:prstGeom>
          <a:noFill/>
        </p:spPr>
        <p:txBody>
          <a:bodyPr wrap="square">
            <a:spAutoFit/>
          </a:bodyPr>
          <a:lstStyle/>
          <a:p>
            <a:r>
              <a:rPr lang="en-US" sz="800" dirty="0">
                <a:solidFill>
                  <a:schemeClr val="tx1"/>
                </a:solidFill>
              </a:rPr>
              <a:t>Security Info </a:t>
            </a:r>
            <a:endParaRPr lang="en-US" sz="800" dirty="0"/>
          </a:p>
        </p:txBody>
      </p:sp>
      <p:cxnSp>
        <p:nvCxnSpPr>
          <p:cNvPr id="94" name="Straight Arrow Connector 93">
            <a:extLst>
              <a:ext uri="{FF2B5EF4-FFF2-40B4-BE49-F238E27FC236}">
                <a16:creationId xmlns:a16="http://schemas.microsoft.com/office/drawing/2014/main" id="{ECFC4F6D-58CE-9A3B-8D63-DD164A35D1F3}"/>
              </a:ext>
            </a:extLst>
          </p:cNvPr>
          <p:cNvCxnSpPr>
            <a:cxnSpLocks/>
          </p:cNvCxnSpPr>
          <p:nvPr/>
        </p:nvCxnSpPr>
        <p:spPr>
          <a:xfrm flipH="1" flipV="1">
            <a:off x="1126795" y="5662270"/>
            <a:ext cx="50456" cy="4979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5" name="TextBox 94">
            <a:extLst>
              <a:ext uri="{FF2B5EF4-FFF2-40B4-BE49-F238E27FC236}">
                <a16:creationId xmlns:a16="http://schemas.microsoft.com/office/drawing/2014/main" id="{3E60969D-8E68-9753-F049-22FD80F15C5F}"/>
              </a:ext>
            </a:extLst>
          </p:cNvPr>
          <p:cNvSpPr txBox="1"/>
          <p:nvPr/>
        </p:nvSpPr>
        <p:spPr>
          <a:xfrm>
            <a:off x="939931" y="6212114"/>
            <a:ext cx="1598719" cy="215444"/>
          </a:xfrm>
          <a:prstGeom prst="rect">
            <a:avLst/>
          </a:prstGeom>
          <a:noFill/>
        </p:spPr>
        <p:txBody>
          <a:bodyPr wrap="square">
            <a:spAutoFit/>
          </a:bodyPr>
          <a:lstStyle/>
          <a:p>
            <a:r>
              <a:rPr lang="en-US" sz="800" dirty="0">
                <a:solidFill>
                  <a:schemeClr val="tx1"/>
                </a:solidFill>
              </a:rPr>
              <a:t>Specific AID value, e.g. 2006</a:t>
            </a:r>
            <a:endParaRPr lang="en-US" sz="800" dirty="0"/>
          </a:p>
        </p:txBody>
      </p:sp>
    </p:spTree>
    <p:extLst>
      <p:ext uri="{BB962C8B-B14F-4D97-AF65-F5344CB8AC3E}">
        <p14:creationId xmlns:p14="http://schemas.microsoft.com/office/powerpoint/2010/main" val="695688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76" y="671900"/>
            <a:ext cx="9144000" cy="623501"/>
          </a:xfrm>
        </p:spPr>
        <p:txBody>
          <a:bodyPr/>
          <a:lstStyle/>
          <a:p>
            <a:r>
              <a:rPr lang="en-US" sz="2400" dirty="0"/>
              <a:t>Protected Trigger Frame Format 2---Security Information in Padding Field</a:t>
            </a:r>
            <a:endParaRPr lang="en-US" sz="2400" b="0" dirty="0"/>
          </a:p>
        </p:txBody>
      </p:sp>
      <p:sp>
        <p:nvSpPr>
          <p:cNvPr id="3" name="Content Placeholder 2"/>
          <p:cNvSpPr>
            <a:spLocks noGrp="1"/>
          </p:cNvSpPr>
          <p:nvPr>
            <p:ph idx="1"/>
          </p:nvPr>
        </p:nvSpPr>
        <p:spPr>
          <a:xfrm>
            <a:off x="0" y="1320080"/>
            <a:ext cx="9144000" cy="2642320"/>
          </a:xfrm>
        </p:spPr>
        <p:txBody>
          <a:bodyPr/>
          <a:lstStyle/>
          <a:p>
            <a:r>
              <a:rPr lang="en-US" sz="1600" dirty="0"/>
              <a:t>Security Indication, Key Id are carried in Special User Info field or Common Info field.</a:t>
            </a:r>
          </a:p>
          <a:p>
            <a:pPr lvl="1"/>
            <a:r>
              <a:rPr lang="en-US" sz="1600" dirty="0"/>
              <a:t>Security Indication helps the recipients without control frame protection support to figure out the location of pre-padding FCS.</a:t>
            </a:r>
          </a:p>
          <a:p>
            <a:pPr lvl="1"/>
            <a:r>
              <a:rPr lang="en-US" sz="1600" dirty="0"/>
              <a:t>The discussion of the Trigger frame addressing to recipients with and without ICF/ICR support will be discussed in the following presentation.</a:t>
            </a:r>
          </a:p>
          <a:p>
            <a:r>
              <a:rPr lang="en-US" sz="1600" dirty="0"/>
              <a:t>PN and MIC are carried in Padding field after 16-bit all 1s.</a:t>
            </a:r>
          </a:p>
          <a:p>
            <a:endParaRPr lang="en-US" sz="1600" dirty="0"/>
          </a:p>
          <a:p>
            <a:r>
              <a:rPr lang="en-US" sz="1600" dirty="0"/>
              <a:t>It seems option 2 is preferable.</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96" name="TextBox 95">
            <a:extLst>
              <a:ext uri="{FF2B5EF4-FFF2-40B4-BE49-F238E27FC236}">
                <a16:creationId xmlns:a16="http://schemas.microsoft.com/office/drawing/2014/main" id="{48CE75D0-E0A1-1D19-AEA7-034944595208}"/>
              </a:ext>
            </a:extLst>
          </p:cNvPr>
          <p:cNvSpPr txBox="1"/>
          <p:nvPr/>
        </p:nvSpPr>
        <p:spPr>
          <a:xfrm>
            <a:off x="4038600" y="5867400"/>
            <a:ext cx="361034" cy="215444"/>
          </a:xfrm>
          <a:prstGeom prst="rect">
            <a:avLst/>
          </a:prstGeom>
          <a:noFill/>
        </p:spPr>
        <p:txBody>
          <a:bodyPr wrap="square">
            <a:spAutoFit/>
          </a:bodyPr>
          <a:lstStyle/>
          <a:p>
            <a:r>
              <a:rPr lang="en-US" sz="800" dirty="0">
                <a:solidFill>
                  <a:schemeClr val="tx1"/>
                </a:solidFill>
              </a:rPr>
              <a:t>PN</a:t>
            </a:r>
            <a:endParaRPr lang="en-US" sz="800" dirty="0"/>
          </a:p>
        </p:txBody>
      </p:sp>
      <p:grpSp>
        <p:nvGrpSpPr>
          <p:cNvPr id="97" name="Group 96">
            <a:extLst>
              <a:ext uri="{FF2B5EF4-FFF2-40B4-BE49-F238E27FC236}">
                <a16:creationId xmlns:a16="http://schemas.microsoft.com/office/drawing/2014/main" id="{30C104E0-D3A0-1AE9-AFAE-4445039D0817}"/>
              </a:ext>
            </a:extLst>
          </p:cNvPr>
          <p:cNvGrpSpPr/>
          <p:nvPr/>
        </p:nvGrpSpPr>
        <p:grpSpPr>
          <a:xfrm>
            <a:off x="933378" y="4548323"/>
            <a:ext cx="5520626" cy="819409"/>
            <a:chOff x="1484743" y="3614143"/>
            <a:chExt cx="5520626" cy="819409"/>
          </a:xfrm>
        </p:grpSpPr>
        <p:pic>
          <p:nvPicPr>
            <p:cNvPr id="98" name="Picture 97">
              <a:extLst>
                <a:ext uri="{FF2B5EF4-FFF2-40B4-BE49-F238E27FC236}">
                  <a16:creationId xmlns:a16="http://schemas.microsoft.com/office/drawing/2014/main" id="{07A0C335-6BA5-DD94-AD2E-C3B14ED1C764}"/>
                </a:ext>
              </a:extLst>
            </p:cNvPr>
            <p:cNvPicPr>
              <a:picLocks noChangeAspect="1"/>
            </p:cNvPicPr>
            <p:nvPr/>
          </p:nvPicPr>
          <p:blipFill>
            <a:blip r:embed="rId2"/>
            <a:stretch>
              <a:fillRect/>
            </a:stretch>
          </p:blipFill>
          <p:spPr>
            <a:xfrm>
              <a:off x="1484743" y="3614143"/>
              <a:ext cx="3544784" cy="817068"/>
            </a:xfrm>
            <a:prstGeom prst="rect">
              <a:avLst/>
            </a:prstGeom>
          </p:spPr>
        </p:pic>
        <p:pic>
          <p:nvPicPr>
            <p:cNvPr id="99" name="Picture 98">
              <a:extLst>
                <a:ext uri="{FF2B5EF4-FFF2-40B4-BE49-F238E27FC236}">
                  <a16:creationId xmlns:a16="http://schemas.microsoft.com/office/drawing/2014/main" id="{ABB66FFF-BC17-2C8D-6319-1FCFF02D3C0C}"/>
                </a:ext>
              </a:extLst>
            </p:cNvPr>
            <p:cNvPicPr>
              <a:picLocks noChangeAspect="1"/>
            </p:cNvPicPr>
            <p:nvPr/>
          </p:nvPicPr>
          <p:blipFill>
            <a:blip r:embed="rId3"/>
            <a:stretch>
              <a:fillRect/>
            </a:stretch>
          </p:blipFill>
          <p:spPr>
            <a:xfrm>
              <a:off x="5010070" y="3667609"/>
              <a:ext cx="1995299" cy="765943"/>
            </a:xfrm>
            <a:prstGeom prst="rect">
              <a:avLst/>
            </a:prstGeom>
          </p:spPr>
        </p:pic>
      </p:grpSp>
      <p:sp>
        <p:nvSpPr>
          <p:cNvPr id="100" name="Rectangle 99">
            <a:extLst>
              <a:ext uri="{FF2B5EF4-FFF2-40B4-BE49-F238E27FC236}">
                <a16:creationId xmlns:a16="http://schemas.microsoft.com/office/drawing/2014/main" id="{B7605884-9A38-85ED-2825-F0761BEE7E0F}"/>
              </a:ext>
            </a:extLst>
          </p:cNvPr>
          <p:cNvSpPr/>
          <p:nvPr/>
        </p:nvSpPr>
        <p:spPr>
          <a:xfrm>
            <a:off x="2758083" y="5730631"/>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TextBox 100">
            <a:extLst>
              <a:ext uri="{FF2B5EF4-FFF2-40B4-BE49-F238E27FC236}">
                <a16:creationId xmlns:a16="http://schemas.microsoft.com/office/drawing/2014/main" id="{4E61B850-BD30-28B3-16B2-E13195A99970}"/>
              </a:ext>
            </a:extLst>
          </p:cNvPr>
          <p:cNvSpPr txBox="1"/>
          <p:nvPr/>
        </p:nvSpPr>
        <p:spPr>
          <a:xfrm>
            <a:off x="2697794" y="5818553"/>
            <a:ext cx="1151087" cy="215444"/>
          </a:xfrm>
          <a:prstGeom prst="rect">
            <a:avLst/>
          </a:prstGeom>
          <a:noFill/>
        </p:spPr>
        <p:txBody>
          <a:bodyPr wrap="square">
            <a:spAutoFit/>
          </a:bodyPr>
          <a:lstStyle/>
          <a:p>
            <a:r>
              <a:rPr lang="en-US" sz="800" dirty="0">
                <a:solidFill>
                  <a:schemeClr val="tx1"/>
                </a:solidFill>
              </a:rPr>
              <a:t>1111111111111111</a:t>
            </a:r>
            <a:endParaRPr lang="en-US" sz="800" dirty="0"/>
          </a:p>
        </p:txBody>
      </p:sp>
      <p:cxnSp>
        <p:nvCxnSpPr>
          <p:cNvPr id="102" name="Straight Connector 101">
            <a:extLst>
              <a:ext uri="{FF2B5EF4-FFF2-40B4-BE49-F238E27FC236}">
                <a16:creationId xmlns:a16="http://schemas.microsoft.com/office/drawing/2014/main" id="{A2F5D8F4-8BB3-EF54-7FF8-527562594A10}"/>
              </a:ext>
            </a:extLst>
          </p:cNvPr>
          <p:cNvCxnSpPr>
            <a:cxnSpLocks/>
          </p:cNvCxnSpPr>
          <p:nvPr/>
        </p:nvCxnSpPr>
        <p:spPr>
          <a:xfrm flipH="1">
            <a:off x="2750660" y="5074744"/>
            <a:ext cx="2638825" cy="655887"/>
          </a:xfrm>
          <a:prstGeom prst="line">
            <a:avLst/>
          </a:prstGeom>
        </p:spPr>
        <p:style>
          <a:lnRef idx="1">
            <a:schemeClr val="accent1"/>
          </a:lnRef>
          <a:fillRef idx="0">
            <a:schemeClr val="accent1"/>
          </a:fillRef>
          <a:effectRef idx="0">
            <a:schemeClr val="accent1"/>
          </a:effectRef>
          <a:fontRef idx="minor">
            <a:schemeClr val="tx1"/>
          </a:fontRef>
        </p:style>
      </p:cxnSp>
      <p:sp>
        <p:nvSpPr>
          <p:cNvPr id="103" name="TextBox 102">
            <a:extLst>
              <a:ext uri="{FF2B5EF4-FFF2-40B4-BE49-F238E27FC236}">
                <a16:creationId xmlns:a16="http://schemas.microsoft.com/office/drawing/2014/main" id="{ABECA894-BA94-D113-D67D-236CC7489B42}"/>
              </a:ext>
            </a:extLst>
          </p:cNvPr>
          <p:cNvSpPr txBox="1"/>
          <p:nvPr/>
        </p:nvSpPr>
        <p:spPr>
          <a:xfrm>
            <a:off x="2863315" y="6107447"/>
            <a:ext cx="789818" cy="215444"/>
          </a:xfrm>
          <a:prstGeom prst="rect">
            <a:avLst/>
          </a:prstGeom>
          <a:noFill/>
        </p:spPr>
        <p:txBody>
          <a:bodyPr wrap="square">
            <a:spAutoFit/>
          </a:bodyPr>
          <a:lstStyle/>
          <a:p>
            <a:r>
              <a:rPr lang="en-US" sz="800" dirty="0"/>
              <a:t>Sixteen 1s</a:t>
            </a:r>
          </a:p>
        </p:txBody>
      </p:sp>
      <p:sp>
        <p:nvSpPr>
          <p:cNvPr id="104" name="TextBox 103">
            <a:extLst>
              <a:ext uri="{FF2B5EF4-FFF2-40B4-BE49-F238E27FC236}">
                <a16:creationId xmlns:a16="http://schemas.microsoft.com/office/drawing/2014/main" id="{432B8EB9-F3DA-7AAA-AE33-00DC3FF7D428}"/>
              </a:ext>
            </a:extLst>
          </p:cNvPr>
          <p:cNvSpPr txBox="1"/>
          <p:nvPr/>
        </p:nvSpPr>
        <p:spPr>
          <a:xfrm>
            <a:off x="4988521" y="5773714"/>
            <a:ext cx="389415" cy="215444"/>
          </a:xfrm>
          <a:prstGeom prst="rect">
            <a:avLst/>
          </a:prstGeom>
          <a:noFill/>
        </p:spPr>
        <p:txBody>
          <a:bodyPr wrap="square">
            <a:spAutoFit/>
          </a:bodyPr>
          <a:lstStyle/>
          <a:p>
            <a:r>
              <a:rPr lang="en-US" sz="800" dirty="0">
                <a:solidFill>
                  <a:schemeClr val="tx1"/>
                </a:solidFill>
              </a:rPr>
              <a:t>MIC</a:t>
            </a:r>
            <a:endParaRPr lang="en-US" sz="800" dirty="0"/>
          </a:p>
        </p:txBody>
      </p:sp>
      <p:sp>
        <p:nvSpPr>
          <p:cNvPr id="105" name="TextBox 104">
            <a:extLst>
              <a:ext uri="{FF2B5EF4-FFF2-40B4-BE49-F238E27FC236}">
                <a16:creationId xmlns:a16="http://schemas.microsoft.com/office/drawing/2014/main" id="{A8AEB3A6-7764-6CC6-4AED-F755C6E70CA5}"/>
              </a:ext>
            </a:extLst>
          </p:cNvPr>
          <p:cNvSpPr txBox="1"/>
          <p:nvPr/>
        </p:nvSpPr>
        <p:spPr>
          <a:xfrm>
            <a:off x="3982337" y="6138972"/>
            <a:ext cx="667762" cy="215444"/>
          </a:xfrm>
          <a:prstGeom prst="rect">
            <a:avLst/>
          </a:prstGeom>
          <a:noFill/>
        </p:spPr>
        <p:txBody>
          <a:bodyPr wrap="square">
            <a:spAutoFit/>
          </a:bodyPr>
          <a:lstStyle/>
          <a:p>
            <a:r>
              <a:rPr lang="en-US" sz="800" dirty="0"/>
              <a:t>6 Octets:</a:t>
            </a:r>
          </a:p>
        </p:txBody>
      </p:sp>
      <p:sp>
        <p:nvSpPr>
          <p:cNvPr id="106" name="Rectangle 105">
            <a:extLst>
              <a:ext uri="{FF2B5EF4-FFF2-40B4-BE49-F238E27FC236}">
                <a16:creationId xmlns:a16="http://schemas.microsoft.com/office/drawing/2014/main" id="{414DDBE4-16BA-E2DC-992A-BBB7F6362206}"/>
              </a:ext>
            </a:extLst>
          </p:cNvPr>
          <p:cNvSpPr/>
          <p:nvPr/>
        </p:nvSpPr>
        <p:spPr>
          <a:xfrm>
            <a:off x="3754679" y="5724196"/>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106">
            <a:extLst>
              <a:ext uri="{FF2B5EF4-FFF2-40B4-BE49-F238E27FC236}">
                <a16:creationId xmlns:a16="http://schemas.microsoft.com/office/drawing/2014/main" id="{4445ABD7-2082-0B73-5258-22601F4803C4}"/>
              </a:ext>
            </a:extLst>
          </p:cNvPr>
          <p:cNvSpPr/>
          <p:nvPr/>
        </p:nvSpPr>
        <p:spPr>
          <a:xfrm>
            <a:off x="4751275" y="5735902"/>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TextBox 107">
            <a:extLst>
              <a:ext uri="{FF2B5EF4-FFF2-40B4-BE49-F238E27FC236}">
                <a16:creationId xmlns:a16="http://schemas.microsoft.com/office/drawing/2014/main" id="{763202C9-18F4-8E34-8805-B918A3984CA3}"/>
              </a:ext>
            </a:extLst>
          </p:cNvPr>
          <p:cNvSpPr txBox="1"/>
          <p:nvPr/>
        </p:nvSpPr>
        <p:spPr>
          <a:xfrm>
            <a:off x="4945231" y="6113842"/>
            <a:ext cx="667762" cy="215444"/>
          </a:xfrm>
          <a:prstGeom prst="rect">
            <a:avLst/>
          </a:prstGeom>
          <a:noFill/>
        </p:spPr>
        <p:txBody>
          <a:bodyPr wrap="square">
            <a:spAutoFit/>
          </a:bodyPr>
          <a:lstStyle/>
          <a:p>
            <a:r>
              <a:rPr lang="en-US" sz="800" dirty="0"/>
              <a:t>8 Octets:</a:t>
            </a:r>
          </a:p>
        </p:txBody>
      </p:sp>
      <p:sp>
        <p:nvSpPr>
          <p:cNvPr id="109" name="TextBox 108">
            <a:extLst>
              <a:ext uri="{FF2B5EF4-FFF2-40B4-BE49-F238E27FC236}">
                <a16:creationId xmlns:a16="http://schemas.microsoft.com/office/drawing/2014/main" id="{635354F4-0644-6F67-6E5E-B4993FA4D8AD}"/>
              </a:ext>
            </a:extLst>
          </p:cNvPr>
          <p:cNvSpPr txBox="1"/>
          <p:nvPr/>
        </p:nvSpPr>
        <p:spPr>
          <a:xfrm>
            <a:off x="5745372" y="5777142"/>
            <a:ext cx="799495" cy="338554"/>
          </a:xfrm>
          <a:prstGeom prst="rect">
            <a:avLst/>
          </a:prstGeom>
          <a:noFill/>
        </p:spPr>
        <p:txBody>
          <a:bodyPr wrap="square">
            <a:spAutoFit/>
          </a:bodyPr>
          <a:lstStyle/>
          <a:p>
            <a:r>
              <a:rPr lang="en-US" sz="800" dirty="0"/>
              <a:t>Pre-Padding FCS</a:t>
            </a:r>
          </a:p>
        </p:txBody>
      </p:sp>
      <p:sp>
        <p:nvSpPr>
          <p:cNvPr id="110" name="Rectangle 109">
            <a:extLst>
              <a:ext uri="{FF2B5EF4-FFF2-40B4-BE49-F238E27FC236}">
                <a16:creationId xmlns:a16="http://schemas.microsoft.com/office/drawing/2014/main" id="{584499B9-F044-7296-B701-7A3CD6459AEA}"/>
              </a:ext>
            </a:extLst>
          </p:cNvPr>
          <p:cNvSpPr/>
          <p:nvPr/>
        </p:nvSpPr>
        <p:spPr>
          <a:xfrm>
            <a:off x="5756494" y="5739330"/>
            <a:ext cx="66776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TextBox 110">
            <a:extLst>
              <a:ext uri="{FF2B5EF4-FFF2-40B4-BE49-F238E27FC236}">
                <a16:creationId xmlns:a16="http://schemas.microsoft.com/office/drawing/2014/main" id="{ADD21422-23F3-653B-1569-1D01D565A07C}"/>
              </a:ext>
            </a:extLst>
          </p:cNvPr>
          <p:cNvSpPr txBox="1"/>
          <p:nvPr/>
        </p:nvSpPr>
        <p:spPr>
          <a:xfrm>
            <a:off x="5950450" y="6117270"/>
            <a:ext cx="667762" cy="215444"/>
          </a:xfrm>
          <a:prstGeom prst="rect">
            <a:avLst/>
          </a:prstGeom>
          <a:noFill/>
        </p:spPr>
        <p:txBody>
          <a:bodyPr wrap="square">
            <a:spAutoFit/>
          </a:bodyPr>
          <a:lstStyle/>
          <a:p>
            <a:r>
              <a:rPr lang="en-US" sz="800" dirty="0"/>
              <a:t>4 octets</a:t>
            </a:r>
          </a:p>
        </p:txBody>
      </p:sp>
      <p:cxnSp>
        <p:nvCxnSpPr>
          <p:cNvPr id="112" name="Straight Connector 111">
            <a:extLst>
              <a:ext uri="{FF2B5EF4-FFF2-40B4-BE49-F238E27FC236}">
                <a16:creationId xmlns:a16="http://schemas.microsoft.com/office/drawing/2014/main" id="{B8F070A6-49A8-4B4A-B94F-45904914F62E}"/>
              </a:ext>
            </a:extLst>
          </p:cNvPr>
          <p:cNvCxnSpPr>
            <a:cxnSpLocks/>
          </p:cNvCxnSpPr>
          <p:nvPr/>
        </p:nvCxnSpPr>
        <p:spPr>
          <a:xfrm>
            <a:off x="5950450" y="5138150"/>
            <a:ext cx="1482494" cy="611533"/>
          </a:xfrm>
          <a:prstGeom prst="line">
            <a:avLst/>
          </a:prstGeom>
        </p:spPr>
        <p:style>
          <a:lnRef idx="1">
            <a:schemeClr val="accent1"/>
          </a:lnRef>
          <a:fillRef idx="0">
            <a:schemeClr val="accent1"/>
          </a:fillRef>
          <a:effectRef idx="0">
            <a:schemeClr val="accent1"/>
          </a:effectRef>
          <a:fontRef idx="minor">
            <a:schemeClr val="tx1"/>
          </a:fontRef>
        </p:style>
      </p:cxnSp>
      <p:sp>
        <p:nvSpPr>
          <p:cNvPr id="113" name="TextBox 112">
            <a:extLst>
              <a:ext uri="{FF2B5EF4-FFF2-40B4-BE49-F238E27FC236}">
                <a16:creationId xmlns:a16="http://schemas.microsoft.com/office/drawing/2014/main" id="{5370C450-919C-5062-451B-DA7F4A34EA5C}"/>
              </a:ext>
            </a:extLst>
          </p:cNvPr>
          <p:cNvSpPr txBox="1"/>
          <p:nvPr/>
        </p:nvSpPr>
        <p:spPr>
          <a:xfrm>
            <a:off x="6669908" y="5787495"/>
            <a:ext cx="763036" cy="338554"/>
          </a:xfrm>
          <a:prstGeom prst="rect">
            <a:avLst/>
          </a:prstGeom>
          <a:noFill/>
        </p:spPr>
        <p:txBody>
          <a:bodyPr wrap="square">
            <a:spAutoFit/>
          </a:bodyPr>
          <a:lstStyle/>
          <a:p>
            <a:r>
              <a:rPr lang="en-US" sz="800" dirty="0">
                <a:solidFill>
                  <a:schemeClr val="tx1"/>
                </a:solidFill>
              </a:rPr>
              <a:t>Additional Padding</a:t>
            </a:r>
            <a:endParaRPr lang="en-US" sz="800" dirty="0"/>
          </a:p>
        </p:txBody>
      </p:sp>
      <p:sp>
        <p:nvSpPr>
          <p:cNvPr id="114" name="Rectangle 113">
            <a:extLst>
              <a:ext uri="{FF2B5EF4-FFF2-40B4-BE49-F238E27FC236}">
                <a16:creationId xmlns:a16="http://schemas.microsoft.com/office/drawing/2014/main" id="{8E34796B-F15A-0FD3-38E9-82FC04B4AEAA}"/>
              </a:ext>
            </a:extLst>
          </p:cNvPr>
          <p:cNvSpPr/>
          <p:nvPr/>
        </p:nvSpPr>
        <p:spPr>
          <a:xfrm>
            <a:off x="6432662" y="5749683"/>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TextBox 114">
            <a:extLst>
              <a:ext uri="{FF2B5EF4-FFF2-40B4-BE49-F238E27FC236}">
                <a16:creationId xmlns:a16="http://schemas.microsoft.com/office/drawing/2014/main" id="{52788EA2-69C1-25BB-EB63-C6D217C5D0AE}"/>
              </a:ext>
            </a:extLst>
          </p:cNvPr>
          <p:cNvSpPr txBox="1"/>
          <p:nvPr/>
        </p:nvSpPr>
        <p:spPr>
          <a:xfrm>
            <a:off x="6626618" y="6127623"/>
            <a:ext cx="667762" cy="215444"/>
          </a:xfrm>
          <a:prstGeom prst="rect">
            <a:avLst/>
          </a:prstGeom>
          <a:noFill/>
        </p:spPr>
        <p:txBody>
          <a:bodyPr wrap="square">
            <a:spAutoFit/>
          </a:bodyPr>
          <a:lstStyle/>
          <a:p>
            <a:r>
              <a:rPr lang="en-US" sz="800" dirty="0"/>
              <a:t>variable</a:t>
            </a:r>
          </a:p>
        </p:txBody>
      </p:sp>
    </p:spTree>
    <p:extLst>
      <p:ext uri="{BB962C8B-B14F-4D97-AF65-F5344CB8AC3E}">
        <p14:creationId xmlns:p14="http://schemas.microsoft.com/office/powerpoint/2010/main" val="375007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76" y="671900"/>
            <a:ext cx="9144000" cy="623501"/>
          </a:xfrm>
        </p:spPr>
        <p:txBody>
          <a:bodyPr/>
          <a:lstStyle/>
          <a:p>
            <a:r>
              <a:rPr lang="en-US" sz="2400" dirty="0"/>
              <a:t>Protected Compressed/Multi-TID BAR</a:t>
            </a:r>
            <a:endParaRPr lang="en-US" sz="2400" b="0" dirty="0"/>
          </a:p>
        </p:txBody>
      </p:sp>
      <p:sp>
        <p:nvSpPr>
          <p:cNvPr id="3" name="Content Placeholder 2"/>
          <p:cNvSpPr>
            <a:spLocks noGrp="1"/>
          </p:cNvSpPr>
          <p:nvPr>
            <p:ph idx="1"/>
          </p:nvPr>
        </p:nvSpPr>
        <p:spPr>
          <a:xfrm>
            <a:off x="0" y="1320080"/>
            <a:ext cx="9144000" cy="1834940"/>
          </a:xfrm>
        </p:spPr>
        <p:txBody>
          <a:bodyPr/>
          <a:lstStyle/>
          <a:p>
            <a:r>
              <a:rPr lang="en-US" sz="2000" dirty="0"/>
              <a:t>The Security Indication, Key ID is carried in BAR Control (the current reserved bit of BAR Control) of BAR, BA.</a:t>
            </a:r>
          </a:p>
          <a:p>
            <a:r>
              <a:rPr lang="en-US" sz="2000" dirty="0"/>
              <a:t>The PN + MIC is before FCS.</a:t>
            </a:r>
          </a:p>
          <a:p>
            <a:pPr lvl="1"/>
            <a:r>
              <a:rPr lang="en-US" dirty="0"/>
              <a:t>Between PN+MIC and FCS, the padding may be required.</a:t>
            </a:r>
          </a:p>
          <a:p>
            <a:pPr lvl="1"/>
            <a:r>
              <a:rPr lang="en-US" dirty="0"/>
              <a:t>After PN+MIC. Pre-padding FCS may exist.</a:t>
            </a:r>
          </a:p>
          <a:p>
            <a:endParaRPr lang="en-US" sz="1600" dirty="0"/>
          </a:p>
          <a:p>
            <a:endParaRPr lang="en-US" sz="16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grpSp>
        <p:nvGrpSpPr>
          <p:cNvPr id="7" name="Group 6">
            <a:extLst>
              <a:ext uri="{FF2B5EF4-FFF2-40B4-BE49-F238E27FC236}">
                <a16:creationId xmlns:a16="http://schemas.microsoft.com/office/drawing/2014/main" id="{DAE11EE9-2A0C-B52C-B50E-F27987019F90}"/>
              </a:ext>
            </a:extLst>
          </p:cNvPr>
          <p:cNvGrpSpPr/>
          <p:nvPr/>
        </p:nvGrpSpPr>
        <p:grpSpPr>
          <a:xfrm>
            <a:off x="904775" y="3810000"/>
            <a:ext cx="7301897" cy="1158536"/>
            <a:chOff x="1057922" y="4212455"/>
            <a:chExt cx="7301897" cy="1158536"/>
          </a:xfrm>
        </p:grpSpPr>
        <p:pic>
          <p:nvPicPr>
            <p:cNvPr id="8" name="Picture 7">
              <a:extLst>
                <a:ext uri="{FF2B5EF4-FFF2-40B4-BE49-F238E27FC236}">
                  <a16:creationId xmlns:a16="http://schemas.microsoft.com/office/drawing/2014/main" id="{7A9DCBEF-608C-7E19-DF22-6A895F78C408}"/>
                </a:ext>
              </a:extLst>
            </p:cNvPr>
            <p:cNvPicPr>
              <a:picLocks noChangeAspect="1"/>
            </p:cNvPicPr>
            <p:nvPr/>
          </p:nvPicPr>
          <p:blipFill>
            <a:blip r:embed="rId2"/>
            <a:stretch>
              <a:fillRect/>
            </a:stretch>
          </p:blipFill>
          <p:spPr>
            <a:xfrm>
              <a:off x="1057922" y="4212455"/>
              <a:ext cx="5324354" cy="1158536"/>
            </a:xfrm>
            <a:prstGeom prst="rect">
              <a:avLst/>
            </a:prstGeom>
          </p:spPr>
        </p:pic>
        <p:pic>
          <p:nvPicPr>
            <p:cNvPr id="9" name="Picture 8">
              <a:extLst>
                <a:ext uri="{FF2B5EF4-FFF2-40B4-BE49-F238E27FC236}">
                  <a16:creationId xmlns:a16="http://schemas.microsoft.com/office/drawing/2014/main" id="{6BCEDE99-274F-053C-3C47-3228900F4DDB}"/>
                </a:ext>
              </a:extLst>
            </p:cNvPr>
            <p:cNvPicPr>
              <a:picLocks noChangeAspect="1"/>
            </p:cNvPicPr>
            <p:nvPr/>
          </p:nvPicPr>
          <p:blipFill>
            <a:blip r:embed="rId3"/>
            <a:stretch>
              <a:fillRect/>
            </a:stretch>
          </p:blipFill>
          <p:spPr>
            <a:xfrm>
              <a:off x="6364520" y="4370034"/>
              <a:ext cx="1995299" cy="813018"/>
            </a:xfrm>
            <a:prstGeom prst="rect">
              <a:avLst/>
            </a:prstGeom>
          </p:spPr>
        </p:pic>
        <p:sp>
          <p:nvSpPr>
            <p:cNvPr id="10" name="Rectangle 9">
              <a:extLst>
                <a:ext uri="{FF2B5EF4-FFF2-40B4-BE49-F238E27FC236}">
                  <a16:creationId xmlns:a16="http://schemas.microsoft.com/office/drawing/2014/main" id="{2D7DE9B4-5EC6-68BE-5C99-01B90D2F09F2}"/>
                </a:ext>
              </a:extLst>
            </p:cNvPr>
            <p:cNvSpPr/>
            <p:nvPr/>
          </p:nvSpPr>
          <p:spPr>
            <a:xfrm>
              <a:off x="6434779" y="4468452"/>
              <a:ext cx="624179" cy="323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E8FD1DD-F27E-0854-3A7E-11AE044D5806}"/>
                </a:ext>
              </a:extLst>
            </p:cNvPr>
            <p:cNvSpPr/>
            <p:nvPr/>
          </p:nvSpPr>
          <p:spPr>
            <a:xfrm>
              <a:off x="6396678" y="4980053"/>
              <a:ext cx="700379" cy="3232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61A1E324-1A54-2CEF-107D-3FD0341CC76E}"/>
                </a:ext>
              </a:extLst>
            </p:cNvPr>
            <p:cNvSpPr txBox="1"/>
            <p:nvPr/>
          </p:nvSpPr>
          <p:spPr>
            <a:xfrm>
              <a:off x="6400032" y="4511021"/>
              <a:ext cx="756938" cy="276999"/>
            </a:xfrm>
            <a:prstGeom prst="rect">
              <a:avLst/>
            </a:prstGeom>
            <a:noFill/>
          </p:spPr>
          <p:txBody>
            <a:bodyPr wrap="none" rtlCol="0">
              <a:spAutoFit/>
            </a:bodyPr>
            <a:lstStyle/>
            <a:p>
              <a:r>
                <a:rPr lang="en-US" dirty="0"/>
                <a:t>PN+MIC</a:t>
              </a:r>
            </a:p>
          </p:txBody>
        </p:sp>
        <p:sp>
          <p:nvSpPr>
            <p:cNvPr id="13" name="TextBox 12">
              <a:extLst>
                <a:ext uri="{FF2B5EF4-FFF2-40B4-BE49-F238E27FC236}">
                  <a16:creationId xmlns:a16="http://schemas.microsoft.com/office/drawing/2014/main" id="{21609EA4-57F4-5654-E1C1-3D891235A87E}"/>
                </a:ext>
              </a:extLst>
            </p:cNvPr>
            <p:cNvSpPr txBox="1"/>
            <p:nvPr/>
          </p:nvSpPr>
          <p:spPr>
            <a:xfrm>
              <a:off x="6595646" y="4904601"/>
              <a:ext cx="338554" cy="276999"/>
            </a:xfrm>
            <a:prstGeom prst="rect">
              <a:avLst/>
            </a:prstGeom>
            <a:noFill/>
          </p:spPr>
          <p:txBody>
            <a:bodyPr wrap="none" rtlCol="0">
              <a:spAutoFit/>
            </a:bodyPr>
            <a:lstStyle/>
            <a:p>
              <a:r>
                <a:rPr lang="en-US" dirty="0"/>
                <a:t>14</a:t>
              </a:r>
            </a:p>
          </p:txBody>
        </p:sp>
      </p:grpSp>
    </p:spTree>
    <p:extLst>
      <p:ext uri="{BB962C8B-B14F-4D97-AF65-F5344CB8AC3E}">
        <p14:creationId xmlns:p14="http://schemas.microsoft.com/office/powerpoint/2010/main" val="1354945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7E7D625-D666-2584-298B-F9FD6461A34A}"/>
              </a:ext>
            </a:extLst>
          </p:cNvPr>
          <p:cNvPicPr>
            <a:picLocks noChangeAspect="1"/>
          </p:cNvPicPr>
          <p:nvPr/>
        </p:nvPicPr>
        <p:blipFill>
          <a:blip r:embed="rId2"/>
          <a:stretch>
            <a:fillRect/>
          </a:stretch>
        </p:blipFill>
        <p:spPr>
          <a:xfrm>
            <a:off x="4805928" y="3053141"/>
            <a:ext cx="1950222" cy="872110"/>
          </a:xfrm>
          <a:prstGeom prst="rect">
            <a:avLst/>
          </a:prstGeom>
        </p:spPr>
      </p:pic>
      <p:sp>
        <p:nvSpPr>
          <p:cNvPr id="8" name="Rectangle 7">
            <a:extLst>
              <a:ext uri="{FF2B5EF4-FFF2-40B4-BE49-F238E27FC236}">
                <a16:creationId xmlns:a16="http://schemas.microsoft.com/office/drawing/2014/main" id="{E4A74927-F058-16BD-23FE-886003882601}"/>
              </a:ext>
            </a:extLst>
          </p:cNvPr>
          <p:cNvSpPr/>
          <p:nvPr/>
        </p:nvSpPr>
        <p:spPr>
          <a:xfrm>
            <a:off x="4932444" y="3236066"/>
            <a:ext cx="1037689" cy="2205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8114E8F6-A1B1-6CAB-10D1-251967E3A905}"/>
              </a:ext>
            </a:extLst>
          </p:cNvPr>
          <p:cNvSpPr txBox="1"/>
          <p:nvPr/>
        </p:nvSpPr>
        <p:spPr>
          <a:xfrm>
            <a:off x="4974261" y="3190165"/>
            <a:ext cx="873530" cy="335642"/>
          </a:xfrm>
          <a:prstGeom prst="rect">
            <a:avLst/>
          </a:prstGeom>
          <a:noFill/>
        </p:spPr>
        <p:txBody>
          <a:bodyPr wrap="square">
            <a:spAutoFit/>
          </a:bodyPr>
          <a:lstStyle/>
          <a:p>
            <a:r>
              <a:rPr lang="en-US" sz="800" dirty="0">
                <a:solidFill>
                  <a:schemeClr val="tx1"/>
                </a:solidFill>
              </a:rPr>
              <a:t>Security Per AID TID Info</a:t>
            </a:r>
            <a:endParaRPr lang="en-US" sz="800" dirty="0"/>
          </a:p>
        </p:txBody>
      </p:sp>
      <p:pic>
        <p:nvPicPr>
          <p:cNvPr id="10" name="Picture 9">
            <a:extLst>
              <a:ext uri="{FF2B5EF4-FFF2-40B4-BE49-F238E27FC236}">
                <a16:creationId xmlns:a16="http://schemas.microsoft.com/office/drawing/2014/main" id="{FAD1E4A6-A646-1C1E-C4EF-0C529B7815CE}"/>
              </a:ext>
            </a:extLst>
          </p:cNvPr>
          <p:cNvPicPr>
            <a:picLocks noChangeAspect="1"/>
          </p:cNvPicPr>
          <p:nvPr/>
        </p:nvPicPr>
        <p:blipFill>
          <a:blip r:embed="rId2"/>
          <a:stretch>
            <a:fillRect/>
          </a:stretch>
        </p:blipFill>
        <p:spPr>
          <a:xfrm>
            <a:off x="5991188" y="3059477"/>
            <a:ext cx="1950222" cy="872110"/>
          </a:xfrm>
          <a:prstGeom prst="rect">
            <a:avLst/>
          </a:prstGeom>
        </p:spPr>
      </p:pic>
      <p:sp>
        <p:nvSpPr>
          <p:cNvPr id="11" name="Rectangle 10">
            <a:extLst>
              <a:ext uri="{FF2B5EF4-FFF2-40B4-BE49-F238E27FC236}">
                <a16:creationId xmlns:a16="http://schemas.microsoft.com/office/drawing/2014/main" id="{DACB208B-F4DF-D61B-AA53-340F8862656E}"/>
              </a:ext>
            </a:extLst>
          </p:cNvPr>
          <p:cNvSpPr/>
          <p:nvPr/>
        </p:nvSpPr>
        <p:spPr>
          <a:xfrm>
            <a:off x="6033296" y="3236066"/>
            <a:ext cx="1037689" cy="2205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8FE1262D-2F2F-C352-BA5F-CFA00C6659A3}"/>
              </a:ext>
            </a:extLst>
          </p:cNvPr>
          <p:cNvSpPr txBox="1"/>
          <p:nvPr/>
        </p:nvSpPr>
        <p:spPr>
          <a:xfrm>
            <a:off x="6276598" y="3199779"/>
            <a:ext cx="815442" cy="335642"/>
          </a:xfrm>
          <a:prstGeom prst="rect">
            <a:avLst/>
          </a:prstGeom>
          <a:noFill/>
        </p:spPr>
        <p:txBody>
          <a:bodyPr wrap="square">
            <a:spAutoFit/>
          </a:bodyPr>
          <a:lstStyle/>
          <a:p>
            <a:r>
              <a:rPr lang="en-US" sz="800" dirty="0">
                <a:solidFill>
                  <a:schemeClr val="tx1"/>
                </a:solidFill>
              </a:rPr>
              <a:t>Padding Per AID TID List</a:t>
            </a:r>
            <a:endParaRPr lang="en-US" sz="800" dirty="0"/>
          </a:p>
        </p:txBody>
      </p:sp>
      <p:sp>
        <p:nvSpPr>
          <p:cNvPr id="13" name="Rectangle 12">
            <a:extLst>
              <a:ext uri="{FF2B5EF4-FFF2-40B4-BE49-F238E27FC236}">
                <a16:creationId xmlns:a16="http://schemas.microsoft.com/office/drawing/2014/main" id="{7C80D777-D955-E7DD-BEA5-C0CEBA7F683A}"/>
              </a:ext>
            </a:extLst>
          </p:cNvPr>
          <p:cNvSpPr/>
          <p:nvPr/>
        </p:nvSpPr>
        <p:spPr>
          <a:xfrm>
            <a:off x="4879714" y="3560247"/>
            <a:ext cx="1037689" cy="2205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201E1E0C-CF84-0620-3C3A-2FD44BF727E0}"/>
              </a:ext>
            </a:extLst>
          </p:cNvPr>
          <p:cNvPicPr>
            <a:picLocks noChangeAspect="1"/>
          </p:cNvPicPr>
          <p:nvPr/>
        </p:nvPicPr>
        <p:blipFill>
          <a:blip r:embed="rId3"/>
          <a:stretch>
            <a:fillRect/>
          </a:stretch>
        </p:blipFill>
        <p:spPr>
          <a:xfrm>
            <a:off x="17385" y="3100400"/>
            <a:ext cx="4788413" cy="727661"/>
          </a:xfrm>
          <a:prstGeom prst="rect">
            <a:avLst/>
          </a:prstGeom>
        </p:spPr>
      </p:pic>
      <p:pic>
        <p:nvPicPr>
          <p:cNvPr id="29" name="Picture 28">
            <a:extLst>
              <a:ext uri="{FF2B5EF4-FFF2-40B4-BE49-F238E27FC236}">
                <a16:creationId xmlns:a16="http://schemas.microsoft.com/office/drawing/2014/main" id="{31139BDC-D009-1C62-0FFA-9B6A41C15FDA}"/>
              </a:ext>
            </a:extLst>
          </p:cNvPr>
          <p:cNvPicPr>
            <a:picLocks noChangeAspect="1"/>
          </p:cNvPicPr>
          <p:nvPr/>
        </p:nvPicPr>
        <p:blipFill>
          <a:blip r:embed="rId2"/>
          <a:stretch>
            <a:fillRect/>
          </a:stretch>
        </p:blipFill>
        <p:spPr>
          <a:xfrm>
            <a:off x="5992242" y="3054119"/>
            <a:ext cx="1950222" cy="872110"/>
          </a:xfrm>
          <a:prstGeom prst="rect">
            <a:avLst/>
          </a:prstGeom>
        </p:spPr>
      </p:pic>
      <p:sp>
        <p:nvSpPr>
          <p:cNvPr id="30" name="Rectangle 29">
            <a:extLst>
              <a:ext uri="{FF2B5EF4-FFF2-40B4-BE49-F238E27FC236}">
                <a16:creationId xmlns:a16="http://schemas.microsoft.com/office/drawing/2014/main" id="{C4404D73-47CE-BD97-4741-4A51EE0236DA}"/>
              </a:ext>
            </a:extLst>
          </p:cNvPr>
          <p:cNvSpPr/>
          <p:nvPr/>
        </p:nvSpPr>
        <p:spPr>
          <a:xfrm>
            <a:off x="6118759" y="3237044"/>
            <a:ext cx="1037689" cy="2205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2" name="Picture 31">
            <a:extLst>
              <a:ext uri="{FF2B5EF4-FFF2-40B4-BE49-F238E27FC236}">
                <a16:creationId xmlns:a16="http://schemas.microsoft.com/office/drawing/2014/main" id="{C7428B9A-E0CE-B303-F172-E1DAAFB4C082}"/>
              </a:ext>
            </a:extLst>
          </p:cNvPr>
          <p:cNvPicPr>
            <a:picLocks noChangeAspect="1"/>
          </p:cNvPicPr>
          <p:nvPr/>
        </p:nvPicPr>
        <p:blipFill>
          <a:blip r:embed="rId2"/>
          <a:stretch>
            <a:fillRect/>
          </a:stretch>
        </p:blipFill>
        <p:spPr>
          <a:xfrm>
            <a:off x="6039194" y="3060455"/>
            <a:ext cx="1950222" cy="872110"/>
          </a:xfrm>
          <a:prstGeom prst="rect">
            <a:avLst/>
          </a:prstGeom>
        </p:spPr>
      </p:pic>
      <p:sp>
        <p:nvSpPr>
          <p:cNvPr id="33" name="Rectangle 32">
            <a:extLst>
              <a:ext uri="{FF2B5EF4-FFF2-40B4-BE49-F238E27FC236}">
                <a16:creationId xmlns:a16="http://schemas.microsoft.com/office/drawing/2014/main" id="{CB1C35EB-3223-E4A9-655E-EDEA6854E0D7}"/>
              </a:ext>
            </a:extLst>
          </p:cNvPr>
          <p:cNvSpPr/>
          <p:nvPr/>
        </p:nvSpPr>
        <p:spPr>
          <a:xfrm>
            <a:off x="6081302" y="3237044"/>
            <a:ext cx="1037689" cy="2205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F3193E30-EA28-E68F-2DE0-3BA2EF774F24}"/>
              </a:ext>
            </a:extLst>
          </p:cNvPr>
          <p:cNvSpPr txBox="1"/>
          <p:nvPr/>
        </p:nvSpPr>
        <p:spPr>
          <a:xfrm>
            <a:off x="6324604" y="3200756"/>
            <a:ext cx="815442" cy="335642"/>
          </a:xfrm>
          <a:prstGeom prst="rect">
            <a:avLst/>
          </a:prstGeom>
          <a:noFill/>
        </p:spPr>
        <p:txBody>
          <a:bodyPr wrap="square">
            <a:spAutoFit/>
          </a:bodyPr>
          <a:lstStyle/>
          <a:p>
            <a:r>
              <a:rPr lang="en-US" sz="800" dirty="0">
                <a:solidFill>
                  <a:schemeClr val="tx1"/>
                </a:solidFill>
              </a:rPr>
              <a:t>Padding Per AID TID List</a:t>
            </a:r>
            <a:endParaRPr lang="en-US" sz="800" dirty="0"/>
          </a:p>
        </p:txBody>
      </p:sp>
      <p:cxnSp>
        <p:nvCxnSpPr>
          <p:cNvPr id="37" name="Straight Connector 36">
            <a:extLst>
              <a:ext uri="{FF2B5EF4-FFF2-40B4-BE49-F238E27FC236}">
                <a16:creationId xmlns:a16="http://schemas.microsoft.com/office/drawing/2014/main" id="{F5B50F80-0ADB-53E2-C506-E074599A534C}"/>
              </a:ext>
            </a:extLst>
          </p:cNvPr>
          <p:cNvCxnSpPr>
            <a:cxnSpLocks/>
          </p:cNvCxnSpPr>
          <p:nvPr/>
        </p:nvCxnSpPr>
        <p:spPr>
          <a:xfrm flipH="1">
            <a:off x="5727613" y="3440918"/>
            <a:ext cx="297941" cy="525754"/>
          </a:xfrm>
          <a:prstGeom prst="line">
            <a:avLst/>
          </a:prstGeom>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D8E1C81-4A38-1184-18CB-0BEC1A6D4705}"/>
              </a:ext>
            </a:extLst>
          </p:cNvPr>
          <p:cNvSpPr txBox="1"/>
          <p:nvPr/>
        </p:nvSpPr>
        <p:spPr>
          <a:xfrm>
            <a:off x="5107127" y="3507519"/>
            <a:ext cx="578805" cy="213591"/>
          </a:xfrm>
          <a:prstGeom prst="rect">
            <a:avLst/>
          </a:prstGeom>
          <a:noFill/>
        </p:spPr>
        <p:txBody>
          <a:bodyPr wrap="square">
            <a:spAutoFit/>
          </a:bodyPr>
          <a:lstStyle/>
          <a:p>
            <a:r>
              <a:rPr lang="en-US" sz="800" dirty="0">
                <a:solidFill>
                  <a:schemeClr val="tx1"/>
                </a:solidFill>
              </a:rPr>
              <a:t>0 or 18</a:t>
            </a:r>
            <a:endParaRPr lang="en-US" sz="800" dirty="0"/>
          </a:p>
        </p:txBody>
      </p:sp>
      <p:sp>
        <p:nvSpPr>
          <p:cNvPr id="2" name="Title 1"/>
          <p:cNvSpPr>
            <a:spLocks noGrp="1"/>
          </p:cNvSpPr>
          <p:nvPr>
            <p:ph type="title"/>
          </p:nvPr>
        </p:nvSpPr>
        <p:spPr>
          <a:xfrm>
            <a:off x="-16276" y="671900"/>
            <a:ext cx="9144000" cy="623501"/>
          </a:xfrm>
        </p:spPr>
        <p:txBody>
          <a:bodyPr/>
          <a:lstStyle/>
          <a:p>
            <a:r>
              <a:rPr lang="en-US" sz="2400" dirty="0"/>
              <a:t>Protected Multi-STA BA (1)</a:t>
            </a:r>
            <a:endParaRPr lang="en-US" sz="2400" b="0" dirty="0"/>
          </a:p>
        </p:txBody>
      </p:sp>
      <p:sp>
        <p:nvSpPr>
          <p:cNvPr id="3" name="Content Placeholder 2"/>
          <p:cNvSpPr>
            <a:spLocks noGrp="1"/>
          </p:cNvSpPr>
          <p:nvPr>
            <p:ph idx="1"/>
          </p:nvPr>
        </p:nvSpPr>
        <p:spPr>
          <a:xfrm>
            <a:off x="0" y="1320080"/>
            <a:ext cx="9144000" cy="1491189"/>
          </a:xfrm>
        </p:spPr>
        <p:txBody>
          <a:bodyPr/>
          <a:lstStyle/>
          <a:p>
            <a:r>
              <a:rPr lang="en-US" sz="1600" dirty="0"/>
              <a:t>Security Indication, Key Id are carried in BA Control field (the current reserved bits).</a:t>
            </a:r>
          </a:p>
          <a:p>
            <a:r>
              <a:rPr lang="en-US" sz="1600" dirty="0"/>
              <a:t>PN and MIC are carried in Security Per AID TID Info field.</a:t>
            </a:r>
          </a:p>
          <a:p>
            <a:endParaRPr lang="en-US" sz="1600" dirty="0"/>
          </a:p>
          <a:p>
            <a:endParaRPr lang="en-US" sz="16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
        <p:nvSpPr>
          <p:cNvPr id="15" name="TextBox 14">
            <a:extLst>
              <a:ext uri="{FF2B5EF4-FFF2-40B4-BE49-F238E27FC236}">
                <a16:creationId xmlns:a16="http://schemas.microsoft.com/office/drawing/2014/main" id="{83D97BAE-42B9-6C56-7ACB-30541ABDE4EF}"/>
              </a:ext>
            </a:extLst>
          </p:cNvPr>
          <p:cNvSpPr txBox="1"/>
          <p:nvPr/>
        </p:nvSpPr>
        <p:spPr>
          <a:xfrm>
            <a:off x="2884753" y="4062947"/>
            <a:ext cx="651754" cy="338554"/>
          </a:xfrm>
          <a:prstGeom prst="rect">
            <a:avLst/>
          </a:prstGeom>
          <a:noFill/>
        </p:spPr>
        <p:txBody>
          <a:bodyPr wrap="square">
            <a:spAutoFit/>
          </a:bodyPr>
          <a:lstStyle/>
          <a:p>
            <a:r>
              <a:rPr lang="en-US" sz="800" dirty="0">
                <a:solidFill>
                  <a:schemeClr val="tx1"/>
                </a:solidFill>
              </a:rPr>
              <a:t>Per AID TID Info</a:t>
            </a:r>
            <a:endParaRPr lang="en-US" sz="800" dirty="0"/>
          </a:p>
        </p:txBody>
      </p:sp>
      <p:sp>
        <p:nvSpPr>
          <p:cNvPr id="16" name="Rectangle 15">
            <a:extLst>
              <a:ext uri="{FF2B5EF4-FFF2-40B4-BE49-F238E27FC236}">
                <a16:creationId xmlns:a16="http://schemas.microsoft.com/office/drawing/2014/main" id="{9E587F4B-1A4F-3522-D435-2B0A440617B0}"/>
              </a:ext>
            </a:extLst>
          </p:cNvPr>
          <p:cNvSpPr/>
          <p:nvPr/>
        </p:nvSpPr>
        <p:spPr>
          <a:xfrm>
            <a:off x="2877330" y="4003133"/>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A2041F93-4A9E-304E-7562-6298B25FB92D}"/>
              </a:ext>
            </a:extLst>
          </p:cNvPr>
          <p:cNvSpPr txBox="1"/>
          <p:nvPr/>
        </p:nvSpPr>
        <p:spPr>
          <a:xfrm>
            <a:off x="3602298" y="3985661"/>
            <a:ext cx="651754" cy="307777"/>
          </a:xfrm>
          <a:prstGeom prst="rect">
            <a:avLst/>
          </a:prstGeom>
          <a:noFill/>
        </p:spPr>
        <p:txBody>
          <a:bodyPr wrap="square">
            <a:spAutoFit/>
          </a:bodyPr>
          <a:lstStyle/>
          <a:p>
            <a:r>
              <a:rPr lang="en-US" sz="1400" dirty="0">
                <a:solidFill>
                  <a:schemeClr val="tx1"/>
                </a:solidFill>
              </a:rPr>
              <a:t>……</a:t>
            </a:r>
            <a:endParaRPr lang="en-US" sz="1400" dirty="0"/>
          </a:p>
        </p:txBody>
      </p:sp>
      <p:sp>
        <p:nvSpPr>
          <p:cNvPr id="18" name="Rectangle 17">
            <a:extLst>
              <a:ext uri="{FF2B5EF4-FFF2-40B4-BE49-F238E27FC236}">
                <a16:creationId xmlns:a16="http://schemas.microsoft.com/office/drawing/2014/main" id="{268D7CB0-7972-6576-B065-C3C8E0DCD27F}"/>
              </a:ext>
            </a:extLst>
          </p:cNvPr>
          <p:cNvSpPr/>
          <p:nvPr/>
        </p:nvSpPr>
        <p:spPr>
          <a:xfrm>
            <a:off x="3536507" y="4003671"/>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05BD5C27-EB4B-F784-911A-EF22DF03AEFC}"/>
              </a:ext>
            </a:extLst>
          </p:cNvPr>
          <p:cNvSpPr txBox="1"/>
          <p:nvPr/>
        </p:nvSpPr>
        <p:spPr>
          <a:xfrm>
            <a:off x="4224838" y="4049263"/>
            <a:ext cx="651754" cy="338554"/>
          </a:xfrm>
          <a:prstGeom prst="rect">
            <a:avLst/>
          </a:prstGeom>
          <a:noFill/>
        </p:spPr>
        <p:txBody>
          <a:bodyPr wrap="square">
            <a:spAutoFit/>
          </a:bodyPr>
          <a:lstStyle/>
          <a:p>
            <a:r>
              <a:rPr lang="en-US" sz="800" dirty="0">
                <a:solidFill>
                  <a:schemeClr val="tx1"/>
                </a:solidFill>
              </a:rPr>
              <a:t>Per AID TID Info</a:t>
            </a:r>
            <a:endParaRPr lang="en-US" sz="800" dirty="0"/>
          </a:p>
        </p:txBody>
      </p:sp>
      <p:sp>
        <p:nvSpPr>
          <p:cNvPr id="20" name="Rectangle 19">
            <a:extLst>
              <a:ext uri="{FF2B5EF4-FFF2-40B4-BE49-F238E27FC236}">
                <a16:creationId xmlns:a16="http://schemas.microsoft.com/office/drawing/2014/main" id="{01F4CA4A-186F-D1BC-5C16-588155D383D3}"/>
              </a:ext>
            </a:extLst>
          </p:cNvPr>
          <p:cNvSpPr/>
          <p:nvPr/>
        </p:nvSpPr>
        <p:spPr>
          <a:xfrm>
            <a:off x="4188261" y="3999265"/>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a:extLst>
              <a:ext uri="{FF2B5EF4-FFF2-40B4-BE49-F238E27FC236}">
                <a16:creationId xmlns:a16="http://schemas.microsoft.com/office/drawing/2014/main" id="{4341F623-FEA3-9712-AF1F-BE851B2B92FA}"/>
              </a:ext>
            </a:extLst>
          </p:cNvPr>
          <p:cNvCxnSpPr>
            <a:cxnSpLocks/>
          </p:cNvCxnSpPr>
          <p:nvPr/>
        </p:nvCxnSpPr>
        <p:spPr>
          <a:xfrm flipH="1">
            <a:off x="2877330" y="3507519"/>
            <a:ext cx="891917" cy="491746"/>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2C21708-6A63-F917-C883-A92DE5B67727}"/>
              </a:ext>
            </a:extLst>
          </p:cNvPr>
          <p:cNvCxnSpPr>
            <a:cxnSpLocks/>
            <a:stCxn id="7" idx="1"/>
          </p:cNvCxnSpPr>
          <p:nvPr/>
        </p:nvCxnSpPr>
        <p:spPr>
          <a:xfrm>
            <a:off x="4805928" y="3489196"/>
            <a:ext cx="12345" cy="557899"/>
          </a:xfrm>
          <a:prstGeom prst="line">
            <a:avLst/>
          </a:prstGeom>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19EEC6DA-09D9-F71A-66E3-B37B45FA06C2}"/>
              </a:ext>
            </a:extLst>
          </p:cNvPr>
          <p:cNvSpPr txBox="1"/>
          <p:nvPr/>
        </p:nvSpPr>
        <p:spPr>
          <a:xfrm>
            <a:off x="5751577" y="3944813"/>
            <a:ext cx="651754" cy="461665"/>
          </a:xfrm>
          <a:prstGeom prst="rect">
            <a:avLst/>
          </a:prstGeom>
          <a:noFill/>
        </p:spPr>
        <p:txBody>
          <a:bodyPr wrap="square">
            <a:spAutoFit/>
          </a:bodyPr>
          <a:lstStyle/>
          <a:p>
            <a:r>
              <a:rPr lang="en-US" sz="800" dirty="0"/>
              <a:t>Padding </a:t>
            </a:r>
            <a:r>
              <a:rPr lang="en-US" sz="800" dirty="0">
                <a:solidFill>
                  <a:schemeClr val="tx1"/>
                </a:solidFill>
              </a:rPr>
              <a:t>Per AID TID Info</a:t>
            </a:r>
            <a:endParaRPr lang="en-US" sz="800" dirty="0"/>
          </a:p>
        </p:txBody>
      </p:sp>
      <p:sp>
        <p:nvSpPr>
          <p:cNvPr id="24" name="Rectangle 23">
            <a:extLst>
              <a:ext uri="{FF2B5EF4-FFF2-40B4-BE49-F238E27FC236}">
                <a16:creationId xmlns:a16="http://schemas.microsoft.com/office/drawing/2014/main" id="{C4AD143D-C846-58C7-8AD9-C2640393278F}"/>
              </a:ext>
            </a:extLst>
          </p:cNvPr>
          <p:cNvSpPr/>
          <p:nvPr/>
        </p:nvSpPr>
        <p:spPr>
          <a:xfrm>
            <a:off x="5715000" y="3982366"/>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EC3AAC15-EAAB-91F9-CF92-8F4651DBAC4A}"/>
              </a:ext>
            </a:extLst>
          </p:cNvPr>
          <p:cNvSpPr txBox="1"/>
          <p:nvPr/>
        </p:nvSpPr>
        <p:spPr>
          <a:xfrm>
            <a:off x="6432545" y="3963056"/>
            <a:ext cx="651754" cy="307777"/>
          </a:xfrm>
          <a:prstGeom prst="rect">
            <a:avLst/>
          </a:prstGeom>
          <a:noFill/>
        </p:spPr>
        <p:txBody>
          <a:bodyPr wrap="square">
            <a:spAutoFit/>
          </a:bodyPr>
          <a:lstStyle/>
          <a:p>
            <a:r>
              <a:rPr lang="en-US" sz="1400" dirty="0">
                <a:solidFill>
                  <a:schemeClr val="tx1"/>
                </a:solidFill>
              </a:rPr>
              <a:t>……</a:t>
            </a:r>
            <a:endParaRPr lang="en-US" sz="1400" dirty="0"/>
          </a:p>
        </p:txBody>
      </p:sp>
      <p:sp>
        <p:nvSpPr>
          <p:cNvPr id="26" name="Rectangle 25">
            <a:extLst>
              <a:ext uri="{FF2B5EF4-FFF2-40B4-BE49-F238E27FC236}">
                <a16:creationId xmlns:a16="http://schemas.microsoft.com/office/drawing/2014/main" id="{7806F962-2EFF-874D-127C-4AD820AFA9E4}"/>
              </a:ext>
            </a:extLst>
          </p:cNvPr>
          <p:cNvSpPr/>
          <p:nvPr/>
        </p:nvSpPr>
        <p:spPr>
          <a:xfrm>
            <a:off x="6366754" y="3981066"/>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C0930597-33D0-5F04-197C-3E8F803781D4}"/>
              </a:ext>
            </a:extLst>
          </p:cNvPr>
          <p:cNvSpPr txBox="1"/>
          <p:nvPr/>
        </p:nvSpPr>
        <p:spPr>
          <a:xfrm>
            <a:off x="7037994" y="3943600"/>
            <a:ext cx="651754" cy="461665"/>
          </a:xfrm>
          <a:prstGeom prst="rect">
            <a:avLst/>
          </a:prstGeom>
          <a:noFill/>
        </p:spPr>
        <p:txBody>
          <a:bodyPr wrap="square">
            <a:spAutoFit/>
          </a:bodyPr>
          <a:lstStyle/>
          <a:p>
            <a:r>
              <a:rPr lang="en-US" sz="800" dirty="0"/>
              <a:t>Padding </a:t>
            </a:r>
            <a:r>
              <a:rPr lang="en-US" sz="800" dirty="0">
                <a:solidFill>
                  <a:schemeClr val="tx1"/>
                </a:solidFill>
              </a:rPr>
              <a:t>Per AID TID Info</a:t>
            </a:r>
            <a:endParaRPr lang="en-US" sz="800" dirty="0"/>
          </a:p>
        </p:txBody>
      </p:sp>
      <p:sp>
        <p:nvSpPr>
          <p:cNvPr id="28" name="Rectangle 27">
            <a:extLst>
              <a:ext uri="{FF2B5EF4-FFF2-40B4-BE49-F238E27FC236}">
                <a16:creationId xmlns:a16="http://schemas.microsoft.com/office/drawing/2014/main" id="{D4D941C4-5D62-0B81-E77C-0511CFE9A243}"/>
              </a:ext>
            </a:extLst>
          </p:cNvPr>
          <p:cNvSpPr/>
          <p:nvPr/>
        </p:nvSpPr>
        <p:spPr>
          <a:xfrm>
            <a:off x="7001417" y="3981153"/>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Connector 35">
            <a:extLst>
              <a:ext uri="{FF2B5EF4-FFF2-40B4-BE49-F238E27FC236}">
                <a16:creationId xmlns:a16="http://schemas.microsoft.com/office/drawing/2014/main" id="{72D58AC3-3E2E-11F2-6613-80EDAB8996D4}"/>
              </a:ext>
            </a:extLst>
          </p:cNvPr>
          <p:cNvCxnSpPr>
            <a:cxnSpLocks/>
          </p:cNvCxnSpPr>
          <p:nvPr/>
        </p:nvCxnSpPr>
        <p:spPr>
          <a:xfrm>
            <a:off x="7235683" y="3526785"/>
            <a:ext cx="454065" cy="478151"/>
          </a:xfrm>
          <a:prstGeom prst="line">
            <a:avLst/>
          </a:prstGeom>
        </p:spPr>
        <p:style>
          <a:lnRef idx="1">
            <a:schemeClr val="accent1"/>
          </a:lnRef>
          <a:fillRef idx="0">
            <a:schemeClr val="accent1"/>
          </a:fillRef>
          <a:effectRef idx="0">
            <a:schemeClr val="accent1"/>
          </a:effectRef>
          <a:fontRef idx="minor">
            <a:schemeClr val="tx1"/>
          </a:fontRef>
        </p:style>
      </p:cxnSp>
      <p:pic>
        <p:nvPicPr>
          <p:cNvPr id="44" name="Picture 43">
            <a:extLst>
              <a:ext uri="{FF2B5EF4-FFF2-40B4-BE49-F238E27FC236}">
                <a16:creationId xmlns:a16="http://schemas.microsoft.com/office/drawing/2014/main" id="{0F3B5633-3C51-F423-1A94-A198A4BCC38C}"/>
              </a:ext>
            </a:extLst>
          </p:cNvPr>
          <p:cNvPicPr>
            <a:picLocks noChangeAspect="1"/>
          </p:cNvPicPr>
          <p:nvPr/>
        </p:nvPicPr>
        <p:blipFill>
          <a:blip r:embed="rId4"/>
          <a:stretch>
            <a:fillRect/>
          </a:stretch>
        </p:blipFill>
        <p:spPr>
          <a:xfrm>
            <a:off x="-16046" y="5436307"/>
            <a:ext cx="3148314" cy="462987"/>
          </a:xfrm>
          <a:prstGeom prst="rect">
            <a:avLst/>
          </a:prstGeom>
        </p:spPr>
      </p:pic>
      <p:cxnSp>
        <p:nvCxnSpPr>
          <p:cNvPr id="45" name="Straight Arrow Connector 44">
            <a:extLst>
              <a:ext uri="{FF2B5EF4-FFF2-40B4-BE49-F238E27FC236}">
                <a16:creationId xmlns:a16="http://schemas.microsoft.com/office/drawing/2014/main" id="{BC12CDB3-0557-F0CB-9C86-B579F868520E}"/>
              </a:ext>
            </a:extLst>
          </p:cNvPr>
          <p:cNvCxnSpPr>
            <a:cxnSpLocks/>
          </p:cNvCxnSpPr>
          <p:nvPr/>
        </p:nvCxnSpPr>
        <p:spPr>
          <a:xfrm flipV="1">
            <a:off x="528255" y="5538153"/>
            <a:ext cx="159282" cy="4645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2AAB73CC-6C27-BC04-4776-963F4BCA0734}"/>
              </a:ext>
            </a:extLst>
          </p:cNvPr>
          <p:cNvSpPr txBox="1"/>
          <p:nvPr/>
        </p:nvSpPr>
        <p:spPr>
          <a:xfrm>
            <a:off x="102090" y="6035344"/>
            <a:ext cx="1598719" cy="215444"/>
          </a:xfrm>
          <a:prstGeom prst="rect">
            <a:avLst/>
          </a:prstGeom>
          <a:noFill/>
        </p:spPr>
        <p:txBody>
          <a:bodyPr wrap="square">
            <a:spAutoFit/>
          </a:bodyPr>
          <a:lstStyle/>
          <a:p>
            <a:r>
              <a:rPr lang="en-US" sz="800" dirty="0">
                <a:solidFill>
                  <a:schemeClr val="tx1"/>
                </a:solidFill>
              </a:rPr>
              <a:t>Specific AID value, e.g. 2006</a:t>
            </a:r>
            <a:endParaRPr lang="en-US" sz="800" dirty="0"/>
          </a:p>
        </p:txBody>
      </p:sp>
      <p:pic>
        <p:nvPicPr>
          <p:cNvPr id="47" name="Picture 46">
            <a:extLst>
              <a:ext uri="{FF2B5EF4-FFF2-40B4-BE49-F238E27FC236}">
                <a16:creationId xmlns:a16="http://schemas.microsoft.com/office/drawing/2014/main" id="{61028B0E-7A54-6F07-48C4-4DC09A1A12B5}"/>
              </a:ext>
            </a:extLst>
          </p:cNvPr>
          <p:cNvPicPr>
            <a:picLocks noChangeAspect="1"/>
          </p:cNvPicPr>
          <p:nvPr/>
        </p:nvPicPr>
        <p:blipFill>
          <a:blip r:embed="rId5"/>
          <a:stretch>
            <a:fillRect/>
          </a:stretch>
        </p:blipFill>
        <p:spPr>
          <a:xfrm>
            <a:off x="528255" y="4677136"/>
            <a:ext cx="3634451" cy="619246"/>
          </a:xfrm>
          <a:prstGeom prst="rect">
            <a:avLst/>
          </a:prstGeom>
        </p:spPr>
      </p:pic>
      <p:sp>
        <p:nvSpPr>
          <p:cNvPr id="48" name="Rectangle 47">
            <a:extLst>
              <a:ext uri="{FF2B5EF4-FFF2-40B4-BE49-F238E27FC236}">
                <a16:creationId xmlns:a16="http://schemas.microsoft.com/office/drawing/2014/main" id="{3632DE8D-D91A-5245-903F-30CA794B1B1C}"/>
              </a:ext>
            </a:extLst>
          </p:cNvPr>
          <p:cNvSpPr/>
          <p:nvPr/>
        </p:nvSpPr>
        <p:spPr>
          <a:xfrm>
            <a:off x="3109243" y="4735552"/>
            <a:ext cx="972766" cy="2597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CB16ABA4-5CD9-7B97-DF26-E0FC8D894298}"/>
              </a:ext>
            </a:extLst>
          </p:cNvPr>
          <p:cNvSpPr/>
          <p:nvPr/>
        </p:nvSpPr>
        <p:spPr>
          <a:xfrm>
            <a:off x="2260666" y="5101249"/>
            <a:ext cx="1802966" cy="2535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A1692209-D7FF-D9FC-1230-6714F3137947}"/>
              </a:ext>
            </a:extLst>
          </p:cNvPr>
          <p:cNvSpPr txBox="1"/>
          <p:nvPr/>
        </p:nvSpPr>
        <p:spPr>
          <a:xfrm>
            <a:off x="2116707" y="5084086"/>
            <a:ext cx="651754" cy="215444"/>
          </a:xfrm>
          <a:prstGeom prst="rect">
            <a:avLst/>
          </a:prstGeom>
          <a:noFill/>
        </p:spPr>
        <p:txBody>
          <a:bodyPr wrap="square">
            <a:spAutoFit/>
          </a:bodyPr>
          <a:lstStyle/>
          <a:p>
            <a:r>
              <a:rPr lang="en-US" sz="800" dirty="0">
                <a:solidFill>
                  <a:schemeClr val="tx1"/>
                </a:solidFill>
              </a:rPr>
              <a:t>2</a:t>
            </a:r>
            <a:endParaRPr lang="en-US" sz="800" dirty="0"/>
          </a:p>
        </p:txBody>
      </p:sp>
      <p:sp>
        <p:nvSpPr>
          <p:cNvPr id="51" name="TextBox 50">
            <a:extLst>
              <a:ext uri="{FF2B5EF4-FFF2-40B4-BE49-F238E27FC236}">
                <a16:creationId xmlns:a16="http://schemas.microsoft.com/office/drawing/2014/main" id="{369C5D3A-06A0-F1FD-B01B-9B37E1326FF7}"/>
              </a:ext>
            </a:extLst>
          </p:cNvPr>
          <p:cNvSpPr txBox="1"/>
          <p:nvPr/>
        </p:nvSpPr>
        <p:spPr>
          <a:xfrm>
            <a:off x="3347651" y="5100045"/>
            <a:ext cx="651754" cy="215444"/>
          </a:xfrm>
          <a:prstGeom prst="rect">
            <a:avLst/>
          </a:prstGeom>
          <a:noFill/>
        </p:spPr>
        <p:txBody>
          <a:bodyPr wrap="square">
            <a:spAutoFit/>
          </a:bodyPr>
          <a:lstStyle/>
          <a:p>
            <a:r>
              <a:rPr lang="en-US" sz="800" dirty="0"/>
              <a:t>16</a:t>
            </a:r>
          </a:p>
        </p:txBody>
      </p:sp>
      <p:sp>
        <p:nvSpPr>
          <p:cNvPr id="52" name="TextBox 51">
            <a:extLst>
              <a:ext uri="{FF2B5EF4-FFF2-40B4-BE49-F238E27FC236}">
                <a16:creationId xmlns:a16="http://schemas.microsoft.com/office/drawing/2014/main" id="{6BD9DE26-9B3A-F011-92D6-2777C9152634}"/>
              </a:ext>
            </a:extLst>
          </p:cNvPr>
          <p:cNvSpPr txBox="1"/>
          <p:nvPr/>
        </p:nvSpPr>
        <p:spPr>
          <a:xfrm>
            <a:off x="1706017" y="4514386"/>
            <a:ext cx="1598719" cy="215444"/>
          </a:xfrm>
          <a:prstGeom prst="rect">
            <a:avLst/>
          </a:prstGeom>
          <a:noFill/>
        </p:spPr>
        <p:txBody>
          <a:bodyPr wrap="square">
            <a:spAutoFit/>
          </a:bodyPr>
          <a:lstStyle/>
          <a:p>
            <a:r>
              <a:rPr lang="en-US" sz="800" dirty="0">
                <a:solidFill>
                  <a:schemeClr val="tx1"/>
                </a:solidFill>
              </a:rPr>
              <a:t>Security Per AID TID Info field</a:t>
            </a:r>
            <a:endParaRPr lang="en-US" sz="800" dirty="0"/>
          </a:p>
        </p:txBody>
      </p:sp>
      <p:cxnSp>
        <p:nvCxnSpPr>
          <p:cNvPr id="53" name="Straight Connector 52">
            <a:extLst>
              <a:ext uri="{FF2B5EF4-FFF2-40B4-BE49-F238E27FC236}">
                <a16:creationId xmlns:a16="http://schemas.microsoft.com/office/drawing/2014/main" id="{087EDFBB-6189-BBF4-D757-6C04EA26784E}"/>
              </a:ext>
            </a:extLst>
          </p:cNvPr>
          <p:cNvCxnSpPr/>
          <p:nvPr/>
        </p:nvCxnSpPr>
        <p:spPr>
          <a:xfrm flipH="1">
            <a:off x="587281" y="5084086"/>
            <a:ext cx="399091" cy="352221"/>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9AC4F452-BD19-94CF-47B2-D034B5E536A0}"/>
              </a:ext>
            </a:extLst>
          </p:cNvPr>
          <p:cNvCxnSpPr>
            <a:cxnSpLocks/>
          </p:cNvCxnSpPr>
          <p:nvPr/>
        </p:nvCxnSpPr>
        <p:spPr>
          <a:xfrm>
            <a:off x="1859774" y="5051913"/>
            <a:ext cx="1115822" cy="389699"/>
          </a:xfrm>
          <a:prstGeom prst="line">
            <a:avLst/>
          </a:prstGeom>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B4C1D04A-0DCF-94A2-5BBA-41A22F73DE9E}"/>
              </a:ext>
            </a:extLst>
          </p:cNvPr>
          <p:cNvSpPr txBox="1"/>
          <p:nvPr/>
        </p:nvSpPr>
        <p:spPr>
          <a:xfrm>
            <a:off x="3093971" y="4790795"/>
            <a:ext cx="828115" cy="215444"/>
          </a:xfrm>
          <a:prstGeom prst="rect">
            <a:avLst/>
          </a:prstGeom>
          <a:noFill/>
        </p:spPr>
        <p:txBody>
          <a:bodyPr wrap="square">
            <a:spAutoFit/>
          </a:bodyPr>
          <a:lstStyle/>
          <a:p>
            <a:r>
              <a:rPr lang="en-US" sz="800" dirty="0">
                <a:solidFill>
                  <a:schemeClr val="tx1"/>
                </a:solidFill>
              </a:rPr>
              <a:t>Security Info</a:t>
            </a:r>
            <a:endParaRPr lang="en-US" sz="800" dirty="0"/>
          </a:p>
        </p:txBody>
      </p:sp>
      <p:sp>
        <p:nvSpPr>
          <p:cNvPr id="64" name="TextBox 63">
            <a:extLst>
              <a:ext uri="{FF2B5EF4-FFF2-40B4-BE49-F238E27FC236}">
                <a16:creationId xmlns:a16="http://schemas.microsoft.com/office/drawing/2014/main" id="{4C03F764-440B-70FA-133F-DDB275E17384}"/>
              </a:ext>
            </a:extLst>
          </p:cNvPr>
          <p:cNvSpPr txBox="1"/>
          <p:nvPr/>
        </p:nvSpPr>
        <p:spPr>
          <a:xfrm>
            <a:off x="5677478" y="4409781"/>
            <a:ext cx="1993109" cy="215444"/>
          </a:xfrm>
          <a:prstGeom prst="rect">
            <a:avLst/>
          </a:prstGeom>
          <a:noFill/>
        </p:spPr>
        <p:txBody>
          <a:bodyPr wrap="square">
            <a:spAutoFit/>
          </a:bodyPr>
          <a:lstStyle/>
          <a:p>
            <a:r>
              <a:rPr lang="en-US" sz="800" dirty="0">
                <a:solidFill>
                  <a:schemeClr val="tx1"/>
                </a:solidFill>
              </a:rPr>
              <a:t>Pre-padding FCS Per AID TID Info field</a:t>
            </a:r>
            <a:endParaRPr lang="en-US" sz="800" dirty="0"/>
          </a:p>
        </p:txBody>
      </p:sp>
    </p:spTree>
    <p:extLst>
      <p:ext uri="{BB962C8B-B14F-4D97-AF65-F5344CB8AC3E}">
        <p14:creationId xmlns:p14="http://schemas.microsoft.com/office/powerpoint/2010/main" val="2881904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7E7D625-D666-2584-298B-F9FD6461A34A}"/>
              </a:ext>
            </a:extLst>
          </p:cNvPr>
          <p:cNvPicPr>
            <a:picLocks noChangeAspect="1"/>
          </p:cNvPicPr>
          <p:nvPr/>
        </p:nvPicPr>
        <p:blipFill>
          <a:blip r:embed="rId2"/>
          <a:stretch>
            <a:fillRect/>
          </a:stretch>
        </p:blipFill>
        <p:spPr>
          <a:xfrm>
            <a:off x="4805928" y="3053141"/>
            <a:ext cx="1950222" cy="872110"/>
          </a:xfrm>
          <a:prstGeom prst="rect">
            <a:avLst/>
          </a:prstGeom>
        </p:spPr>
      </p:pic>
      <p:sp>
        <p:nvSpPr>
          <p:cNvPr id="8" name="Rectangle 7">
            <a:extLst>
              <a:ext uri="{FF2B5EF4-FFF2-40B4-BE49-F238E27FC236}">
                <a16:creationId xmlns:a16="http://schemas.microsoft.com/office/drawing/2014/main" id="{E4A74927-F058-16BD-23FE-886003882601}"/>
              </a:ext>
            </a:extLst>
          </p:cNvPr>
          <p:cNvSpPr/>
          <p:nvPr/>
        </p:nvSpPr>
        <p:spPr>
          <a:xfrm>
            <a:off x="4932444" y="3236066"/>
            <a:ext cx="1037689" cy="2205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8114E8F6-A1B1-6CAB-10D1-251967E3A905}"/>
              </a:ext>
            </a:extLst>
          </p:cNvPr>
          <p:cNvSpPr txBox="1"/>
          <p:nvPr/>
        </p:nvSpPr>
        <p:spPr>
          <a:xfrm>
            <a:off x="4974261" y="3190165"/>
            <a:ext cx="873530" cy="335642"/>
          </a:xfrm>
          <a:prstGeom prst="rect">
            <a:avLst/>
          </a:prstGeom>
          <a:noFill/>
        </p:spPr>
        <p:txBody>
          <a:bodyPr wrap="square">
            <a:spAutoFit/>
          </a:bodyPr>
          <a:lstStyle/>
          <a:p>
            <a:r>
              <a:rPr lang="en-US" sz="800" dirty="0">
                <a:solidFill>
                  <a:schemeClr val="tx1"/>
                </a:solidFill>
              </a:rPr>
              <a:t>Security Per AID TID Info</a:t>
            </a:r>
            <a:endParaRPr lang="en-US" sz="800" dirty="0"/>
          </a:p>
        </p:txBody>
      </p:sp>
      <p:sp>
        <p:nvSpPr>
          <p:cNvPr id="11" name="Rectangle 10">
            <a:extLst>
              <a:ext uri="{FF2B5EF4-FFF2-40B4-BE49-F238E27FC236}">
                <a16:creationId xmlns:a16="http://schemas.microsoft.com/office/drawing/2014/main" id="{DACB208B-F4DF-D61B-AA53-340F8862656E}"/>
              </a:ext>
            </a:extLst>
          </p:cNvPr>
          <p:cNvSpPr/>
          <p:nvPr/>
        </p:nvSpPr>
        <p:spPr>
          <a:xfrm>
            <a:off x="5988906" y="3227188"/>
            <a:ext cx="1037689" cy="2205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8FE1262D-2F2F-C352-BA5F-CFA00C6659A3}"/>
              </a:ext>
            </a:extLst>
          </p:cNvPr>
          <p:cNvSpPr txBox="1"/>
          <p:nvPr/>
        </p:nvSpPr>
        <p:spPr>
          <a:xfrm>
            <a:off x="6232208" y="3190901"/>
            <a:ext cx="815442" cy="335642"/>
          </a:xfrm>
          <a:prstGeom prst="rect">
            <a:avLst/>
          </a:prstGeom>
          <a:noFill/>
        </p:spPr>
        <p:txBody>
          <a:bodyPr wrap="square">
            <a:spAutoFit/>
          </a:bodyPr>
          <a:lstStyle/>
          <a:p>
            <a:r>
              <a:rPr lang="en-US" sz="800" dirty="0">
                <a:solidFill>
                  <a:schemeClr val="tx1"/>
                </a:solidFill>
              </a:rPr>
              <a:t>Padding Per AID TID List</a:t>
            </a:r>
            <a:endParaRPr lang="en-US" sz="800" dirty="0"/>
          </a:p>
        </p:txBody>
      </p:sp>
      <p:sp>
        <p:nvSpPr>
          <p:cNvPr id="13" name="Rectangle 12">
            <a:extLst>
              <a:ext uri="{FF2B5EF4-FFF2-40B4-BE49-F238E27FC236}">
                <a16:creationId xmlns:a16="http://schemas.microsoft.com/office/drawing/2014/main" id="{7C80D777-D955-E7DD-BEA5-C0CEBA7F683A}"/>
              </a:ext>
            </a:extLst>
          </p:cNvPr>
          <p:cNvSpPr/>
          <p:nvPr/>
        </p:nvSpPr>
        <p:spPr>
          <a:xfrm>
            <a:off x="4879714" y="3560247"/>
            <a:ext cx="1037689" cy="2205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201E1E0C-CF84-0620-3C3A-2FD44BF727E0}"/>
              </a:ext>
            </a:extLst>
          </p:cNvPr>
          <p:cNvPicPr>
            <a:picLocks noChangeAspect="1"/>
          </p:cNvPicPr>
          <p:nvPr/>
        </p:nvPicPr>
        <p:blipFill>
          <a:blip r:embed="rId3"/>
          <a:stretch>
            <a:fillRect/>
          </a:stretch>
        </p:blipFill>
        <p:spPr>
          <a:xfrm>
            <a:off x="17385" y="3100400"/>
            <a:ext cx="4788413" cy="727661"/>
          </a:xfrm>
          <a:prstGeom prst="rect">
            <a:avLst/>
          </a:prstGeom>
        </p:spPr>
      </p:pic>
      <p:sp>
        <p:nvSpPr>
          <p:cNvPr id="30" name="Rectangle 29">
            <a:extLst>
              <a:ext uri="{FF2B5EF4-FFF2-40B4-BE49-F238E27FC236}">
                <a16:creationId xmlns:a16="http://schemas.microsoft.com/office/drawing/2014/main" id="{C4404D73-47CE-BD97-4741-4A51EE0236DA}"/>
              </a:ext>
            </a:extLst>
          </p:cNvPr>
          <p:cNvSpPr/>
          <p:nvPr/>
        </p:nvSpPr>
        <p:spPr>
          <a:xfrm>
            <a:off x="6074369" y="3228166"/>
            <a:ext cx="1037689" cy="2205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2" name="Picture 31">
            <a:extLst>
              <a:ext uri="{FF2B5EF4-FFF2-40B4-BE49-F238E27FC236}">
                <a16:creationId xmlns:a16="http://schemas.microsoft.com/office/drawing/2014/main" id="{C7428B9A-E0CE-B303-F172-E1DAAFB4C082}"/>
              </a:ext>
            </a:extLst>
          </p:cNvPr>
          <p:cNvPicPr>
            <a:picLocks noChangeAspect="1"/>
          </p:cNvPicPr>
          <p:nvPr/>
        </p:nvPicPr>
        <p:blipFill>
          <a:blip r:embed="rId2"/>
          <a:stretch>
            <a:fillRect/>
          </a:stretch>
        </p:blipFill>
        <p:spPr>
          <a:xfrm>
            <a:off x="6071004" y="3051577"/>
            <a:ext cx="1950222" cy="872110"/>
          </a:xfrm>
          <a:prstGeom prst="rect">
            <a:avLst/>
          </a:prstGeom>
        </p:spPr>
      </p:pic>
      <p:sp>
        <p:nvSpPr>
          <p:cNvPr id="33" name="Rectangle 32">
            <a:extLst>
              <a:ext uri="{FF2B5EF4-FFF2-40B4-BE49-F238E27FC236}">
                <a16:creationId xmlns:a16="http://schemas.microsoft.com/office/drawing/2014/main" id="{CB1C35EB-3223-E4A9-655E-EDEA6854E0D7}"/>
              </a:ext>
            </a:extLst>
          </p:cNvPr>
          <p:cNvSpPr/>
          <p:nvPr/>
        </p:nvSpPr>
        <p:spPr>
          <a:xfrm>
            <a:off x="6113112" y="3228166"/>
            <a:ext cx="1037689" cy="2205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F3193E30-EA28-E68F-2DE0-3BA2EF774F24}"/>
              </a:ext>
            </a:extLst>
          </p:cNvPr>
          <p:cNvSpPr txBox="1"/>
          <p:nvPr/>
        </p:nvSpPr>
        <p:spPr>
          <a:xfrm>
            <a:off x="6356414" y="3191878"/>
            <a:ext cx="815442" cy="335642"/>
          </a:xfrm>
          <a:prstGeom prst="rect">
            <a:avLst/>
          </a:prstGeom>
          <a:noFill/>
        </p:spPr>
        <p:txBody>
          <a:bodyPr wrap="square">
            <a:spAutoFit/>
          </a:bodyPr>
          <a:lstStyle/>
          <a:p>
            <a:r>
              <a:rPr lang="en-US" sz="800" dirty="0">
                <a:solidFill>
                  <a:schemeClr val="tx1"/>
                </a:solidFill>
              </a:rPr>
              <a:t>Padding Per AID TID List</a:t>
            </a:r>
            <a:endParaRPr lang="en-US" sz="800" dirty="0"/>
          </a:p>
        </p:txBody>
      </p:sp>
      <p:cxnSp>
        <p:nvCxnSpPr>
          <p:cNvPr id="37" name="Straight Connector 36">
            <a:extLst>
              <a:ext uri="{FF2B5EF4-FFF2-40B4-BE49-F238E27FC236}">
                <a16:creationId xmlns:a16="http://schemas.microsoft.com/office/drawing/2014/main" id="{F5B50F80-0ADB-53E2-C506-E074599A534C}"/>
              </a:ext>
            </a:extLst>
          </p:cNvPr>
          <p:cNvCxnSpPr>
            <a:cxnSpLocks/>
          </p:cNvCxnSpPr>
          <p:nvPr/>
        </p:nvCxnSpPr>
        <p:spPr>
          <a:xfrm flipH="1">
            <a:off x="5803813" y="3500409"/>
            <a:ext cx="184005" cy="466263"/>
          </a:xfrm>
          <a:prstGeom prst="line">
            <a:avLst/>
          </a:prstGeom>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D8E1C81-4A38-1184-18CB-0BEC1A6D4705}"/>
              </a:ext>
            </a:extLst>
          </p:cNvPr>
          <p:cNvSpPr txBox="1"/>
          <p:nvPr/>
        </p:nvSpPr>
        <p:spPr>
          <a:xfrm>
            <a:off x="5107127" y="3507519"/>
            <a:ext cx="578805" cy="213591"/>
          </a:xfrm>
          <a:prstGeom prst="rect">
            <a:avLst/>
          </a:prstGeom>
          <a:noFill/>
        </p:spPr>
        <p:txBody>
          <a:bodyPr wrap="square">
            <a:spAutoFit/>
          </a:bodyPr>
          <a:lstStyle/>
          <a:p>
            <a:r>
              <a:rPr lang="en-US" sz="800" dirty="0">
                <a:solidFill>
                  <a:schemeClr val="tx1"/>
                </a:solidFill>
              </a:rPr>
              <a:t>0 or 18</a:t>
            </a:r>
            <a:endParaRPr lang="en-US" sz="800" dirty="0"/>
          </a:p>
        </p:txBody>
      </p:sp>
      <p:sp>
        <p:nvSpPr>
          <p:cNvPr id="2" name="Title 1"/>
          <p:cNvSpPr>
            <a:spLocks noGrp="1"/>
          </p:cNvSpPr>
          <p:nvPr>
            <p:ph type="title"/>
          </p:nvPr>
        </p:nvSpPr>
        <p:spPr>
          <a:xfrm>
            <a:off x="-16276" y="671900"/>
            <a:ext cx="9144000" cy="623501"/>
          </a:xfrm>
        </p:spPr>
        <p:txBody>
          <a:bodyPr/>
          <a:lstStyle/>
          <a:p>
            <a:r>
              <a:rPr lang="en-US" sz="2400" dirty="0"/>
              <a:t>Protected Multi-STA BA (2)</a:t>
            </a:r>
            <a:endParaRPr lang="en-US" sz="2400" b="0" dirty="0"/>
          </a:p>
        </p:txBody>
      </p:sp>
      <p:sp>
        <p:nvSpPr>
          <p:cNvPr id="3" name="Content Placeholder 2"/>
          <p:cNvSpPr>
            <a:spLocks noGrp="1"/>
          </p:cNvSpPr>
          <p:nvPr>
            <p:ph idx="1"/>
          </p:nvPr>
        </p:nvSpPr>
        <p:spPr>
          <a:xfrm>
            <a:off x="0" y="1320081"/>
            <a:ext cx="9144000" cy="595140"/>
          </a:xfrm>
        </p:spPr>
        <p:txBody>
          <a:bodyPr/>
          <a:lstStyle/>
          <a:p>
            <a:r>
              <a:rPr lang="en-US" sz="1400" dirty="0"/>
              <a:t>The Padding Per AID TID Info field is a Per AID TID Info field with specific value in its AID11 field.</a:t>
            </a:r>
          </a:p>
          <a:p>
            <a:pPr marL="0" indent="0">
              <a:buNone/>
            </a:pPr>
            <a:endParaRPr lang="en-US" sz="1600" dirty="0"/>
          </a:p>
          <a:p>
            <a:endParaRPr lang="en-US" sz="16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
        <p:nvSpPr>
          <p:cNvPr id="15" name="TextBox 14">
            <a:extLst>
              <a:ext uri="{FF2B5EF4-FFF2-40B4-BE49-F238E27FC236}">
                <a16:creationId xmlns:a16="http://schemas.microsoft.com/office/drawing/2014/main" id="{83D97BAE-42B9-6C56-7ACB-30541ABDE4EF}"/>
              </a:ext>
            </a:extLst>
          </p:cNvPr>
          <p:cNvSpPr txBox="1"/>
          <p:nvPr/>
        </p:nvSpPr>
        <p:spPr>
          <a:xfrm>
            <a:off x="2884753" y="4062947"/>
            <a:ext cx="651754" cy="338554"/>
          </a:xfrm>
          <a:prstGeom prst="rect">
            <a:avLst/>
          </a:prstGeom>
          <a:noFill/>
        </p:spPr>
        <p:txBody>
          <a:bodyPr wrap="square">
            <a:spAutoFit/>
          </a:bodyPr>
          <a:lstStyle/>
          <a:p>
            <a:r>
              <a:rPr lang="en-US" sz="800" dirty="0">
                <a:solidFill>
                  <a:schemeClr val="tx1"/>
                </a:solidFill>
              </a:rPr>
              <a:t>Per AID TID Info</a:t>
            </a:r>
            <a:endParaRPr lang="en-US" sz="800" dirty="0"/>
          </a:p>
        </p:txBody>
      </p:sp>
      <p:sp>
        <p:nvSpPr>
          <p:cNvPr id="16" name="Rectangle 15">
            <a:extLst>
              <a:ext uri="{FF2B5EF4-FFF2-40B4-BE49-F238E27FC236}">
                <a16:creationId xmlns:a16="http://schemas.microsoft.com/office/drawing/2014/main" id="{9E587F4B-1A4F-3522-D435-2B0A440617B0}"/>
              </a:ext>
            </a:extLst>
          </p:cNvPr>
          <p:cNvSpPr/>
          <p:nvPr/>
        </p:nvSpPr>
        <p:spPr>
          <a:xfrm>
            <a:off x="2877330" y="4003133"/>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A2041F93-4A9E-304E-7562-6298B25FB92D}"/>
              </a:ext>
            </a:extLst>
          </p:cNvPr>
          <p:cNvSpPr txBox="1"/>
          <p:nvPr/>
        </p:nvSpPr>
        <p:spPr>
          <a:xfrm>
            <a:off x="3602298" y="3985661"/>
            <a:ext cx="651754" cy="307777"/>
          </a:xfrm>
          <a:prstGeom prst="rect">
            <a:avLst/>
          </a:prstGeom>
          <a:noFill/>
        </p:spPr>
        <p:txBody>
          <a:bodyPr wrap="square">
            <a:spAutoFit/>
          </a:bodyPr>
          <a:lstStyle/>
          <a:p>
            <a:r>
              <a:rPr lang="en-US" sz="1400" dirty="0">
                <a:solidFill>
                  <a:schemeClr val="tx1"/>
                </a:solidFill>
              </a:rPr>
              <a:t>……</a:t>
            </a:r>
            <a:endParaRPr lang="en-US" sz="1400" dirty="0"/>
          </a:p>
        </p:txBody>
      </p:sp>
      <p:sp>
        <p:nvSpPr>
          <p:cNvPr id="18" name="Rectangle 17">
            <a:extLst>
              <a:ext uri="{FF2B5EF4-FFF2-40B4-BE49-F238E27FC236}">
                <a16:creationId xmlns:a16="http://schemas.microsoft.com/office/drawing/2014/main" id="{268D7CB0-7972-6576-B065-C3C8E0DCD27F}"/>
              </a:ext>
            </a:extLst>
          </p:cNvPr>
          <p:cNvSpPr/>
          <p:nvPr/>
        </p:nvSpPr>
        <p:spPr>
          <a:xfrm>
            <a:off x="3536507" y="4003671"/>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05BD5C27-EB4B-F784-911A-EF22DF03AEFC}"/>
              </a:ext>
            </a:extLst>
          </p:cNvPr>
          <p:cNvSpPr txBox="1"/>
          <p:nvPr/>
        </p:nvSpPr>
        <p:spPr>
          <a:xfrm>
            <a:off x="4224838" y="4049263"/>
            <a:ext cx="651754" cy="338554"/>
          </a:xfrm>
          <a:prstGeom prst="rect">
            <a:avLst/>
          </a:prstGeom>
          <a:noFill/>
        </p:spPr>
        <p:txBody>
          <a:bodyPr wrap="square">
            <a:spAutoFit/>
          </a:bodyPr>
          <a:lstStyle/>
          <a:p>
            <a:r>
              <a:rPr lang="en-US" sz="800" dirty="0">
                <a:solidFill>
                  <a:schemeClr val="tx1"/>
                </a:solidFill>
              </a:rPr>
              <a:t>Per AID TID Info</a:t>
            </a:r>
            <a:endParaRPr lang="en-US" sz="800" dirty="0"/>
          </a:p>
        </p:txBody>
      </p:sp>
      <p:sp>
        <p:nvSpPr>
          <p:cNvPr id="20" name="Rectangle 19">
            <a:extLst>
              <a:ext uri="{FF2B5EF4-FFF2-40B4-BE49-F238E27FC236}">
                <a16:creationId xmlns:a16="http://schemas.microsoft.com/office/drawing/2014/main" id="{01F4CA4A-186F-D1BC-5C16-588155D383D3}"/>
              </a:ext>
            </a:extLst>
          </p:cNvPr>
          <p:cNvSpPr/>
          <p:nvPr/>
        </p:nvSpPr>
        <p:spPr>
          <a:xfrm>
            <a:off x="4188261" y="3999265"/>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a:extLst>
              <a:ext uri="{FF2B5EF4-FFF2-40B4-BE49-F238E27FC236}">
                <a16:creationId xmlns:a16="http://schemas.microsoft.com/office/drawing/2014/main" id="{4341F623-FEA3-9712-AF1F-BE851B2B92FA}"/>
              </a:ext>
            </a:extLst>
          </p:cNvPr>
          <p:cNvCxnSpPr>
            <a:cxnSpLocks/>
          </p:cNvCxnSpPr>
          <p:nvPr/>
        </p:nvCxnSpPr>
        <p:spPr>
          <a:xfrm flipH="1">
            <a:off x="2877330" y="3507519"/>
            <a:ext cx="891917" cy="491746"/>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2C21708-6A63-F917-C883-A92DE5B67727}"/>
              </a:ext>
            </a:extLst>
          </p:cNvPr>
          <p:cNvCxnSpPr>
            <a:cxnSpLocks/>
            <a:stCxn id="7" idx="1"/>
          </p:cNvCxnSpPr>
          <p:nvPr/>
        </p:nvCxnSpPr>
        <p:spPr>
          <a:xfrm>
            <a:off x="4805928" y="3489196"/>
            <a:ext cx="12345" cy="557899"/>
          </a:xfrm>
          <a:prstGeom prst="line">
            <a:avLst/>
          </a:prstGeom>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19EEC6DA-09D9-F71A-66E3-B37B45FA06C2}"/>
              </a:ext>
            </a:extLst>
          </p:cNvPr>
          <p:cNvSpPr txBox="1"/>
          <p:nvPr/>
        </p:nvSpPr>
        <p:spPr>
          <a:xfrm>
            <a:off x="5827777" y="3944813"/>
            <a:ext cx="651754" cy="461665"/>
          </a:xfrm>
          <a:prstGeom prst="rect">
            <a:avLst/>
          </a:prstGeom>
          <a:noFill/>
        </p:spPr>
        <p:txBody>
          <a:bodyPr wrap="square">
            <a:spAutoFit/>
          </a:bodyPr>
          <a:lstStyle/>
          <a:p>
            <a:r>
              <a:rPr lang="en-US" sz="800" dirty="0"/>
              <a:t>Padding </a:t>
            </a:r>
            <a:r>
              <a:rPr lang="en-US" sz="800" dirty="0">
                <a:solidFill>
                  <a:schemeClr val="tx1"/>
                </a:solidFill>
              </a:rPr>
              <a:t>Per AID TID Info</a:t>
            </a:r>
            <a:endParaRPr lang="en-US" sz="800" dirty="0"/>
          </a:p>
        </p:txBody>
      </p:sp>
      <p:sp>
        <p:nvSpPr>
          <p:cNvPr id="24" name="Rectangle 23">
            <a:extLst>
              <a:ext uri="{FF2B5EF4-FFF2-40B4-BE49-F238E27FC236}">
                <a16:creationId xmlns:a16="http://schemas.microsoft.com/office/drawing/2014/main" id="{C4AD143D-C846-58C7-8AD9-C2640393278F}"/>
              </a:ext>
            </a:extLst>
          </p:cNvPr>
          <p:cNvSpPr/>
          <p:nvPr/>
        </p:nvSpPr>
        <p:spPr>
          <a:xfrm>
            <a:off x="5791200" y="3982366"/>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EC3AAC15-EAAB-91F9-CF92-8F4651DBAC4A}"/>
              </a:ext>
            </a:extLst>
          </p:cNvPr>
          <p:cNvSpPr txBox="1"/>
          <p:nvPr/>
        </p:nvSpPr>
        <p:spPr>
          <a:xfrm>
            <a:off x="6508745" y="3963056"/>
            <a:ext cx="651754" cy="307777"/>
          </a:xfrm>
          <a:prstGeom prst="rect">
            <a:avLst/>
          </a:prstGeom>
          <a:noFill/>
        </p:spPr>
        <p:txBody>
          <a:bodyPr wrap="square">
            <a:spAutoFit/>
          </a:bodyPr>
          <a:lstStyle/>
          <a:p>
            <a:r>
              <a:rPr lang="en-US" sz="1400" dirty="0">
                <a:solidFill>
                  <a:schemeClr val="tx1"/>
                </a:solidFill>
              </a:rPr>
              <a:t>……</a:t>
            </a:r>
            <a:endParaRPr lang="en-US" sz="1400" dirty="0"/>
          </a:p>
        </p:txBody>
      </p:sp>
      <p:sp>
        <p:nvSpPr>
          <p:cNvPr id="26" name="Rectangle 25">
            <a:extLst>
              <a:ext uri="{FF2B5EF4-FFF2-40B4-BE49-F238E27FC236}">
                <a16:creationId xmlns:a16="http://schemas.microsoft.com/office/drawing/2014/main" id="{7806F962-2EFF-874D-127C-4AD820AFA9E4}"/>
              </a:ext>
            </a:extLst>
          </p:cNvPr>
          <p:cNvSpPr/>
          <p:nvPr/>
        </p:nvSpPr>
        <p:spPr>
          <a:xfrm>
            <a:off x="6442954" y="3981066"/>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C0930597-33D0-5F04-197C-3E8F803781D4}"/>
              </a:ext>
            </a:extLst>
          </p:cNvPr>
          <p:cNvSpPr txBox="1"/>
          <p:nvPr/>
        </p:nvSpPr>
        <p:spPr>
          <a:xfrm>
            <a:off x="7114194" y="3943600"/>
            <a:ext cx="651754" cy="461665"/>
          </a:xfrm>
          <a:prstGeom prst="rect">
            <a:avLst/>
          </a:prstGeom>
          <a:noFill/>
        </p:spPr>
        <p:txBody>
          <a:bodyPr wrap="square">
            <a:spAutoFit/>
          </a:bodyPr>
          <a:lstStyle/>
          <a:p>
            <a:r>
              <a:rPr lang="en-US" sz="800" dirty="0"/>
              <a:t>Padding </a:t>
            </a:r>
            <a:r>
              <a:rPr lang="en-US" sz="800" dirty="0">
                <a:solidFill>
                  <a:schemeClr val="tx1"/>
                </a:solidFill>
              </a:rPr>
              <a:t>Per AID TID Info</a:t>
            </a:r>
            <a:endParaRPr lang="en-US" sz="800" dirty="0"/>
          </a:p>
        </p:txBody>
      </p:sp>
      <p:sp>
        <p:nvSpPr>
          <p:cNvPr id="28" name="Rectangle 27">
            <a:extLst>
              <a:ext uri="{FF2B5EF4-FFF2-40B4-BE49-F238E27FC236}">
                <a16:creationId xmlns:a16="http://schemas.microsoft.com/office/drawing/2014/main" id="{D4D941C4-5D62-0B81-E77C-0511CFE9A243}"/>
              </a:ext>
            </a:extLst>
          </p:cNvPr>
          <p:cNvSpPr/>
          <p:nvPr/>
        </p:nvSpPr>
        <p:spPr>
          <a:xfrm>
            <a:off x="7077617" y="3981153"/>
            <a:ext cx="651754"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Connector 35">
            <a:extLst>
              <a:ext uri="{FF2B5EF4-FFF2-40B4-BE49-F238E27FC236}">
                <a16:creationId xmlns:a16="http://schemas.microsoft.com/office/drawing/2014/main" id="{72D58AC3-3E2E-11F2-6613-80EDAB8996D4}"/>
              </a:ext>
            </a:extLst>
          </p:cNvPr>
          <p:cNvCxnSpPr>
            <a:cxnSpLocks/>
          </p:cNvCxnSpPr>
          <p:nvPr/>
        </p:nvCxnSpPr>
        <p:spPr>
          <a:xfrm>
            <a:off x="7261370" y="3558908"/>
            <a:ext cx="504578" cy="446028"/>
          </a:xfrm>
          <a:prstGeom prst="line">
            <a:avLst/>
          </a:prstGeom>
        </p:spPr>
        <p:style>
          <a:lnRef idx="1">
            <a:schemeClr val="accent1"/>
          </a:lnRef>
          <a:fillRef idx="0">
            <a:schemeClr val="accent1"/>
          </a:fillRef>
          <a:effectRef idx="0">
            <a:schemeClr val="accent1"/>
          </a:effectRef>
          <a:fontRef idx="minor">
            <a:schemeClr val="tx1"/>
          </a:fontRef>
        </p:style>
      </p:cxnSp>
      <p:pic>
        <p:nvPicPr>
          <p:cNvPr id="41" name="Picture 40">
            <a:extLst>
              <a:ext uri="{FF2B5EF4-FFF2-40B4-BE49-F238E27FC236}">
                <a16:creationId xmlns:a16="http://schemas.microsoft.com/office/drawing/2014/main" id="{1B1B2740-7B48-C112-27CE-282D8233DB69}"/>
              </a:ext>
            </a:extLst>
          </p:cNvPr>
          <p:cNvPicPr>
            <a:picLocks noChangeAspect="1"/>
          </p:cNvPicPr>
          <p:nvPr/>
        </p:nvPicPr>
        <p:blipFill>
          <a:blip r:embed="rId4"/>
          <a:stretch>
            <a:fillRect/>
          </a:stretch>
        </p:blipFill>
        <p:spPr>
          <a:xfrm>
            <a:off x="3015705" y="5586681"/>
            <a:ext cx="3148314" cy="462987"/>
          </a:xfrm>
          <a:prstGeom prst="rect">
            <a:avLst/>
          </a:prstGeom>
        </p:spPr>
      </p:pic>
      <p:cxnSp>
        <p:nvCxnSpPr>
          <p:cNvPr id="42" name="Straight Arrow Connector 41">
            <a:extLst>
              <a:ext uri="{FF2B5EF4-FFF2-40B4-BE49-F238E27FC236}">
                <a16:creationId xmlns:a16="http://schemas.microsoft.com/office/drawing/2014/main" id="{C3ABA80A-57C7-A432-9B98-390C04FDCBF6}"/>
              </a:ext>
            </a:extLst>
          </p:cNvPr>
          <p:cNvCxnSpPr>
            <a:cxnSpLocks/>
            <a:stCxn id="43" idx="0"/>
          </p:cNvCxnSpPr>
          <p:nvPr/>
        </p:nvCxnSpPr>
        <p:spPr>
          <a:xfrm flipH="1" flipV="1">
            <a:off x="3722261" y="5801928"/>
            <a:ext cx="207627" cy="4083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144B8092-849E-5A20-9A63-FEAD37843A88}"/>
              </a:ext>
            </a:extLst>
          </p:cNvPr>
          <p:cNvSpPr txBox="1"/>
          <p:nvPr/>
        </p:nvSpPr>
        <p:spPr>
          <a:xfrm>
            <a:off x="3130528" y="6210257"/>
            <a:ext cx="1598719" cy="215444"/>
          </a:xfrm>
          <a:prstGeom prst="rect">
            <a:avLst/>
          </a:prstGeom>
          <a:noFill/>
        </p:spPr>
        <p:txBody>
          <a:bodyPr wrap="square">
            <a:spAutoFit/>
          </a:bodyPr>
          <a:lstStyle/>
          <a:p>
            <a:r>
              <a:rPr lang="en-US" sz="800" dirty="0">
                <a:solidFill>
                  <a:schemeClr val="tx1"/>
                </a:solidFill>
              </a:rPr>
              <a:t>Specific AID value, e.g. 2009</a:t>
            </a:r>
            <a:endParaRPr lang="en-US" sz="800" dirty="0"/>
          </a:p>
        </p:txBody>
      </p:sp>
      <p:pic>
        <p:nvPicPr>
          <p:cNvPr id="68" name="Picture 67">
            <a:extLst>
              <a:ext uri="{FF2B5EF4-FFF2-40B4-BE49-F238E27FC236}">
                <a16:creationId xmlns:a16="http://schemas.microsoft.com/office/drawing/2014/main" id="{8E9B864F-04F1-7AB5-2E96-459313DBD263}"/>
              </a:ext>
            </a:extLst>
          </p:cNvPr>
          <p:cNvPicPr>
            <a:picLocks noChangeAspect="1"/>
          </p:cNvPicPr>
          <p:nvPr/>
        </p:nvPicPr>
        <p:blipFill>
          <a:blip r:embed="rId5"/>
          <a:stretch>
            <a:fillRect/>
          </a:stretch>
        </p:blipFill>
        <p:spPr>
          <a:xfrm>
            <a:off x="3560006" y="4827510"/>
            <a:ext cx="3634451" cy="619246"/>
          </a:xfrm>
          <a:prstGeom prst="rect">
            <a:avLst/>
          </a:prstGeom>
        </p:spPr>
      </p:pic>
      <p:sp>
        <p:nvSpPr>
          <p:cNvPr id="69" name="Rectangle 68">
            <a:extLst>
              <a:ext uri="{FF2B5EF4-FFF2-40B4-BE49-F238E27FC236}">
                <a16:creationId xmlns:a16="http://schemas.microsoft.com/office/drawing/2014/main" id="{6953AFFB-088F-F040-FFD6-0456242E6A50}"/>
              </a:ext>
            </a:extLst>
          </p:cNvPr>
          <p:cNvSpPr/>
          <p:nvPr/>
        </p:nvSpPr>
        <p:spPr>
          <a:xfrm>
            <a:off x="6140994" y="4885926"/>
            <a:ext cx="972766" cy="2597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35C60F11-F346-35D1-9E1E-9509975DD1A5}"/>
              </a:ext>
            </a:extLst>
          </p:cNvPr>
          <p:cNvSpPr/>
          <p:nvPr/>
        </p:nvSpPr>
        <p:spPr>
          <a:xfrm>
            <a:off x="5292417" y="5251623"/>
            <a:ext cx="1802966" cy="2535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a:extLst>
              <a:ext uri="{FF2B5EF4-FFF2-40B4-BE49-F238E27FC236}">
                <a16:creationId xmlns:a16="http://schemas.microsoft.com/office/drawing/2014/main" id="{63791B1D-143C-486D-C5F1-3C8DF4911045}"/>
              </a:ext>
            </a:extLst>
          </p:cNvPr>
          <p:cNvSpPr txBox="1"/>
          <p:nvPr/>
        </p:nvSpPr>
        <p:spPr>
          <a:xfrm>
            <a:off x="5148458" y="5234460"/>
            <a:ext cx="651754" cy="215444"/>
          </a:xfrm>
          <a:prstGeom prst="rect">
            <a:avLst/>
          </a:prstGeom>
          <a:noFill/>
        </p:spPr>
        <p:txBody>
          <a:bodyPr wrap="square">
            <a:spAutoFit/>
          </a:bodyPr>
          <a:lstStyle/>
          <a:p>
            <a:r>
              <a:rPr lang="en-US" sz="800" dirty="0">
                <a:solidFill>
                  <a:schemeClr val="tx1"/>
                </a:solidFill>
              </a:rPr>
              <a:t>2</a:t>
            </a:r>
            <a:endParaRPr lang="en-US" sz="800" dirty="0"/>
          </a:p>
        </p:txBody>
      </p:sp>
      <p:sp>
        <p:nvSpPr>
          <p:cNvPr id="72" name="TextBox 71">
            <a:extLst>
              <a:ext uri="{FF2B5EF4-FFF2-40B4-BE49-F238E27FC236}">
                <a16:creationId xmlns:a16="http://schemas.microsoft.com/office/drawing/2014/main" id="{9D105F4D-982F-18BC-3FFC-CC4B600FDE4F}"/>
              </a:ext>
            </a:extLst>
          </p:cNvPr>
          <p:cNvSpPr txBox="1"/>
          <p:nvPr/>
        </p:nvSpPr>
        <p:spPr>
          <a:xfrm>
            <a:off x="6379402" y="5260521"/>
            <a:ext cx="651754" cy="215444"/>
          </a:xfrm>
          <a:prstGeom prst="rect">
            <a:avLst/>
          </a:prstGeom>
          <a:noFill/>
        </p:spPr>
        <p:txBody>
          <a:bodyPr wrap="square">
            <a:spAutoFit/>
          </a:bodyPr>
          <a:lstStyle/>
          <a:p>
            <a:r>
              <a:rPr lang="en-US" sz="800" dirty="0">
                <a:solidFill>
                  <a:schemeClr val="tx1"/>
                </a:solidFill>
              </a:rPr>
              <a:t>32</a:t>
            </a:r>
            <a:endParaRPr lang="en-US" sz="800" dirty="0"/>
          </a:p>
        </p:txBody>
      </p:sp>
      <p:sp>
        <p:nvSpPr>
          <p:cNvPr id="73" name="TextBox 72">
            <a:extLst>
              <a:ext uri="{FF2B5EF4-FFF2-40B4-BE49-F238E27FC236}">
                <a16:creationId xmlns:a16="http://schemas.microsoft.com/office/drawing/2014/main" id="{FB6AE8E9-0D56-0851-5045-F3BE746FE781}"/>
              </a:ext>
            </a:extLst>
          </p:cNvPr>
          <p:cNvSpPr txBox="1"/>
          <p:nvPr/>
        </p:nvSpPr>
        <p:spPr>
          <a:xfrm>
            <a:off x="4737768" y="4664760"/>
            <a:ext cx="1598719" cy="215444"/>
          </a:xfrm>
          <a:prstGeom prst="rect">
            <a:avLst/>
          </a:prstGeom>
          <a:noFill/>
        </p:spPr>
        <p:txBody>
          <a:bodyPr wrap="square">
            <a:spAutoFit/>
          </a:bodyPr>
          <a:lstStyle/>
          <a:p>
            <a:r>
              <a:rPr lang="en-US" sz="800" dirty="0">
                <a:solidFill>
                  <a:schemeClr val="tx1"/>
                </a:solidFill>
              </a:rPr>
              <a:t>Padding Per AID TID Info field</a:t>
            </a:r>
            <a:endParaRPr lang="en-US" sz="800" dirty="0"/>
          </a:p>
        </p:txBody>
      </p:sp>
      <p:cxnSp>
        <p:nvCxnSpPr>
          <p:cNvPr id="74" name="Straight Connector 73">
            <a:extLst>
              <a:ext uri="{FF2B5EF4-FFF2-40B4-BE49-F238E27FC236}">
                <a16:creationId xmlns:a16="http://schemas.microsoft.com/office/drawing/2014/main" id="{8439A1B7-9E62-90F8-4288-5DE547080442}"/>
              </a:ext>
            </a:extLst>
          </p:cNvPr>
          <p:cNvCxnSpPr/>
          <p:nvPr/>
        </p:nvCxnSpPr>
        <p:spPr>
          <a:xfrm flipH="1">
            <a:off x="3619032" y="5234460"/>
            <a:ext cx="399091" cy="352221"/>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F233CB39-BD42-3269-DDA5-3544DA4AEF9D}"/>
              </a:ext>
            </a:extLst>
          </p:cNvPr>
          <p:cNvCxnSpPr>
            <a:cxnSpLocks/>
          </p:cNvCxnSpPr>
          <p:nvPr/>
        </p:nvCxnSpPr>
        <p:spPr>
          <a:xfrm>
            <a:off x="4891525" y="5202287"/>
            <a:ext cx="1115822" cy="389699"/>
          </a:xfrm>
          <a:prstGeom prst="line">
            <a:avLst/>
          </a:prstGeom>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0A77BA33-BD9E-D6B0-4C0C-C9E4297C0790}"/>
              </a:ext>
            </a:extLst>
          </p:cNvPr>
          <p:cNvSpPr txBox="1"/>
          <p:nvPr/>
        </p:nvSpPr>
        <p:spPr>
          <a:xfrm>
            <a:off x="6125722" y="4941169"/>
            <a:ext cx="828115" cy="215444"/>
          </a:xfrm>
          <a:prstGeom prst="rect">
            <a:avLst/>
          </a:prstGeom>
          <a:noFill/>
        </p:spPr>
        <p:txBody>
          <a:bodyPr wrap="square">
            <a:spAutoFit/>
          </a:bodyPr>
          <a:lstStyle/>
          <a:p>
            <a:r>
              <a:rPr lang="en-US" sz="800" dirty="0">
                <a:solidFill>
                  <a:schemeClr val="tx1"/>
                </a:solidFill>
              </a:rPr>
              <a:t>Padding Info</a:t>
            </a:r>
            <a:endParaRPr lang="en-US" sz="800" dirty="0"/>
          </a:p>
        </p:txBody>
      </p:sp>
    </p:spTree>
    <p:extLst>
      <p:ext uri="{BB962C8B-B14F-4D97-AF65-F5344CB8AC3E}">
        <p14:creationId xmlns:p14="http://schemas.microsoft.com/office/powerpoint/2010/main" val="1635028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2800" dirty="0"/>
              <a:t>Summary</a:t>
            </a:r>
            <a:endParaRPr lang="en-US" sz="2800" b="0" dirty="0"/>
          </a:p>
        </p:txBody>
      </p:sp>
      <p:sp>
        <p:nvSpPr>
          <p:cNvPr id="3" name="Content Placeholder 2"/>
          <p:cNvSpPr>
            <a:spLocks noGrp="1"/>
          </p:cNvSpPr>
          <p:nvPr>
            <p:ph idx="1"/>
          </p:nvPr>
        </p:nvSpPr>
        <p:spPr>
          <a:xfrm>
            <a:off x="0" y="1295400"/>
            <a:ext cx="9144000" cy="4343400"/>
          </a:xfrm>
        </p:spPr>
        <p:txBody>
          <a:bodyPr/>
          <a:lstStyle/>
          <a:p>
            <a:r>
              <a:rPr lang="en-US" sz="2000" dirty="0"/>
              <a:t>The control frame protection format is discussed for the protected control frame (Trigger, compressed BAR, Multi-TID BAR, Multi-STA BA):</a:t>
            </a:r>
          </a:p>
          <a:p>
            <a:pPr lvl="1"/>
            <a:r>
              <a:rPr lang="en-US" dirty="0"/>
              <a:t>The Protection Indication, Key ID are carried in one of the following the current reserved bits of Common Info or Special User Info field, the current reserved bits of BAR Control, the current reserved bits of BA Control.</a:t>
            </a:r>
          </a:p>
          <a:p>
            <a:pPr lvl="1"/>
            <a:r>
              <a:rPr lang="en-US" dirty="0"/>
              <a:t>The PN + MIC location in various protected control frames.</a:t>
            </a:r>
          </a:p>
          <a:p>
            <a:pPr lvl="1"/>
            <a:r>
              <a:rPr lang="en-US" dirty="0"/>
              <a:t>The padding (if required by the recipient of the protected control frame) after PN + MIC.</a:t>
            </a:r>
          </a:p>
          <a:p>
            <a:pPr marL="0" indent="0">
              <a:buNone/>
            </a:pPr>
            <a:endParaRPr lang="en-US" sz="2800" dirty="0"/>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19933280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1275</Words>
  <Application>Microsoft Office PowerPoint</Application>
  <PresentationFormat>On-screen Show (4:3)</PresentationFormat>
  <Paragraphs>248</Paragraphs>
  <Slides>13</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Arial</vt:lpstr>
      <vt:lpstr>Calibri</vt:lpstr>
      <vt:lpstr>Calibri Light</vt:lpstr>
      <vt:lpstr>Times New Roman</vt:lpstr>
      <vt:lpstr>Wingdings</vt:lpstr>
      <vt:lpstr>802-11-Submission</vt:lpstr>
      <vt:lpstr>Custom Design</vt:lpstr>
      <vt:lpstr>Control Frame Protection Follow Up</vt:lpstr>
      <vt:lpstr>Recap: Control Frame Protection </vt:lpstr>
      <vt:lpstr>Protected Trigger Frame Format 1---Security Information Before Padding Field</vt:lpstr>
      <vt:lpstr>Protected Trigger Frame Format 1---Security Information Before Padding Field</vt:lpstr>
      <vt:lpstr>Protected Trigger Frame Format 2---Security Information in Padding Field</vt:lpstr>
      <vt:lpstr>Protected Compressed/Multi-TID BAR</vt:lpstr>
      <vt:lpstr>Protected Multi-STA BA (1)</vt:lpstr>
      <vt:lpstr>Protected Multi-STA BA (2)</vt:lpstr>
      <vt:lpstr>Summary</vt:lpstr>
      <vt:lpstr>SP 1</vt:lpstr>
      <vt:lpstr>SP 2</vt:lpstr>
      <vt:lpstr>SP 3</vt:lpstr>
      <vt:lpstr>SP 4</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2106</cp:revision>
  <cp:lastPrinted>1998-02-10T13:28:06Z</cp:lastPrinted>
  <dcterms:created xsi:type="dcterms:W3CDTF">2007-05-21T21:00:37Z</dcterms:created>
  <dcterms:modified xsi:type="dcterms:W3CDTF">2024-05-29T23:21:25Z</dcterms:modified>
  <cp:category>Submission</cp:category>
</cp:coreProperties>
</file>