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69" r:id="rId3"/>
    <p:sldId id="484" r:id="rId4"/>
    <p:sldId id="517" r:id="rId5"/>
    <p:sldId id="523" r:id="rId6"/>
    <p:sldId id="537" r:id="rId7"/>
    <p:sldId id="529" r:id="rId8"/>
    <p:sldId id="515" r:id="rId9"/>
    <p:sldId id="530" r:id="rId10"/>
    <p:sldId id="52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Secondary Channel </a:t>
            </a:r>
            <a:r>
              <a:rPr lang="en-US" sz="2400"/>
              <a:t>Usage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Recap</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We discussed the secondary channel usage in several presentations:</a:t>
            </a:r>
          </a:p>
          <a:p>
            <a:pPr lvl="1"/>
            <a:r>
              <a:rPr lang="en-US" sz="2000" dirty="0"/>
              <a:t>The RU index, BW negotiation in secondary channel</a:t>
            </a:r>
          </a:p>
          <a:p>
            <a:pPr lvl="1"/>
            <a:r>
              <a:rPr lang="en-US" dirty="0"/>
              <a:t>Secondary channel combination by treating the anchor channel as </a:t>
            </a:r>
            <a:r>
              <a:rPr lang="en-US"/>
              <a:t>primary channel.</a:t>
            </a:r>
            <a:endParaRPr lang="en-US" sz="2000" dirty="0"/>
          </a:p>
          <a:p>
            <a:pPr lvl="1"/>
            <a:r>
              <a:rPr lang="en-US" dirty="0"/>
              <a:t>Secondary channel usage under Multiple BSSID or co-hosted APs.</a:t>
            </a:r>
          </a:p>
          <a:p>
            <a:pPr lvl="1"/>
            <a:r>
              <a:rPr lang="en-US" dirty="0"/>
              <a:t>Secondary channel usage and Beacon Tx.</a:t>
            </a:r>
          </a:p>
          <a:p>
            <a:pPr lvl="1"/>
            <a:r>
              <a:rPr lang="en-US" dirty="0"/>
              <a:t>Secondary channel usage and R-TWT.</a:t>
            </a:r>
          </a:p>
          <a:p>
            <a:pPr lvl="1"/>
            <a:r>
              <a:rPr lang="en-US" dirty="0"/>
              <a:t>Secondary channel usage and NAV operation.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1" y="609600"/>
            <a:ext cx="9144000" cy="902408"/>
          </a:xfrm>
        </p:spPr>
        <p:txBody>
          <a:bodyPr/>
          <a:lstStyle/>
          <a:p>
            <a:r>
              <a:rPr lang="en-US" sz="2800" dirty="0"/>
              <a:t>Time to Switch to Secondary Backoff Channel and Switch back to Primary Channel</a:t>
            </a:r>
            <a:endParaRPr lang="en-US" sz="2800" b="0" dirty="0"/>
          </a:p>
        </p:txBody>
      </p:sp>
      <p:sp>
        <p:nvSpPr>
          <p:cNvPr id="3" name="Content Placeholder 2"/>
          <p:cNvSpPr>
            <a:spLocks noGrp="1"/>
          </p:cNvSpPr>
          <p:nvPr>
            <p:ph idx="1"/>
          </p:nvPr>
        </p:nvSpPr>
        <p:spPr>
          <a:xfrm>
            <a:off x="0" y="1600200"/>
            <a:ext cx="9144000" cy="4560008"/>
          </a:xfrm>
        </p:spPr>
        <p:txBody>
          <a:bodyPr/>
          <a:lstStyle/>
          <a:p>
            <a:r>
              <a:rPr lang="en-US" sz="1600" dirty="0"/>
              <a:t>The rule about allowing the AP and STAs roughly do the subchannel switch at the same time should be defined, e.g.</a:t>
            </a:r>
          </a:p>
          <a:p>
            <a:pPr lvl="1"/>
            <a:r>
              <a:rPr lang="en-US" sz="1600" dirty="0"/>
              <a:t>When an AP or a STA associated with the AP detects an OBSS PPDU whose PPDU length is longer than a length threshold announce by the AP in Beacon or the other management frame, the AP or the STA switches to the secondary backoff channel (anchor channel) announced by the AP through Beacon etc. to do the backoff for the frame exchanges by using the secondary channels.</a:t>
            </a:r>
          </a:p>
          <a:p>
            <a:r>
              <a:rPr lang="en-US" sz="1600" dirty="0"/>
              <a:t> The rule to for STAs/AP to switch back to the primary channel</a:t>
            </a:r>
          </a:p>
          <a:p>
            <a:pPr lvl="1"/>
            <a:r>
              <a:rPr lang="en-US" sz="1600" dirty="0"/>
              <a:t>At the end of the OBSS PPDU, the AP and STA switch back to the primary channel.</a:t>
            </a:r>
          </a:p>
          <a:p>
            <a:pPr lvl="1"/>
            <a:endParaRPr lang="en-US" sz="1600" dirty="0"/>
          </a:p>
          <a:p>
            <a:r>
              <a:rPr lang="en-US" sz="2000" dirty="0"/>
              <a:t>Compared with TXOP-based channel switch, the PPDU-based channel switch is kind of simpler:</a:t>
            </a:r>
          </a:p>
          <a:p>
            <a:pPr lvl="1"/>
            <a:r>
              <a:rPr lang="en-US" sz="1600" dirty="0"/>
              <a:t>Work well with incremental TXOP protection.</a:t>
            </a:r>
          </a:p>
          <a:p>
            <a:pPr lvl="1"/>
            <a:r>
              <a:rPr lang="en-US" sz="1600" dirty="0"/>
              <a:t>Guaranteed channel switch at the same time.</a:t>
            </a:r>
          </a:p>
          <a:p>
            <a:pPr lvl="1"/>
            <a:r>
              <a:rPr lang="en-US" sz="1600" dirty="0"/>
              <a:t>No medium synchronization issue when switch back to primary channel</a:t>
            </a:r>
          </a:p>
          <a:p>
            <a:pPr lvl="1"/>
            <a:endParaRPr lang="en-US" sz="16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945670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Time to Switch to Secondary Backoff Channel and Switch back to Primary Channel</a:t>
            </a:r>
            <a:endParaRPr lang="en-US" sz="2800" b="0" dirty="0"/>
          </a:p>
        </p:txBody>
      </p:sp>
      <p:sp>
        <p:nvSpPr>
          <p:cNvPr id="3" name="Content Placeholder 2"/>
          <p:cNvSpPr>
            <a:spLocks noGrp="1"/>
          </p:cNvSpPr>
          <p:nvPr>
            <p:ph idx="1"/>
          </p:nvPr>
        </p:nvSpPr>
        <p:spPr>
          <a:xfrm>
            <a:off x="0" y="1461271"/>
            <a:ext cx="9144000" cy="3200400"/>
          </a:xfrm>
        </p:spPr>
        <p:txBody>
          <a:bodyPr/>
          <a:lstStyle/>
          <a:p>
            <a:r>
              <a:rPr lang="en-US" sz="1800" dirty="0"/>
              <a:t>With PPDU-based channel switch, the backoff procedure that uses the basic NAV timer on anchor channel may flush the TXOP information of the primary channel in the basic NAV Timer.</a:t>
            </a:r>
          </a:p>
          <a:p>
            <a:pPr lvl="1"/>
            <a:r>
              <a:rPr lang="en-US" sz="1800" dirty="0"/>
              <a:t>The AP/STA that switches back to the primary channel may lose the medium synchronization information of the primary channel.</a:t>
            </a:r>
          </a:p>
          <a:p>
            <a:r>
              <a:rPr lang="en-US" sz="1800" dirty="0"/>
              <a:t>One solution could be that an AP/STA needs to maintain/resume the basic NAV timer of the primary channel after the STA/AP finishes the frame exchanges on anchor channel and switches to the anchor channel for the frame exchanges.</a:t>
            </a:r>
          </a:p>
          <a:p>
            <a:pPr lvl="1"/>
            <a:r>
              <a:rPr lang="en-US" sz="1800" dirty="0"/>
              <a:t>The resumption operation has the same result as if the AP/STA didn’t do the channel switch</a:t>
            </a:r>
            <a:r>
              <a:rPr lang="en-US" sz="2000" dirty="0"/>
              <a:t>.</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64433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Secondary Channel</a:t>
            </a:r>
            <a:endParaRPr lang="en-US" sz="2800" b="0" dirty="0"/>
          </a:p>
        </p:txBody>
      </p:sp>
      <p:sp>
        <p:nvSpPr>
          <p:cNvPr id="3" name="Content Placeholder 2"/>
          <p:cNvSpPr>
            <a:spLocks noGrp="1"/>
          </p:cNvSpPr>
          <p:nvPr>
            <p:ph idx="1"/>
          </p:nvPr>
        </p:nvSpPr>
        <p:spPr>
          <a:xfrm>
            <a:off x="0" y="1094600"/>
            <a:ext cx="9144000" cy="5292299"/>
          </a:xfrm>
        </p:spPr>
        <p:txBody>
          <a:bodyPr/>
          <a:lstStyle/>
          <a:p>
            <a:r>
              <a:rPr lang="en-US" sz="1800" dirty="0"/>
              <a:t>Medium synchronization on the anchor channel </a:t>
            </a:r>
          </a:p>
          <a:p>
            <a:pPr lvl="1"/>
            <a:r>
              <a:rPr lang="en-US" sz="1600" dirty="0"/>
              <a:t>If a STA/AP can’t do the CCA on the anchor channel for more than 72us (</a:t>
            </a:r>
            <a:r>
              <a:rPr lang="en-US" sz="1600" b="0" i="0" u="none" strike="noStrike" baseline="0" dirty="0" err="1">
                <a:solidFill>
                  <a:srgbClr val="000000"/>
                </a:solidFill>
                <a:latin typeface="Times New Roman" panose="02020603050405020304" pitchFamily="18" charset="0"/>
              </a:rPr>
              <a:t>aMediumSyncThreshold</a:t>
            </a:r>
            <a:r>
              <a:rPr lang="en-US" sz="1600" dirty="0"/>
              <a:t>) until finishing the switch to the anchor channel, the STA/AP loses the medium synchronization when switching to the anchor channel.  Otherwise, the STA/AP does not lose the medium synchronization when switching to the anchor channel.</a:t>
            </a:r>
          </a:p>
          <a:p>
            <a:pPr lvl="2"/>
            <a:r>
              <a:rPr lang="en-US" sz="1400" dirty="0"/>
              <a:t>During the transmission/detection of a PPDU that cover the anchor channel, the CCA of the anchor channel is done with the result of medium busy.  </a:t>
            </a:r>
          </a:p>
          <a:p>
            <a:pPr lvl="2"/>
            <a:r>
              <a:rPr lang="en-US" sz="1400" dirty="0"/>
              <a:t>During the time switching from the primary channel to the anchor channel, the STA/AP can’t do the CCA on the anchor channel.</a:t>
            </a:r>
          </a:p>
          <a:p>
            <a:pPr lvl="2"/>
            <a:endParaRPr lang="en-US" sz="14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26094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a:t>
            </a:r>
            <a:endParaRPr lang="en-US" sz="2800" b="0" dirty="0"/>
          </a:p>
        </p:txBody>
      </p:sp>
      <p:sp>
        <p:nvSpPr>
          <p:cNvPr id="3" name="Content Placeholder 2"/>
          <p:cNvSpPr>
            <a:spLocks noGrp="1"/>
          </p:cNvSpPr>
          <p:nvPr>
            <p:ph idx="1"/>
          </p:nvPr>
        </p:nvSpPr>
        <p:spPr>
          <a:xfrm>
            <a:off x="0" y="1176137"/>
            <a:ext cx="4038600" cy="2056088"/>
          </a:xfrm>
        </p:spPr>
        <p:txBody>
          <a:bodyPr/>
          <a:lstStyle/>
          <a:p>
            <a:r>
              <a:rPr lang="en-US" sz="1600" dirty="0"/>
              <a:t>The primary channel is used as the reference for the RU index coding of DL MU PPDU and UL TB PPDU.</a:t>
            </a:r>
          </a:p>
          <a:p>
            <a:r>
              <a:rPr lang="en-US" sz="1600" dirty="0"/>
              <a:t>When an UHR TB PPDU has BW more than 160MHz, two backoff channels are covered by the UHR TB PPDU.</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pic>
        <p:nvPicPr>
          <p:cNvPr id="33" name="Picture 32">
            <a:extLst>
              <a:ext uri="{FF2B5EF4-FFF2-40B4-BE49-F238E27FC236}">
                <a16:creationId xmlns:a16="http://schemas.microsoft.com/office/drawing/2014/main" id="{45E08669-78D2-3DF8-E098-37C5C80D8B3E}"/>
              </a:ext>
            </a:extLst>
          </p:cNvPr>
          <p:cNvPicPr>
            <a:picLocks noChangeAspect="1"/>
          </p:cNvPicPr>
          <p:nvPr/>
        </p:nvPicPr>
        <p:blipFill>
          <a:blip r:embed="rId2"/>
          <a:stretch>
            <a:fillRect/>
          </a:stretch>
        </p:blipFill>
        <p:spPr>
          <a:xfrm>
            <a:off x="4038600" y="1189870"/>
            <a:ext cx="5098002" cy="5105878"/>
          </a:xfrm>
          <a:prstGeom prst="rect">
            <a:avLst/>
          </a:prstGeom>
        </p:spPr>
      </p:pic>
      <p:sp>
        <p:nvSpPr>
          <p:cNvPr id="62" name="Rectangle 61">
            <a:extLst>
              <a:ext uri="{FF2B5EF4-FFF2-40B4-BE49-F238E27FC236}">
                <a16:creationId xmlns:a16="http://schemas.microsoft.com/office/drawing/2014/main" id="{27AE012A-4A0A-7830-B3E1-E7FC45029C93}"/>
              </a:ext>
            </a:extLst>
          </p:cNvPr>
          <p:cNvSpPr/>
          <p:nvPr/>
        </p:nvSpPr>
        <p:spPr>
          <a:xfrm>
            <a:off x="1919909" y="3597365"/>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5FFF908A-2C39-582A-6252-E53B4F7FD6F9}"/>
              </a:ext>
            </a:extLst>
          </p:cNvPr>
          <p:cNvSpPr txBox="1"/>
          <p:nvPr/>
        </p:nvSpPr>
        <p:spPr>
          <a:xfrm>
            <a:off x="2075603" y="5972548"/>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7" name="Rectangle 6">
            <a:extLst>
              <a:ext uri="{FF2B5EF4-FFF2-40B4-BE49-F238E27FC236}">
                <a16:creationId xmlns:a16="http://schemas.microsoft.com/office/drawing/2014/main" id="{3804CB7A-9262-677A-8C8C-0E3B6C5AEC45}"/>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79C6A92-9DE0-9DA5-DEBA-D6A80F61C960}"/>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4220EA9-1576-D11A-BE10-58ECEDD738AE}"/>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E05F33-51A6-F6B8-9B95-E7530564609B}"/>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405381-23E6-FF13-74AF-F71D9898DC1C}"/>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7D637C-F274-DFA8-7764-31D075AFF6B4}"/>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43B03D-1115-1A2B-E88A-856EA3D15884}"/>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B7DD83E-99BE-16B8-544C-2B47E7F54116}"/>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A6F4D40-C8F5-82EB-0075-0DA7CC085F67}"/>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6C03EA8-1651-6744-B15A-B663C0888C68}"/>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2BECD0A-A0CA-1D09-F5C4-6BCC09122E2D}"/>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26602DB-650A-B304-9874-1A4B787CEE89}"/>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18C3165-EA75-10A2-F302-46593FA475FA}"/>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8C64DE9-6CBE-130D-03B8-C3F6E972F856}"/>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833FA4-3E28-F7D3-9E8C-EE1D0A57F045}"/>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F7FD48C-E8B5-3142-D46D-8F668C685747}"/>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A5226AF-847E-DCC2-54F6-F5EE55562B5F}"/>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24" name="Straight Arrow Connector 23">
            <a:extLst>
              <a:ext uri="{FF2B5EF4-FFF2-40B4-BE49-F238E27FC236}">
                <a16:creationId xmlns:a16="http://schemas.microsoft.com/office/drawing/2014/main" id="{1FBA3E26-6E53-11D7-3B1D-DDC1F3B56E92}"/>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6C45BC8-8EF0-3392-A6C8-FA76BC4110AD}"/>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26" name="Straight Arrow Connector 25">
            <a:extLst>
              <a:ext uri="{FF2B5EF4-FFF2-40B4-BE49-F238E27FC236}">
                <a16:creationId xmlns:a16="http://schemas.microsoft.com/office/drawing/2014/main" id="{B8D6E475-4D70-34BE-4A87-1C9224B7F273}"/>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99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 with Secondary Channel Usage</a:t>
            </a:r>
            <a:endParaRPr lang="en-US" sz="2800" b="0" dirty="0"/>
          </a:p>
        </p:txBody>
      </p:sp>
      <p:sp>
        <p:nvSpPr>
          <p:cNvPr id="3" name="Content Placeholder 2"/>
          <p:cNvSpPr>
            <a:spLocks noGrp="1"/>
          </p:cNvSpPr>
          <p:nvPr>
            <p:ph idx="1"/>
          </p:nvPr>
        </p:nvSpPr>
        <p:spPr>
          <a:xfrm>
            <a:off x="0" y="1176136"/>
            <a:ext cx="9144000" cy="2116031"/>
          </a:xfrm>
        </p:spPr>
        <p:txBody>
          <a:bodyPr/>
          <a:lstStyle/>
          <a:p>
            <a:r>
              <a:rPr lang="en-US" sz="1400" dirty="0"/>
              <a:t>The unique backoff channel is the reference for RU index coding of DL MU PPDU or UHR TB PPDU when both primary channel and anchor channel are covered by the BW of the DL MU PPDU or UHR TB PPDU.</a:t>
            </a:r>
          </a:p>
          <a:p>
            <a:r>
              <a:rPr lang="en-US" sz="1400" dirty="0"/>
              <a:t>Option 1</a:t>
            </a:r>
          </a:p>
          <a:p>
            <a:pPr lvl="1"/>
            <a:r>
              <a:rPr lang="en-US" sz="1400" dirty="0"/>
              <a:t>If the BW of the DL MU PPDU or UHR TB PPDU only covers the anchor channel, the RU index is acquired based on the PPDU BW and through treating the anchor channel (non-primary backoff channel) as the primary channel. </a:t>
            </a:r>
          </a:p>
          <a:p>
            <a:pPr lvl="1"/>
            <a:r>
              <a:rPr lang="en-US" sz="1600" dirty="0"/>
              <a:t>When the primary channel is covered by the PPDU BW, the RU Index will be coded as if no channel switch happens.</a:t>
            </a:r>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32" name="Rectangle 31">
            <a:extLst>
              <a:ext uri="{FF2B5EF4-FFF2-40B4-BE49-F238E27FC236}">
                <a16:creationId xmlns:a16="http://schemas.microsoft.com/office/drawing/2014/main" id="{44F99889-7281-FF10-A038-946860E7A995}"/>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5465ECE-912B-789D-5AAE-F48D76233A71}"/>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3A8A371-46F0-1C71-F812-282E12FA3BD9}"/>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70AD249-F78F-5F8E-D3F1-5E6DEF50B362}"/>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088C2F6-0DED-2414-3185-C3D215F0075C}"/>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6890DAB-C9EF-CDE0-4D6A-E8EC9B219FA3}"/>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9889F8-815B-47DB-302B-9F3381038AA2}"/>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CDE7011-5D3A-BF5E-C71B-7E4B0F0F7514}"/>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D359E465-4100-EFEA-72F7-87FAA9724EB3}"/>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DA561CA-F062-672E-B6D4-226478916A10}"/>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A9B135D-7DD7-9236-4471-B26FD8CB9278}"/>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CDC0066-3547-B557-37B0-3FBEEAB6049A}"/>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8A45CF3B-A960-DB33-BD20-3E9A0D1A0751}"/>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644BB9E-67E2-FB11-AE6C-5617CD0BDF34}"/>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6BFA8809-CD28-936E-C5E7-D2B27417608F}"/>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299DDFB-4A19-CA83-15B5-FC805BF96CED}"/>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E24A35B6-34B6-4160-4012-A767480297A8}"/>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51" name="Straight Arrow Connector 50">
            <a:extLst>
              <a:ext uri="{FF2B5EF4-FFF2-40B4-BE49-F238E27FC236}">
                <a16:creationId xmlns:a16="http://schemas.microsoft.com/office/drawing/2014/main" id="{859596C2-EF06-551D-B49E-813BB531F0D8}"/>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7A20B01-F185-F396-EE2E-991A633BFAE8}"/>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53" name="Straight Arrow Connector 52">
            <a:extLst>
              <a:ext uri="{FF2B5EF4-FFF2-40B4-BE49-F238E27FC236}">
                <a16:creationId xmlns:a16="http://schemas.microsoft.com/office/drawing/2014/main" id="{442AE46C-8E78-E9EC-9F63-1623B163A239}"/>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1511B4F7-C876-7834-53CD-C7C04DA3D82C}"/>
              </a:ext>
            </a:extLst>
          </p:cNvPr>
          <p:cNvSpPr/>
          <p:nvPr/>
        </p:nvSpPr>
        <p:spPr>
          <a:xfrm>
            <a:off x="1676400" y="3659649"/>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FB38B1B-7B01-D544-E820-2DEE474FA3AB}"/>
              </a:ext>
            </a:extLst>
          </p:cNvPr>
          <p:cNvSpPr txBox="1"/>
          <p:nvPr/>
        </p:nvSpPr>
        <p:spPr>
          <a:xfrm>
            <a:off x="1832094" y="6034832"/>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57" name="Rectangle 56">
            <a:extLst>
              <a:ext uri="{FF2B5EF4-FFF2-40B4-BE49-F238E27FC236}">
                <a16:creationId xmlns:a16="http://schemas.microsoft.com/office/drawing/2014/main" id="{35CFB089-F689-458B-9934-7735B3A17AE5}"/>
              </a:ext>
            </a:extLst>
          </p:cNvPr>
          <p:cNvSpPr/>
          <p:nvPr/>
        </p:nvSpPr>
        <p:spPr>
          <a:xfrm>
            <a:off x="5501309" y="3659265"/>
            <a:ext cx="1509091" cy="1349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BCAADF8-9F7D-AA7C-2632-131A2EBF3B28}"/>
              </a:ext>
            </a:extLst>
          </p:cNvPr>
          <p:cNvSpPr txBox="1"/>
          <p:nvPr/>
        </p:nvSpPr>
        <p:spPr>
          <a:xfrm>
            <a:off x="5657003" y="5042187"/>
            <a:ext cx="1353397" cy="333558"/>
          </a:xfrm>
          <a:prstGeom prst="rect">
            <a:avLst/>
          </a:prstGeom>
          <a:noFill/>
        </p:spPr>
        <p:txBody>
          <a:bodyPr wrap="none" lIns="91440" tIns="45720" rIns="91440" rtlCol="0" anchor="t">
            <a:noAutofit/>
          </a:bodyPr>
          <a:lstStyle/>
          <a:p>
            <a:r>
              <a:rPr lang="en-US" sz="900" dirty="0"/>
              <a:t>160MHz UHR TB PPDU</a:t>
            </a:r>
            <a:endParaRPr lang="en-US" sz="900" dirty="0">
              <a:solidFill>
                <a:schemeClr val="tx1"/>
              </a:solidFill>
            </a:endParaRPr>
          </a:p>
        </p:txBody>
      </p:sp>
      <p:cxnSp>
        <p:nvCxnSpPr>
          <p:cNvPr id="59" name="Straight Arrow Connector 58">
            <a:extLst>
              <a:ext uri="{FF2B5EF4-FFF2-40B4-BE49-F238E27FC236}">
                <a16:creationId xmlns:a16="http://schemas.microsoft.com/office/drawing/2014/main" id="{45408971-4A1F-6598-9CE2-C834895DAB1D}"/>
              </a:ext>
            </a:extLst>
          </p:cNvPr>
          <p:cNvCxnSpPr>
            <a:cxnSpLocks/>
          </p:cNvCxnSpPr>
          <p:nvPr/>
        </p:nvCxnSpPr>
        <p:spPr>
          <a:xfrm flipH="1">
            <a:off x="6849472" y="451148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FEE9DB74-6D69-F262-86C4-92E5E0644469}"/>
              </a:ext>
            </a:extLst>
          </p:cNvPr>
          <p:cNvSpPr txBox="1"/>
          <p:nvPr/>
        </p:nvSpPr>
        <p:spPr>
          <a:xfrm>
            <a:off x="7149371" y="4343400"/>
            <a:ext cx="1979720" cy="409245"/>
          </a:xfrm>
          <a:prstGeom prst="rect">
            <a:avLst/>
          </a:prstGeom>
          <a:noFill/>
        </p:spPr>
        <p:txBody>
          <a:bodyPr wrap="none" lIns="91440" tIns="45720" rIns="91440" rtlCol="0" anchor="t">
            <a:noAutofit/>
          </a:bodyPr>
          <a:lstStyle/>
          <a:p>
            <a:r>
              <a:rPr lang="en-US" sz="900" dirty="0"/>
              <a:t>26-tone RU with PS160 equal to 0, and </a:t>
            </a:r>
          </a:p>
          <a:p>
            <a:r>
              <a:rPr lang="en-US" sz="900" dirty="0"/>
              <a:t>RU Allocation equal to 19</a:t>
            </a:r>
            <a:endParaRPr lang="en-US" sz="900" dirty="0">
              <a:solidFill>
                <a:schemeClr val="tx1"/>
              </a:solidFill>
            </a:endParaRPr>
          </a:p>
        </p:txBody>
      </p:sp>
      <p:cxnSp>
        <p:nvCxnSpPr>
          <p:cNvPr id="61" name="Straight Arrow Connector 60">
            <a:extLst>
              <a:ext uri="{FF2B5EF4-FFF2-40B4-BE49-F238E27FC236}">
                <a16:creationId xmlns:a16="http://schemas.microsoft.com/office/drawing/2014/main" id="{7D4B766A-8614-F471-7C06-1CF284D1A79C}"/>
              </a:ext>
            </a:extLst>
          </p:cNvPr>
          <p:cNvCxnSpPr>
            <a:cxnSpLocks/>
          </p:cNvCxnSpPr>
          <p:nvPr/>
        </p:nvCxnSpPr>
        <p:spPr>
          <a:xfrm flipH="1">
            <a:off x="2972797" y="4522000"/>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FF2EC574-F96F-CB06-C7FB-0A439EEED87C}"/>
              </a:ext>
            </a:extLst>
          </p:cNvPr>
          <p:cNvSpPr txBox="1"/>
          <p:nvPr/>
        </p:nvSpPr>
        <p:spPr>
          <a:xfrm>
            <a:off x="3272696" y="4353912"/>
            <a:ext cx="1979720" cy="409245"/>
          </a:xfrm>
          <a:prstGeom prst="rect">
            <a:avLst/>
          </a:prstGeom>
          <a:noFill/>
        </p:spPr>
        <p:txBody>
          <a:bodyPr wrap="none" lIns="91440" tIns="45720" rIns="91440" rtlCol="0" anchor="t">
            <a:noAutofit/>
          </a:bodyPr>
          <a:lstStyle/>
          <a:p>
            <a:r>
              <a:rPr lang="en-US" sz="900" dirty="0"/>
              <a:t>26-tone RU with PS160 equal to 1, and </a:t>
            </a:r>
          </a:p>
          <a:p>
            <a:r>
              <a:rPr lang="en-US" sz="900" dirty="0"/>
              <a:t>RU Allocation not equal to 19</a:t>
            </a:r>
            <a:endParaRPr lang="en-US" sz="900" dirty="0">
              <a:solidFill>
                <a:schemeClr val="tx1"/>
              </a:solidFill>
            </a:endParaRPr>
          </a:p>
        </p:txBody>
      </p:sp>
    </p:spTree>
    <p:extLst>
      <p:ext uri="{BB962C8B-B14F-4D97-AF65-F5344CB8AC3E}">
        <p14:creationId xmlns:p14="http://schemas.microsoft.com/office/powerpoint/2010/main" val="349396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 with Secondary Channel Usage</a:t>
            </a:r>
            <a:endParaRPr lang="en-US" sz="2800"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6" name="Content Placeholder 2">
            <a:extLst>
              <a:ext uri="{FF2B5EF4-FFF2-40B4-BE49-F238E27FC236}">
                <a16:creationId xmlns:a16="http://schemas.microsoft.com/office/drawing/2014/main" id="{C221D7B7-9BEE-9299-F6C8-E33720515A6A}"/>
              </a:ext>
            </a:extLst>
          </p:cNvPr>
          <p:cNvSpPr txBox="1">
            <a:spLocks/>
          </p:cNvSpPr>
          <p:nvPr/>
        </p:nvSpPr>
        <p:spPr bwMode="auto">
          <a:xfrm>
            <a:off x="6724" y="1143000"/>
            <a:ext cx="9137275" cy="7567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400" kern="0" dirty="0"/>
              <a:t>Option2</a:t>
            </a:r>
          </a:p>
          <a:p>
            <a:pPr lvl="1"/>
            <a:r>
              <a:rPr lang="en-US" sz="1400" kern="0" dirty="0"/>
              <a:t>the RU index is acquired based on the whole BW of the BSS and  the primary channel</a:t>
            </a:r>
            <a:endParaRPr lang="en-US" kern="0" dirty="0"/>
          </a:p>
        </p:txBody>
      </p:sp>
      <p:sp>
        <p:nvSpPr>
          <p:cNvPr id="3" name="Rectangle 2">
            <a:extLst>
              <a:ext uri="{FF2B5EF4-FFF2-40B4-BE49-F238E27FC236}">
                <a16:creationId xmlns:a16="http://schemas.microsoft.com/office/drawing/2014/main" id="{A8BFEA02-BE48-FA7C-556C-4827CAFC7262}"/>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12F6AF5-0933-A42E-BAC3-FACC77F4F63D}"/>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9414788-673B-DDCA-04D1-D6C75FF87096}"/>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7BF41A1-4A1E-E7FE-617E-EC9404C4F24C}"/>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1C469D9-9DB9-E63E-67E4-2AD9355F7399}"/>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A5D8AEE-3939-07B4-4D9E-44D5D24BDE6D}"/>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B0302D8-894B-DC7E-F839-59367F3076BA}"/>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2D7B583-9DE1-EB45-08E1-AB726C2E3498}"/>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8A3D800-DF0D-7B62-63F1-CA543CCED662}"/>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0766CAC-B792-373A-91C0-E919B81511A4}"/>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FAF21F-7A24-7AD3-1B30-86419DA40F6D}"/>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8128817-D4EA-0561-148F-3C6F849DF291}"/>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E642862-072A-2665-2DF3-C482EA15CD9B}"/>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037E029-EB76-AD4D-5C02-F88DF2346D01}"/>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28AAEFC-D42D-D50A-C285-414205976B34}"/>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14BA372-4ACE-42A2-0448-130F90F1BFB3}"/>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3F30479-5069-69A1-BBE1-4D5D54B5AAB5}"/>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46" name="Straight Arrow Connector 45">
            <a:extLst>
              <a:ext uri="{FF2B5EF4-FFF2-40B4-BE49-F238E27FC236}">
                <a16:creationId xmlns:a16="http://schemas.microsoft.com/office/drawing/2014/main" id="{1101016C-F415-E83C-F686-EFB79482CBD5}"/>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BE5B79C-2802-A6EE-9697-8C8F662E8EA9}"/>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48" name="Straight Arrow Connector 47">
            <a:extLst>
              <a:ext uri="{FF2B5EF4-FFF2-40B4-BE49-F238E27FC236}">
                <a16:creationId xmlns:a16="http://schemas.microsoft.com/office/drawing/2014/main" id="{2688D293-4202-65E5-936F-B2D38A9B62DC}"/>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8142D552-68B3-78AD-5859-24860B57414C}"/>
              </a:ext>
            </a:extLst>
          </p:cNvPr>
          <p:cNvSpPr/>
          <p:nvPr/>
        </p:nvSpPr>
        <p:spPr>
          <a:xfrm>
            <a:off x="1676400" y="3659649"/>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32E4DEA9-F600-545E-E551-9036E1AA7054}"/>
              </a:ext>
            </a:extLst>
          </p:cNvPr>
          <p:cNvSpPr txBox="1"/>
          <p:nvPr/>
        </p:nvSpPr>
        <p:spPr>
          <a:xfrm>
            <a:off x="1832094" y="6034832"/>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53" name="Rectangle 52">
            <a:extLst>
              <a:ext uri="{FF2B5EF4-FFF2-40B4-BE49-F238E27FC236}">
                <a16:creationId xmlns:a16="http://schemas.microsoft.com/office/drawing/2014/main" id="{3829CAA5-5550-B626-9EED-AFF9FD69CBB3}"/>
              </a:ext>
            </a:extLst>
          </p:cNvPr>
          <p:cNvSpPr/>
          <p:nvPr/>
        </p:nvSpPr>
        <p:spPr>
          <a:xfrm>
            <a:off x="5501309" y="3659265"/>
            <a:ext cx="1509091" cy="1349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10C36EA-D4D3-6D74-75DF-483F5BEE859E}"/>
              </a:ext>
            </a:extLst>
          </p:cNvPr>
          <p:cNvSpPr txBox="1"/>
          <p:nvPr/>
        </p:nvSpPr>
        <p:spPr>
          <a:xfrm>
            <a:off x="5657003" y="5042187"/>
            <a:ext cx="1353397" cy="333558"/>
          </a:xfrm>
          <a:prstGeom prst="rect">
            <a:avLst/>
          </a:prstGeom>
          <a:noFill/>
        </p:spPr>
        <p:txBody>
          <a:bodyPr wrap="none" lIns="91440" tIns="45720" rIns="91440" rtlCol="0" anchor="t">
            <a:noAutofit/>
          </a:bodyPr>
          <a:lstStyle/>
          <a:p>
            <a:r>
              <a:rPr lang="en-US" sz="900" dirty="0"/>
              <a:t>160MHz UHR TB PPDU</a:t>
            </a:r>
            <a:endParaRPr lang="en-US" sz="900" dirty="0">
              <a:solidFill>
                <a:schemeClr val="tx1"/>
              </a:solidFill>
            </a:endParaRPr>
          </a:p>
        </p:txBody>
      </p:sp>
      <p:cxnSp>
        <p:nvCxnSpPr>
          <p:cNvPr id="55" name="Straight Arrow Connector 54">
            <a:extLst>
              <a:ext uri="{FF2B5EF4-FFF2-40B4-BE49-F238E27FC236}">
                <a16:creationId xmlns:a16="http://schemas.microsoft.com/office/drawing/2014/main" id="{DD66134D-6F08-36F9-7301-C5DF08045D54}"/>
              </a:ext>
            </a:extLst>
          </p:cNvPr>
          <p:cNvCxnSpPr>
            <a:cxnSpLocks/>
          </p:cNvCxnSpPr>
          <p:nvPr/>
        </p:nvCxnSpPr>
        <p:spPr>
          <a:xfrm flipH="1">
            <a:off x="6849472" y="474008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AE10105E-D850-0B6B-60CB-5B78FFAE3038}"/>
              </a:ext>
            </a:extLst>
          </p:cNvPr>
          <p:cNvSpPr txBox="1"/>
          <p:nvPr/>
        </p:nvSpPr>
        <p:spPr>
          <a:xfrm>
            <a:off x="7149371" y="4572000"/>
            <a:ext cx="1979720" cy="409245"/>
          </a:xfrm>
          <a:prstGeom prst="rect">
            <a:avLst/>
          </a:prstGeom>
          <a:noFill/>
        </p:spPr>
        <p:txBody>
          <a:bodyPr wrap="none" lIns="91440" tIns="45720" rIns="91440" rtlCol="0" anchor="t">
            <a:noAutofit/>
          </a:bodyPr>
          <a:lstStyle/>
          <a:p>
            <a:r>
              <a:rPr lang="en-US" sz="900" dirty="0"/>
              <a:t>26-tone RU with PS160 equal to 0, and </a:t>
            </a:r>
          </a:p>
          <a:p>
            <a:r>
              <a:rPr lang="en-US" sz="900" dirty="0"/>
              <a:t>RU Allocation equal to 19</a:t>
            </a:r>
            <a:endParaRPr lang="en-US" sz="900" dirty="0">
              <a:solidFill>
                <a:schemeClr val="tx1"/>
              </a:solidFill>
            </a:endParaRPr>
          </a:p>
        </p:txBody>
      </p:sp>
      <p:cxnSp>
        <p:nvCxnSpPr>
          <p:cNvPr id="61" name="Straight Arrow Connector 60">
            <a:extLst>
              <a:ext uri="{FF2B5EF4-FFF2-40B4-BE49-F238E27FC236}">
                <a16:creationId xmlns:a16="http://schemas.microsoft.com/office/drawing/2014/main" id="{D79E7810-9CA6-B603-1996-56721AE04BF3}"/>
              </a:ext>
            </a:extLst>
          </p:cNvPr>
          <p:cNvCxnSpPr>
            <a:cxnSpLocks/>
          </p:cNvCxnSpPr>
          <p:nvPr/>
        </p:nvCxnSpPr>
        <p:spPr>
          <a:xfrm flipH="1">
            <a:off x="2972797" y="4750600"/>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CBD20D48-7077-FD9F-ADC7-AECCC47A225C}"/>
              </a:ext>
            </a:extLst>
          </p:cNvPr>
          <p:cNvSpPr txBox="1"/>
          <p:nvPr/>
        </p:nvSpPr>
        <p:spPr>
          <a:xfrm>
            <a:off x="3272696" y="4582512"/>
            <a:ext cx="1979720" cy="409245"/>
          </a:xfrm>
          <a:prstGeom prst="rect">
            <a:avLst/>
          </a:prstGeom>
          <a:noFill/>
        </p:spPr>
        <p:txBody>
          <a:bodyPr wrap="none" lIns="91440" tIns="45720" rIns="91440" rtlCol="0" anchor="t">
            <a:noAutofit/>
          </a:bodyPr>
          <a:lstStyle/>
          <a:p>
            <a:r>
              <a:rPr lang="en-US" sz="900" dirty="0"/>
              <a:t>26-tone RU with PS160 equal to 1, and </a:t>
            </a:r>
          </a:p>
          <a:p>
            <a:r>
              <a:rPr lang="en-US" sz="900" dirty="0"/>
              <a:t>RU Allocation not equal to 19</a:t>
            </a:r>
            <a:endParaRPr lang="en-US" sz="900" dirty="0">
              <a:solidFill>
                <a:schemeClr val="tx1"/>
              </a:solidFill>
            </a:endParaRPr>
          </a:p>
        </p:txBody>
      </p:sp>
    </p:spTree>
    <p:extLst>
      <p:ext uri="{BB962C8B-B14F-4D97-AF65-F5344CB8AC3E}">
        <p14:creationId xmlns:p14="http://schemas.microsoft.com/office/powerpoint/2010/main" val="2330292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Summary</a:t>
            </a:r>
            <a:endParaRPr lang="en-US" b="0" dirty="0"/>
          </a:p>
        </p:txBody>
      </p:sp>
      <p:sp>
        <p:nvSpPr>
          <p:cNvPr id="3" name="Content Placeholder 2"/>
          <p:cNvSpPr>
            <a:spLocks noGrp="1"/>
          </p:cNvSpPr>
          <p:nvPr>
            <p:ph idx="1"/>
          </p:nvPr>
        </p:nvSpPr>
        <p:spPr>
          <a:xfrm>
            <a:off x="0" y="1295401"/>
            <a:ext cx="9144000" cy="2895599"/>
          </a:xfrm>
        </p:spPr>
        <p:txBody>
          <a:bodyPr/>
          <a:lstStyle/>
          <a:p>
            <a:r>
              <a:rPr lang="en-US" sz="1800" dirty="0"/>
              <a:t>The various aspects related to secondary channel usage are discussed</a:t>
            </a:r>
          </a:p>
          <a:p>
            <a:pPr lvl="1"/>
            <a:r>
              <a:rPr lang="en-US" sz="1800" dirty="0"/>
              <a:t>Condition to switch to/back primary channel per OBSS PPDU Length.</a:t>
            </a:r>
          </a:p>
          <a:p>
            <a:pPr lvl="1"/>
            <a:r>
              <a:rPr lang="en-US" sz="1800" dirty="0"/>
              <a:t>The Basic NAV timer resumption with the channel switch per OBSS PPDU Length.</a:t>
            </a:r>
          </a:p>
          <a:p>
            <a:pPr lvl="1"/>
            <a:r>
              <a:rPr lang="en-US" sz="1800" dirty="0"/>
              <a:t>The RU Index coding clarification.</a:t>
            </a:r>
          </a:p>
          <a:p>
            <a:r>
              <a:rPr lang="en-US" sz="2200" dirty="0"/>
              <a:t>Compare with the OBSS TXOP based secondary channel usage, the OBSS PPDU based secondary channel usage is simple. If both are allowed, we prefer no to enable them at the same time.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8831196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1001</Words>
  <Application>Microsoft Office PowerPoint</Application>
  <PresentationFormat>On-screen Show (4:3)</PresentationFormat>
  <Paragraphs>113</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Times New Roman</vt:lpstr>
      <vt:lpstr>Wingdings</vt:lpstr>
      <vt:lpstr>802-11-Submission</vt:lpstr>
      <vt:lpstr>Custom Design</vt:lpstr>
      <vt:lpstr>Secondary Channel Usage Follow Up</vt:lpstr>
      <vt:lpstr>Recap</vt:lpstr>
      <vt:lpstr>Time to Switch to Secondary Backoff Channel and Switch back to Primary Channel</vt:lpstr>
      <vt:lpstr>Time to Switch to Secondary Backoff Channel and Switch back to Primary Channel</vt:lpstr>
      <vt:lpstr>Synchronization on Secondary Channel</vt:lpstr>
      <vt:lpstr>RU Index Coding</vt:lpstr>
      <vt:lpstr>RU Index Coding with Secondary Channel Usage</vt:lpstr>
      <vt:lpstr>RU Index Coding with Secondary Channel Usage</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2106</cp:revision>
  <cp:lastPrinted>1998-02-10T13:28:06Z</cp:lastPrinted>
  <dcterms:created xsi:type="dcterms:W3CDTF">2007-05-21T21:00:37Z</dcterms:created>
  <dcterms:modified xsi:type="dcterms:W3CDTF">2024-05-15T09:10:11Z</dcterms:modified>
  <cp:category>Submission</cp:category>
</cp:coreProperties>
</file>