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69" r:id="rId3"/>
    <p:sldId id="498" r:id="rId4"/>
    <p:sldId id="500" r:id="rId5"/>
    <p:sldId id="513" r:id="rId6"/>
    <p:sldId id="499" r:id="rId7"/>
    <p:sldId id="507" r:id="rId8"/>
    <p:sldId id="508" r:id="rId9"/>
    <p:sldId id="509" r:id="rId10"/>
    <p:sldId id="510" r:id="rId11"/>
    <p:sldId id="506" r:id="rId12"/>
    <p:sldId id="511" r:id="rId13"/>
    <p:sldId id="512" r:id="rId14"/>
    <p:sldId id="51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14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899"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4/5/2024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4/5/2024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4/5/2024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4/5/2024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4/5/2024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4/5/2024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4/5/2024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4/5/2024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4/5/2024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0494</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4/5/2024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In-device Coexistence Follow Up: Control Frame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2024-03-06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03/06/2024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Trigger Frame Special Consideration</a:t>
            </a:r>
            <a:endParaRPr lang="en-US" sz="2800" b="0" dirty="0"/>
          </a:p>
        </p:txBody>
      </p:sp>
      <p:sp>
        <p:nvSpPr>
          <p:cNvPr id="3" name="Content Placeholder 2"/>
          <p:cNvSpPr>
            <a:spLocks noGrp="1"/>
          </p:cNvSpPr>
          <p:nvPr>
            <p:ph idx="1"/>
          </p:nvPr>
        </p:nvSpPr>
        <p:spPr>
          <a:xfrm>
            <a:off x="0" y="1066800"/>
            <a:ext cx="9144000" cy="5408613"/>
          </a:xfrm>
        </p:spPr>
        <p:txBody>
          <a:bodyPr/>
          <a:lstStyle/>
          <a:p>
            <a:r>
              <a:rPr lang="en-US" sz="1800" dirty="0"/>
              <a:t>In Trigger frame, the various types of information for all the addressed STA(s) of the Trigger frame, e.g. unavailable time (start time and the time period when the transmitter is not available), is carried in one or multiple User Info fields with the specific AID value (e.g. 2006 or 2009) in AID12 field of the User Info field.</a:t>
            </a:r>
          </a:p>
          <a:p>
            <a:pPr lvl="1"/>
            <a:r>
              <a:rPr lang="en-US" sz="1800" dirty="0"/>
              <a:t>Such User Info has the same length as the Special User Info field where the Trigger Dependent User Info if exists is reserved.</a:t>
            </a:r>
          </a:p>
          <a:p>
            <a:pPr lvl="1"/>
            <a:r>
              <a:rPr lang="en-US" sz="1800" dirty="0"/>
              <a:t>A combination of control ID + Length + control content is used to carry one of the various types of the information. One or multiple control ID + Length + control content can be carried in the User Info field(s) with the specific AID value in AID12 field.</a:t>
            </a:r>
          </a:p>
          <a:p>
            <a:r>
              <a:rPr lang="en-US" sz="1800" dirty="0"/>
              <a:t>In Trigger frame, the information for a user (e.g. Tx/Rx parameters for the user in the TXOP) is carried in an additional User field following the User Info field for the User.</a:t>
            </a:r>
          </a:p>
          <a:p>
            <a:pPr lvl="1"/>
            <a:r>
              <a:rPr lang="en-US" sz="1800" dirty="0"/>
              <a:t>The additional User field is another User Info field whose AID12 field has a specific value (AID 2005 as an example) or the User’s AID value.</a:t>
            </a:r>
          </a:p>
          <a:p>
            <a:pPr lvl="1"/>
            <a:r>
              <a:rPr lang="en-US" sz="1800" dirty="0"/>
              <a:t>A combination of control ID + Length + control content is used to carry one of the various types of the information.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057767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BAR and Multi-STA BA Special Consideration</a:t>
            </a:r>
            <a:endParaRPr lang="en-US" sz="2800" b="0" dirty="0"/>
          </a:p>
        </p:txBody>
      </p:sp>
      <p:sp>
        <p:nvSpPr>
          <p:cNvPr id="3" name="Content Placeholder 2"/>
          <p:cNvSpPr>
            <a:spLocks noGrp="1"/>
          </p:cNvSpPr>
          <p:nvPr>
            <p:ph idx="1"/>
          </p:nvPr>
        </p:nvSpPr>
        <p:spPr>
          <a:xfrm>
            <a:off x="0" y="1491449"/>
            <a:ext cx="9144000" cy="4145764"/>
          </a:xfrm>
        </p:spPr>
        <p:txBody>
          <a:bodyPr/>
          <a:lstStyle/>
          <a:p>
            <a:r>
              <a:rPr lang="en-US" sz="2000" dirty="0"/>
              <a:t>Common for BAR and Multi-STA BA:</a:t>
            </a:r>
          </a:p>
          <a:p>
            <a:pPr lvl="1"/>
            <a:r>
              <a:rPr lang="en-US" dirty="0"/>
              <a:t>The frame may not carry the information for soliciting BA bitmap, and BA bitmap and Ack respectively.</a:t>
            </a:r>
          </a:p>
          <a:p>
            <a:r>
              <a:rPr lang="en-US" dirty="0"/>
              <a:t>Specific for Multi-STA BA:</a:t>
            </a:r>
          </a:p>
          <a:p>
            <a:pPr lvl="1"/>
            <a:r>
              <a:rPr lang="en-US" dirty="0"/>
              <a:t>A Multi-STA BA should not use multiple Per AID TID Info fields instead of one Per AID TID Info field if the two cases provide the same aggregated BA bitmap size.</a:t>
            </a:r>
          </a:p>
          <a:p>
            <a:pPr lvl="1"/>
            <a:r>
              <a:rPr lang="en-US" dirty="0"/>
              <a:t>A Multi-STA BA should not use a Per AID TID Info field if another Per AID TID Info field with smaller BA bitmap size can carry all the required dynamic control information.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61929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QoS Null Consideration</a:t>
            </a:r>
            <a:endParaRPr lang="en-US" sz="2800" b="0" dirty="0"/>
          </a:p>
        </p:txBody>
      </p:sp>
      <p:sp>
        <p:nvSpPr>
          <p:cNvPr id="3" name="Content Placeholder 2"/>
          <p:cNvSpPr>
            <a:spLocks noGrp="1"/>
          </p:cNvSpPr>
          <p:nvPr>
            <p:ph idx="1"/>
          </p:nvPr>
        </p:nvSpPr>
        <p:spPr>
          <a:xfrm>
            <a:off x="0" y="1491449"/>
            <a:ext cx="9144000" cy="4145764"/>
          </a:xfrm>
        </p:spPr>
        <p:txBody>
          <a:bodyPr/>
          <a:lstStyle/>
          <a:p>
            <a:r>
              <a:rPr lang="en-US" sz="2000" dirty="0"/>
              <a:t>The HE Control field in QoS Null can be variable length</a:t>
            </a:r>
            <a:r>
              <a:rPr lang="en-US" dirty="0"/>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625426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Summary</a:t>
            </a:r>
            <a:endParaRPr lang="en-US" sz="2800" b="0" dirty="0"/>
          </a:p>
        </p:txBody>
      </p:sp>
      <p:sp>
        <p:nvSpPr>
          <p:cNvPr id="3" name="Content Placeholder 2"/>
          <p:cNvSpPr>
            <a:spLocks noGrp="1"/>
          </p:cNvSpPr>
          <p:nvPr>
            <p:ph idx="1"/>
          </p:nvPr>
        </p:nvSpPr>
        <p:spPr>
          <a:xfrm>
            <a:off x="0" y="1295400"/>
            <a:ext cx="9144000" cy="4953000"/>
          </a:xfrm>
        </p:spPr>
        <p:txBody>
          <a:bodyPr/>
          <a:lstStyle/>
          <a:p>
            <a:r>
              <a:rPr lang="en-US" dirty="0"/>
              <a:t>The possible initial control soliciting frame and initial responding frame transmitted by AP and STA for coexistence, enhanced power save, and the other features are discussed.</a:t>
            </a:r>
          </a:p>
          <a:p>
            <a:pPr lvl="1"/>
            <a:r>
              <a:rPr lang="en-US" dirty="0"/>
              <a:t>The format to carry various dynamic control information is discussed. </a:t>
            </a:r>
          </a:p>
          <a:p>
            <a:r>
              <a:rPr lang="en-US" dirty="0"/>
              <a:t>Whichever of the frames are used, the following need to supported besides carrying the various dynamic control information:</a:t>
            </a:r>
          </a:p>
          <a:p>
            <a:pPr lvl="1"/>
            <a:r>
              <a:rPr lang="en-US" dirty="0"/>
              <a:t>MU support.</a:t>
            </a:r>
          </a:p>
          <a:p>
            <a:pPr lvl="1"/>
            <a:r>
              <a:rPr lang="en-US" dirty="0"/>
              <a:t>EMLSR/EMLMR support (the new initial frame exchange trigger EMLSR STA’s radio switch).</a:t>
            </a:r>
          </a:p>
          <a:p>
            <a:pPr lvl="1"/>
            <a:r>
              <a:rPr lang="en-US" dirty="0"/>
              <a:t>TXOP protection.</a:t>
            </a:r>
          </a:p>
          <a:p>
            <a:r>
              <a:rPr lang="en-US" dirty="0"/>
              <a:t>The special requirement if BAR, Multi-STA BA, or QoS Null is selected is also discussed.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18282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17046"/>
            <a:ext cx="9221572" cy="625954"/>
          </a:xfrm>
        </p:spPr>
        <p:txBody>
          <a:bodyPr/>
          <a:lstStyle/>
          <a:p>
            <a:r>
              <a:rPr lang="en-US" sz="2800" dirty="0"/>
              <a:t>Initial (Dynamic) Control Information for Various Purpose</a:t>
            </a:r>
            <a:endParaRPr lang="en-US" sz="2800" b="0" dirty="0"/>
          </a:p>
        </p:txBody>
      </p:sp>
      <p:sp>
        <p:nvSpPr>
          <p:cNvPr id="3" name="Content Placeholder 2"/>
          <p:cNvSpPr>
            <a:spLocks noGrp="1"/>
          </p:cNvSpPr>
          <p:nvPr>
            <p:ph idx="1"/>
          </p:nvPr>
        </p:nvSpPr>
        <p:spPr>
          <a:xfrm>
            <a:off x="76200" y="1219200"/>
            <a:ext cx="8915400" cy="4267200"/>
          </a:xfrm>
        </p:spPr>
        <p:txBody>
          <a:bodyPr/>
          <a:lstStyle/>
          <a:p>
            <a:r>
              <a:rPr lang="en-US" sz="1600" dirty="0"/>
              <a:t>In a TXOP, the TXOP holder can notify the BW, MCS, </a:t>
            </a:r>
            <a:r>
              <a:rPr lang="en-US" sz="1600" dirty="0" err="1"/>
              <a:t>Nss</a:t>
            </a:r>
            <a:r>
              <a:rPr lang="en-US" sz="1600" dirty="0"/>
              <a:t> that will be used by the low-capacity listening TXOP responder within the TXOP for the enhanced power save (low-capacity mode listening to high-capacity mode for frame exchange).</a:t>
            </a:r>
          </a:p>
          <a:p>
            <a:pPr lvl="1"/>
            <a:r>
              <a:rPr lang="en-US" sz="1600" dirty="0"/>
              <a:t>The TXOP responder can switch to the high-capacity mode from the low-capacity listening mode and stay in high-capacity mode until the end of the TXOP.</a:t>
            </a:r>
          </a:p>
          <a:p>
            <a:r>
              <a:rPr lang="en-US" sz="1600" dirty="0"/>
              <a:t>In a TXOP, the TXOP responder can notify the available BW, available time, unavailable time because of the in-device non-</a:t>
            </a:r>
            <a:r>
              <a:rPr lang="en-US" sz="1600" dirty="0" err="1"/>
              <a:t>WiFi</a:t>
            </a:r>
            <a:r>
              <a:rPr lang="en-US" sz="1600" dirty="0"/>
              <a:t> radio activity (for in-device radio coexistence).</a:t>
            </a:r>
          </a:p>
          <a:p>
            <a:pPr lvl="1"/>
            <a:r>
              <a:rPr lang="en-US" sz="1600" dirty="0"/>
              <a:t>The available time and unavailable time have different responding time requirements. </a:t>
            </a:r>
          </a:p>
          <a:p>
            <a:r>
              <a:rPr lang="en-US" sz="1600" dirty="0"/>
              <a:t>A STA/AP may announce its available BW, available time, unavailable time because of the in-device non-</a:t>
            </a:r>
            <a:r>
              <a:rPr lang="en-US" sz="1600" dirty="0" err="1"/>
              <a:t>WiFi</a:t>
            </a:r>
            <a:r>
              <a:rPr lang="en-US" sz="1600" dirty="0"/>
              <a:t> radio activity without soliciting.</a:t>
            </a:r>
          </a:p>
          <a:p>
            <a:r>
              <a:rPr lang="en-US" sz="1600" dirty="0"/>
              <a:t>A STA and AP may negotiate the Tx/Rx parameters for the TXOP or SP.</a:t>
            </a:r>
          </a:p>
          <a:p>
            <a:r>
              <a:rPr lang="en-US" sz="1600" dirty="0"/>
              <a:t>The TXOP responder may notify the reason why the frames in A-MPDU are not received correctly so that the TXOP holder will not drop the Tx MCS wrongly.</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95593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Support of Different Features</a:t>
            </a:r>
            <a:endParaRPr lang="en-US" sz="2800" b="0" dirty="0"/>
          </a:p>
        </p:txBody>
      </p:sp>
      <p:sp>
        <p:nvSpPr>
          <p:cNvPr id="3" name="Content Placeholder 2"/>
          <p:cNvSpPr>
            <a:spLocks noGrp="1"/>
          </p:cNvSpPr>
          <p:nvPr>
            <p:ph idx="1"/>
          </p:nvPr>
        </p:nvSpPr>
        <p:spPr>
          <a:xfrm>
            <a:off x="76200" y="1219200"/>
            <a:ext cx="8915400" cy="3276600"/>
          </a:xfrm>
        </p:spPr>
        <p:txBody>
          <a:bodyPr/>
          <a:lstStyle/>
          <a:p>
            <a:r>
              <a:rPr lang="en-US" sz="1800" dirty="0"/>
              <a:t>A STA/AP can announce whether it supports the enhanced power save feature, in-device coexistence feature, and per TXOP Tx/Rx parameter negotiation separately.</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31178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17046"/>
            <a:ext cx="9221572" cy="625954"/>
          </a:xfrm>
        </p:spPr>
        <p:txBody>
          <a:bodyPr/>
          <a:lstStyle/>
          <a:p>
            <a:r>
              <a:rPr lang="en-US" sz="2800" dirty="0"/>
              <a:t>Initial (Dynamic) Control Information Organization</a:t>
            </a:r>
            <a:endParaRPr lang="en-US" sz="2800" b="0" dirty="0"/>
          </a:p>
        </p:txBody>
      </p:sp>
      <p:sp>
        <p:nvSpPr>
          <p:cNvPr id="3" name="Content Placeholder 2"/>
          <p:cNvSpPr>
            <a:spLocks noGrp="1"/>
          </p:cNvSpPr>
          <p:nvPr>
            <p:ph idx="1"/>
          </p:nvPr>
        </p:nvSpPr>
        <p:spPr>
          <a:xfrm>
            <a:off x="76200" y="1219200"/>
            <a:ext cx="8915400" cy="4267200"/>
          </a:xfrm>
        </p:spPr>
        <p:txBody>
          <a:bodyPr/>
          <a:lstStyle/>
          <a:p>
            <a:r>
              <a:rPr lang="en-US" sz="2000" dirty="0"/>
              <a:t>The various dynamic control information can be organized as tuples of Control ID, Length, Control Content.</a:t>
            </a:r>
          </a:p>
          <a:p>
            <a:pPr lvl="1"/>
            <a:r>
              <a:rPr lang="en-US" dirty="0"/>
              <a:t>An initial soliciting control frame and initial responding control frame can include one or more of them. </a:t>
            </a:r>
          </a:p>
          <a:p>
            <a:pPr marL="457200" lvl="1" indent="0">
              <a:buNone/>
            </a:pPr>
            <a:endParaRPr lang="en-US"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327075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Various MAC Features under Dynamic Control Information Exchange</a:t>
            </a:r>
            <a:endParaRPr lang="en-US" sz="2800" b="0" dirty="0"/>
          </a:p>
        </p:txBody>
      </p:sp>
      <p:sp>
        <p:nvSpPr>
          <p:cNvPr id="3" name="Content Placeholder 2"/>
          <p:cNvSpPr>
            <a:spLocks noGrp="1"/>
          </p:cNvSpPr>
          <p:nvPr>
            <p:ph idx="1"/>
          </p:nvPr>
        </p:nvSpPr>
        <p:spPr>
          <a:xfrm>
            <a:off x="0" y="1468514"/>
            <a:ext cx="9144000" cy="3865485"/>
          </a:xfrm>
        </p:spPr>
        <p:txBody>
          <a:bodyPr/>
          <a:lstStyle/>
          <a:p>
            <a:r>
              <a:rPr lang="en-US" sz="2000" dirty="0"/>
              <a:t>The EMLSR mode needs to be supported under enhanced power save, in-device radio coexistence.</a:t>
            </a:r>
          </a:p>
          <a:p>
            <a:r>
              <a:rPr lang="en-US" sz="2000" dirty="0"/>
              <a:t>The TXOP protection, dynamic BW negotiation needs to be supported under enhanced power save, in-device radio coexistence.</a:t>
            </a:r>
          </a:p>
          <a:p>
            <a:pPr lvl="1"/>
            <a:r>
              <a:rPr lang="en-US" dirty="0"/>
              <a:t>The variable length responding frame needs to be considered.</a:t>
            </a:r>
          </a:p>
          <a:p>
            <a:pPr lvl="1"/>
            <a:r>
              <a:rPr lang="en-US" dirty="0"/>
              <a:t>The NAV timer resetting by the neighbor STAs/APs when no PPDU following the first initial control frame exchange that needs the CCA checking needs to be supported.</a:t>
            </a:r>
          </a:p>
          <a:p>
            <a:r>
              <a:rPr lang="en-US" sz="2000" dirty="0"/>
              <a:t>The MU operation needs to be supported under enhanced power save, in-device radio coexistence.</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42822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Per User Control Information and Control Information for All Addressed/Associated STAs </a:t>
            </a:r>
            <a:endParaRPr lang="en-US" sz="2800" b="0" dirty="0"/>
          </a:p>
        </p:txBody>
      </p:sp>
      <p:sp>
        <p:nvSpPr>
          <p:cNvPr id="3" name="Content Placeholder 2"/>
          <p:cNvSpPr>
            <a:spLocks noGrp="1"/>
          </p:cNvSpPr>
          <p:nvPr>
            <p:ph idx="1"/>
          </p:nvPr>
        </p:nvSpPr>
        <p:spPr>
          <a:xfrm>
            <a:off x="0" y="1524000"/>
            <a:ext cx="9144000" cy="4951413"/>
          </a:xfrm>
        </p:spPr>
        <p:txBody>
          <a:bodyPr/>
          <a:lstStyle/>
          <a:p>
            <a:r>
              <a:rPr lang="en-US" sz="1600" dirty="0"/>
              <a:t>The broadcast Control frame needs to support the initial control information for single addressed STA, and/or for all addressed/associated STAs.</a:t>
            </a:r>
          </a:p>
          <a:p>
            <a:pPr lvl="1"/>
            <a:r>
              <a:rPr lang="en-US" sz="1600" dirty="0"/>
              <a:t>Example of the initial control information for a specific addressed STA: Tx/Rx parameters for the user in the TXOP</a:t>
            </a:r>
          </a:p>
          <a:p>
            <a:pPr lvl="1"/>
            <a:r>
              <a:rPr lang="en-US" sz="1600" dirty="0"/>
              <a:t>Example for of the initial control information for a specific addressed STA: the unavailable future time period.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70147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Initiator of Dynamic Control Frame Exchange</a:t>
            </a:r>
            <a:endParaRPr lang="en-US" sz="2800" b="0" dirty="0"/>
          </a:p>
        </p:txBody>
      </p:sp>
      <p:sp>
        <p:nvSpPr>
          <p:cNvPr id="3" name="Content Placeholder 2"/>
          <p:cNvSpPr>
            <a:spLocks noGrp="1"/>
          </p:cNvSpPr>
          <p:nvPr>
            <p:ph idx="1"/>
          </p:nvPr>
        </p:nvSpPr>
        <p:spPr>
          <a:xfrm>
            <a:off x="0" y="1524000"/>
            <a:ext cx="9144000" cy="4951413"/>
          </a:xfrm>
        </p:spPr>
        <p:txBody>
          <a:bodyPr/>
          <a:lstStyle/>
          <a:p>
            <a:r>
              <a:rPr lang="en-US" sz="2000" dirty="0"/>
              <a:t>The initiator can be non-AP STA or AP.</a:t>
            </a:r>
          </a:p>
          <a:p>
            <a:r>
              <a:rPr lang="en-US" sz="2000" dirty="0"/>
              <a:t>The responding PPDU is TB PPDU if multiple STAs send the responding frames with the different content.</a:t>
            </a:r>
          </a:p>
          <a:p>
            <a:pPr lvl="1"/>
            <a:r>
              <a:rPr lang="en-US" dirty="0"/>
              <a:t>The RUs of two responding STAs can’t be allocated in one 20MHz channel if available time is reported through Duration field unless the duration information in PHY header is set to UNSPECIFIED.</a:t>
            </a:r>
          </a:p>
          <a:p>
            <a:r>
              <a:rPr lang="en-US" sz="2000" dirty="0"/>
              <a:t>The responding PPDU can be SU PPDU if single responder transmit the responding frame.</a:t>
            </a:r>
          </a:p>
          <a:p>
            <a:pPr lvl="1"/>
            <a:r>
              <a:rPr lang="en-US" dirty="0"/>
              <a:t>At least the AP as the responder needs to transmit SU PPDU.</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289421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Initial Control Soliciting and Responding Frame</a:t>
            </a:r>
            <a:endParaRPr lang="en-US" sz="2800" b="0" dirty="0"/>
          </a:p>
        </p:txBody>
      </p:sp>
      <p:sp>
        <p:nvSpPr>
          <p:cNvPr id="3" name="Content Placeholder 2"/>
          <p:cNvSpPr>
            <a:spLocks noGrp="1"/>
          </p:cNvSpPr>
          <p:nvPr>
            <p:ph idx="1"/>
          </p:nvPr>
        </p:nvSpPr>
        <p:spPr>
          <a:xfrm>
            <a:off x="0" y="1371600"/>
            <a:ext cx="9144000" cy="4038600"/>
          </a:xfrm>
        </p:spPr>
        <p:txBody>
          <a:bodyPr/>
          <a:lstStyle/>
          <a:p>
            <a:r>
              <a:rPr lang="en-US" sz="2000" dirty="0"/>
              <a:t>Frame exchange initiated by an AP</a:t>
            </a:r>
          </a:p>
          <a:p>
            <a:pPr lvl="1"/>
            <a:r>
              <a:rPr lang="en-US" dirty="0"/>
              <a:t>Option 1: BSRP Trigger and Multi-STA BA.  </a:t>
            </a:r>
          </a:p>
          <a:p>
            <a:pPr lvl="1"/>
            <a:r>
              <a:rPr lang="en-US" dirty="0"/>
              <a:t>Option 2: BSRP Trigger and QoS Null</a:t>
            </a:r>
          </a:p>
          <a:p>
            <a:pPr lvl="1"/>
            <a:r>
              <a:rPr lang="en-US" dirty="0"/>
              <a:t>Option 3: New Trigger variant and new control responding frame.</a:t>
            </a:r>
          </a:p>
          <a:p>
            <a:pPr lvl="1"/>
            <a:endParaRPr lang="en-US" dirty="0"/>
          </a:p>
          <a:p>
            <a:pPr lvl="1"/>
            <a:r>
              <a:rPr lang="en-US" dirty="0"/>
              <a:t>The frame exchange sequence needs to be the initial frame exchange for EMLR, EMLMR.</a:t>
            </a:r>
          </a:p>
          <a:p>
            <a:pPr lvl="1"/>
            <a:r>
              <a:rPr lang="en-US" dirty="0"/>
              <a:t>The frame exchange sequence needs to support the enabling of the responding STA’s CCA checking and TXOP protection.</a:t>
            </a:r>
          </a:p>
          <a:p>
            <a:pPr lvl="1"/>
            <a:r>
              <a:rPr lang="en-US" dirty="0"/>
              <a:t>The initiating broadcast frame needs to provide the per STA dynamic control information and dynamic control information for all addressed/associated STAs. </a:t>
            </a:r>
          </a:p>
          <a:p>
            <a:endParaRPr lang="en-US" sz="20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086130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Initial Control Soliciting and Responding Frame</a:t>
            </a:r>
            <a:endParaRPr lang="en-US" sz="2800" b="0" dirty="0"/>
          </a:p>
        </p:txBody>
      </p:sp>
      <p:sp>
        <p:nvSpPr>
          <p:cNvPr id="3" name="Content Placeholder 2"/>
          <p:cNvSpPr>
            <a:spLocks noGrp="1"/>
          </p:cNvSpPr>
          <p:nvPr>
            <p:ph idx="1"/>
          </p:nvPr>
        </p:nvSpPr>
        <p:spPr>
          <a:xfrm>
            <a:off x="0" y="1491449"/>
            <a:ext cx="9144000" cy="4145764"/>
          </a:xfrm>
        </p:spPr>
        <p:txBody>
          <a:bodyPr/>
          <a:lstStyle/>
          <a:p>
            <a:r>
              <a:rPr lang="en-US" sz="2000" dirty="0"/>
              <a:t>Frame exchange initiated by a non-AP STA</a:t>
            </a:r>
          </a:p>
          <a:p>
            <a:pPr lvl="1"/>
            <a:r>
              <a:rPr lang="en-US" dirty="0"/>
              <a:t>Option 1: BAR and Multi-STA BA when soliciting device is a non-AP STA.</a:t>
            </a:r>
          </a:p>
          <a:p>
            <a:pPr lvl="1"/>
            <a:r>
              <a:rPr lang="en-US" dirty="0"/>
              <a:t>Option 2: BSRP Trigger and Multi-STA BA.</a:t>
            </a:r>
          </a:p>
          <a:p>
            <a:pPr lvl="1"/>
            <a:r>
              <a:rPr lang="en-US" dirty="0"/>
              <a:t>Option 3: New Trigger variant and new control responding frame</a:t>
            </a:r>
          </a:p>
          <a:p>
            <a:pPr lvl="1"/>
            <a:endParaRPr lang="en-US" dirty="0"/>
          </a:p>
          <a:p>
            <a:pPr lvl="1"/>
            <a:r>
              <a:rPr lang="en-US" dirty="0"/>
              <a:t>The frame exchange sequence needs to support the enabling of responding STAs CCA checking and TXOP protection.</a:t>
            </a:r>
          </a:p>
          <a:p>
            <a:pPr lvl="1"/>
            <a:r>
              <a:rPr lang="en-US" dirty="0"/>
              <a:t>The frame body and frame header if used can only carry the dynamic control information.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423005949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1372</Words>
  <Application>Microsoft Office PowerPoint</Application>
  <PresentationFormat>On-screen Show (4:3)</PresentationFormat>
  <Paragraphs>132</Paragraphs>
  <Slides>13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802-11-Submission</vt:lpstr>
      <vt:lpstr>Custom Design</vt:lpstr>
      <vt:lpstr>In-device Coexistence Follow Up: Control Frame</vt:lpstr>
      <vt:lpstr>Initial (Dynamic) Control Information for Various Purpose</vt:lpstr>
      <vt:lpstr>Support of Different Features</vt:lpstr>
      <vt:lpstr>Initial (Dynamic) Control Information Organization</vt:lpstr>
      <vt:lpstr>Various MAC Features under Dynamic Control Information Exchange</vt:lpstr>
      <vt:lpstr>Per User Control Information and Control Information for All Addressed/Associated STAs </vt:lpstr>
      <vt:lpstr>Initiator of Dynamic Control Frame Exchange</vt:lpstr>
      <vt:lpstr>Initial Control Soliciting and Responding Frame</vt:lpstr>
      <vt:lpstr>Initial Control Soliciting and Responding Frame</vt:lpstr>
      <vt:lpstr>Trigger Frame Special Consideration</vt:lpstr>
      <vt:lpstr>BAR and Multi-STA BA Special Consideration</vt:lpstr>
      <vt:lpstr>QoS Null Consideration</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2077</cp:revision>
  <cp:lastPrinted>1998-02-10T13:28:06Z</cp:lastPrinted>
  <dcterms:created xsi:type="dcterms:W3CDTF">2007-05-21T21:00:37Z</dcterms:created>
  <dcterms:modified xsi:type="dcterms:W3CDTF">2024-04-08T04:18:13Z</dcterms:modified>
  <cp:category>Submission</cp:category>
</cp:coreProperties>
</file>