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2"/>
  </p:notesMasterIdLst>
  <p:handoutMasterIdLst>
    <p:handoutMasterId r:id="rId13"/>
  </p:handoutMasterIdLst>
  <p:sldIdLst>
    <p:sldId id="269" r:id="rId3"/>
    <p:sldId id="498" r:id="rId4"/>
    <p:sldId id="499" r:id="rId5"/>
    <p:sldId id="500" r:id="rId6"/>
    <p:sldId id="501" r:id="rId7"/>
    <p:sldId id="502" r:id="rId8"/>
    <p:sldId id="503" r:id="rId9"/>
    <p:sldId id="505" r:id="rId10"/>
    <p:sldId id="504"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3/8/2024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3/8/2024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3/8/2024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3/8/2024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3/8/2024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3/8/2024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3/8/2024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3/8/2024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3/8/2024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3/8/2024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3/8/2024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3/8/2024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3/8/2024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3/8/2024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3/8/2024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0494</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3/8/2024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In-device Coexistence Follow Up: Control Frame</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2024-03-06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03/06/2024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Dynamic Control Information for Various Purpose</a:t>
            </a:r>
            <a:endParaRPr lang="en-US" sz="2800" b="0" dirty="0"/>
          </a:p>
        </p:txBody>
      </p:sp>
      <p:sp>
        <p:nvSpPr>
          <p:cNvPr id="3" name="Content Placeholder 2"/>
          <p:cNvSpPr>
            <a:spLocks noGrp="1"/>
          </p:cNvSpPr>
          <p:nvPr>
            <p:ph idx="1"/>
          </p:nvPr>
        </p:nvSpPr>
        <p:spPr>
          <a:xfrm>
            <a:off x="76200" y="1219200"/>
            <a:ext cx="8915400" cy="4267200"/>
          </a:xfrm>
        </p:spPr>
        <p:txBody>
          <a:bodyPr/>
          <a:lstStyle/>
          <a:p>
            <a:r>
              <a:rPr lang="en-US" sz="1600" dirty="0"/>
              <a:t>In a TXOP, the TXOP holder can notify the BW, MCS, </a:t>
            </a:r>
            <a:r>
              <a:rPr lang="en-US" sz="1600" dirty="0" err="1"/>
              <a:t>Nss</a:t>
            </a:r>
            <a:r>
              <a:rPr lang="en-US" sz="1600" dirty="0"/>
              <a:t> that will be used by the TXOP responder within the TXOP for the enhanced power save (low-capacity mode listening to high-capacity mode for frame exchange).</a:t>
            </a:r>
          </a:p>
          <a:p>
            <a:pPr lvl="1"/>
            <a:r>
              <a:rPr lang="en-US" sz="1600" dirty="0"/>
              <a:t>The TXOP responder can switch to the high-capacity mode from the low-capacity listening mode and stay in high-capacity mode until the end of the TXOP.</a:t>
            </a:r>
          </a:p>
          <a:p>
            <a:r>
              <a:rPr lang="en-US" sz="1600" dirty="0"/>
              <a:t>In a TXOP, the TXOP responder can notify the available BW, available time, unavailable time because of the in-device non-</a:t>
            </a:r>
            <a:r>
              <a:rPr lang="en-US" sz="1600" dirty="0" err="1"/>
              <a:t>WiFi</a:t>
            </a:r>
            <a:r>
              <a:rPr lang="en-US" sz="1600" dirty="0"/>
              <a:t> radio activity (for in-device radio coexistence).</a:t>
            </a:r>
          </a:p>
          <a:p>
            <a:pPr lvl="1"/>
            <a:r>
              <a:rPr lang="en-US" sz="1600" dirty="0"/>
              <a:t>The available time and unavailable time have different responding time requirements. </a:t>
            </a:r>
          </a:p>
          <a:p>
            <a:r>
              <a:rPr lang="en-US" sz="1600" dirty="0"/>
              <a:t>A STA/AP may announce its available BW, available time, unavailable time because of the in-device non-</a:t>
            </a:r>
            <a:r>
              <a:rPr lang="en-US" sz="1600" dirty="0" err="1"/>
              <a:t>WiFi</a:t>
            </a:r>
            <a:r>
              <a:rPr lang="en-US" sz="1600" dirty="0"/>
              <a:t> radio activity without soliciting.</a:t>
            </a:r>
          </a:p>
          <a:p>
            <a:r>
              <a:rPr lang="en-US" sz="1600" dirty="0"/>
              <a:t>A STA and AP may negotiate the Tx/Rx parameters for the TXOP or SP.</a:t>
            </a:r>
          </a:p>
          <a:p>
            <a:r>
              <a:rPr lang="en-US" sz="1600" dirty="0"/>
              <a:t>The TXOP responder may notify the reason why the frames in A-MPDU are not received correctly so that the TXOP holder will not drop the Tx MCS wrongly.</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955937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930754"/>
          </a:xfrm>
        </p:spPr>
        <p:txBody>
          <a:bodyPr/>
          <a:lstStyle/>
          <a:p>
            <a:r>
              <a:rPr lang="en-US" sz="2800" dirty="0"/>
              <a:t>Various MAC Features under Dynamic Control Information Exchange</a:t>
            </a:r>
            <a:endParaRPr lang="en-US" sz="2800" b="0" dirty="0"/>
          </a:p>
        </p:txBody>
      </p:sp>
      <p:sp>
        <p:nvSpPr>
          <p:cNvPr id="3" name="Content Placeholder 2"/>
          <p:cNvSpPr>
            <a:spLocks noGrp="1"/>
          </p:cNvSpPr>
          <p:nvPr>
            <p:ph idx="1"/>
          </p:nvPr>
        </p:nvSpPr>
        <p:spPr>
          <a:xfrm>
            <a:off x="114300" y="1468515"/>
            <a:ext cx="8915400" cy="3276600"/>
          </a:xfrm>
        </p:spPr>
        <p:txBody>
          <a:bodyPr/>
          <a:lstStyle/>
          <a:p>
            <a:r>
              <a:rPr lang="en-US" sz="1800" dirty="0"/>
              <a:t>The EMLSR mode needs to be supported under enhanced power save, in-device radio coexistence.</a:t>
            </a:r>
          </a:p>
          <a:p>
            <a:r>
              <a:rPr lang="en-US" sz="1800" dirty="0"/>
              <a:t>The TXOP protection, dynamic BW negotiation needs to be supported under enhanced power save, in-device radio coexistence.</a:t>
            </a:r>
          </a:p>
          <a:p>
            <a:r>
              <a:rPr lang="en-US" sz="1800" dirty="0"/>
              <a:t>The MU operation needs to be supported under enhanced power save, in-device radio coexistence.</a:t>
            </a:r>
          </a:p>
          <a:p>
            <a:pPr lvl="1"/>
            <a:r>
              <a:rPr lang="en-US" sz="1800" dirty="0"/>
              <a:t>One exception to this could be the Tx/Rx parameters negotiation.</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4282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Support of Different Features</a:t>
            </a:r>
            <a:endParaRPr lang="en-US" sz="2800" b="0" dirty="0"/>
          </a:p>
        </p:txBody>
      </p:sp>
      <p:sp>
        <p:nvSpPr>
          <p:cNvPr id="3" name="Content Placeholder 2"/>
          <p:cNvSpPr>
            <a:spLocks noGrp="1"/>
          </p:cNvSpPr>
          <p:nvPr>
            <p:ph idx="1"/>
          </p:nvPr>
        </p:nvSpPr>
        <p:spPr>
          <a:xfrm>
            <a:off x="76200" y="1219200"/>
            <a:ext cx="8915400" cy="3276600"/>
          </a:xfrm>
        </p:spPr>
        <p:txBody>
          <a:bodyPr/>
          <a:lstStyle/>
          <a:p>
            <a:r>
              <a:rPr lang="en-US" sz="1800" dirty="0"/>
              <a:t>A STA/AP can announce whether it supports the enhanced power save feature, in-device coexistence feature, and per TXOP Tx/Rx parameter negotiation separately.</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13117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Updated Control Frame</a:t>
            </a:r>
            <a:endParaRPr lang="en-US" sz="2800" b="0" dirty="0"/>
          </a:p>
        </p:txBody>
      </p:sp>
      <p:sp>
        <p:nvSpPr>
          <p:cNvPr id="3" name="Content Placeholder 2"/>
          <p:cNvSpPr>
            <a:spLocks noGrp="1"/>
          </p:cNvSpPr>
          <p:nvPr>
            <p:ph idx="1"/>
          </p:nvPr>
        </p:nvSpPr>
        <p:spPr>
          <a:xfrm>
            <a:off x="76200" y="1219200"/>
            <a:ext cx="8970146" cy="5121754"/>
          </a:xfrm>
        </p:spPr>
        <p:txBody>
          <a:bodyPr/>
          <a:lstStyle/>
          <a:p>
            <a:r>
              <a:rPr lang="en-US" sz="1600" dirty="0"/>
              <a:t>For the enhanced power save and in-device co-existence, the updated existing control frames are used as ICF (initial control frame) frames. </a:t>
            </a:r>
          </a:p>
          <a:p>
            <a:pPr lvl="1"/>
            <a:r>
              <a:rPr lang="en-US" sz="1600" dirty="0"/>
              <a:t>One example of the updated control frames includes</a:t>
            </a:r>
          </a:p>
          <a:p>
            <a:pPr lvl="2"/>
            <a:r>
              <a:rPr lang="en-US" sz="1600" dirty="0"/>
              <a:t>Trigger frame, e.g. MU-RTS, BSRP Trigger and the responding frame</a:t>
            </a:r>
          </a:p>
          <a:p>
            <a:pPr lvl="3"/>
            <a:r>
              <a:rPr lang="en-US" sz="1400" dirty="0"/>
              <a:t>In one option, only MU-RTS, BSRP Trigger with some updating can be used. In another option, MU-RTS, BSRP Trigger, BQRP Trigger with some updating can be used. In third option, all Trigger frames can be used. </a:t>
            </a:r>
          </a:p>
          <a:p>
            <a:pPr lvl="2"/>
            <a:r>
              <a:rPr lang="en-US" sz="1600" dirty="0"/>
              <a:t>BA</a:t>
            </a:r>
          </a:p>
          <a:p>
            <a:pPr lvl="3"/>
            <a:r>
              <a:rPr lang="en-US" sz="1400" dirty="0"/>
              <a:t>multi-STA BA with some updating can be used.</a:t>
            </a:r>
          </a:p>
          <a:p>
            <a:pPr lvl="4"/>
            <a:r>
              <a:rPr lang="en-US" sz="1400" dirty="0"/>
              <a:t>The updated multi-STA BA can be used to replace Ack if the information of power save and/or co-existence needs to be carried.  </a:t>
            </a:r>
          </a:p>
          <a:p>
            <a:r>
              <a:rPr lang="en-US" sz="1600" dirty="0"/>
              <a:t>A STA can transmit MU-RTS for in-device coexistence and enhanced power save. </a:t>
            </a:r>
          </a:p>
          <a:p>
            <a:r>
              <a:rPr lang="en-US" sz="1600" dirty="0"/>
              <a:t>For the Tx/Rx parameter negotiation of the TXOP and SP, the new control subtype may be used to define the new control frame as ICF frame.</a:t>
            </a: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634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Updated Control Frame</a:t>
            </a:r>
            <a:endParaRPr lang="en-US" sz="2800" b="0" dirty="0"/>
          </a:p>
        </p:txBody>
      </p:sp>
      <p:sp>
        <p:nvSpPr>
          <p:cNvPr id="3" name="Content Placeholder 2"/>
          <p:cNvSpPr>
            <a:spLocks noGrp="1"/>
          </p:cNvSpPr>
          <p:nvPr>
            <p:ph idx="1"/>
          </p:nvPr>
        </p:nvSpPr>
        <p:spPr>
          <a:xfrm>
            <a:off x="0" y="1066800"/>
            <a:ext cx="9144000" cy="5408613"/>
          </a:xfrm>
        </p:spPr>
        <p:txBody>
          <a:bodyPr/>
          <a:lstStyle/>
          <a:p>
            <a:r>
              <a:rPr lang="en-US" sz="1600" dirty="0"/>
              <a:t>In Trigger frame, the various types of information for all the addressed STA(s) of the Trigger frame, e.g. unavailable time (start time and the time period when the transmitter is not available), is carried in one or multiple User Info fields with the specific AID value (e.g. 2006 or 2009) in AID12 field of the User Info field.</a:t>
            </a:r>
          </a:p>
          <a:p>
            <a:pPr lvl="1"/>
            <a:r>
              <a:rPr lang="en-US" sz="1600" dirty="0"/>
              <a:t>Such User Info has the same length as the Special User Info field where the Trigger Dependent User Info if exists is reserved.</a:t>
            </a:r>
          </a:p>
          <a:p>
            <a:pPr lvl="1"/>
            <a:r>
              <a:rPr lang="en-US" sz="1600" dirty="0"/>
              <a:t>A combination of control ID + Length + control content is used to carry one of the various types of the information. One or multiple control ID + Length + control content can be carried in the User Info field(s) with the specific AID value in AID12 field.</a:t>
            </a:r>
          </a:p>
          <a:p>
            <a:pPr lvl="1"/>
            <a:r>
              <a:rPr lang="en-US" sz="1600" dirty="0"/>
              <a:t>Another variant is that the control bitmap and the following optional various information fields can be carried in the User Info field(s) with the specific AID value in AID12 field.</a:t>
            </a:r>
          </a:p>
          <a:p>
            <a:r>
              <a:rPr lang="en-US" sz="1600" dirty="0"/>
              <a:t>In Trigger frame, the information for a user (e.g. Tx/Rx parameters for the user in the TXOP) is carried in an additional User field following the User Info field for the User.</a:t>
            </a:r>
          </a:p>
          <a:p>
            <a:pPr lvl="1"/>
            <a:r>
              <a:rPr lang="en-US" sz="1600" dirty="0"/>
              <a:t>The additional User field is another User Info field whose AID12 field has a specific value (AID 2005 as an example) or the User’s AID value.</a:t>
            </a:r>
          </a:p>
          <a:p>
            <a:pPr lvl="1"/>
            <a:r>
              <a:rPr lang="en-US" sz="1600" dirty="0"/>
              <a:t>A combination of control ID + Length + control content is used to carry one of the various types of the information.</a:t>
            </a:r>
          </a:p>
          <a:p>
            <a:pPr lvl="1"/>
            <a:r>
              <a:rPr lang="en-US" sz="1600" dirty="0"/>
              <a:t>Another variant for MU-RTS is that the reserved bits of the User Info field for a user is used to carry the information for the user.</a:t>
            </a:r>
          </a:p>
          <a:p>
            <a:r>
              <a:rPr lang="en-US" sz="1600" dirty="0"/>
              <a:t>One special case can be MU-RTS that has reserved bits in Common Info and User Info field.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4206228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17046"/>
            <a:ext cx="9448800" cy="778354"/>
          </a:xfrm>
        </p:spPr>
        <p:txBody>
          <a:bodyPr/>
          <a:lstStyle/>
          <a:p>
            <a:r>
              <a:rPr lang="en-US" sz="2400" dirty="0"/>
              <a:t>Separate Unavailable Time and Allowed TXOP Duration</a:t>
            </a:r>
            <a:endParaRPr lang="en-US" sz="2400" b="0" dirty="0"/>
          </a:p>
        </p:txBody>
      </p:sp>
      <p:sp>
        <p:nvSpPr>
          <p:cNvPr id="3" name="Content Placeholder 2"/>
          <p:cNvSpPr>
            <a:spLocks noGrp="1"/>
          </p:cNvSpPr>
          <p:nvPr>
            <p:ph idx="1"/>
          </p:nvPr>
        </p:nvSpPr>
        <p:spPr>
          <a:xfrm>
            <a:off x="76200" y="1219200"/>
            <a:ext cx="8915400" cy="3124200"/>
          </a:xfrm>
        </p:spPr>
        <p:txBody>
          <a:bodyPr/>
          <a:lstStyle/>
          <a:p>
            <a:r>
              <a:rPr lang="en-US" sz="1800" dirty="0"/>
              <a:t>The CTS solicited by MU-RTS with single recipient carry the allowed TXOP duration in the Duration field of CTS.</a:t>
            </a:r>
          </a:p>
          <a:p>
            <a:r>
              <a:rPr lang="en-US" sz="1800" dirty="0"/>
              <a:t>The QoS Null solicited by BSRP Trigger carries the allowed TXOP duration in the Duration field of CTS.</a:t>
            </a:r>
          </a:p>
          <a:p>
            <a:pPr lvl="1"/>
            <a:r>
              <a:rPr lang="en-US" sz="1600" dirty="0"/>
              <a:t>One variant is that the HE Control in QoS Null is used to carry the unavailable time also.</a:t>
            </a:r>
          </a:p>
          <a:p>
            <a:pPr lvl="1"/>
            <a:r>
              <a:rPr lang="en-US" sz="1600" dirty="0"/>
              <a:t>Multiple QoS Null frames with the different HE Control content can also be used.</a:t>
            </a:r>
          </a:p>
          <a:p>
            <a:r>
              <a:rPr lang="en-US" sz="1800" dirty="0"/>
              <a:t>The multi-STA BA is used to carry the unavailable time in the TXOP following MU-RTS+CTS frame exchange or </a:t>
            </a:r>
            <a:r>
              <a:rPr lang="en-US" sz="1800" dirty="0" err="1"/>
              <a:t>BSRP+QoS</a:t>
            </a:r>
            <a:r>
              <a:rPr lang="en-US" sz="1800" dirty="0"/>
              <a:t> Null frame exchange. </a:t>
            </a:r>
          </a:p>
          <a:p>
            <a:pPr lvl="1"/>
            <a:r>
              <a:rPr lang="en-US" sz="1600" dirty="0"/>
              <a:t>The multi-STA BA is used to replace Ack or compressed BA if the unavailable time needs to be reported by the TXOP responder.</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44307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ICF with New Control Subtype or Not</a:t>
            </a:r>
            <a:endParaRPr lang="en-US" sz="2800" b="0" dirty="0"/>
          </a:p>
        </p:txBody>
      </p:sp>
      <p:sp>
        <p:nvSpPr>
          <p:cNvPr id="3" name="Content Placeholder 2"/>
          <p:cNvSpPr>
            <a:spLocks noGrp="1"/>
          </p:cNvSpPr>
          <p:nvPr>
            <p:ph idx="1"/>
          </p:nvPr>
        </p:nvSpPr>
        <p:spPr>
          <a:xfrm>
            <a:off x="76200" y="1219200"/>
            <a:ext cx="8915400" cy="3276600"/>
          </a:xfrm>
        </p:spPr>
        <p:txBody>
          <a:bodyPr/>
          <a:lstStyle/>
          <a:p>
            <a:r>
              <a:rPr lang="en-US" sz="1600" dirty="0"/>
              <a:t>BSRP Trigger + QoS Null with HE Control to carry the negotiation information.</a:t>
            </a:r>
          </a:p>
          <a:p>
            <a:r>
              <a:rPr lang="en-US" sz="1600" dirty="0"/>
              <a:t>Updated BAR+BA for Tx/Rx parameter negotiation:</a:t>
            </a:r>
          </a:p>
          <a:p>
            <a:pPr lvl="1"/>
            <a:r>
              <a:rPr lang="en-US" sz="1600" dirty="0"/>
              <a:t>The updated BAR + Multi-STA BA are used for Tx/Rx parameter negotiation of the TXOP or SP.</a:t>
            </a:r>
          </a:p>
          <a:p>
            <a:pPr lvl="1"/>
            <a:r>
              <a:rPr lang="en-US" sz="1600" dirty="0"/>
              <a:t>The frame exchange of MU-RTS + CTS and the frame exchange of updated BAR + BA can be used in one TXOP.</a:t>
            </a:r>
          </a:p>
          <a:p>
            <a:pPr lvl="2"/>
            <a:r>
              <a:rPr lang="en-US" sz="1600" dirty="0"/>
              <a:t>The BAR+BA as the first frame exchange can use 20MHz non-HT PPDU while the following frame exchange can have wider BW.</a:t>
            </a:r>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3291997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17046"/>
            <a:ext cx="9144000" cy="625954"/>
          </a:xfrm>
        </p:spPr>
        <p:txBody>
          <a:bodyPr/>
          <a:lstStyle/>
          <a:p>
            <a:r>
              <a:rPr lang="en-US" sz="2800" dirty="0"/>
              <a:t>ICF with New Control Subtype or Not</a:t>
            </a:r>
            <a:endParaRPr lang="en-US" sz="2800" b="0" dirty="0"/>
          </a:p>
        </p:txBody>
      </p:sp>
      <p:sp>
        <p:nvSpPr>
          <p:cNvPr id="3" name="Content Placeholder 2"/>
          <p:cNvSpPr>
            <a:spLocks noGrp="1"/>
          </p:cNvSpPr>
          <p:nvPr>
            <p:ph idx="1"/>
          </p:nvPr>
        </p:nvSpPr>
        <p:spPr>
          <a:xfrm>
            <a:off x="76200" y="1143001"/>
            <a:ext cx="8915400" cy="5332412"/>
          </a:xfrm>
        </p:spPr>
        <p:txBody>
          <a:bodyPr/>
          <a:lstStyle/>
          <a:p>
            <a:r>
              <a:rPr lang="en-US" sz="1600" dirty="0"/>
              <a:t>New control subtype of soliciting ICF and responding ICF for Tx/Rx parameter negotiation:</a:t>
            </a:r>
          </a:p>
          <a:p>
            <a:pPr lvl="1"/>
            <a:r>
              <a:rPr lang="en-US" sz="1600" dirty="0"/>
              <a:t>The unicast soliciting ICF and responding ICF with the new control subtypes in the first frame exchange of a TXOP or SP are used for Tx/Rx parameter negotiation of the TXOP or SP.</a:t>
            </a:r>
          </a:p>
          <a:p>
            <a:pPr lvl="2"/>
            <a:r>
              <a:rPr lang="en-US" sz="1600" dirty="0"/>
              <a:t>These frames are needed for enhanced power save feature + in-device coexistence feature.</a:t>
            </a:r>
          </a:p>
          <a:p>
            <a:pPr lvl="1"/>
            <a:r>
              <a:rPr lang="en-US" sz="1600" dirty="0"/>
              <a:t>The ICF can do the TXOP protection where when the medium is busy at the TXOP responder, the TXOP responder will not respond with the ICF responding frame.</a:t>
            </a:r>
          </a:p>
          <a:p>
            <a:pPr lvl="1"/>
            <a:r>
              <a:rPr lang="en-US" sz="1600" dirty="0"/>
              <a:t>The ICF can do the dynamic BW negotiation where the TXOP responder will respond with the ICF responding frame in the idle BW that includes the primary channel.</a:t>
            </a:r>
          </a:p>
          <a:p>
            <a:pPr lvl="1"/>
            <a:r>
              <a:rPr lang="en-US" sz="1600" dirty="0"/>
              <a:t>Another variant is that the ICF is not used for TXOP protection and/or dynamic BW negotiation.</a:t>
            </a:r>
          </a:p>
          <a:p>
            <a:r>
              <a:rPr lang="en-US" sz="1600" dirty="0"/>
              <a:t>One potential issue with soliciting ICF and responding ICF for Tx/Rx parameter negotiation is that it is difficult to be used when one side is in EMLSR mode</a:t>
            </a:r>
          </a:p>
          <a:p>
            <a:pPr lvl="1"/>
            <a:r>
              <a:rPr lang="en-US" sz="1600" dirty="0"/>
              <a:t>The solution could be to disable the Tx/Rx parameter negotiation when one side is in EMLSR mode.</a:t>
            </a:r>
          </a:p>
          <a:p>
            <a:r>
              <a:rPr lang="en-US" sz="1600" dirty="0"/>
              <a:t>A variant is that the updated MU-RTS + responding ICF with new control subtype.</a:t>
            </a:r>
            <a:endParaRPr lang="en-US"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38084829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1380</Words>
  <Application>Microsoft Office PowerPoint</Application>
  <PresentationFormat>On-screen Show (4:3)</PresentationFormat>
  <Paragraphs>108</Paragraphs>
  <Slides>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Times New Roman</vt:lpstr>
      <vt:lpstr>Wingdings</vt:lpstr>
      <vt:lpstr>802-11-Submission</vt:lpstr>
      <vt:lpstr>Custom Design</vt:lpstr>
      <vt:lpstr>In-device Coexistence Follow Up: Control Frame</vt:lpstr>
      <vt:lpstr>Dynamic Control Information for Various Purpose</vt:lpstr>
      <vt:lpstr>Various MAC Features under Dynamic Control Information Exchange</vt:lpstr>
      <vt:lpstr>Support of Different Features</vt:lpstr>
      <vt:lpstr>Updated Control Frame</vt:lpstr>
      <vt:lpstr>Updated Control Frame</vt:lpstr>
      <vt:lpstr>Separate Unavailable Time and Allowed TXOP Duration</vt:lpstr>
      <vt:lpstr>ICF with New Control Subtype or Not</vt:lpstr>
      <vt:lpstr>ICF with New Control Subtype or Not</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2070</cp:revision>
  <cp:lastPrinted>1998-02-10T13:28:06Z</cp:lastPrinted>
  <dcterms:created xsi:type="dcterms:W3CDTF">2007-05-21T21:00:37Z</dcterms:created>
  <dcterms:modified xsi:type="dcterms:W3CDTF">2024-03-08T17:34:43Z</dcterms:modified>
  <cp:category>Submission</cp:category>
</cp:coreProperties>
</file>