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1" r:id="rId2"/>
  </p:sldMasterIdLst>
  <p:notesMasterIdLst>
    <p:notesMasterId r:id="rId14"/>
  </p:notesMasterIdLst>
  <p:handoutMasterIdLst>
    <p:handoutMasterId r:id="rId15"/>
  </p:handoutMasterIdLst>
  <p:sldIdLst>
    <p:sldId id="269" r:id="rId3"/>
    <p:sldId id="500" r:id="rId4"/>
    <p:sldId id="507" r:id="rId5"/>
    <p:sldId id="519" r:id="rId6"/>
    <p:sldId id="513" r:id="rId7"/>
    <p:sldId id="514" r:id="rId8"/>
    <p:sldId id="515" r:id="rId9"/>
    <p:sldId id="516" r:id="rId10"/>
    <p:sldId id="518" r:id="rId11"/>
    <p:sldId id="517" r:id="rId12"/>
    <p:sldId id="512" r:id="rId13"/>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86385" autoAdjust="0"/>
  </p:normalViewPr>
  <p:slideViewPr>
    <p:cSldViewPr>
      <p:cViewPr varScale="1">
        <p:scale>
          <a:sx n="86" d="100"/>
          <a:sy n="86" d="100"/>
        </p:scale>
        <p:origin x="1382"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4" d="100"/>
          <a:sy n="64" d="100"/>
        </p:scale>
        <p:origin x="3178" y="77"/>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F8F1622B-DF3E-4A4F-8EC7-948B036F3BDE}" type="datetime1">
              <a:rPr lang="en-US" smtClean="0"/>
              <a:t>5/15/2024</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7FCB179B-77EE-4E17-8DD6-3C366A76086D}" type="datetime1">
              <a:rPr lang="en-US" smtClean="0"/>
              <a:t>5/15/2024</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a:t>doc.: IEEE 802.11-yy/xxxxr0</a:t>
            </a:r>
            <a:endParaRPr lang="en-US" dirty="0"/>
          </a:p>
        </p:txBody>
      </p:sp>
      <p:sp>
        <p:nvSpPr>
          <p:cNvPr id="11267" name="Rectangle 3"/>
          <p:cNvSpPr>
            <a:spLocks noGrp="1" noChangeArrowheads="1"/>
          </p:cNvSpPr>
          <p:nvPr>
            <p:ph type="dt" sz="quarter" idx="1"/>
          </p:nvPr>
        </p:nvSpPr>
        <p:spPr/>
        <p:txBody>
          <a:bodyPr/>
          <a:lstStyle/>
          <a:p>
            <a:pPr>
              <a:defRPr/>
            </a:pPr>
            <a:fld id="{749D3E45-C71B-405C-86DD-77B348C7B682}" type="datetime1">
              <a:rPr lang="en-US" smtClean="0"/>
              <a:t>5/15/2024</a:t>
            </a:fld>
            <a:endParaRPr lang="en-US"/>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07748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15B13D12-61F7-4E20-B5DA-9E81662E47AB}" type="datetime1">
              <a:rPr lang="en-US" smtClean="0"/>
              <a:t>5/15/2024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72C5BDF9-8B94-4F21-90DF-D303BDC075A0}" type="datetime1">
              <a:rPr lang="en-US" smtClean="0"/>
              <a:t>5/15/2024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E9DE00FA-3959-4373-BC1B-BC6E25140303}" type="datetime1">
              <a:rPr lang="en-US" smtClean="0"/>
              <a:t>5/15/2024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061C9-20E2-41C9-98BD-44F06424A954}"/>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4899AEC-0A77-4F3B-9809-BF562718E41E}"/>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650FA9D-801D-4584-83BF-F2E9B412CAD1}"/>
              </a:ext>
            </a:extLst>
          </p:cNvPr>
          <p:cNvSpPr>
            <a:spLocks noGrp="1"/>
          </p:cNvSpPr>
          <p:nvPr>
            <p:ph type="dt" sz="half" idx="10"/>
          </p:nvPr>
        </p:nvSpPr>
        <p:spPr/>
        <p:txBody>
          <a:bodyPr/>
          <a:lstStyle/>
          <a:p>
            <a:fld id="{DFEB6C8A-7081-4445-8B8A-29B369267A1E}" type="datetimeFigureOut">
              <a:rPr lang="en-US" smtClean="0"/>
              <a:t>5/15/2024</a:t>
            </a:fld>
            <a:endParaRPr lang="en-US"/>
          </a:p>
        </p:txBody>
      </p:sp>
      <p:sp>
        <p:nvSpPr>
          <p:cNvPr id="5" name="Footer Placeholder 4">
            <a:extLst>
              <a:ext uri="{FF2B5EF4-FFF2-40B4-BE49-F238E27FC236}">
                <a16:creationId xmlns:a16="http://schemas.microsoft.com/office/drawing/2014/main" id="{9157FAAA-6112-4EE5-82EB-01DDAD9AE8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91010D-7310-496A-A36C-32785071C629}"/>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4772779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49DA8-87EB-4979-B649-7CE334B76C0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6C745D0-7D61-4475-A5D5-764EABBADCF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02B718-2073-4BA1-9DDD-60DC39C8C9DA}"/>
              </a:ext>
            </a:extLst>
          </p:cNvPr>
          <p:cNvSpPr>
            <a:spLocks noGrp="1"/>
          </p:cNvSpPr>
          <p:nvPr>
            <p:ph type="dt" sz="half" idx="10"/>
          </p:nvPr>
        </p:nvSpPr>
        <p:spPr/>
        <p:txBody>
          <a:bodyPr/>
          <a:lstStyle/>
          <a:p>
            <a:fld id="{DFEB6C8A-7081-4445-8B8A-29B369267A1E}" type="datetimeFigureOut">
              <a:rPr lang="en-US" smtClean="0"/>
              <a:t>5/15/2024</a:t>
            </a:fld>
            <a:endParaRPr lang="en-US"/>
          </a:p>
        </p:txBody>
      </p:sp>
      <p:sp>
        <p:nvSpPr>
          <p:cNvPr id="5" name="Footer Placeholder 4">
            <a:extLst>
              <a:ext uri="{FF2B5EF4-FFF2-40B4-BE49-F238E27FC236}">
                <a16:creationId xmlns:a16="http://schemas.microsoft.com/office/drawing/2014/main" id="{336B8D5E-CD0E-4380-AE5E-26E1BA7F12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4162D3-832A-482D-8E21-3A24A57905ED}"/>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1772632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62371A-F671-456F-924C-1CDFDFA6A6BD}"/>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C2BCB7-7E20-4E4E-A9FC-847B7102E0F6}"/>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AEB49ED-EC6F-45E1-9A0F-4297C31062BC}"/>
              </a:ext>
            </a:extLst>
          </p:cNvPr>
          <p:cNvSpPr>
            <a:spLocks noGrp="1"/>
          </p:cNvSpPr>
          <p:nvPr>
            <p:ph type="dt" sz="half" idx="10"/>
          </p:nvPr>
        </p:nvSpPr>
        <p:spPr/>
        <p:txBody>
          <a:bodyPr/>
          <a:lstStyle/>
          <a:p>
            <a:fld id="{DFEB6C8A-7081-4445-8B8A-29B369267A1E}" type="datetimeFigureOut">
              <a:rPr lang="en-US" smtClean="0"/>
              <a:t>5/15/2024</a:t>
            </a:fld>
            <a:endParaRPr lang="en-US"/>
          </a:p>
        </p:txBody>
      </p:sp>
      <p:sp>
        <p:nvSpPr>
          <p:cNvPr id="5" name="Footer Placeholder 4">
            <a:extLst>
              <a:ext uri="{FF2B5EF4-FFF2-40B4-BE49-F238E27FC236}">
                <a16:creationId xmlns:a16="http://schemas.microsoft.com/office/drawing/2014/main" id="{D8FF3763-C212-4C14-AAB8-D298770A16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2B0D79-59CD-4296-A49F-CE14C44D6625}"/>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1673196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315845-A40C-403A-9171-4545FAD0490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A0B2CE5-F9B0-405F-BBA5-33A9A38075CF}"/>
              </a:ext>
            </a:extLst>
          </p:cNvPr>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CF8F139-2E43-4B69-BFB6-9A090452EE5D}"/>
              </a:ext>
            </a:extLst>
          </p:cNvPr>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AB24565-6684-4B6B-9346-556A449172FB}"/>
              </a:ext>
            </a:extLst>
          </p:cNvPr>
          <p:cNvSpPr>
            <a:spLocks noGrp="1"/>
          </p:cNvSpPr>
          <p:nvPr>
            <p:ph type="dt" sz="half" idx="10"/>
          </p:nvPr>
        </p:nvSpPr>
        <p:spPr/>
        <p:txBody>
          <a:bodyPr/>
          <a:lstStyle/>
          <a:p>
            <a:fld id="{DFEB6C8A-7081-4445-8B8A-29B369267A1E}" type="datetimeFigureOut">
              <a:rPr lang="en-US" smtClean="0"/>
              <a:t>5/15/2024</a:t>
            </a:fld>
            <a:endParaRPr lang="en-US"/>
          </a:p>
        </p:txBody>
      </p:sp>
      <p:sp>
        <p:nvSpPr>
          <p:cNvPr id="6" name="Footer Placeholder 5">
            <a:extLst>
              <a:ext uri="{FF2B5EF4-FFF2-40B4-BE49-F238E27FC236}">
                <a16:creationId xmlns:a16="http://schemas.microsoft.com/office/drawing/2014/main" id="{ED531E93-0BC7-4E8B-AF32-7217194648A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71A7E52-26CC-407A-A520-8AE9C02F471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2408170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259FAA-6795-4E7C-90EE-1246AF12579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4246EB9-DA66-44CE-B979-D3BF519BFEA9}"/>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51BD353-66A4-440D-81E5-11A70DDE3EEA}"/>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0C69172-2F42-45CE-95DD-DC68AFAF6FB4}"/>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99E44B6-D39D-40A5-80F6-BA5EBBC3E460}"/>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4D68B92-4EA4-4C26-A1B2-73FEC78D2A64}"/>
              </a:ext>
            </a:extLst>
          </p:cNvPr>
          <p:cNvSpPr>
            <a:spLocks noGrp="1"/>
          </p:cNvSpPr>
          <p:nvPr>
            <p:ph type="dt" sz="half" idx="10"/>
          </p:nvPr>
        </p:nvSpPr>
        <p:spPr/>
        <p:txBody>
          <a:bodyPr/>
          <a:lstStyle/>
          <a:p>
            <a:fld id="{DFEB6C8A-7081-4445-8B8A-29B369267A1E}" type="datetimeFigureOut">
              <a:rPr lang="en-US" smtClean="0"/>
              <a:t>5/15/2024</a:t>
            </a:fld>
            <a:endParaRPr lang="en-US"/>
          </a:p>
        </p:txBody>
      </p:sp>
      <p:sp>
        <p:nvSpPr>
          <p:cNvPr id="8" name="Footer Placeholder 7">
            <a:extLst>
              <a:ext uri="{FF2B5EF4-FFF2-40B4-BE49-F238E27FC236}">
                <a16:creationId xmlns:a16="http://schemas.microsoft.com/office/drawing/2014/main" id="{FAD975AB-C591-4B70-B89A-8D0EE1C6D3B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7A7E1C6-62D8-4BD3-AC28-E10B992C1A47}"/>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570233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BF68CF-792E-436F-BAF3-F6DF03E6CC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3924BA9-0516-4B85-8E59-A4E69F9A1B91}"/>
              </a:ext>
            </a:extLst>
          </p:cNvPr>
          <p:cNvSpPr>
            <a:spLocks noGrp="1"/>
          </p:cNvSpPr>
          <p:nvPr>
            <p:ph type="dt" sz="half" idx="10"/>
          </p:nvPr>
        </p:nvSpPr>
        <p:spPr/>
        <p:txBody>
          <a:bodyPr/>
          <a:lstStyle/>
          <a:p>
            <a:fld id="{DFEB6C8A-7081-4445-8B8A-29B369267A1E}" type="datetimeFigureOut">
              <a:rPr lang="en-US" smtClean="0"/>
              <a:t>5/15/2024</a:t>
            </a:fld>
            <a:endParaRPr lang="en-US"/>
          </a:p>
        </p:txBody>
      </p:sp>
      <p:sp>
        <p:nvSpPr>
          <p:cNvPr id="4" name="Footer Placeholder 3">
            <a:extLst>
              <a:ext uri="{FF2B5EF4-FFF2-40B4-BE49-F238E27FC236}">
                <a16:creationId xmlns:a16="http://schemas.microsoft.com/office/drawing/2014/main" id="{20164A24-56DA-40FD-B805-90DFFCB457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00AC1BA-B4BF-4A8D-997D-524E192C257F}"/>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628316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5DC2506-6C28-4B36-82A8-D55C2CE27207}"/>
              </a:ext>
            </a:extLst>
          </p:cNvPr>
          <p:cNvSpPr>
            <a:spLocks noGrp="1"/>
          </p:cNvSpPr>
          <p:nvPr>
            <p:ph type="dt" sz="half" idx="10"/>
          </p:nvPr>
        </p:nvSpPr>
        <p:spPr/>
        <p:txBody>
          <a:bodyPr/>
          <a:lstStyle/>
          <a:p>
            <a:fld id="{DFEB6C8A-7081-4445-8B8A-29B369267A1E}" type="datetimeFigureOut">
              <a:rPr lang="en-US" smtClean="0"/>
              <a:t>5/15/2024</a:t>
            </a:fld>
            <a:endParaRPr lang="en-US"/>
          </a:p>
        </p:txBody>
      </p:sp>
      <p:sp>
        <p:nvSpPr>
          <p:cNvPr id="3" name="Footer Placeholder 2">
            <a:extLst>
              <a:ext uri="{FF2B5EF4-FFF2-40B4-BE49-F238E27FC236}">
                <a16:creationId xmlns:a16="http://schemas.microsoft.com/office/drawing/2014/main" id="{724A1336-9015-45AA-A2F8-33278768FAC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EC1C8CB-94E2-4BDD-B9AC-57CB06583E9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811776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0A6E1F34-58E6-4907-84D7-7733C881E2DD}" type="datetime1">
              <a:rPr lang="en-US" smtClean="0"/>
              <a:t>5/15/2024</a:t>
            </a:fld>
            <a:endParaRPr lang="en-US" dirty="0"/>
          </a:p>
        </p:txBody>
      </p:sp>
      <p:sp>
        <p:nvSpPr>
          <p:cNvPr id="5" name="Rectangle 5"/>
          <p:cNvSpPr>
            <a:spLocks noGrp="1" noChangeArrowheads="1"/>
          </p:cNvSpPr>
          <p:nvPr>
            <p:ph type="ftr" sz="quarter" idx="11"/>
          </p:nvPr>
        </p:nvSpPr>
        <p:spPr>
          <a:xfrm>
            <a:off x="7106032" y="6475413"/>
            <a:ext cx="1437893" cy="184666"/>
          </a:xfrm>
          <a:ln/>
        </p:spPr>
        <p:txBody>
          <a:bodyPr/>
          <a:lstStyle>
            <a:lvl1pPr>
              <a:defRPr/>
            </a:lvl1pPr>
          </a:lstStyle>
          <a:p>
            <a:pPr>
              <a:defRPr/>
            </a:pPr>
            <a:r>
              <a:rPr lang="en-US" dirty="0"/>
              <a:t>Liwen Chu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hf hdr="0"/>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3A8B74-6E51-4743-AF3D-7F4A3D60AADC}"/>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8E7B90F-01E1-4D7F-BCA5-8FCD3318296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71A3C22-2730-4FE0-9E50-204F4BE099F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67CA936-2721-4744-B38D-84C58854D670}"/>
              </a:ext>
            </a:extLst>
          </p:cNvPr>
          <p:cNvSpPr>
            <a:spLocks noGrp="1"/>
          </p:cNvSpPr>
          <p:nvPr>
            <p:ph type="dt" sz="half" idx="10"/>
          </p:nvPr>
        </p:nvSpPr>
        <p:spPr/>
        <p:txBody>
          <a:bodyPr/>
          <a:lstStyle/>
          <a:p>
            <a:fld id="{DFEB6C8A-7081-4445-8B8A-29B369267A1E}" type="datetimeFigureOut">
              <a:rPr lang="en-US" smtClean="0"/>
              <a:t>5/15/2024</a:t>
            </a:fld>
            <a:endParaRPr lang="en-US"/>
          </a:p>
        </p:txBody>
      </p:sp>
      <p:sp>
        <p:nvSpPr>
          <p:cNvPr id="6" name="Footer Placeholder 5">
            <a:extLst>
              <a:ext uri="{FF2B5EF4-FFF2-40B4-BE49-F238E27FC236}">
                <a16:creationId xmlns:a16="http://schemas.microsoft.com/office/drawing/2014/main" id="{D19957FC-D4A4-4B5B-9A21-33F4F84EADF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DB018EE-18CA-4950-B021-AACA8AD95858}"/>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27340920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27E74-180F-4AAE-A169-2FD4B8960DEF}"/>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4A851E8-3860-4D72-9F13-D4B87430CFAF}"/>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6F8325E-0688-488A-87D5-3278E67371B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6975DB-C4F2-4C11-B085-333A13832D41}"/>
              </a:ext>
            </a:extLst>
          </p:cNvPr>
          <p:cNvSpPr>
            <a:spLocks noGrp="1"/>
          </p:cNvSpPr>
          <p:nvPr>
            <p:ph type="dt" sz="half" idx="10"/>
          </p:nvPr>
        </p:nvSpPr>
        <p:spPr/>
        <p:txBody>
          <a:bodyPr/>
          <a:lstStyle/>
          <a:p>
            <a:fld id="{DFEB6C8A-7081-4445-8B8A-29B369267A1E}" type="datetimeFigureOut">
              <a:rPr lang="en-US" smtClean="0"/>
              <a:t>5/15/2024</a:t>
            </a:fld>
            <a:endParaRPr lang="en-US"/>
          </a:p>
        </p:txBody>
      </p:sp>
      <p:sp>
        <p:nvSpPr>
          <p:cNvPr id="6" name="Footer Placeholder 5">
            <a:extLst>
              <a:ext uri="{FF2B5EF4-FFF2-40B4-BE49-F238E27FC236}">
                <a16:creationId xmlns:a16="http://schemas.microsoft.com/office/drawing/2014/main" id="{8615E3BB-623A-446E-84FA-2F5E4447457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549A82F-B356-461F-B1E4-5422CE1E134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27658540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CB153B-9FA5-4A75-AF96-DDB78735F9E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B6F537C-A146-4764-939A-54EA95F279E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B807E62-5371-4DBA-856D-2364C3D19FEB}"/>
              </a:ext>
            </a:extLst>
          </p:cNvPr>
          <p:cNvSpPr>
            <a:spLocks noGrp="1"/>
          </p:cNvSpPr>
          <p:nvPr>
            <p:ph type="dt" sz="half" idx="10"/>
          </p:nvPr>
        </p:nvSpPr>
        <p:spPr/>
        <p:txBody>
          <a:bodyPr/>
          <a:lstStyle/>
          <a:p>
            <a:fld id="{DFEB6C8A-7081-4445-8B8A-29B369267A1E}" type="datetimeFigureOut">
              <a:rPr lang="en-US" smtClean="0"/>
              <a:t>5/15/2024</a:t>
            </a:fld>
            <a:endParaRPr lang="en-US"/>
          </a:p>
        </p:txBody>
      </p:sp>
      <p:sp>
        <p:nvSpPr>
          <p:cNvPr id="5" name="Footer Placeholder 4">
            <a:extLst>
              <a:ext uri="{FF2B5EF4-FFF2-40B4-BE49-F238E27FC236}">
                <a16:creationId xmlns:a16="http://schemas.microsoft.com/office/drawing/2014/main" id="{FE19E373-8B91-4D3E-BF19-5A1B84DB24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BBB75B-7272-4153-97AD-0DE4BB4A4AEF}"/>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16552200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9DF9B2F-2001-402D-9F8B-239A4F9967CC}"/>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2FE7C31-ED82-4A3B-ACD1-20081C669FA9}"/>
              </a:ext>
            </a:extLst>
          </p:cNvPr>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4DE46B-3605-4C5D-9B92-4429073308EA}"/>
              </a:ext>
            </a:extLst>
          </p:cNvPr>
          <p:cNvSpPr>
            <a:spLocks noGrp="1"/>
          </p:cNvSpPr>
          <p:nvPr>
            <p:ph type="dt" sz="half" idx="10"/>
          </p:nvPr>
        </p:nvSpPr>
        <p:spPr/>
        <p:txBody>
          <a:bodyPr/>
          <a:lstStyle/>
          <a:p>
            <a:fld id="{DFEB6C8A-7081-4445-8B8A-29B369267A1E}" type="datetimeFigureOut">
              <a:rPr lang="en-US" smtClean="0"/>
              <a:t>5/15/2024</a:t>
            </a:fld>
            <a:endParaRPr lang="en-US"/>
          </a:p>
        </p:txBody>
      </p:sp>
      <p:sp>
        <p:nvSpPr>
          <p:cNvPr id="5" name="Footer Placeholder 4">
            <a:extLst>
              <a:ext uri="{FF2B5EF4-FFF2-40B4-BE49-F238E27FC236}">
                <a16:creationId xmlns:a16="http://schemas.microsoft.com/office/drawing/2014/main" id="{0D5D817E-04F3-42F2-837E-FE1A8FDC6E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A5E22B-2190-4931-961F-5D7580417163}"/>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539790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4CF222D8-2810-4CF0-A1DA-68C56AB7E42C}" type="datetime1">
              <a:rPr lang="en-US" smtClean="0"/>
              <a:t>5/15/2024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F2E67C03-48FC-4471-98D4-3A4BA55C5E50}" type="datetime1">
              <a:rPr lang="en-US" smtClean="0"/>
              <a:t>5/15/2024</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A31C868E-A55C-4C15-8123-3DE071ACCE60}" type="datetime1">
              <a:rPr lang="en-US" smtClean="0"/>
              <a:t>5/15/2024</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C47EBD04-52DD-4733-9FF2-6FD5AF55358F}" type="datetime1">
              <a:rPr lang="en-US" smtClean="0"/>
              <a:t>5/15/2024</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F70F25BF-14C0-45CF-A140-411F0F72F069}" type="datetime1">
              <a:rPr lang="en-US" smtClean="0"/>
              <a:t>5/15/2024</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5228B212-F625-4953-B883-66EEC8E5B462}" type="datetime1">
              <a:rPr lang="en-US" smtClean="0"/>
              <a:t>5/15/2024</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AF0F1E1A-B4DB-4934-88AC-8AD4207B7778}" type="datetime1">
              <a:rPr lang="en-US" smtClean="0"/>
              <a:t>5/15/2024</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fld id="{912FE514-08E9-42E2-8DF6-3F8F916FFC03}" type="datetime1">
              <a:rPr lang="en-US" smtClean="0"/>
              <a:t>5/15/2024</a:t>
            </a:fld>
            <a:endParaRPr lang="en-US" dirty="0"/>
          </a:p>
        </p:txBody>
      </p:sp>
      <p:sp>
        <p:nvSpPr>
          <p:cNvPr id="1029" name="Rectangle 5"/>
          <p:cNvSpPr>
            <a:spLocks noGrp="1" noChangeArrowheads="1"/>
          </p:cNvSpPr>
          <p:nvPr>
            <p:ph type="ftr" sz="quarter" idx="3"/>
          </p:nvPr>
        </p:nvSpPr>
        <p:spPr bwMode="auto">
          <a:xfrm>
            <a:off x="6923289" y="6475413"/>
            <a:ext cx="162063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a:t>Liwen Chu et al (Marvell)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008597" y="332601"/>
            <a:ext cx="3436903"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itchFamily="18" charset="0"/>
                <a:ea typeface="+mn-ea"/>
                <a:cs typeface="Arial" charset="0"/>
              </a:rPr>
              <a:t>.: IEEE 802.11-24/</a:t>
            </a:r>
            <a:r>
              <a:rPr lang="en-US" altLang="en-US" sz="1800" b="1" kern="1200" dirty="0">
                <a:solidFill>
                  <a:schemeClr val="tx1"/>
                </a:solidFill>
                <a:latin typeface="Times New Roman" pitchFamily="18" charset="0"/>
                <a:ea typeface="+mn-ea"/>
                <a:cs typeface="+mn-cs"/>
              </a:rPr>
              <a:t>0493</a:t>
            </a:r>
            <a:r>
              <a:rPr lang="en-US" sz="1800" b="1" dirty="0">
                <a:cs typeface="+mn-cs"/>
              </a:rPr>
              <a:t>r2</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420688" y="6475413"/>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E2A5E57-4D48-4EF0-9700-6493F7BF541A}"/>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22E0C1-167D-425C-AF04-3801F9F3C482}"/>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36DF0B-A64D-48D9-A0DC-D0669EAF6A55}"/>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EB6C8A-7081-4445-8B8A-29B369267A1E}" type="datetimeFigureOut">
              <a:rPr lang="en-US" smtClean="0"/>
              <a:t>5/15/2024</a:t>
            </a:fld>
            <a:endParaRPr lang="en-US"/>
          </a:p>
        </p:txBody>
      </p:sp>
      <p:sp>
        <p:nvSpPr>
          <p:cNvPr id="5" name="Footer Placeholder 4">
            <a:extLst>
              <a:ext uri="{FF2B5EF4-FFF2-40B4-BE49-F238E27FC236}">
                <a16:creationId xmlns:a16="http://schemas.microsoft.com/office/drawing/2014/main" id="{5ACCFABE-F802-49BD-8B14-98CE956857F1}"/>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6823AF5-F22F-4871-BDC2-48851E77B6B2}"/>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3479D3-BB11-48AB-9BB5-4F61A36AA923}" type="slidenum">
              <a:rPr lang="en-US" smtClean="0"/>
              <a:t>‹#›</a:t>
            </a:fld>
            <a:endParaRPr lang="en-US"/>
          </a:p>
        </p:txBody>
      </p:sp>
    </p:spTree>
    <p:extLst>
      <p:ext uri="{BB962C8B-B14F-4D97-AF65-F5344CB8AC3E}">
        <p14:creationId xmlns:p14="http://schemas.microsoft.com/office/powerpoint/2010/main" val="4254481079"/>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381000" y="685800"/>
            <a:ext cx="8305800" cy="1066800"/>
          </a:xfrm>
        </p:spPr>
        <p:txBody>
          <a:bodyPr/>
          <a:lstStyle/>
          <a:p>
            <a:r>
              <a:rPr lang="en-US" sz="2400" dirty="0"/>
              <a:t>Dynamic Channel Switch Operation</a:t>
            </a:r>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2024-01-10</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4" name="Date Placeholder 3"/>
          <p:cNvSpPr>
            <a:spLocks noGrp="1"/>
          </p:cNvSpPr>
          <p:nvPr>
            <p:ph type="dt" sz="half" idx="10"/>
          </p:nvPr>
        </p:nvSpPr>
        <p:spPr>
          <a:xfrm>
            <a:off x="716132" y="304800"/>
            <a:ext cx="1051570" cy="276999"/>
          </a:xfrm>
        </p:spPr>
        <p:txBody>
          <a:bodyPr/>
          <a:lstStyle/>
          <a:p>
            <a:pPr>
              <a:defRPr/>
            </a:pPr>
            <a:r>
              <a:rPr lang="en-US" dirty="0"/>
              <a:t>01/10/2024</a:t>
            </a:r>
          </a:p>
        </p:txBody>
      </p:sp>
      <p:graphicFrame>
        <p:nvGraphicFramePr>
          <p:cNvPr id="6" name="Table 5"/>
          <p:cNvGraphicFramePr>
            <a:graphicFrameLocks noGrp="1"/>
          </p:cNvGraphicFramePr>
          <p:nvPr>
            <p:extLst>
              <p:ext uri="{D42A27DB-BD31-4B8C-83A1-F6EECF244321}">
                <p14:modId xmlns:p14="http://schemas.microsoft.com/office/powerpoint/2010/main" val="570436939"/>
              </p:ext>
            </p:extLst>
          </p:nvPr>
        </p:nvGraphicFramePr>
        <p:xfrm>
          <a:off x="685800" y="2824688"/>
          <a:ext cx="7772401" cy="1796998"/>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Affiliations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Liwen Chu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Kiseon Ryu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Huizhao Wang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Hongyuan Zhang</a:t>
                      </a:r>
                    </a:p>
                    <a:p>
                      <a:pPr marL="0" marR="0" algn="ctr">
                        <a:spcBef>
                          <a:spcPts val="0"/>
                        </a:spcBef>
                        <a:spcAft>
                          <a:spcPts val="0"/>
                        </a:spcAft>
                      </a:pPr>
                      <a:r>
                        <a:rPr lang="en-US" sz="1400" dirty="0">
                          <a:effectLst/>
                          <a:latin typeface="Times New Roman"/>
                          <a:ea typeface="Times New Roman"/>
                        </a:rPr>
                        <a:t>Rui Cao</a:t>
                      </a:r>
                    </a:p>
                    <a:p>
                      <a:pPr marL="0" marR="0" algn="ctr">
                        <a:spcBef>
                          <a:spcPts val="0"/>
                        </a:spcBef>
                        <a:spcAft>
                          <a:spcPts val="0"/>
                        </a:spcAft>
                      </a:pPr>
                      <a:r>
                        <a:rPr lang="en-US" sz="1400" dirty="0">
                          <a:effectLst/>
                          <a:latin typeface="+mn-lt"/>
                          <a:ea typeface="Times New Roman"/>
                        </a:rPr>
                        <a:t>Sudhir Srinivasa </a:t>
                      </a:r>
                      <a:endParaRPr lang="en-US" sz="1400" dirty="0">
                        <a:effectLst/>
                        <a:latin typeface="Times New Roman"/>
                        <a:ea typeface="Times New Roman"/>
                      </a:endParaRPr>
                    </a:p>
                    <a:p>
                      <a:pPr marL="0" marR="0" algn="ctr">
                        <a:spcBef>
                          <a:spcPts val="0"/>
                        </a:spcBef>
                        <a:spcAft>
                          <a:spcPts val="0"/>
                        </a:spcAft>
                      </a:pPr>
                      <a:r>
                        <a:rPr lang="en-US" sz="1400" dirty="0">
                          <a:effectLst/>
                          <a:latin typeface="Times New Roman"/>
                          <a:ea typeface="Times New Roman"/>
                        </a:rPr>
                        <a:t>Hui-Ling Lou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NXP</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9" name="Footer Placeholder 4"/>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477018"/>
            <a:ext cx="9144000" cy="930584"/>
          </a:xfrm>
        </p:spPr>
        <p:txBody>
          <a:bodyPr/>
          <a:lstStyle/>
          <a:p>
            <a:r>
              <a:rPr lang="en-US" sz="2400" dirty="0"/>
              <a:t>MU-RTS/CTS with Help of AP’s Additional PPDU Decoding</a:t>
            </a:r>
            <a:endParaRPr lang="en-US" sz="2400" b="0" dirty="0"/>
          </a:p>
        </p:txBody>
      </p:sp>
      <p:sp>
        <p:nvSpPr>
          <p:cNvPr id="3" name="Content Placeholder 2"/>
          <p:cNvSpPr>
            <a:spLocks noGrp="1"/>
          </p:cNvSpPr>
          <p:nvPr>
            <p:ph idx="1"/>
          </p:nvPr>
        </p:nvSpPr>
        <p:spPr>
          <a:xfrm>
            <a:off x="0" y="1470488"/>
            <a:ext cx="9105900" cy="2720512"/>
          </a:xfrm>
        </p:spPr>
        <p:txBody>
          <a:bodyPr/>
          <a:lstStyle/>
          <a:p>
            <a:r>
              <a:rPr lang="en-US" sz="2000" dirty="0"/>
              <a:t>An AP that transmits MU-RTS to solicit </a:t>
            </a:r>
            <a:r>
              <a:rPr lang="en-US" sz="2000" dirty="0" err="1"/>
              <a:t>STAs’</a:t>
            </a:r>
            <a:r>
              <a:rPr lang="en-US" sz="2000" dirty="0"/>
              <a:t> dynamic channel switch needs to support either the parallel PHY header decoding or channel combination.</a:t>
            </a:r>
          </a:p>
          <a:p>
            <a:pPr lvl="1"/>
            <a:r>
              <a:rPr lang="en-US" sz="1600" dirty="0"/>
              <a:t>This one </a:t>
            </a:r>
            <a:r>
              <a:rPr lang="en-US" sz="1600"/>
              <a:t>is preferable.</a:t>
            </a:r>
            <a:endParaRPr lang="en-US" sz="1600"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01/10/2024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10</a:t>
            </a:fld>
            <a:endParaRPr lang="en-US"/>
          </a:p>
        </p:txBody>
      </p:sp>
    </p:spTree>
    <p:extLst>
      <p:ext uri="{BB962C8B-B14F-4D97-AF65-F5344CB8AC3E}">
        <p14:creationId xmlns:p14="http://schemas.microsoft.com/office/powerpoint/2010/main" val="42439869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477018"/>
            <a:ext cx="9144000" cy="684213"/>
          </a:xfrm>
        </p:spPr>
        <p:txBody>
          <a:bodyPr/>
          <a:lstStyle/>
          <a:p>
            <a:r>
              <a:rPr lang="en-US" sz="2400" dirty="0"/>
              <a:t>Summary</a:t>
            </a:r>
            <a:endParaRPr lang="en-US" sz="2400" b="0" dirty="0"/>
          </a:p>
        </p:txBody>
      </p:sp>
      <p:sp>
        <p:nvSpPr>
          <p:cNvPr id="3" name="Content Placeholder 2"/>
          <p:cNvSpPr>
            <a:spLocks noGrp="1"/>
          </p:cNvSpPr>
          <p:nvPr>
            <p:ph idx="1"/>
          </p:nvPr>
        </p:nvSpPr>
        <p:spPr>
          <a:xfrm>
            <a:off x="0" y="1069836"/>
            <a:ext cx="9105900" cy="3578364"/>
          </a:xfrm>
        </p:spPr>
        <p:txBody>
          <a:bodyPr/>
          <a:lstStyle/>
          <a:p>
            <a:r>
              <a:rPr lang="en-US" sz="2000" dirty="0"/>
              <a:t>The dynamic channel switch is discussed in the presentation:</a:t>
            </a:r>
          </a:p>
          <a:p>
            <a:pPr lvl="1"/>
            <a:r>
              <a:rPr lang="en-US" dirty="0"/>
              <a:t>Various Trigger frames are used to announce the dynamic channel switch.</a:t>
            </a:r>
          </a:p>
          <a:p>
            <a:pPr lvl="1"/>
            <a:r>
              <a:rPr lang="en-US" dirty="0"/>
              <a:t>The switching delay at the beginning of the channel switch and the end of the frame exchanges on the switched channel are announced.</a:t>
            </a:r>
          </a:p>
          <a:p>
            <a:pPr lvl="1"/>
            <a:r>
              <a:rPr lang="en-US" dirty="0"/>
              <a:t>The potential issues of various Trigger frame for dynamic channel switch are discussed.</a:t>
            </a:r>
          </a:p>
          <a:p>
            <a:pPr lvl="1"/>
            <a:r>
              <a:rPr lang="en-US" dirty="0"/>
              <a:t>The NAV timer and dynamic channel puncture under DSO are discussed.</a:t>
            </a:r>
          </a:p>
          <a:p>
            <a:r>
              <a:rPr lang="en-US" dirty="0"/>
              <a:t>We prefer to reuse various Trigger frames for the dynamic channel switch.</a:t>
            </a:r>
          </a:p>
          <a:p>
            <a:pPr lvl="1"/>
            <a:endParaRPr lang="en-US" sz="1400"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01/10/2024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11</a:t>
            </a:fld>
            <a:endParaRPr lang="en-US"/>
          </a:p>
        </p:txBody>
      </p:sp>
    </p:spTree>
    <p:extLst>
      <p:ext uri="{BB962C8B-B14F-4D97-AF65-F5344CB8AC3E}">
        <p14:creationId xmlns:p14="http://schemas.microsoft.com/office/powerpoint/2010/main" val="35852393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494572"/>
            <a:ext cx="9144000" cy="526623"/>
          </a:xfrm>
        </p:spPr>
        <p:txBody>
          <a:bodyPr/>
          <a:lstStyle/>
          <a:p>
            <a:r>
              <a:rPr lang="en-US" sz="2400" dirty="0"/>
              <a:t>Recap: Dynamic Channel Switch</a:t>
            </a:r>
            <a:endParaRPr lang="en-US" sz="2400" b="0" dirty="0"/>
          </a:p>
        </p:txBody>
      </p:sp>
      <p:sp>
        <p:nvSpPr>
          <p:cNvPr id="3" name="Content Placeholder 2"/>
          <p:cNvSpPr>
            <a:spLocks noGrp="1"/>
          </p:cNvSpPr>
          <p:nvPr>
            <p:ph idx="1"/>
          </p:nvPr>
        </p:nvSpPr>
        <p:spPr>
          <a:xfrm>
            <a:off x="0" y="1021194"/>
            <a:ext cx="9144000" cy="3884613"/>
          </a:xfrm>
        </p:spPr>
        <p:txBody>
          <a:bodyPr/>
          <a:lstStyle/>
          <a:p>
            <a:r>
              <a:rPr lang="en-US" sz="2000" b="0" dirty="0"/>
              <a:t>STAs can dynamically switch to secondary channels per associated AP’s request for the frame exchanges per TXOP.</a:t>
            </a:r>
          </a:p>
          <a:p>
            <a:pPr lvl="1"/>
            <a:r>
              <a:rPr lang="en-US" dirty="0"/>
              <a:t>The AP notifies a STA the secondary channels where the STA</a:t>
            </a:r>
            <a:r>
              <a:rPr lang="en-US" b="0" dirty="0"/>
              <a:t> will park within the TXOP.</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01/10/2024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2</a:t>
            </a:fld>
            <a:endParaRPr lang="en-US"/>
          </a:p>
        </p:txBody>
      </p:sp>
    </p:spTree>
    <p:extLst>
      <p:ext uri="{BB962C8B-B14F-4D97-AF65-F5344CB8AC3E}">
        <p14:creationId xmlns:p14="http://schemas.microsoft.com/office/powerpoint/2010/main" val="15188059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609599"/>
            <a:ext cx="9144000" cy="498901"/>
          </a:xfrm>
        </p:spPr>
        <p:txBody>
          <a:bodyPr/>
          <a:lstStyle/>
          <a:p>
            <a:r>
              <a:rPr lang="en-US" sz="2400" b="0" dirty="0"/>
              <a:t>Soliciting Control Frame and STA’s Parking Channel </a:t>
            </a:r>
          </a:p>
        </p:txBody>
      </p:sp>
      <p:sp>
        <p:nvSpPr>
          <p:cNvPr id="3" name="Content Placeholder 2"/>
          <p:cNvSpPr>
            <a:spLocks noGrp="1"/>
          </p:cNvSpPr>
          <p:nvPr>
            <p:ph idx="1"/>
          </p:nvPr>
        </p:nvSpPr>
        <p:spPr>
          <a:xfrm>
            <a:off x="19438" y="1108500"/>
            <a:ext cx="9124562" cy="5416898"/>
          </a:xfrm>
        </p:spPr>
        <p:txBody>
          <a:bodyPr/>
          <a:lstStyle/>
          <a:p>
            <a:r>
              <a:rPr lang="en-US" sz="2000" dirty="0">
                <a:latin typeface="Times New Roman" panose="02020603050405020304" pitchFamily="18" charset="0"/>
              </a:rPr>
              <a:t>We agree to use Trigger frame, e.g. MU-RTS, BSRP/BQRP, as the initiating frame to initiate </a:t>
            </a:r>
            <a:r>
              <a:rPr lang="en-US" sz="2000" dirty="0" err="1">
                <a:latin typeface="Times New Roman" panose="02020603050405020304" pitchFamily="18" charset="0"/>
              </a:rPr>
              <a:t>STAs’</a:t>
            </a:r>
            <a:r>
              <a:rPr lang="en-US" sz="2000" dirty="0">
                <a:latin typeface="Times New Roman" panose="02020603050405020304" pitchFamily="18" charset="0"/>
              </a:rPr>
              <a:t> channel switch.  </a:t>
            </a:r>
          </a:p>
          <a:p>
            <a:r>
              <a:rPr lang="en-US" sz="2000" dirty="0">
                <a:latin typeface="Times New Roman" panose="02020603050405020304" pitchFamily="18" charset="0"/>
              </a:rPr>
              <a:t>Each STA that supports dynamic channel switch announces the padding time for STA’s switch from primary channel to the secondary channel.</a:t>
            </a:r>
          </a:p>
          <a:p>
            <a:r>
              <a:rPr lang="en-US" sz="2000" dirty="0"/>
              <a:t>The RU (RU) being allocated to a STA in the initiating frame that triggers the STA’s dynamic channel switch decides the STA’s parking secondary channel(s)</a:t>
            </a:r>
            <a:r>
              <a:rPr lang="en-US" sz="2000" dirty="0">
                <a:latin typeface="Times New Roman" panose="02020603050405020304" pitchFamily="18" charset="0"/>
              </a:rPr>
              <a:t>.</a:t>
            </a:r>
          </a:p>
          <a:p>
            <a:pPr lvl="1"/>
            <a:r>
              <a:rPr lang="en-US" sz="1600" dirty="0"/>
              <a:t>Example 1: in a 160MHz BSS, if a 20MHz STA acquires a 26-tone RU in 8</a:t>
            </a:r>
            <a:r>
              <a:rPr lang="en-US" sz="1600" baseline="30000" dirty="0"/>
              <a:t>th</a:t>
            </a:r>
            <a:r>
              <a:rPr lang="en-US" sz="1600" dirty="0"/>
              <a:t> secondary channel in a frame exchange that trigger STA’s dynamic channel switch in a TXOP, the STA parks in 8</a:t>
            </a:r>
            <a:r>
              <a:rPr lang="en-US" sz="1600" baseline="30000" dirty="0"/>
              <a:t>th</a:t>
            </a:r>
            <a:r>
              <a:rPr lang="en-US" sz="1600" dirty="0"/>
              <a:t> secondary channel in the TXOP. </a:t>
            </a:r>
          </a:p>
          <a:p>
            <a:pPr lvl="1"/>
            <a:r>
              <a:rPr lang="en-US" sz="1600" dirty="0"/>
              <a:t>Example 2: in a 160MHz BSS, if a STA with 40MHz operating BW acquires a 52-tone RU in 5</a:t>
            </a:r>
            <a:r>
              <a:rPr lang="en-US" sz="1600" baseline="30000" dirty="0"/>
              <a:t>th</a:t>
            </a:r>
            <a:r>
              <a:rPr lang="en-US" sz="1600" dirty="0"/>
              <a:t> secondary channel in a frame exchange that trigger STA’s dynamic channel switch in a TXOP, the STA parks in 5</a:t>
            </a:r>
            <a:r>
              <a:rPr lang="en-US" sz="1600" baseline="30000" dirty="0"/>
              <a:t>th</a:t>
            </a:r>
            <a:r>
              <a:rPr lang="en-US" sz="1600" dirty="0"/>
              <a:t> + 6</a:t>
            </a:r>
            <a:r>
              <a:rPr lang="en-US" sz="1600" baseline="30000" dirty="0"/>
              <a:t>th</a:t>
            </a:r>
            <a:r>
              <a:rPr lang="en-US" sz="1600" dirty="0"/>
              <a:t> secondary channels in the TXOP. </a:t>
            </a:r>
          </a:p>
          <a:p>
            <a:pPr lvl="1"/>
            <a:r>
              <a:rPr lang="en-US" sz="1600" dirty="0"/>
              <a:t>Example 3: in a 160MHz BSS, if a STA with 80MHz operating BW acquires a 52-tone RU in 5</a:t>
            </a:r>
            <a:r>
              <a:rPr lang="en-US" sz="1600" baseline="30000" dirty="0"/>
              <a:t>th</a:t>
            </a:r>
            <a:r>
              <a:rPr lang="en-US" sz="1600" dirty="0"/>
              <a:t> secondary channel in a frame exchange that trigger STA’s dynamic channel switch in a TXOP, the STA parks in 5</a:t>
            </a:r>
            <a:r>
              <a:rPr lang="en-US" sz="1600" baseline="30000" dirty="0"/>
              <a:t>th</a:t>
            </a:r>
            <a:r>
              <a:rPr lang="en-US" sz="1600" dirty="0"/>
              <a:t> + 6</a:t>
            </a:r>
            <a:r>
              <a:rPr lang="en-US" sz="1600" baseline="30000" dirty="0"/>
              <a:t>th</a:t>
            </a:r>
            <a:r>
              <a:rPr lang="en-US" sz="1600" dirty="0"/>
              <a:t> + 7</a:t>
            </a:r>
            <a:r>
              <a:rPr lang="en-US" sz="1600" baseline="30000" dirty="0"/>
              <a:t>th</a:t>
            </a:r>
            <a:r>
              <a:rPr lang="en-US" sz="1600" dirty="0"/>
              <a:t> + 8</a:t>
            </a:r>
            <a:r>
              <a:rPr lang="en-US" sz="1600" baseline="30000" dirty="0"/>
              <a:t>th</a:t>
            </a:r>
            <a:r>
              <a:rPr lang="en-US" sz="1600" dirty="0"/>
              <a:t> secondary channels in the TXOP. </a:t>
            </a:r>
          </a:p>
          <a:p>
            <a:pPr lvl="1"/>
            <a:r>
              <a:rPr lang="en-US" sz="1600" dirty="0"/>
              <a:t>Example 4: in a 80MHz BSS, if a 20MHz STA with acquires a 52-tone RU in 3rd secondary channel in a frame exchange that trigger STA’s dynamic channel switch in a TXOP, the STA parks in 3</a:t>
            </a:r>
            <a:r>
              <a:rPr lang="en-US" sz="1600" baseline="30000" dirty="0"/>
              <a:t>rd</a:t>
            </a:r>
            <a:r>
              <a:rPr lang="en-US" sz="1600" dirty="0"/>
              <a:t>  secondary channels in the TXOP. </a:t>
            </a:r>
          </a:p>
          <a:p>
            <a:pPr lvl="1"/>
            <a:endParaRPr lang="en-US" sz="1600" dirty="0"/>
          </a:p>
          <a:p>
            <a:endParaRPr lang="en-US" sz="2000" dirty="0">
              <a:latin typeface="Times New Roman" panose="02020603050405020304" pitchFamily="18" charset="0"/>
            </a:endParaRPr>
          </a:p>
          <a:p>
            <a:endParaRPr lang="en-US" sz="2000" dirty="0">
              <a:latin typeface="Times New Roman" panose="02020603050405020304" pitchFamily="18" charset="0"/>
            </a:endParaRP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01/10/2024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dirty="0"/>
              <a:t>Slide </a:t>
            </a:r>
            <a:fld id="{C1789BC7-C074-42CC-ADF8-5107DF6BD1C1}" type="slidenum">
              <a:rPr lang="en-US" smtClean="0"/>
              <a:pPr>
                <a:defRPr/>
              </a:pPr>
              <a:t>3</a:t>
            </a:fld>
            <a:endParaRPr lang="en-US" dirty="0"/>
          </a:p>
        </p:txBody>
      </p:sp>
    </p:spTree>
    <p:extLst>
      <p:ext uri="{BB962C8B-B14F-4D97-AF65-F5344CB8AC3E}">
        <p14:creationId xmlns:p14="http://schemas.microsoft.com/office/powerpoint/2010/main" val="21676040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477018"/>
            <a:ext cx="9144000" cy="742182"/>
          </a:xfrm>
        </p:spPr>
        <p:txBody>
          <a:bodyPr/>
          <a:lstStyle/>
          <a:p>
            <a:r>
              <a:rPr lang="en-US" sz="2400" dirty="0"/>
              <a:t>Frame Exchanges and Switching Back to Primary Channel</a:t>
            </a:r>
            <a:endParaRPr lang="en-US" sz="2400" b="0" dirty="0"/>
          </a:p>
        </p:txBody>
      </p:sp>
      <p:sp>
        <p:nvSpPr>
          <p:cNvPr id="3" name="Content Placeholder 2"/>
          <p:cNvSpPr>
            <a:spLocks noGrp="1"/>
          </p:cNvSpPr>
          <p:nvPr>
            <p:ph idx="1"/>
          </p:nvPr>
        </p:nvSpPr>
        <p:spPr>
          <a:xfrm>
            <a:off x="0" y="1219200"/>
            <a:ext cx="9105900" cy="4191000"/>
          </a:xfrm>
        </p:spPr>
        <p:txBody>
          <a:bodyPr/>
          <a:lstStyle/>
          <a:p>
            <a:r>
              <a:rPr lang="en-US" sz="1800" dirty="0"/>
              <a:t>It is not allowed to have a frame exchange that no TXOP responder is solicited in primary channel.</a:t>
            </a:r>
          </a:p>
          <a:p>
            <a:r>
              <a:rPr lang="en-US" sz="2000" dirty="0"/>
              <a:t>At the end of the TXOP, a STA as the TXOP responder that switched to the secondary channel and is not EMLSR/EMLMR STA switches back to the primary channel.</a:t>
            </a:r>
          </a:p>
          <a:p>
            <a:pPr lvl="1"/>
            <a:r>
              <a:rPr lang="en-US" dirty="0"/>
              <a:t>Another variant is to follow </a:t>
            </a:r>
            <a:r>
              <a:rPr lang="en-US" dirty="0" err="1"/>
              <a:t>eMLSR’s</a:t>
            </a:r>
            <a:r>
              <a:rPr lang="en-US" dirty="0"/>
              <a:t> conditions to switch back to listening mode.</a:t>
            </a:r>
          </a:p>
          <a:p>
            <a:r>
              <a:rPr lang="en-US" sz="2000" dirty="0"/>
              <a:t>if an EMLSR/EMLMR STA detects a failed frame exchange or received a frame that is not addressed to the STA (</a:t>
            </a:r>
            <a:r>
              <a:rPr lang="en-US" sz="2000" dirty="0" err="1"/>
              <a:t>eMLSR’s</a:t>
            </a:r>
            <a:r>
              <a:rPr lang="en-US" sz="2000" dirty="0"/>
              <a:t> conditions to switch back to listening mode), the STA switch back to the primary channel.</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01/10/2024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4</a:t>
            </a:fld>
            <a:endParaRPr lang="en-US"/>
          </a:p>
        </p:txBody>
      </p:sp>
    </p:spTree>
    <p:extLst>
      <p:ext uri="{BB962C8B-B14F-4D97-AF65-F5344CB8AC3E}">
        <p14:creationId xmlns:p14="http://schemas.microsoft.com/office/powerpoint/2010/main" val="13660790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609599"/>
            <a:ext cx="9144000" cy="498901"/>
          </a:xfrm>
        </p:spPr>
        <p:txBody>
          <a:bodyPr/>
          <a:lstStyle/>
          <a:p>
            <a:r>
              <a:rPr lang="en-US" sz="2400" dirty="0"/>
              <a:t>NAV Timer with BW Information</a:t>
            </a:r>
            <a:endParaRPr lang="en-US" sz="2400" b="0" dirty="0"/>
          </a:p>
        </p:txBody>
      </p:sp>
      <p:sp>
        <p:nvSpPr>
          <p:cNvPr id="3" name="Content Placeholder 2"/>
          <p:cNvSpPr>
            <a:spLocks noGrp="1"/>
          </p:cNvSpPr>
          <p:nvPr>
            <p:ph idx="1"/>
          </p:nvPr>
        </p:nvSpPr>
        <p:spPr>
          <a:xfrm>
            <a:off x="19438" y="1108499"/>
            <a:ext cx="9124562" cy="4868013"/>
          </a:xfrm>
        </p:spPr>
        <p:txBody>
          <a:bodyPr/>
          <a:lstStyle/>
          <a:p>
            <a:r>
              <a:rPr lang="en-US" sz="1800" dirty="0"/>
              <a:t>Per the baseline rules, if the Basic NAV Timer is not 0, the TXOP responder can’t transmit the responding frame although TXOP responder switch to the secondary channels that are idle.</a:t>
            </a:r>
          </a:p>
          <a:p>
            <a:r>
              <a:rPr lang="en-US" sz="1800" dirty="0"/>
              <a:t>One improvement could be that a STA can maintain its Basic NAV timer with BW information.</a:t>
            </a:r>
          </a:p>
          <a:p>
            <a:pPr lvl="1"/>
            <a:r>
              <a:rPr lang="en-US" sz="1800" dirty="0"/>
              <a:t>If the switched secondary channels of a STA are not covered by the BW of the STA’s non-zero basic NAV timer and the PHY CCA within SIFS before transmitting the responding frame indicates the medium idle of the switched secondary channels, the STA can transmit the responding frame.</a:t>
            </a:r>
          </a:p>
          <a:p>
            <a:r>
              <a:rPr lang="en-US" sz="1800" dirty="0"/>
              <a:t>Basic NAV Timer operation:</a:t>
            </a:r>
          </a:p>
          <a:p>
            <a:pPr lvl="1"/>
            <a:r>
              <a:rPr lang="en-US" sz="1800" dirty="0"/>
              <a:t>If a received OBSS PPDU BW is wider than the NAV timer, the BW of the basic NAV timer is set to the BW of the received OBSS PPDU.</a:t>
            </a:r>
          </a:p>
          <a:p>
            <a:pPr lvl="1"/>
            <a:r>
              <a:rPr lang="en-US" sz="1800" dirty="0"/>
              <a:t>If the received OBSS frame or OBSS PPDU indicates a TXOP duration that is longer than the value of the basic NAV timer at the end of the received OBSS PPDU, the NAV timer is set to the Duration in received OBSS frame or the PHY header of the received OBSS PPDU at the end of the received PPDU.</a:t>
            </a:r>
          </a:p>
          <a:p>
            <a:endParaRPr lang="en-US" sz="2000" dirty="0">
              <a:latin typeface="Times New Roman" panose="02020603050405020304" pitchFamily="18" charset="0"/>
            </a:endParaRPr>
          </a:p>
          <a:p>
            <a:endParaRPr lang="en-US" sz="2000" dirty="0">
              <a:latin typeface="Times New Roman" panose="02020603050405020304" pitchFamily="18" charset="0"/>
            </a:endParaRP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01/10/2024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dirty="0"/>
              <a:t>Slide </a:t>
            </a:r>
            <a:fld id="{C1789BC7-C074-42CC-ADF8-5107DF6BD1C1}" type="slidenum">
              <a:rPr lang="en-US" smtClean="0"/>
              <a:pPr>
                <a:defRPr/>
              </a:pPr>
              <a:t>5</a:t>
            </a:fld>
            <a:endParaRPr lang="en-US" dirty="0"/>
          </a:p>
        </p:txBody>
      </p:sp>
    </p:spTree>
    <p:extLst>
      <p:ext uri="{BB962C8B-B14F-4D97-AF65-F5344CB8AC3E}">
        <p14:creationId xmlns:p14="http://schemas.microsoft.com/office/powerpoint/2010/main" val="20380384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609599"/>
            <a:ext cx="9144000" cy="498901"/>
          </a:xfrm>
        </p:spPr>
        <p:txBody>
          <a:bodyPr/>
          <a:lstStyle/>
          <a:p>
            <a:r>
              <a:rPr lang="en-US" sz="2400" dirty="0"/>
              <a:t>Dynamic Channel Puncture vs Dynamic Channel Switch</a:t>
            </a:r>
            <a:endParaRPr lang="en-US" sz="2400" b="0" dirty="0"/>
          </a:p>
        </p:txBody>
      </p:sp>
      <p:sp>
        <p:nvSpPr>
          <p:cNvPr id="3" name="Content Placeholder 2"/>
          <p:cNvSpPr>
            <a:spLocks noGrp="1"/>
          </p:cNvSpPr>
          <p:nvPr>
            <p:ph idx="1"/>
          </p:nvPr>
        </p:nvSpPr>
        <p:spPr>
          <a:xfrm>
            <a:off x="19438" y="1108499"/>
            <a:ext cx="9124562" cy="4868013"/>
          </a:xfrm>
        </p:spPr>
        <p:txBody>
          <a:bodyPr/>
          <a:lstStyle/>
          <a:p>
            <a:r>
              <a:rPr lang="en-US" sz="1600" dirty="0"/>
              <a:t>When a STA switches to a group of secondary channels and one of them is dynamically punctured, the STA may miss the PPDU addressed to it since the STA use the punctured channel to start the PPDU decoding.</a:t>
            </a:r>
          </a:p>
          <a:p>
            <a:pPr lvl="1"/>
            <a:r>
              <a:rPr lang="en-US" sz="1600" dirty="0"/>
              <a:t>a STA with 20MHz operating BW switches to a secondary channel has no such issue.</a:t>
            </a:r>
          </a:p>
          <a:p>
            <a:pPr lvl="2"/>
            <a:r>
              <a:rPr lang="en-US" sz="1600" dirty="0"/>
              <a:t>Once the secondary channel that a 20MHz STA switch to dynamically is punctured in a frame exchange, the STA will not be scheduled in the frame exchange.</a:t>
            </a:r>
          </a:p>
          <a:p>
            <a:r>
              <a:rPr lang="en-US" sz="1600" dirty="0"/>
              <a:t>Solution:</a:t>
            </a:r>
          </a:p>
          <a:p>
            <a:pPr lvl="1"/>
            <a:r>
              <a:rPr lang="en-US" sz="1600" dirty="0"/>
              <a:t>Option 1:</a:t>
            </a:r>
          </a:p>
          <a:p>
            <a:pPr lvl="2"/>
            <a:r>
              <a:rPr lang="en-US" sz="1600" dirty="0"/>
              <a:t>In a TXOP, it is ok to do dynamic channel puncture for the frame exchange (e.g. BSRP Trigger + QoS Null) that solicits the STAs to do dynamic channel switch. </a:t>
            </a:r>
          </a:p>
          <a:p>
            <a:pPr lvl="2"/>
            <a:r>
              <a:rPr lang="en-US" sz="1600" dirty="0"/>
              <a:t>In the following frame exchanges of the TXOP, the further channel puncture is not allowed.</a:t>
            </a:r>
          </a:p>
          <a:p>
            <a:pPr lvl="3"/>
            <a:r>
              <a:rPr lang="en-US" dirty="0"/>
              <a:t>A variant to this is that the secondary channels on which no STAs switch dynamically can be punctured.</a:t>
            </a:r>
            <a:endParaRPr lang="en-US" dirty="0">
              <a:latin typeface="Times New Roman" panose="02020603050405020304" pitchFamily="18" charset="0"/>
            </a:endParaRPr>
          </a:p>
          <a:p>
            <a:endParaRPr lang="en-US" sz="2000" dirty="0">
              <a:latin typeface="Times New Roman" panose="02020603050405020304" pitchFamily="18" charset="0"/>
            </a:endParaRP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01/10/2024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dirty="0"/>
              <a:t>Slide </a:t>
            </a:r>
            <a:fld id="{C1789BC7-C074-42CC-ADF8-5107DF6BD1C1}" type="slidenum">
              <a:rPr lang="en-US" smtClean="0"/>
              <a:pPr>
                <a:defRPr/>
              </a:pPr>
              <a:t>6</a:t>
            </a:fld>
            <a:endParaRPr lang="en-US" dirty="0"/>
          </a:p>
        </p:txBody>
      </p:sp>
    </p:spTree>
    <p:extLst>
      <p:ext uri="{BB962C8B-B14F-4D97-AF65-F5344CB8AC3E}">
        <p14:creationId xmlns:p14="http://schemas.microsoft.com/office/powerpoint/2010/main" val="37117089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609599"/>
            <a:ext cx="9144000" cy="498901"/>
          </a:xfrm>
        </p:spPr>
        <p:txBody>
          <a:bodyPr/>
          <a:lstStyle/>
          <a:p>
            <a:r>
              <a:rPr lang="en-US" sz="2400" dirty="0"/>
              <a:t>Dynamic Channel Puncture vs Dynamic Channel Switch</a:t>
            </a:r>
            <a:endParaRPr lang="en-US" sz="2400" b="0" dirty="0"/>
          </a:p>
        </p:txBody>
      </p:sp>
      <p:sp>
        <p:nvSpPr>
          <p:cNvPr id="3" name="Content Placeholder 2"/>
          <p:cNvSpPr>
            <a:spLocks noGrp="1"/>
          </p:cNvSpPr>
          <p:nvPr>
            <p:ph idx="1"/>
          </p:nvPr>
        </p:nvSpPr>
        <p:spPr>
          <a:xfrm>
            <a:off x="19438" y="1108499"/>
            <a:ext cx="9124562" cy="4868013"/>
          </a:xfrm>
        </p:spPr>
        <p:txBody>
          <a:bodyPr/>
          <a:lstStyle/>
          <a:p>
            <a:r>
              <a:rPr lang="en-US" sz="1600" dirty="0"/>
              <a:t>Solution:</a:t>
            </a:r>
          </a:p>
          <a:p>
            <a:pPr lvl="1"/>
            <a:r>
              <a:rPr lang="en-US" sz="1600" dirty="0"/>
              <a:t>Option 2:</a:t>
            </a:r>
          </a:p>
          <a:p>
            <a:pPr lvl="2"/>
            <a:r>
              <a:rPr lang="en-US" sz="1600" dirty="0"/>
              <a:t>An AP announces the subchannels of its BSS where a subchannel include multiple 20MHz channels (primary channel and/or secondary channels).</a:t>
            </a:r>
          </a:p>
          <a:p>
            <a:pPr lvl="2"/>
            <a:r>
              <a:rPr lang="en-US" sz="1600" dirty="0"/>
              <a:t>Each subchannel without primary channel has an anchor channel that is never punctured.</a:t>
            </a:r>
          </a:p>
          <a:p>
            <a:pPr lvl="2"/>
            <a:r>
              <a:rPr lang="en-US" sz="1600" dirty="0"/>
              <a:t>In a TXOP, it is ok to do dynamic channel puncture for the secondary channels other than anchor channel(s) for the frame exchange (e.g. BSRP Trigger + QoS Null) that solicits the STAs to do dynamic channel switch. </a:t>
            </a:r>
          </a:p>
          <a:p>
            <a:pPr lvl="2"/>
            <a:r>
              <a:rPr lang="en-US" sz="1600" dirty="0"/>
              <a:t>In the following frame exchanges of the TXOP, the further channel puncture is allowed for the secondary channels other than anchor channel(s).</a:t>
            </a:r>
          </a:p>
          <a:p>
            <a:pPr lvl="1"/>
            <a:r>
              <a:rPr lang="en-US" sz="1600" dirty="0"/>
              <a:t>Option 3:</a:t>
            </a:r>
          </a:p>
          <a:p>
            <a:pPr lvl="2"/>
            <a:r>
              <a:rPr lang="en-US" sz="1600" dirty="0"/>
              <a:t>The dynamic channel puncture is not allowed in the frame exchanges with STAs switching to secondary channels</a:t>
            </a:r>
            <a:r>
              <a:rPr lang="en-US" sz="1200" dirty="0"/>
              <a:t>.</a:t>
            </a:r>
            <a:endParaRPr lang="en-US" sz="1600" dirty="0"/>
          </a:p>
          <a:p>
            <a:endParaRPr lang="en-US" sz="2000" dirty="0">
              <a:latin typeface="Times New Roman" panose="02020603050405020304" pitchFamily="18" charset="0"/>
            </a:endParaRP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01/10/2024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dirty="0"/>
              <a:t>Slide </a:t>
            </a:r>
            <a:fld id="{C1789BC7-C074-42CC-ADF8-5107DF6BD1C1}" type="slidenum">
              <a:rPr lang="en-US" smtClean="0"/>
              <a:pPr>
                <a:defRPr/>
              </a:pPr>
              <a:t>7</a:t>
            </a:fld>
            <a:endParaRPr lang="en-US" dirty="0"/>
          </a:p>
        </p:txBody>
      </p:sp>
    </p:spTree>
    <p:extLst>
      <p:ext uri="{BB962C8B-B14F-4D97-AF65-F5344CB8AC3E}">
        <p14:creationId xmlns:p14="http://schemas.microsoft.com/office/powerpoint/2010/main" val="27181265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477018"/>
            <a:ext cx="9144000" cy="684213"/>
          </a:xfrm>
        </p:spPr>
        <p:txBody>
          <a:bodyPr/>
          <a:lstStyle/>
          <a:p>
            <a:r>
              <a:rPr lang="en-US" sz="2400" dirty="0"/>
              <a:t>Initiating Control Frame for Dynamic Channel Switch</a:t>
            </a:r>
            <a:endParaRPr lang="en-US" sz="2400" b="0" dirty="0"/>
          </a:p>
        </p:txBody>
      </p:sp>
      <p:sp>
        <p:nvSpPr>
          <p:cNvPr id="3" name="Content Placeholder 2"/>
          <p:cNvSpPr>
            <a:spLocks noGrp="1"/>
          </p:cNvSpPr>
          <p:nvPr>
            <p:ph idx="1"/>
          </p:nvPr>
        </p:nvSpPr>
        <p:spPr>
          <a:xfrm>
            <a:off x="0" y="1069836"/>
            <a:ext cx="9105900" cy="2667335"/>
          </a:xfrm>
        </p:spPr>
        <p:txBody>
          <a:bodyPr/>
          <a:lstStyle/>
          <a:p>
            <a:r>
              <a:rPr lang="en-US" sz="1400" dirty="0"/>
              <a:t>BSRP/BQRP Trigger + QoS Null provide less protection since the responding QoS Null is carried in UHR TB PPDU.</a:t>
            </a:r>
            <a:endParaRPr lang="en-US" sz="1500" dirty="0"/>
          </a:p>
          <a:p>
            <a:r>
              <a:rPr lang="en-US" sz="1500" dirty="0"/>
              <a:t>In dynamic channel switch operation, some responding STAs may switch to secondary channels to transmit CTS frames while one or multiple STAs transmit CTS frame(s) in non-HT duplicate PPDU(s) that covers the primary channel.</a:t>
            </a:r>
          </a:p>
          <a:p>
            <a:pPr lvl="1"/>
            <a:r>
              <a:rPr lang="en-US" sz="1500" dirty="0"/>
              <a:t>If no STAs transmits CTS frame(s) in non-HT duplicate PPDU(s) that covers the primary channel while the STAs switched to secondary channels transmit CTS, the AP may assume the failed MU-RTS + CTS frame exchange </a:t>
            </a:r>
          </a:p>
          <a:p>
            <a:pPr lvl="2"/>
            <a:r>
              <a:rPr lang="en-US" sz="1300" dirty="0"/>
              <a:t>the OBSS STAs/APs that receive CTS in secondary channel assume the medium busy.</a:t>
            </a:r>
          </a:p>
          <a:p>
            <a:pPr lvl="2"/>
            <a:r>
              <a:rPr lang="en-US" sz="1500" dirty="0"/>
              <a:t>One exception is that if the AP can do the parallel PHY header decoding or channel combination, the AP can detect CTS in secondary channels although the primary channel has no responding CTS.  </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01/10/2024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8</a:t>
            </a:fld>
            <a:endParaRPr lang="en-US"/>
          </a:p>
        </p:txBody>
      </p:sp>
      <p:cxnSp>
        <p:nvCxnSpPr>
          <p:cNvPr id="7" name="Straight Arrow Connector 6">
            <a:extLst>
              <a:ext uri="{FF2B5EF4-FFF2-40B4-BE49-F238E27FC236}">
                <a16:creationId xmlns:a16="http://schemas.microsoft.com/office/drawing/2014/main" id="{B5843212-6F33-1DDE-6954-C998E2801964}"/>
              </a:ext>
            </a:extLst>
          </p:cNvPr>
          <p:cNvCxnSpPr>
            <a:cxnSpLocks/>
          </p:cNvCxnSpPr>
          <p:nvPr/>
        </p:nvCxnSpPr>
        <p:spPr>
          <a:xfrm>
            <a:off x="1263539" y="5784553"/>
            <a:ext cx="542041" cy="10171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F67146D7-39D6-2F10-CC26-A93FF09BE2F2}"/>
              </a:ext>
            </a:extLst>
          </p:cNvPr>
          <p:cNvSpPr txBox="1"/>
          <p:nvPr/>
        </p:nvSpPr>
        <p:spPr>
          <a:xfrm>
            <a:off x="32988" y="5603974"/>
            <a:ext cx="1395168" cy="226982"/>
          </a:xfrm>
          <a:prstGeom prst="rect">
            <a:avLst/>
          </a:prstGeom>
          <a:noFill/>
        </p:spPr>
        <p:txBody>
          <a:bodyPr wrap="none" lIns="91440" tIns="45720" rIns="91440" rtlCol="0" anchor="t">
            <a:noAutofit/>
          </a:bodyPr>
          <a:lstStyle/>
          <a:p>
            <a:r>
              <a:rPr lang="en-US" sz="900" dirty="0">
                <a:solidFill>
                  <a:schemeClr val="tx1"/>
                </a:solidFill>
              </a:rPr>
              <a:t>Primary 20MHz channel</a:t>
            </a:r>
          </a:p>
        </p:txBody>
      </p:sp>
      <p:sp>
        <p:nvSpPr>
          <p:cNvPr id="9" name="TextBox 8">
            <a:extLst>
              <a:ext uri="{FF2B5EF4-FFF2-40B4-BE49-F238E27FC236}">
                <a16:creationId xmlns:a16="http://schemas.microsoft.com/office/drawing/2014/main" id="{77A7CA38-EAAA-163F-3519-69A60F3B617C}"/>
              </a:ext>
            </a:extLst>
          </p:cNvPr>
          <p:cNvSpPr txBox="1"/>
          <p:nvPr/>
        </p:nvSpPr>
        <p:spPr>
          <a:xfrm>
            <a:off x="739192" y="6057867"/>
            <a:ext cx="1395168" cy="226982"/>
          </a:xfrm>
          <a:prstGeom prst="rect">
            <a:avLst/>
          </a:prstGeom>
          <a:noFill/>
        </p:spPr>
        <p:txBody>
          <a:bodyPr wrap="none" lIns="91440" tIns="45720" rIns="91440" rtlCol="0" anchor="t">
            <a:noAutofit/>
          </a:bodyPr>
          <a:lstStyle/>
          <a:p>
            <a:r>
              <a:rPr lang="en-US" sz="900" dirty="0">
                <a:solidFill>
                  <a:schemeClr val="tx1"/>
                </a:solidFill>
              </a:rPr>
              <a:t>BSS operating channel</a:t>
            </a:r>
          </a:p>
        </p:txBody>
      </p:sp>
      <p:sp>
        <p:nvSpPr>
          <p:cNvPr id="10" name="Rectangle 9">
            <a:extLst>
              <a:ext uri="{FF2B5EF4-FFF2-40B4-BE49-F238E27FC236}">
                <a16:creationId xmlns:a16="http://schemas.microsoft.com/office/drawing/2014/main" id="{5AE4FB58-0887-4C81-D4DB-E4F13F68372D}"/>
              </a:ext>
            </a:extLst>
          </p:cNvPr>
          <p:cNvSpPr/>
          <p:nvPr/>
        </p:nvSpPr>
        <p:spPr>
          <a:xfrm>
            <a:off x="1668267" y="5789017"/>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B79FA10B-BBB9-D388-5695-E5EB0A338A53}"/>
              </a:ext>
            </a:extLst>
          </p:cNvPr>
          <p:cNvSpPr/>
          <p:nvPr/>
        </p:nvSpPr>
        <p:spPr>
          <a:xfrm>
            <a:off x="1668267" y="5618285"/>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21CE48F5-81DF-FEE2-3509-8B7237D9C7AF}"/>
              </a:ext>
            </a:extLst>
          </p:cNvPr>
          <p:cNvSpPr/>
          <p:nvPr/>
        </p:nvSpPr>
        <p:spPr>
          <a:xfrm>
            <a:off x="1668267" y="5452950"/>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4AB19CAB-1654-3538-C4FF-D02D8D101DC7}"/>
              </a:ext>
            </a:extLst>
          </p:cNvPr>
          <p:cNvSpPr/>
          <p:nvPr/>
        </p:nvSpPr>
        <p:spPr>
          <a:xfrm>
            <a:off x="1668267" y="5282218"/>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E17D021-3AB0-525B-30C9-11539BECB52D}"/>
              </a:ext>
            </a:extLst>
          </p:cNvPr>
          <p:cNvSpPr/>
          <p:nvPr/>
        </p:nvSpPr>
        <p:spPr>
          <a:xfrm>
            <a:off x="1668267" y="5120002"/>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54A8B10D-F81B-EB79-A0CE-1B200B83A913}"/>
              </a:ext>
            </a:extLst>
          </p:cNvPr>
          <p:cNvSpPr/>
          <p:nvPr/>
        </p:nvSpPr>
        <p:spPr>
          <a:xfrm>
            <a:off x="1668267" y="4949270"/>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C5AE36B-40A0-BB11-E1D3-94F044D9A792}"/>
              </a:ext>
            </a:extLst>
          </p:cNvPr>
          <p:cNvSpPr/>
          <p:nvPr/>
        </p:nvSpPr>
        <p:spPr>
          <a:xfrm>
            <a:off x="1668267" y="4783935"/>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2C227189-A909-3C0F-324F-F765B4D88540}"/>
              </a:ext>
            </a:extLst>
          </p:cNvPr>
          <p:cNvSpPr/>
          <p:nvPr/>
        </p:nvSpPr>
        <p:spPr>
          <a:xfrm>
            <a:off x="1668267" y="4613203"/>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FA36C159-7B3E-A36A-FE6F-8DDC9D8688D0}"/>
              </a:ext>
            </a:extLst>
          </p:cNvPr>
          <p:cNvSpPr/>
          <p:nvPr/>
        </p:nvSpPr>
        <p:spPr>
          <a:xfrm>
            <a:off x="3566359" y="5790929"/>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410F3160-0873-F55D-57AF-3E9F05C004A6}"/>
              </a:ext>
            </a:extLst>
          </p:cNvPr>
          <p:cNvSpPr/>
          <p:nvPr/>
        </p:nvSpPr>
        <p:spPr>
          <a:xfrm>
            <a:off x="3566359" y="5620197"/>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C08F6A2C-A297-4A62-B5E7-36132CBD3A2D}"/>
              </a:ext>
            </a:extLst>
          </p:cNvPr>
          <p:cNvSpPr/>
          <p:nvPr/>
        </p:nvSpPr>
        <p:spPr>
          <a:xfrm>
            <a:off x="3566359" y="5454862"/>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02AA3B0B-CC76-86E2-5C1B-D80A2617898D}"/>
              </a:ext>
            </a:extLst>
          </p:cNvPr>
          <p:cNvSpPr/>
          <p:nvPr/>
        </p:nvSpPr>
        <p:spPr>
          <a:xfrm>
            <a:off x="3566359" y="5284130"/>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045ADAE8-2D6B-7F8C-BA0B-A33CDE8CF027}"/>
              </a:ext>
            </a:extLst>
          </p:cNvPr>
          <p:cNvSpPr/>
          <p:nvPr/>
        </p:nvSpPr>
        <p:spPr>
          <a:xfrm>
            <a:off x="3566359" y="5121914"/>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0EE0571A-C026-B279-601E-11F63A4785AE}"/>
              </a:ext>
            </a:extLst>
          </p:cNvPr>
          <p:cNvSpPr/>
          <p:nvPr/>
        </p:nvSpPr>
        <p:spPr>
          <a:xfrm>
            <a:off x="3566359" y="4951182"/>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E7A87978-C19B-E920-8A28-38FF357F26F0}"/>
              </a:ext>
            </a:extLst>
          </p:cNvPr>
          <p:cNvSpPr/>
          <p:nvPr/>
        </p:nvSpPr>
        <p:spPr>
          <a:xfrm>
            <a:off x="3566359" y="4785847"/>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B7A4066E-1CC7-C29E-9277-3283CE23B94D}"/>
              </a:ext>
            </a:extLst>
          </p:cNvPr>
          <p:cNvSpPr/>
          <p:nvPr/>
        </p:nvSpPr>
        <p:spPr>
          <a:xfrm>
            <a:off x="3566359" y="4615115"/>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6" name="Straight Connector 25">
            <a:extLst>
              <a:ext uri="{FF2B5EF4-FFF2-40B4-BE49-F238E27FC236}">
                <a16:creationId xmlns:a16="http://schemas.microsoft.com/office/drawing/2014/main" id="{724561BB-BC59-14C7-2BE6-387AD8B921AF}"/>
              </a:ext>
            </a:extLst>
          </p:cNvPr>
          <p:cNvCxnSpPr>
            <a:cxnSpLocks/>
          </p:cNvCxnSpPr>
          <p:nvPr/>
        </p:nvCxnSpPr>
        <p:spPr>
          <a:xfrm>
            <a:off x="3335363" y="5964162"/>
            <a:ext cx="548900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TextBox 26">
            <a:extLst>
              <a:ext uri="{FF2B5EF4-FFF2-40B4-BE49-F238E27FC236}">
                <a16:creationId xmlns:a16="http://schemas.microsoft.com/office/drawing/2014/main" id="{18558981-43B4-1EE7-60C1-46DDCD341DCD}"/>
              </a:ext>
            </a:extLst>
          </p:cNvPr>
          <p:cNvSpPr txBox="1"/>
          <p:nvPr/>
        </p:nvSpPr>
        <p:spPr>
          <a:xfrm>
            <a:off x="3380045" y="4384104"/>
            <a:ext cx="665483" cy="163379"/>
          </a:xfrm>
          <a:prstGeom prst="rect">
            <a:avLst/>
          </a:prstGeom>
          <a:noFill/>
        </p:spPr>
        <p:txBody>
          <a:bodyPr wrap="none" lIns="91440" tIns="45720" rIns="91440" rtlCol="0" anchor="t">
            <a:noAutofit/>
          </a:bodyPr>
          <a:lstStyle/>
          <a:p>
            <a:r>
              <a:rPr lang="en-US" sz="900" dirty="0">
                <a:solidFill>
                  <a:schemeClr val="tx1"/>
                </a:solidFill>
              </a:rPr>
              <a:t>MU-RTS</a:t>
            </a:r>
          </a:p>
        </p:txBody>
      </p:sp>
      <p:sp>
        <p:nvSpPr>
          <p:cNvPr id="28" name="Rectangle 27">
            <a:extLst>
              <a:ext uri="{FF2B5EF4-FFF2-40B4-BE49-F238E27FC236}">
                <a16:creationId xmlns:a16="http://schemas.microsoft.com/office/drawing/2014/main" id="{2E4F3894-96E4-601A-DD11-FFE8D9F6CF81}"/>
              </a:ext>
            </a:extLst>
          </p:cNvPr>
          <p:cNvSpPr/>
          <p:nvPr/>
        </p:nvSpPr>
        <p:spPr>
          <a:xfrm>
            <a:off x="4002223" y="5128010"/>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74AB4721-486D-E80E-C44F-1139351FBB91}"/>
              </a:ext>
            </a:extLst>
          </p:cNvPr>
          <p:cNvSpPr/>
          <p:nvPr/>
        </p:nvSpPr>
        <p:spPr>
          <a:xfrm>
            <a:off x="4002223" y="4957278"/>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98F7BB49-5235-9B1C-CFF3-369FB2942273}"/>
              </a:ext>
            </a:extLst>
          </p:cNvPr>
          <p:cNvSpPr/>
          <p:nvPr/>
        </p:nvSpPr>
        <p:spPr>
          <a:xfrm>
            <a:off x="4002223" y="4791943"/>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EE2165AD-463D-EB84-5E6D-095A517AB283}"/>
              </a:ext>
            </a:extLst>
          </p:cNvPr>
          <p:cNvSpPr/>
          <p:nvPr/>
        </p:nvSpPr>
        <p:spPr>
          <a:xfrm>
            <a:off x="4002223" y="4621211"/>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2" name="Straight Arrow Connector 31">
            <a:extLst>
              <a:ext uri="{FF2B5EF4-FFF2-40B4-BE49-F238E27FC236}">
                <a16:creationId xmlns:a16="http://schemas.microsoft.com/office/drawing/2014/main" id="{E63D4B43-E77C-6344-80AA-93910CE83CDC}"/>
              </a:ext>
            </a:extLst>
          </p:cNvPr>
          <p:cNvCxnSpPr>
            <a:cxnSpLocks/>
          </p:cNvCxnSpPr>
          <p:nvPr/>
        </p:nvCxnSpPr>
        <p:spPr>
          <a:xfrm flipV="1">
            <a:off x="3410816" y="5874115"/>
            <a:ext cx="271020" cy="29724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3" name="TextBox 32">
            <a:extLst>
              <a:ext uri="{FF2B5EF4-FFF2-40B4-BE49-F238E27FC236}">
                <a16:creationId xmlns:a16="http://schemas.microsoft.com/office/drawing/2014/main" id="{B4A4782C-B602-19B9-F823-97761EC43715}"/>
              </a:ext>
            </a:extLst>
          </p:cNvPr>
          <p:cNvSpPr txBox="1"/>
          <p:nvPr/>
        </p:nvSpPr>
        <p:spPr>
          <a:xfrm>
            <a:off x="2382985" y="6071659"/>
            <a:ext cx="2952460" cy="444262"/>
          </a:xfrm>
          <a:prstGeom prst="rect">
            <a:avLst/>
          </a:prstGeom>
          <a:noFill/>
        </p:spPr>
        <p:txBody>
          <a:bodyPr wrap="none" lIns="91440" tIns="45720" rIns="91440" rtlCol="0" anchor="t">
            <a:noAutofit/>
          </a:bodyPr>
          <a:lstStyle/>
          <a:p>
            <a:r>
              <a:rPr lang="en-US" sz="900" dirty="0">
                <a:solidFill>
                  <a:schemeClr val="tx1"/>
                </a:solidFill>
              </a:rPr>
              <a:t>Request STA2,3 to switch to secondary 80MHz channel </a:t>
            </a:r>
          </a:p>
          <a:p>
            <a:r>
              <a:rPr lang="en-US" sz="900" dirty="0">
                <a:solidFill>
                  <a:schemeClr val="tx1"/>
                </a:solidFill>
              </a:rPr>
              <a:t>while STA0, 1 stay in primary 80MHz channel.</a:t>
            </a:r>
          </a:p>
        </p:txBody>
      </p:sp>
      <p:sp>
        <p:nvSpPr>
          <p:cNvPr id="34" name="TextBox 33">
            <a:extLst>
              <a:ext uri="{FF2B5EF4-FFF2-40B4-BE49-F238E27FC236}">
                <a16:creationId xmlns:a16="http://schemas.microsoft.com/office/drawing/2014/main" id="{32EE868C-07A7-FDC3-542C-1952667F4FB8}"/>
              </a:ext>
            </a:extLst>
          </p:cNvPr>
          <p:cNvSpPr txBox="1"/>
          <p:nvPr/>
        </p:nvSpPr>
        <p:spPr>
          <a:xfrm>
            <a:off x="3921732" y="4393360"/>
            <a:ext cx="535460" cy="164965"/>
          </a:xfrm>
          <a:prstGeom prst="rect">
            <a:avLst/>
          </a:prstGeom>
          <a:noFill/>
        </p:spPr>
        <p:txBody>
          <a:bodyPr wrap="none" lIns="91440" tIns="45720" rIns="91440" rtlCol="0" anchor="t">
            <a:noAutofit/>
          </a:bodyPr>
          <a:lstStyle/>
          <a:p>
            <a:r>
              <a:rPr lang="en-US" sz="900" dirty="0">
                <a:solidFill>
                  <a:schemeClr val="tx1"/>
                </a:solidFill>
              </a:rPr>
              <a:t>CTS</a:t>
            </a:r>
          </a:p>
        </p:txBody>
      </p:sp>
      <p:cxnSp>
        <p:nvCxnSpPr>
          <p:cNvPr id="35" name="Straight Arrow Connector 34">
            <a:extLst>
              <a:ext uri="{FF2B5EF4-FFF2-40B4-BE49-F238E27FC236}">
                <a16:creationId xmlns:a16="http://schemas.microsoft.com/office/drawing/2014/main" id="{87A1D35B-329F-D5B6-7D4A-7DAE553BC79C}"/>
              </a:ext>
            </a:extLst>
          </p:cNvPr>
          <p:cNvCxnSpPr>
            <a:cxnSpLocks/>
          </p:cNvCxnSpPr>
          <p:nvPr/>
        </p:nvCxnSpPr>
        <p:spPr>
          <a:xfrm flipH="1">
            <a:off x="4103166" y="5447897"/>
            <a:ext cx="727538" cy="40878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6" name="TextBox 35">
            <a:extLst>
              <a:ext uri="{FF2B5EF4-FFF2-40B4-BE49-F238E27FC236}">
                <a16:creationId xmlns:a16="http://schemas.microsoft.com/office/drawing/2014/main" id="{A5E3A1CD-72C8-C886-F21C-178D09164154}"/>
              </a:ext>
            </a:extLst>
          </p:cNvPr>
          <p:cNvSpPr txBox="1"/>
          <p:nvPr/>
        </p:nvSpPr>
        <p:spPr>
          <a:xfrm>
            <a:off x="4457192" y="5060087"/>
            <a:ext cx="1629123" cy="280323"/>
          </a:xfrm>
          <a:prstGeom prst="rect">
            <a:avLst/>
          </a:prstGeom>
          <a:noFill/>
        </p:spPr>
        <p:txBody>
          <a:bodyPr wrap="none" lIns="91440" tIns="45720" rIns="91440" rtlCol="0" anchor="t">
            <a:noAutofit/>
          </a:bodyPr>
          <a:lstStyle/>
          <a:p>
            <a:r>
              <a:rPr lang="en-US" sz="900" dirty="0">
                <a:solidFill>
                  <a:schemeClr val="tx1"/>
                </a:solidFill>
              </a:rPr>
              <a:t>STA0, 1 detect medium busy</a:t>
            </a:r>
          </a:p>
        </p:txBody>
      </p:sp>
      <p:cxnSp>
        <p:nvCxnSpPr>
          <p:cNvPr id="37" name="Straight Connector 36">
            <a:extLst>
              <a:ext uri="{FF2B5EF4-FFF2-40B4-BE49-F238E27FC236}">
                <a16:creationId xmlns:a16="http://schemas.microsoft.com/office/drawing/2014/main" id="{354DAD65-B884-932B-F4FC-349C36B81C3E}"/>
              </a:ext>
            </a:extLst>
          </p:cNvPr>
          <p:cNvCxnSpPr/>
          <p:nvPr/>
        </p:nvCxnSpPr>
        <p:spPr>
          <a:xfrm flipV="1">
            <a:off x="3859215" y="4147187"/>
            <a:ext cx="0" cy="466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Straight Arrow Connector 37">
            <a:extLst>
              <a:ext uri="{FF2B5EF4-FFF2-40B4-BE49-F238E27FC236}">
                <a16:creationId xmlns:a16="http://schemas.microsoft.com/office/drawing/2014/main" id="{5AEC11B6-6DA8-FC44-4E28-77F0984DA7A4}"/>
              </a:ext>
            </a:extLst>
          </p:cNvPr>
          <p:cNvCxnSpPr/>
          <p:nvPr/>
        </p:nvCxnSpPr>
        <p:spPr>
          <a:xfrm>
            <a:off x="3859215" y="4147187"/>
            <a:ext cx="3571268"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BE829B6F-3919-91EC-17D6-BCB0C14DC363}"/>
              </a:ext>
            </a:extLst>
          </p:cNvPr>
          <p:cNvCxnSpPr/>
          <p:nvPr/>
        </p:nvCxnSpPr>
        <p:spPr>
          <a:xfrm flipV="1">
            <a:off x="4295079" y="4384104"/>
            <a:ext cx="0" cy="466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Arrow Connector 39">
            <a:extLst>
              <a:ext uri="{FF2B5EF4-FFF2-40B4-BE49-F238E27FC236}">
                <a16:creationId xmlns:a16="http://schemas.microsoft.com/office/drawing/2014/main" id="{075F9AF6-295C-BD99-3DFD-DBF2F0FA8E5B}"/>
              </a:ext>
            </a:extLst>
          </p:cNvPr>
          <p:cNvCxnSpPr>
            <a:cxnSpLocks/>
          </p:cNvCxnSpPr>
          <p:nvPr/>
        </p:nvCxnSpPr>
        <p:spPr>
          <a:xfrm>
            <a:off x="4295079" y="4384104"/>
            <a:ext cx="313540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1" name="TextBox 40">
            <a:extLst>
              <a:ext uri="{FF2B5EF4-FFF2-40B4-BE49-F238E27FC236}">
                <a16:creationId xmlns:a16="http://schemas.microsoft.com/office/drawing/2014/main" id="{3FA62766-EFE1-0104-F4E7-30E550E3056F}"/>
              </a:ext>
            </a:extLst>
          </p:cNvPr>
          <p:cNvSpPr txBox="1"/>
          <p:nvPr/>
        </p:nvSpPr>
        <p:spPr>
          <a:xfrm>
            <a:off x="4897026" y="3909815"/>
            <a:ext cx="1629123" cy="280323"/>
          </a:xfrm>
          <a:prstGeom prst="rect">
            <a:avLst/>
          </a:prstGeom>
          <a:noFill/>
        </p:spPr>
        <p:txBody>
          <a:bodyPr wrap="none" lIns="91440" tIns="45720" rIns="91440" rtlCol="0" anchor="t">
            <a:noAutofit/>
          </a:bodyPr>
          <a:lstStyle/>
          <a:p>
            <a:r>
              <a:rPr lang="en-US" sz="900" dirty="0">
                <a:solidFill>
                  <a:schemeClr val="tx1"/>
                </a:solidFill>
              </a:rPr>
              <a:t>TXOP per Duration field</a:t>
            </a:r>
          </a:p>
        </p:txBody>
      </p:sp>
      <p:sp>
        <p:nvSpPr>
          <p:cNvPr id="42" name="TextBox 41">
            <a:extLst>
              <a:ext uri="{FF2B5EF4-FFF2-40B4-BE49-F238E27FC236}">
                <a16:creationId xmlns:a16="http://schemas.microsoft.com/office/drawing/2014/main" id="{8066D42E-145F-F461-65E5-EB3F8C7DB9F5}"/>
              </a:ext>
            </a:extLst>
          </p:cNvPr>
          <p:cNvSpPr txBox="1"/>
          <p:nvPr/>
        </p:nvSpPr>
        <p:spPr>
          <a:xfrm>
            <a:off x="4893055" y="4184723"/>
            <a:ext cx="1629123" cy="280323"/>
          </a:xfrm>
          <a:prstGeom prst="rect">
            <a:avLst/>
          </a:prstGeom>
          <a:noFill/>
        </p:spPr>
        <p:txBody>
          <a:bodyPr wrap="none" lIns="91440" tIns="45720" rIns="91440" rtlCol="0" anchor="t">
            <a:noAutofit/>
          </a:bodyPr>
          <a:lstStyle/>
          <a:p>
            <a:r>
              <a:rPr lang="en-US" sz="900" dirty="0">
                <a:solidFill>
                  <a:schemeClr val="tx1"/>
                </a:solidFill>
              </a:rPr>
              <a:t>TXOP per Duration field</a:t>
            </a:r>
          </a:p>
        </p:txBody>
      </p:sp>
    </p:spTree>
    <p:extLst>
      <p:ext uri="{BB962C8B-B14F-4D97-AF65-F5344CB8AC3E}">
        <p14:creationId xmlns:p14="http://schemas.microsoft.com/office/powerpoint/2010/main" val="26287592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477018"/>
            <a:ext cx="9144000" cy="930584"/>
          </a:xfrm>
        </p:spPr>
        <p:txBody>
          <a:bodyPr/>
          <a:lstStyle/>
          <a:p>
            <a:r>
              <a:rPr lang="en-US" sz="2400" dirty="0"/>
              <a:t>MU-RTS/CTS with Help of STA’s CF-End </a:t>
            </a:r>
            <a:endParaRPr lang="en-US" sz="2400" b="0" dirty="0"/>
          </a:p>
        </p:txBody>
      </p:sp>
      <p:sp>
        <p:nvSpPr>
          <p:cNvPr id="3" name="Content Placeholder 2"/>
          <p:cNvSpPr>
            <a:spLocks noGrp="1"/>
          </p:cNvSpPr>
          <p:nvPr>
            <p:ph idx="1"/>
          </p:nvPr>
        </p:nvSpPr>
        <p:spPr>
          <a:xfrm>
            <a:off x="0" y="1219200"/>
            <a:ext cx="9105900" cy="2286000"/>
          </a:xfrm>
        </p:spPr>
        <p:txBody>
          <a:bodyPr/>
          <a:lstStyle/>
          <a:p>
            <a:r>
              <a:rPr lang="en-US" sz="1600" dirty="0"/>
              <a:t>When a STA that switches to a secondary channel per the initiating MU-RTS and transmits CTS doesn’t receive the following PPDU from the AP after SIFS + one time slot or another defined IFS, the STA can transmit CF-End to let its neighbor STAs/APs to reset their NAV timers. </a:t>
            </a:r>
          </a:p>
          <a:p>
            <a:r>
              <a:rPr lang="en-US" sz="1600" dirty="0"/>
              <a:t>If a STA switched to the secondary channels transmits the CF-End, the non-HT duplicate PPDU to carry the CF-End has the same BW as the solicited CTS of the STA. </a:t>
            </a:r>
          </a:p>
          <a:p>
            <a:r>
              <a:rPr lang="en-US" sz="1600" dirty="0"/>
              <a:t>The multiple STAs may transmit CF-End at the same secondary channel.</a:t>
            </a:r>
          </a:p>
          <a:p>
            <a:pPr lvl="1"/>
            <a:r>
              <a:rPr lang="en-US" sz="1600" dirty="0"/>
              <a:t>The same data rate (defined by the spec, e.g. 6Mbps), scramble initial value (e.g. the scramble initial value of MU-RTS) need to be used by all the STAs that transmits CF-End.</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01/10/2024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9</a:t>
            </a:fld>
            <a:endParaRPr lang="en-US"/>
          </a:p>
        </p:txBody>
      </p:sp>
      <p:cxnSp>
        <p:nvCxnSpPr>
          <p:cNvPr id="7" name="Straight Arrow Connector 6">
            <a:extLst>
              <a:ext uri="{FF2B5EF4-FFF2-40B4-BE49-F238E27FC236}">
                <a16:creationId xmlns:a16="http://schemas.microsoft.com/office/drawing/2014/main" id="{F82FFA46-D1E4-95DB-3ED8-DA3CA35452F7}"/>
              </a:ext>
            </a:extLst>
          </p:cNvPr>
          <p:cNvCxnSpPr>
            <a:cxnSpLocks/>
          </p:cNvCxnSpPr>
          <p:nvPr/>
        </p:nvCxnSpPr>
        <p:spPr>
          <a:xfrm>
            <a:off x="1450008" y="5240102"/>
            <a:ext cx="542041" cy="10171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C02F8A6C-F453-A1BC-4FA3-712651F3BF93}"/>
              </a:ext>
            </a:extLst>
          </p:cNvPr>
          <p:cNvSpPr txBox="1"/>
          <p:nvPr/>
        </p:nvSpPr>
        <p:spPr>
          <a:xfrm>
            <a:off x="219457" y="5059523"/>
            <a:ext cx="1395168" cy="226982"/>
          </a:xfrm>
          <a:prstGeom prst="rect">
            <a:avLst/>
          </a:prstGeom>
          <a:noFill/>
        </p:spPr>
        <p:txBody>
          <a:bodyPr wrap="none" lIns="91440" tIns="45720" rIns="91440" rtlCol="0" anchor="t">
            <a:noAutofit/>
          </a:bodyPr>
          <a:lstStyle/>
          <a:p>
            <a:r>
              <a:rPr lang="en-US" sz="900" dirty="0">
                <a:solidFill>
                  <a:schemeClr val="tx1"/>
                </a:solidFill>
              </a:rPr>
              <a:t>Primary 20MHz channel</a:t>
            </a:r>
          </a:p>
        </p:txBody>
      </p:sp>
      <p:sp>
        <p:nvSpPr>
          <p:cNvPr id="9" name="TextBox 8">
            <a:extLst>
              <a:ext uri="{FF2B5EF4-FFF2-40B4-BE49-F238E27FC236}">
                <a16:creationId xmlns:a16="http://schemas.microsoft.com/office/drawing/2014/main" id="{0B9F1D67-51B9-CA13-214D-C017ED4E5AEB}"/>
              </a:ext>
            </a:extLst>
          </p:cNvPr>
          <p:cNvSpPr txBox="1"/>
          <p:nvPr/>
        </p:nvSpPr>
        <p:spPr>
          <a:xfrm>
            <a:off x="925661" y="5513416"/>
            <a:ext cx="1395168" cy="226982"/>
          </a:xfrm>
          <a:prstGeom prst="rect">
            <a:avLst/>
          </a:prstGeom>
          <a:noFill/>
        </p:spPr>
        <p:txBody>
          <a:bodyPr wrap="none" lIns="91440" tIns="45720" rIns="91440" rtlCol="0" anchor="t">
            <a:noAutofit/>
          </a:bodyPr>
          <a:lstStyle/>
          <a:p>
            <a:r>
              <a:rPr lang="en-US" sz="900" dirty="0">
                <a:solidFill>
                  <a:schemeClr val="tx1"/>
                </a:solidFill>
              </a:rPr>
              <a:t>BSS operating channel</a:t>
            </a:r>
          </a:p>
        </p:txBody>
      </p:sp>
      <p:sp>
        <p:nvSpPr>
          <p:cNvPr id="10" name="Rectangle 9">
            <a:extLst>
              <a:ext uri="{FF2B5EF4-FFF2-40B4-BE49-F238E27FC236}">
                <a16:creationId xmlns:a16="http://schemas.microsoft.com/office/drawing/2014/main" id="{ABB5A49C-DB14-1DE7-FA5A-BD0FFD6CA2BA}"/>
              </a:ext>
            </a:extLst>
          </p:cNvPr>
          <p:cNvSpPr/>
          <p:nvPr/>
        </p:nvSpPr>
        <p:spPr>
          <a:xfrm>
            <a:off x="1854736" y="5244566"/>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04CD154F-D65F-F826-C22A-AD3D2FE9C2F4}"/>
              </a:ext>
            </a:extLst>
          </p:cNvPr>
          <p:cNvSpPr/>
          <p:nvPr/>
        </p:nvSpPr>
        <p:spPr>
          <a:xfrm>
            <a:off x="1854736" y="5073834"/>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29400C48-E4CE-AB88-6030-C9FA7FE3C2A3}"/>
              </a:ext>
            </a:extLst>
          </p:cNvPr>
          <p:cNvSpPr/>
          <p:nvPr/>
        </p:nvSpPr>
        <p:spPr>
          <a:xfrm>
            <a:off x="1854736" y="4908499"/>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DE59A0B5-2D39-D544-7560-13AAAF2D4616}"/>
              </a:ext>
            </a:extLst>
          </p:cNvPr>
          <p:cNvSpPr/>
          <p:nvPr/>
        </p:nvSpPr>
        <p:spPr>
          <a:xfrm>
            <a:off x="1854736" y="4737767"/>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C4384B02-435D-A412-1E70-A8C4E493F7E2}"/>
              </a:ext>
            </a:extLst>
          </p:cNvPr>
          <p:cNvSpPr/>
          <p:nvPr/>
        </p:nvSpPr>
        <p:spPr>
          <a:xfrm>
            <a:off x="1854736" y="4575551"/>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96163159-5267-9195-2955-933E6E91B1F1}"/>
              </a:ext>
            </a:extLst>
          </p:cNvPr>
          <p:cNvSpPr/>
          <p:nvPr/>
        </p:nvSpPr>
        <p:spPr>
          <a:xfrm>
            <a:off x="1854736" y="4404819"/>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1499B2F7-6FD6-EA6F-F413-916C25FC0FA2}"/>
              </a:ext>
            </a:extLst>
          </p:cNvPr>
          <p:cNvSpPr/>
          <p:nvPr/>
        </p:nvSpPr>
        <p:spPr>
          <a:xfrm>
            <a:off x="1854736" y="4239484"/>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F3C8B9CA-7392-9BF8-4DAE-948ABE062BE0}"/>
              </a:ext>
            </a:extLst>
          </p:cNvPr>
          <p:cNvSpPr/>
          <p:nvPr/>
        </p:nvSpPr>
        <p:spPr>
          <a:xfrm>
            <a:off x="1854736" y="4068752"/>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9F482FDB-A5EF-C68B-B044-9C09033CFCFF}"/>
              </a:ext>
            </a:extLst>
          </p:cNvPr>
          <p:cNvSpPr/>
          <p:nvPr/>
        </p:nvSpPr>
        <p:spPr>
          <a:xfrm>
            <a:off x="3752828" y="5246478"/>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AAF77283-40E0-07A4-0637-288402489E6B}"/>
              </a:ext>
            </a:extLst>
          </p:cNvPr>
          <p:cNvSpPr/>
          <p:nvPr/>
        </p:nvSpPr>
        <p:spPr>
          <a:xfrm>
            <a:off x="3752828" y="5075746"/>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E4EDF8B5-4C14-4988-5214-C23F48BD9031}"/>
              </a:ext>
            </a:extLst>
          </p:cNvPr>
          <p:cNvSpPr/>
          <p:nvPr/>
        </p:nvSpPr>
        <p:spPr>
          <a:xfrm>
            <a:off x="3752828" y="4910411"/>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F59CF432-90C4-A9DD-880F-E573AC56E29B}"/>
              </a:ext>
            </a:extLst>
          </p:cNvPr>
          <p:cNvSpPr/>
          <p:nvPr/>
        </p:nvSpPr>
        <p:spPr>
          <a:xfrm>
            <a:off x="3752828" y="4739679"/>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5CEB5EF5-64F3-8334-6ABE-E41932225C37}"/>
              </a:ext>
            </a:extLst>
          </p:cNvPr>
          <p:cNvSpPr/>
          <p:nvPr/>
        </p:nvSpPr>
        <p:spPr>
          <a:xfrm>
            <a:off x="3752828" y="4577463"/>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1117D630-062B-F39A-6ED9-88954038C973}"/>
              </a:ext>
            </a:extLst>
          </p:cNvPr>
          <p:cNvSpPr/>
          <p:nvPr/>
        </p:nvSpPr>
        <p:spPr>
          <a:xfrm>
            <a:off x="3752828" y="4406731"/>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C85BFEEA-D4BC-3535-DCC1-AF69F3B5F9D2}"/>
              </a:ext>
            </a:extLst>
          </p:cNvPr>
          <p:cNvSpPr/>
          <p:nvPr/>
        </p:nvSpPr>
        <p:spPr>
          <a:xfrm>
            <a:off x="3752828" y="4241396"/>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1BCE8AAB-ACB3-8FD2-6977-94E1DD80E9A9}"/>
              </a:ext>
            </a:extLst>
          </p:cNvPr>
          <p:cNvSpPr/>
          <p:nvPr/>
        </p:nvSpPr>
        <p:spPr>
          <a:xfrm>
            <a:off x="3752828" y="4070664"/>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6" name="Straight Connector 25">
            <a:extLst>
              <a:ext uri="{FF2B5EF4-FFF2-40B4-BE49-F238E27FC236}">
                <a16:creationId xmlns:a16="http://schemas.microsoft.com/office/drawing/2014/main" id="{7A0B1C9E-7D4A-A56A-AEC2-10EB5498EC1C}"/>
              </a:ext>
            </a:extLst>
          </p:cNvPr>
          <p:cNvCxnSpPr/>
          <p:nvPr/>
        </p:nvCxnSpPr>
        <p:spPr>
          <a:xfrm>
            <a:off x="3048000" y="5419711"/>
            <a:ext cx="601018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TextBox 26">
            <a:extLst>
              <a:ext uri="{FF2B5EF4-FFF2-40B4-BE49-F238E27FC236}">
                <a16:creationId xmlns:a16="http://schemas.microsoft.com/office/drawing/2014/main" id="{F563A367-A186-5BDE-CD17-D557235D8D7D}"/>
              </a:ext>
            </a:extLst>
          </p:cNvPr>
          <p:cNvSpPr txBox="1"/>
          <p:nvPr/>
        </p:nvSpPr>
        <p:spPr>
          <a:xfrm>
            <a:off x="3566514" y="3839653"/>
            <a:ext cx="665483" cy="163379"/>
          </a:xfrm>
          <a:prstGeom prst="rect">
            <a:avLst/>
          </a:prstGeom>
          <a:noFill/>
        </p:spPr>
        <p:txBody>
          <a:bodyPr wrap="none" lIns="91440" tIns="45720" rIns="91440" rtlCol="0" anchor="t">
            <a:noAutofit/>
          </a:bodyPr>
          <a:lstStyle/>
          <a:p>
            <a:r>
              <a:rPr lang="en-US" sz="900" dirty="0">
                <a:solidFill>
                  <a:schemeClr val="tx1"/>
                </a:solidFill>
              </a:rPr>
              <a:t>MU-RTS</a:t>
            </a:r>
          </a:p>
        </p:txBody>
      </p:sp>
      <p:sp>
        <p:nvSpPr>
          <p:cNvPr id="28" name="Rectangle 27">
            <a:extLst>
              <a:ext uri="{FF2B5EF4-FFF2-40B4-BE49-F238E27FC236}">
                <a16:creationId xmlns:a16="http://schemas.microsoft.com/office/drawing/2014/main" id="{198CDE4C-856E-75DD-DA9F-8693166D0103}"/>
              </a:ext>
            </a:extLst>
          </p:cNvPr>
          <p:cNvSpPr/>
          <p:nvPr/>
        </p:nvSpPr>
        <p:spPr>
          <a:xfrm>
            <a:off x="4188692" y="4583559"/>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12588430-4D7C-BDC2-A82F-2C9409D16DEC}"/>
              </a:ext>
            </a:extLst>
          </p:cNvPr>
          <p:cNvSpPr/>
          <p:nvPr/>
        </p:nvSpPr>
        <p:spPr>
          <a:xfrm>
            <a:off x="4188692" y="4412827"/>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B5BB89C9-8B17-B7F4-9B97-79438A0E25D9}"/>
              </a:ext>
            </a:extLst>
          </p:cNvPr>
          <p:cNvSpPr/>
          <p:nvPr/>
        </p:nvSpPr>
        <p:spPr>
          <a:xfrm>
            <a:off x="4188692" y="4247492"/>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63F212E6-CD14-8DFB-D28B-3DDA47DC0FC3}"/>
              </a:ext>
            </a:extLst>
          </p:cNvPr>
          <p:cNvSpPr/>
          <p:nvPr/>
        </p:nvSpPr>
        <p:spPr>
          <a:xfrm>
            <a:off x="4188692" y="4076760"/>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2" name="Straight Arrow Connector 31">
            <a:extLst>
              <a:ext uri="{FF2B5EF4-FFF2-40B4-BE49-F238E27FC236}">
                <a16:creationId xmlns:a16="http://schemas.microsoft.com/office/drawing/2014/main" id="{06FEFE21-887B-0C41-9981-868B970E58AB}"/>
              </a:ext>
            </a:extLst>
          </p:cNvPr>
          <p:cNvCxnSpPr>
            <a:cxnSpLocks/>
          </p:cNvCxnSpPr>
          <p:nvPr/>
        </p:nvCxnSpPr>
        <p:spPr>
          <a:xfrm flipV="1">
            <a:off x="3597285" y="5329664"/>
            <a:ext cx="271020" cy="29724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3" name="TextBox 32">
            <a:extLst>
              <a:ext uri="{FF2B5EF4-FFF2-40B4-BE49-F238E27FC236}">
                <a16:creationId xmlns:a16="http://schemas.microsoft.com/office/drawing/2014/main" id="{53B4712F-C275-F8F8-765A-349F2C623857}"/>
              </a:ext>
            </a:extLst>
          </p:cNvPr>
          <p:cNvSpPr txBox="1"/>
          <p:nvPr/>
        </p:nvSpPr>
        <p:spPr>
          <a:xfrm>
            <a:off x="2569454" y="5642769"/>
            <a:ext cx="2952460" cy="444262"/>
          </a:xfrm>
          <a:prstGeom prst="rect">
            <a:avLst/>
          </a:prstGeom>
          <a:noFill/>
        </p:spPr>
        <p:txBody>
          <a:bodyPr wrap="none" lIns="91440" tIns="45720" rIns="91440" rtlCol="0" anchor="t">
            <a:noAutofit/>
          </a:bodyPr>
          <a:lstStyle/>
          <a:p>
            <a:r>
              <a:rPr lang="en-US" sz="900" dirty="0">
                <a:solidFill>
                  <a:schemeClr val="tx1"/>
                </a:solidFill>
              </a:rPr>
              <a:t>Request STA2,3 to switch to secondary 80MHz channel </a:t>
            </a:r>
          </a:p>
          <a:p>
            <a:r>
              <a:rPr lang="en-US" sz="900" dirty="0">
                <a:solidFill>
                  <a:schemeClr val="tx1"/>
                </a:solidFill>
              </a:rPr>
              <a:t>while STA0, 1 stay in primary 80MHz channel.</a:t>
            </a:r>
          </a:p>
        </p:txBody>
      </p:sp>
      <p:sp>
        <p:nvSpPr>
          <p:cNvPr id="34" name="TextBox 33">
            <a:extLst>
              <a:ext uri="{FF2B5EF4-FFF2-40B4-BE49-F238E27FC236}">
                <a16:creationId xmlns:a16="http://schemas.microsoft.com/office/drawing/2014/main" id="{AA8F6669-F044-ECCC-A010-D7B3E99C4589}"/>
              </a:ext>
            </a:extLst>
          </p:cNvPr>
          <p:cNvSpPr txBox="1"/>
          <p:nvPr/>
        </p:nvSpPr>
        <p:spPr>
          <a:xfrm>
            <a:off x="4108201" y="3848909"/>
            <a:ext cx="535460" cy="164965"/>
          </a:xfrm>
          <a:prstGeom prst="rect">
            <a:avLst/>
          </a:prstGeom>
          <a:noFill/>
        </p:spPr>
        <p:txBody>
          <a:bodyPr wrap="none" lIns="91440" tIns="45720" rIns="91440" rtlCol="0" anchor="t">
            <a:noAutofit/>
          </a:bodyPr>
          <a:lstStyle/>
          <a:p>
            <a:r>
              <a:rPr lang="en-US" sz="900" dirty="0">
                <a:solidFill>
                  <a:schemeClr val="tx1"/>
                </a:solidFill>
              </a:rPr>
              <a:t>CTS</a:t>
            </a:r>
          </a:p>
        </p:txBody>
      </p:sp>
      <p:cxnSp>
        <p:nvCxnSpPr>
          <p:cNvPr id="35" name="Straight Arrow Connector 34">
            <a:extLst>
              <a:ext uri="{FF2B5EF4-FFF2-40B4-BE49-F238E27FC236}">
                <a16:creationId xmlns:a16="http://schemas.microsoft.com/office/drawing/2014/main" id="{A16C22F7-C442-56D4-3712-6A3F37D6E13A}"/>
              </a:ext>
            </a:extLst>
          </p:cNvPr>
          <p:cNvCxnSpPr>
            <a:cxnSpLocks/>
          </p:cNvCxnSpPr>
          <p:nvPr/>
        </p:nvCxnSpPr>
        <p:spPr>
          <a:xfrm flipH="1" flipV="1">
            <a:off x="4536412" y="4717033"/>
            <a:ext cx="676726" cy="2749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6" name="TextBox 35">
            <a:extLst>
              <a:ext uri="{FF2B5EF4-FFF2-40B4-BE49-F238E27FC236}">
                <a16:creationId xmlns:a16="http://schemas.microsoft.com/office/drawing/2014/main" id="{8A297CF9-59E4-05E6-6FC0-0988ACE4D691}"/>
              </a:ext>
            </a:extLst>
          </p:cNvPr>
          <p:cNvSpPr txBox="1"/>
          <p:nvPr/>
        </p:nvSpPr>
        <p:spPr>
          <a:xfrm>
            <a:off x="4643661" y="4926546"/>
            <a:ext cx="1629123" cy="280323"/>
          </a:xfrm>
          <a:prstGeom prst="rect">
            <a:avLst/>
          </a:prstGeom>
          <a:noFill/>
        </p:spPr>
        <p:txBody>
          <a:bodyPr wrap="none" lIns="91440" tIns="45720" rIns="91440" rtlCol="0" anchor="t">
            <a:noAutofit/>
          </a:bodyPr>
          <a:lstStyle/>
          <a:p>
            <a:r>
              <a:rPr lang="en-US" sz="900" dirty="0">
                <a:solidFill>
                  <a:schemeClr val="tx1"/>
                </a:solidFill>
              </a:rPr>
              <a:t>STA2, 3 can’t detect the PPDU from the AP</a:t>
            </a:r>
          </a:p>
        </p:txBody>
      </p:sp>
      <p:cxnSp>
        <p:nvCxnSpPr>
          <p:cNvPr id="37" name="Straight Connector 36">
            <a:extLst>
              <a:ext uri="{FF2B5EF4-FFF2-40B4-BE49-F238E27FC236}">
                <a16:creationId xmlns:a16="http://schemas.microsoft.com/office/drawing/2014/main" id="{B84AED37-16C4-C7A7-2567-67F87A3FEAC2}"/>
              </a:ext>
            </a:extLst>
          </p:cNvPr>
          <p:cNvCxnSpPr/>
          <p:nvPr/>
        </p:nvCxnSpPr>
        <p:spPr>
          <a:xfrm flipV="1">
            <a:off x="4045684" y="3602736"/>
            <a:ext cx="0" cy="466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Straight Arrow Connector 37">
            <a:extLst>
              <a:ext uri="{FF2B5EF4-FFF2-40B4-BE49-F238E27FC236}">
                <a16:creationId xmlns:a16="http://schemas.microsoft.com/office/drawing/2014/main" id="{F5606646-E6CA-AB9B-5A77-DF50EE28602A}"/>
              </a:ext>
            </a:extLst>
          </p:cNvPr>
          <p:cNvCxnSpPr/>
          <p:nvPr/>
        </p:nvCxnSpPr>
        <p:spPr>
          <a:xfrm>
            <a:off x="4045684" y="3602736"/>
            <a:ext cx="3571268"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B0D116CE-3D0A-C49F-C10E-4C44D1369F44}"/>
              </a:ext>
            </a:extLst>
          </p:cNvPr>
          <p:cNvCxnSpPr/>
          <p:nvPr/>
        </p:nvCxnSpPr>
        <p:spPr>
          <a:xfrm flipV="1">
            <a:off x="4481548" y="3839653"/>
            <a:ext cx="0" cy="466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Arrow Connector 39">
            <a:extLst>
              <a:ext uri="{FF2B5EF4-FFF2-40B4-BE49-F238E27FC236}">
                <a16:creationId xmlns:a16="http://schemas.microsoft.com/office/drawing/2014/main" id="{F0C6C03B-B62D-F740-4AD8-0D49FCE32FEB}"/>
              </a:ext>
            </a:extLst>
          </p:cNvPr>
          <p:cNvCxnSpPr>
            <a:cxnSpLocks/>
          </p:cNvCxnSpPr>
          <p:nvPr/>
        </p:nvCxnSpPr>
        <p:spPr>
          <a:xfrm>
            <a:off x="4481548" y="3839653"/>
            <a:ext cx="313540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1" name="TextBox 40">
            <a:extLst>
              <a:ext uri="{FF2B5EF4-FFF2-40B4-BE49-F238E27FC236}">
                <a16:creationId xmlns:a16="http://schemas.microsoft.com/office/drawing/2014/main" id="{A95AA306-5321-47EA-B2B8-FBAE6032FE87}"/>
              </a:ext>
            </a:extLst>
          </p:cNvPr>
          <p:cNvSpPr txBox="1"/>
          <p:nvPr/>
        </p:nvSpPr>
        <p:spPr>
          <a:xfrm>
            <a:off x="5083495" y="3312096"/>
            <a:ext cx="1629123" cy="280323"/>
          </a:xfrm>
          <a:prstGeom prst="rect">
            <a:avLst/>
          </a:prstGeom>
          <a:noFill/>
        </p:spPr>
        <p:txBody>
          <a:bodyPr wrap="none" lIns="91440" tIns="45720" rIns="91440" rtlCol="0" anchor="t">
            <a:noAutofit/>
          </a:bodyPr>
          <a:lstStyle/>
          <a:p>
            <a:r>
              <a:rPr lang="en-US" sz="900" dirty="0">
                <a:solidFill>
                  <a:schemeClr val="tx1"/>
                </a:solidFill>
              </a:rPr>
              <a:t>TXOP per Duration field</a:t>
            </a:r>
          </a:p>
        </p:txBody>
      </p:sp>
      <p:sp>
        <p:nvSpPr>
          <p:cNvPr id="42" name="TextBox 41">
            <a:extLst>
              <a:ext uri="{FF2B5EF4-FFF2-40B4-BE49-F238E27FC236}">
                <a16:creationId xmlns:a16="http://schemas.microsoft.com/office/drawing/2014/main" id="{539984E5-D7D0-823F-2A1E-362CC7071E4B}"/>
              </a:ext>
            </a:extLst>
          </p:cNvPr>
          <p:cNvSpPr txBox="1"/>
          <p:nvPr/>
        </p:nvSpPr>
        <p:spPr>
          <a:xfrm>
            <a:off x="5079524" y="3640272"/>
            <a:ext cx="1629123" cy="280323"/>
          </a:xfrm>
          <a:prstGeom prst="rect">
            <a:avLst/>
          </a:prstGeom>
          <a:noFill/>
        </p:spPr>
        <p:txBody>
          <a:bodyPr wrap="none" lIns="91440" tIns="45720" rIns="91440" rtlCol="0" anchor="t">
            <a:noAutofit/>
          </a:bodyPr>
          <a:lstStyle/>
          <a:p>
            <a:r>
              <a:rPr lang="en-US" sz="900" dirty="0">
                <a:solidFill>
                  <a:schemeClr val="tx1"/>
                </a:solidFill>
              </a:rPr>
              <a:t>TXOP per Duration field</a:t>
            </a:r>
          </a:p>
        </p:txBody>
      </p:sp>
      <p:sp>
        <p:nvSpPr>
          <p:cNvPr id="128" name="Rectangle 127">
            <a:extLst>
              <a:ext uri="{FF2B5EF4-FFF2-40B4-BE49-F238E27FC236}">
                <a16:creationId xmlns:a16="http://schemas.microsoft.com/office/drawing/2014/main" id="{48A1FA90-D3B4-CAB1-BE0D-F2F0CF18257C}"/>
              </a:ext>
            </a:extLst>
          </p:cNvPr>
          <p:cNvSpPr/>
          <p:nvPr/>
        </p:nvSpPr>
        <p:spPr>
          <a:xfrm>
            <a:off x="4743428" y="4571367"/>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Rectangle 128">
            <a:extLst>
              <a:ext uri="{FF2B5EF4-FFF2-40B4-BE49-F238E27FC236}">
                <a16:creationId xmlns:a16="http://schemas.microsoft.com/office/drawing/2014/main" id="{C419C8D4-BF18-1685-7CBC-671C49043577}"/>
              </a:ext>
            </a:extLst>
          </p:cNvPr>
          <p:cNvSpPr/>
          <p:nvPr/>
        </p:nvSpPr>
        <p:spPr>
          <a:xfrm>
            <a:off x="4743428" y="4400635"/>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Rectangle 129">
            <a:extLst>
              <a:ext uri="{FF2B5EF4-FFF2-40B4-BE49-F238E27FC236}">
                <a16:creationId xmlns:a16="http://schemas.microsoft.com/office/drawing/2014/main" id="{E1D7DD04-7CA3-0128-DA0F-655434B98242}"/>
              </a:ext>
            </a:extLst>
          </p:cNvPr>
          <p:cNvSpPr/>
          <p:nvPr/>
        </p:nvSpPr>
        <p:spPr>
          <a:xfrm>
            <a:off x="4743428" y="4235300"/>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1" name="Rectangle 130">
            <a:extLst>
              <a:ext uri="{FF2B5EF4-FFF2-40B4-BE49-F238E27FC236}">
                <a16:creationId xmlns:a16="http://schemas.microsoft.com/office/drawing/2014/main" id="{ABF53B9F-18F9-67B5-AB72-C7DD13C27EB7}"/>
              </a:ext>
            </a:extLst>
          </p:cNvPr>
          <p:cNvSpPr/>
          <p:nvPr/>
        </p:nvSpPr>
        <p:spPr>
          <a:xfrm>
            <a:off x="4743428" y="4064568"/>
            <a:ext cx="292856" cy="1662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2" name="TextBox 131">
            <a:extLst>
              <a:ext uri="{FF2B5EF4-FFF2-40B4-BE49-F238E27FC236}">
                <a16:creationId xmlns:a16="http://schemas.microsoft.com/office/drawing/2014/main" id="{9AA823DB-8CF9-5896-B08D-F2F9B63CF948}"/>
              </a:ext>
            </a:extLst>
          </p:cNvPr>
          <p:cNvSpPr txBox="1"/>
          <p:nvPr/>
        </p:nvSpPr>
        <p:spPr>
          <a:xfrm>
            <a:off x="4674918" y="3837335"/>
            <a:ext cx="535460" cy="164965"/>
          </a:xfrm>
          <a:prstGeom prst="rect">
            <a:avLst/>
          </a:prstGeom>
          <a:noFill/>
        </p:spPr>
        <p:txBody>
          <a:bodyPr wrap="none" lIns="91440" tIns="45720" rIns="91440" rtlCol="0" anchor="t">
            <a:noAutofit/>
          </a:bodyPr>
          <a:lstStyle/>
          <a:p>
            <a:r>
              <a:rPr lang="en-US" sz="900" dirty="0">
                <a:solidFill>
                  <a:schemeClr val="tx1"/>
                </a:solidFill>
              </a:rPr>
              <a:t>CF-End</a:t>
            </a:r>
          </a:p>
        </p:txBody>
      </p:sp>
    </p:spTree>
    <p:extLst>
      <p:ext uri="{BB962C8B-B14F-4D97-AF65-F5344CB8AC3E}">
        <p14:creationId xmlns:p14="http://schemas.microsoft.com/office/powerpoint/2010/main" val="150960394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1633</Words>
  <Application>Microsoft Office PowerPoint</Application>
  <PresentationFormat>On-screen Show (4:3)</PresentationFormat>
  <Paragraphs>137</Paragraphs>
  <Slides>11</Slides>
  <Notes>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11</vt:i4>
      </vt:variant>
    </vt:vector>
  </HeadingPairs>
  <TitlesOfParts>
    <vt:vector size="18" baseType="lpstr">
      <vt:lpstr>Arial</vt:lpstr>
      <vt:lpstr>Calibri</vt:lpstr>
      <vt:lpstr>Calibri Light</vt:lpstr>
      <vt:lpstr>Times New Roman</vt:lpstr>
      <vt:lpstr>Wingdings</vt:lpstr>
      <vt:lpstr>802-11-Submission</vt:lpstr>
      <vt:lpstr>Custom Design</vt:lpstr>
      <vt:lpstr>Dynamic Channel Switch Operation</vt:lpstr>
      <vt:lpstr>Recap: Dynamic Channel Switch</vt:lpstr>
      <vt:lpstr>Soliciting Control Frame and STA’s Parking Channel </vt:lpstr>
      <vt:lpstr>Frame Exchanges and Switching Back to Primary Channel</vt:lpstr>
      <vt:lpstr>NAV Timer with BW Information</vt:lpstr>
      <vt:lpstr>Dynamic Channel Puncture vs Dynamic Channel Switch</vt:lpstr>
      <vt:lpstr>Dynamic Channel Puncture vs Dynamic Channel Switch</vt:lpstr>
      <vt:lpstr>Initiating Control Frame for Dynamic Channel Switch</vt:lpstr>
      <vt:lpstr>MU-RTS/CTS with Help of STA’s CF-End </vt:lpstr>
      <vt:lpstr>MU-RTS/CTS with Help of AP’s Additional PPDU Decoding</vt:lpstr>
      <vt:lpstr>Summary</vt:lpstr>
    </vt:vector>
  </TitlesOfParts>
  <Manager>Hongyuan Zhang</Manager>
  <Company>Marvell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Ditributed MUMIMO</dc:title>
  <dc:subject/>
  <dc:creator>Hongyuan Zhang</dc:creator>
  <cp:keywords>September 2017</cp:keywords>
  <dc:description/>
  <cp:lastModifiedBy>Liwen Chu</cp:lastModifiedBy>
  <cp:revision>2100</cp:revision>
  <cp:lastPrinted>1998-02-10T13:28:06Z</cp:lastPrinted>
  <dcterms:created xsi:type="dcterms:W3CDTF">2007-05-21T21:00:37Z</dcterms:created>
  <dcterms:modified xsi:type="dcterms:W3CDTF">2024-05-15T22:49:36Z</dcterms:modified>
  <cp:category>Submission</cp:category>
</cp:coreProperties>
</file>