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4"/>
  </p:notesMasterIdLst>
  <p:handoutMasterIdLst>
    <p:handoutMasterId r:id="rId15"/>
  </p:handoutMasterIdLst>
  <p:sldIdLst>
    <p:sldId id="269" r:id="rId3"/>
    <p:sldId id="500" r:id="rId4"/>
    <p:sldId id="507" r:id="rId5"/>
    <p:sldId id="519" r:id="rId6"/>
    <p:sldId id="513" r:id="rId7"/>
    <p:sldId id="514" r:id="rId8"/>
    <p:sldId id="515" r:id="rId9"/>
    <p:sldId id="516" r:id="rId10"/>
    <p:sldId id="517" r:id="rId11"/>
    <p:sldId id="518" r:id="rId12"/>
    <p:sldId id="512"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3/8/2024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3/8/2024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3/8/2024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3/8/2024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3/8/2024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3/8/2024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3/8/2024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3/8/2024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3/8/2024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3/8/2024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3/8/2024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3/8/2024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3/8/2024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3/8/2024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3/8/2024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0493</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3/8/2024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Dynamic Channel Switch Operation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2024-01-10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01/10/2024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930584"/>
          </a:xfrm>
        </p:spPr>
        <p:txBody>
          <a:bodyPr/>
          <a:lstStyle/>
          <a:p>
            <a:r>
              <a:rPr lang="en-US" sz="2400" dirty="0"/>
              <a:t>STA’s CF-End</a:t>
            </a:r>
            <a:endParaRPr lang="en-US" sz="2400" b="0" dirty="0"/>
          </a:p>
        </p:txBody>
      </p:sp>
      <p:sp>
        <p:nvSpPr>
          <p:cNvPr id="3" name="Content Placeholder 2"/>
          <p:cNvSpPr>
            <a:spLocks noGrp="1"/>
          </p:cNvSpPr>
          <p:nvPr>
            <p:ph idx="1"/>
          </p:nvPr>
        </p:nvSpPr>
        <p:spPr>
          <a:xfrm>
            <a:off x="0" y="1219200"/>
            <a:ext cx="9105900" cy="2286000"/>
          </a:xfrm>
        </p:spPr>
        <p:txBody>
          <a:bodyPr/>
          <a:lstStyle/>
          <a:p>
            <a:r>
              <a:rPr lang="en-US" sz="1600" dirty="0"/>
              <a:t>When a STA that switches to a secondary channel per the initiating MU-RTS and transmits CTS doesn’t receive the following PPDU from the AP after SIFS + one time slot or another defined IFS, the STA can transmit CF-End to let its neighbor STAs/APs to reset their NAV timers. </a:t>
            </a:r>
          </a:p>
          <a:p>
            <a:r>
              <a:rPr lang="en-US" sz="1600" dirty="0"/>
              <a:t>If a STA switched to the secondary channels transmits the CF-End, the non-HT duplicate PPDU to carry the CF-End has the same BW as the solicited CTS of the STA. </a:t>
            </a:r>
          </a:p>
          <a:p>
            <a:r>
              <a:rPr lang="en-US" sz="1600" dirty="0"/>
              <a:t>The multiple STAs may transmit CF-End at the same secondary channel.</a:t>
            </a:r>
          </a:p>
          <a:p>
            <a:pPr lvl="1"/>
            <a:r>
              <a:rPr lang="en-US" sz="1600" dirty="0"/>
              <a:t>The same data rate (defined by the spec, e.g. 6Mbps), scramble initial value (e.g. the scramble initial value of MU-RTS) need to be used by all the STAs that transmits CF-End.</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cxnSp>
        <p:nvCxnSpPr>
          <p:cNvPr id="7" name="Straight Arrow Connector 6">
            <a:extLst>
              <a:ext uri="{FF2B5EF4-FFF2-40B4-BE49-F238E27FC236}">
                <a16:creationId xmlns:a16="http://schemas.microsoft.com/office/drawing/2014/main" id="{F82FFA46-D1E4-95DB-3ED8-DA3CA35452F7}"/>
              </a:ext>
            </a:extLst>
          </p:cNvPr>
          <p:cNvCxnSpPr>
            <a:cxnSpLocks/>
          </p:cNvCxnSpPr>
          <p:nvPr/>
        </p:nvCxnSpPr>
        <p:spPr>
          <a:xfrm>
            <a:off x="1450008" y="5240102"/>
            <a:ext cx="542041" cy="1017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02F8A6C-F453-A1BC-4FA3-712651F3BF93}"/>
              </a:ext>
            </a:extLst>
          </p:cNvPr>
          <p:cNvSpPr txBox="1"/>
          <p:nvPr/>
        </p:nvSpPr>
        <p:spPr>
          <a:xfrm>
            <a:off x="219457" y="5059523"/>
            <a:ext cx="1395168" cy="226982"/>
          </a:xfrm>
          <a:prstGeom prst="rect">
            <a:avLst/>
          </a:prstGeom>
          <a:noFill/>
        </p:spPr>
        <p:txBody>
          <a:bodyPr wrap="none" lIns="91440" tIns="45720" rIns="91440" rtlCol="0" anchor="t">
            <a:noAutofit/>
          </a:bodyPr>
          <a:lstStyle/>
          <a:p>
            <a:r>
              <a:rPr lang="en-US" sz="900" dirty="0">
                <a:solidFill>
                  <a:schemeClr val="tx1"/>
                </a:solidFill>
              </a:rPr>
              <a:t>Primary 20MHz channel</a:t>
            </a:r>
          </a:p>
        </p:txBody>
      </p:sp>
      <p:sp>
        <p:nvSpPr>
          <p:cNvPr id="9" name="TextBox 8">
            <a:extLst>
              <a:ext uri="{FF2B5EF4-FFF2-40B4-BE49-F238E27FC236}">
                <a16:creationId xmlns:a16="http://schemas.microsoft.com/office/drawing/2014/main" id="{0B9F1D67-51B9-CA13-214D-C017ED4E5AEB}"/>
              </a:ext>
            </a:extLst>
          </p:cNvPr>
          <p:cNvSpPr txBox="1"/>
          <p:nvPr/>
        </p:nvSpPr>
        <p:spPr>
          <a:xfrm>
            <a:off x="925661" y="5513416"/>
            <a:ext cx="1395168" cy="226982"/>
          </a:xfrm>
          <a:prstGeom prst="rect">
            <a:avLst/>
          </a:prstGeom>
          <a:noFill/>
        </p:spPr>
        <p:txBody>
          <a:bodyPr wrap="none" lIns="91440" tIns="45720" rIns="91440" rtlCol="0" anchor="t">
            <a:noAutofit/>
          </a:bodyPr>
          <a:lstStyle/>
          <a:p>
            <a:r>
              <a:rPr lang="en-US" sz="900" dirty="0">
                <a:solidFill>
                  <a:schemeClr val="tx1"/>
                </a:solidFill>
              </a:rPr>
              <a:t>BSS operating channel</a:t>
            </a:r>
          </a:p>
        </p:txBody>
      </p:sp>
      <p:sp>
        <p:nvSpPr>
          <p:cNvPr id="10" name="Rectangle 9">
            <a:extLst>
              <a:ext uri="{FF2B5EF4-FFF2-40B4-BE49-F238E27FC236}">
                <a16:creationId xmlns:a16="http://schemas.microsoft.com/office/drawing/2014/main" id="{ABB5A49C-DB14-1DE7-FA5A-BD0FFD6CA2BA}"/>
              </a:ext>
            </a:extLst>
          </p:cNvPr>
          <p:cNvSpPr/>
          <p:nvPr/>
        </p:nvSpPr>
        <p:spPr>
          <a:xfrm>
            <a:off x="1854736" y="524456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CD154F-D65F-F826-C22A-AD3D2FE9C2F4}"/>
              </a:ext>
            </a:extLst>
          </p:cNvPr>
          <p:cNvSpPr/>
          <p:nvPr/>
        </p:nvSpPr>
        <p:spPr>
          <a:xfrm>
            <a:off x="1854736" y="5073834"/>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9400C48-E4CE-AB88-6030-C9FA7FE3C2A3}"/>
              </a:ext>
            </a:extLst>
          </p:cNvPr>
          <p:cNvSpPr/>
          <p:nvPr/>
        </p:nvSpPr>
        <p:spPr>
          <a:xfrm>
            <a:off x="1854736" y="4908499"/>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E59A0B5-2D39-D544-7560-13AAAF2D4616}"/>
              </a:ext>
            </a:extLst>
          </p:cNvPr>
          <p:cNvSpPr/>
          <p:nvPr/>
        </p:nvSpPr>
        <p:spPr>
          <a:xfrm>
            <a:off x="1854736" y="473776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4384B02-435D-A412-1E70-A8C4E493F7E2}"/>
              </a:ext>
            </a:extLst>
          </p:cNvPr>
          <p:cNvSpPr/>
          <p:nvPr/>
        </p:nvSpPr>
        <p:spPr>
          <a:xfrm>
            <a:off x="1854736" y="457555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6163159-5267-9195-2955-933E6E91B1F1}"/>
              </a:ext>
            </a:extLst>
          </p:cNvPr>
          <p:cNvSpPr/>
          <p:nvPr/>
        </p:nvSpPr>
        <p:spPr>
          <a:xfrm>
            <a:off x="1854736" y="4404819"/>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499B2F7-6FD6-EA6F-F413-916C25FC0FA2}"/>
              </a:ext>
            </a:extLst>
          </p:cNvPr>
          <p:cNvSpPr/>
          <p:nvPr/>
        </p:nvSpPr>
        <p:spPr>
          <a:xfrm>
            <a:off x="1854736" y="4239484"/>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3C8B9CA-7392-9BF8-4DAE-948ABE062BE0}"/>
              </a:ext>
            </a:extLst>
          </p:cNvPr>
          <p:cNvSpPr/>
          <p:nvPr/>
        </p:nvSpPr>
        <p:spPr>
          <a:xfrm>
            <a:off x="1854736" y="4068752"/>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F482FDB-A5EF-C68B-B044-9C09033CFCFF}"/>
              </a:ext>
            </a:extLst>
          </p:cNvPr>
          <p:cNvSpPr/>
          <p:nvPr/>
        </p:nvSpPr>
        <p:spPr>
          <a:xfrm>
            <a:off x="3752828" y="524647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AF77283-40E0-07A4-0637-288402489E6B}"/>
              </a:ext>
            </a:extLst>
          </p:cNvPr>
          <p:cNvSpPr/>
          <p:nvPr/>
        </p:nvSpPr>
        <p:spPr>
          <a:xfrm>
            <a:off x="3752828" y="507574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4EDF8B5-4C14-4988-5214-C23F48BD9031}"/>
              </a:ext>
            </a:extLst>
          </p:cNvPr>
          <p:cNvSpPr/>
          <p:nvPr/>
        </p:nvSpPr>
        <p:spPr>
          <a:xfrm>
            <a:off x="3752828" y="491041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59CF432-90C4-A9DD-880F-E573AC56E29B}"/>
              </a:ext>
            </a:extLst>
          </p:cNvPr>
          <p:cNvSpPr/>
          <p:nvPr/>
        </p:nvSpPr>
        <p:spPr>
          <a:xfrm>
            <a:off x="3752828" y="4739679"/>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5CEB5EF5-64F3-8334-6ABE-E41932225C37}"/>
              </a:ext>
            </a:extLst>
          </p:cNvPr>
          <p:cNvSpPr/>
          <p:nvPr/>
        </p:nvSpPr>
        <p:spPr>
          <a:xfrm>
            <a:off x="3752828" y="457746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117D630-062B-F39A-6ED9-88954038C973}"/>
              </a:ext>
            </a:extLst>
          </p:cNvPr>
          <p:cNvSpPr/>
          <p:nvPr/>
        </p:nvSpPr>
        <p:spPr>
          <a:xfrm>
            <a:off x="3752828" y="440673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C85BFEEA-D4BC-3535-DCC1-AF69F3B5F9D2}"/>
              </a:ext>
            </a:extLst>
          </p:cNvPr>
          <p:cNvSpPr/>
          <p:nvPr/>
        </p:nvSpPr>
        <p:spPr>
          <a:xfrm>
            <a:off x="3752828" y="424139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1BCE8AAB-ACB3-8FD2-6977-94E1DD80E9A9}"/>
              </a:ext>
            </a:extLst>
          </p:cNvPr>
          <p:cNvSpPr/>
          <p:nvPr/>
        </p:nvSpPr>
        <p:spPr>
          <a:xfrm>
            <a:off x="3752828" y="4070664"/>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7A0B1C9E-7D4A-A56A-AEC2-10EB5498EC1C}"/>
              </a:ext>
            </a:extLst>
          </p:cNvPr>
          <p:cNvCxnSpPr/>
          <p:nvPr/>
        </p:nvCxnSpPr>
        <p:spPr>
          <a:xfrm>
            <a:off x="3048000" y="5419711"/>
            <a:ext cx="60101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F563A367-A186-5BDE-CD17-D557235D8D7D}"/>
              </a:ext>
            </a:extLst>
          </p:cNvPr>
          <p:cNvSpPr txBox="1"/>
          <p:nvPr/>
        </p:nvSpPr>
        <p:spPr>
          <a:xfrm>
            <a:off x="3566514" y="3839653"/>
            <a:ext cx="665483" cy="163379"/>
          </a:xfrm>
          <a:prstGeom prst="rect">
            <a:avLst/>
          </a:prstGeom>
          <a:noFill/>
        </p:spPr>
        <p:txBody>
          <a:bodyPr wrap="none" lIns="91440" tIns="45720" rIns="91440" rtlCol="0" anchor="t">
            <a:noAutofit/>
          </a:bodyPr>
          <a:lstStyle/>
          <a:p>
            <a:r>
              <a:rPr lang="en-US" sz="900" dirty="0">
                <a:solidFill>
                  <a:schemeClr val="tx1"/>
                </a:solidFill>
              </a:rPr>
              <a:t>MU-RTS</a:t>
            </a:r>
          </a:p>
        </p:txBody>
      </p:sp>
      <p:sp>
        <p:nvSpPr>
          <p:cNvPr id="28" name="Rectangle 27">
            <a:extLst>
              <a:ext uri="{FF2B5EF4-FFF2-40B4-BE49-F238E27FC236}">
                <a16:creationId xmlns:a16="http://schemas.microsoft.com/office/drawing/2014/main" id="{198CDE4C-856E-75DD-DA9F-8693166D0103}"/>
              </a:ext>
            </a:extLst>
          </p:cNvPr>
          <p:cNvSpPr/>
          <p:nvPr/>
        </p:nvSpPr>
        <p:spPr>
          <a:xfrm>
            <a:off x="4188692" y="4583559"/>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12588430-4D7C-BDC2-A82F-2C9409D16DEC}"/>
              </a:ext>
            </a:extLst>
          </p:cNvPr>
          <p:cNvSpPr/>
          <p:nvPr/>
        </p:nvSpPr>
        <p:spPr>
          <a:xfrm>
            <a:off x="4188692" y="441282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5BB89C9-8B17-B7F4-9B97-79438A0E25D9}"/>
              </a:ext>
            </a:extLst>
          </p:cNvPr>
          <p:cNvSpPr/>
          <p:nvPr/>
        </p:nvSpPr>
        <p:spPr>
          <a:xfrm>
            <a:off x="4188692" y="4247492"/>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63F212E6-CD14-8DFB-D28B-3DDA47DC0FC3}"/>
              </a:ext>
            </a:extLst>
          </p:cNvPr>
          <p:cNvSpPr/>
          <p:nvPr/>
        </p:nvSpPr>
        <p:spPr>
          <a:xfrm>
            <a:off x="4188692" y="407676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Arrow Connector 31">
            <a:extLst>
              <a:ext uri="{FF2B5EF4-FFF2-40B4-BE49-F238E27FC236}">
                <a16:creationId xmlns:a16="http://schemas.microsoft.com/office/drawing/2014/main" id="{06FEFE21-887B-0C41-9981-868B970E58AB}"/>
              </a:ext>
            </a:extLst>
          </p:cNvPr>
          <p:cNvCxnSpPr>
            <a:cxnSpLocks/>
          </p:cNvCxnSpPr>
          <p:nvPr/>
        </p:nvCxnSpPr>
        <p:spPr>
          <a:xfrm flipV="1">
            <a:off x="3597285" y="5329664"/>
            <a:ext cx="271020" cy="297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53B4712F-C275-F8F8-765A-349F2C623857}"/>
              </a:ext>
            </a:extLst>
          </p:cNvPr>
          <p:cNvSpPr txBox="1"/>
          <p:nvPr/>
        </p:nvSpPr>
        <p:spPr>
          <a:xfrm>
            <a:off x="2569454" y="5642769"/>
            <a:ext cx="2952460" cy="444262"/>
          </a:xfrm>
          <a:prstGeom prst="rect">
            <a:avLst/>
          </a:prstGeom>
          <a:noFill/>
        </p:spPr>
        <p:txBody>
          <a:bodyPr wrap="none" lIns="91440" tIns="45720" rIns="91440" rtlCol="0" anchor="t">
            <a:noAutofit/>
          </a:bodyPr>
          <a:lstStyle/>
          <a:p>
            <a:r>
              <a:rPr lang="en-US" sz="900" dirty="0">
                <a:solidFill>
                  <a:schemeClr val="tx1"/>
                </a:solidFill>
              </a:rPr>
              <a:t>Request STA2,3 to switch to secondary 80MHz channel </a:t>
            </a:r>
          </a:p>
          <a:p>
            <a:r>
              <a:rPr lang="en-US" sz="900" dirty="0">
                <a:solidFill>
                  <a:schemeClr val="tx1"/>
                </a:solidFill>
              </a:rPr>
              <a:t>while STA0, 1 stay in primary 80MHz channel.</a:t>
            </a:r>
          </a:p>
        </p:txBody>
      </p:sp>
      <p:sp>
        <p:nvSpPr>
          <p:cNvPr id="34" name="TextBox 33">
            <a:extLst>
              <a:ext uri="{FF2B5EF4-FFF2-40B4-BE49-F238E27FC236}">
                <a16:creationId xmlns:a16="http://schemas.microsoft.com/office/drawing/2014/main" id="{AA8F6669-F044-ECCC-A010-D7B3E99C4589}"/>
              </a:ext>
            </a:extLst>
          </p:cNvPr>
          <p:cNvSpPr txBox="1"/>
          <p:nvPr/>
        </p:nvSpPr>
        <p:spPr>
          <a:xfrm>
            <a:off x="4108201" y="3848909"/>
            <a:ext cx="535460" cy="164965"/>
          </a:xfrm>
          <a:prstGeom prst="rect">
            <a:avLst/>
          </a:prstGeom>
          <a:noFill/>
        </p:spPr>
        <p:txBody>
          <a:bodyPr wrap="none" lIns="91440" tIns="45720" rIns="91440" rtlCol="0" anchor="t">
            <a:noAutofit/>
          </a:bodyPr>
          <a:lstStyle/>
          <a:p>
            <a:r>
              <a:rPr lang="en-US" sz="900" dirty="0">
                <a:solidFill>
                  <a:schemeClr val="tx1"/>
                </a:solidFill>
              </a:rPr>
              <a:t>CTS</a:t>
            </a:r>
          </a:p>
        </p:txBody>
      </p:sp>
      <p:cxnSp>
        <p:nvCxnSpPr>
          <p:cNvPr id="35" name="Straight Arrow Connector 34">
            <a:extLst>
              <a:ext uri="{FF2B5EF4-FFF2-40B4-BE49-F238E27FC236}">
                <a16:creationId xmlns:a16="http://schemas.microsoft.com/office/drawing/2014/main" id="{A16C22F7-C442-56D4-3712-6A3F37D6E13A}"/>
              </a:ext>
            </a:extLst>
          </p:cNvPr>
          <p:cNvCxnSpPr>
            <a:cxnSpLocks/>
          </p:cNvCxnSpPr>
          <p:nvPr/>
        </p:nvCxnSpPr>
        <p:spPr>
          <a:xfrm flipH="1" flipV="1">
            <a:off x="4536412" y="4717033"/>
            <a:ext cx="676726" cy="2749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8A297CF9-59E4-05E6-6FC0-0988ACE4D691}"/>
              </a:ext>
            </a:extLst>
          </p:cNvPr>
          <p:cNvSpPr txBox="1"/>
          <p:nvPr/>
        </p:nvSpPr>
        <p:spPr>
          <a:xfrm>
            <a:off x="4643661" y="4926546"/>
            <a:ext cx="1629123" cy="280323"/>
          </a:xfrm>
          <a:prstGeom prst="rect">
            <a:avLst/>
          </a:prstGeom>
          <a:noFill/>
        </p:spPr>
        <p:txBody>
          <a:bodyPr wrap="none" lIns="91440" tIns="45720" rIns="91440" rtlCol="0" anchor="t">
            <a:noAutofit/>
          </a:bodyPr>
          <a:lstStyle/>
          <a:p>
            <a:r>
              <a:rPr lang="en-US" sz="900" dirty="0">
                <a:solidFill>
                  <a:schemeClr val="tx1"/>
                </a:solidFill>
              </a:rPr>
              <a:t>STA2, 3 can’t detect the PPDU from the AP</a:t>
            </a:r>
          </a:p>
        </p:txBody>
      </p:sp>
      <p:cxnSp>
        <p:nvCxnSpPr>
          <p:cNvPr id="37" name="Straight Connector 36">
            <a:extLst>
              <a:ext uri="{FF2B5EF4-FFF2-40B4-BE49-F238E27FC236}">
                <a16:creationId xmlns:a16="http://schemas.microsoft.com/office/drawing/2014/main" id="{B84AED37-16C4-C7A7-2567-67F87A3FEAC2}"/>
              </a:ext>
            </a:extLst>
          </p:cNvPr>
          <p:cNvCxnSpPr/>
          <p:nvPr/>
        </p:nvCxnSpPr>
        <p:spPr>
          <a:xfrm flipV="1">
            <a:off x="4045684" y="3602736"/>
            <a:ext cx="0" cy="466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F5606646-E6CA-AB9B-5A77-DF50EE28602A}"/>
              </a:ext>
            </a:extLst>
          </p:cNvPr>
          <p:cNvCxnSpPr/>
          <p:nvPr/>
        </p:nvCxnSpPr>
        <p:spPr>
          <a:xfrm>
            <a:off x="4045684" y="3602736"/>
            <a:ext cx="357126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B0D116CE-3D0A-C49F-C10E-4C44D1369F44}"/>
              </a:ext>
            </a:extLst>
          </p:cNvPr>
          <p:cNvCxnSpPr/>
          <p:nvPr/>
        </p:nvCxnSpPr>
        <p:spPr>
          <a:xfrm flipV="1">
            <a:off x="4481548" y="3839653"/>
            <a:ext cx="0" cy="466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F0C6C03B-B62D-F740-4AD8-0D49FCE32FEB}"/>
              </a:ext>
            </a:extLst>
          </p:cNvPr>
          <p:cNvCxnSpPr>
            <a:cxnSpLocks/>
          </p:cNvCxnSpPr>
          <p:nvPr/>
        </p:nvCxnSpPr>
        <p:spPr>
          <a:xfrm>
            <a:off x="4481548" y="3839653"/>
            <a:ext cx="31354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A95AA306-5321-47EA-B2B8-FBAE6032FE87}"/>
              </a:ext>
            </a:extLst>
          </p:cNvPr>
          <p:cNvSpPr txBox="1"/>
          <p:nvPr/>
        </p:nvSpPr>
        <p:spPr>
          <a:xfrm>
            <a:off x="5083495" y="3312096"/>
            <a:ext cx="1629123" cy="280323"/>
          </a:xfrm>
          <a:prstGeom prst="rect">
            <a:avLst/>
          </a:prstGeom>
          <a:noFill/>
        </p:spPr>
        <p:txBody>
          <a:bodyPr wrap="none" lIns="91440" tIns="45720" rIns="91440" rtlCol="0" anchor="t">
            <a:noAutofit/>
          </a:bodyPr>
          <a:lstStyle/>
          <a:p>
            <a:r>
              <a:rPr lang="en-US" sz="900" dirty="0">
                <a:solidFill>
                  <a:schemeClr val="tx1"/>
                </a:solidFill>
              </a:rPr>
              <a:t>TXOP per Duration field</a:t>
            </a:r>
          </a:p>
        </p:txBody>
      </p:sp>
      <p:sp>
        <p:nvSpPr>
          <p:cNvPr id="42" name="TextBox 41">
            <a:extLst>
              <a:ext uri="{FF2B5EF4-FFF2-40B4-BE49-F238E27FC236}">
                <a16:creationId xmlns:a16="http://schemas.microsoft.com/office/drawing/2014/main" id="{539984E5-D7D0-823F-2A1E-362CC7071E4B}"/>
              </a:ext>
            </a:extLst>
          </p:cNvPr>
          <p:cNvSpPr txBox="1"/>
          <p:nvPr/>
        </p:nvSpPr>
        <p:spPr>
          <a:xfrm>
            <a:off x="5079524" y="3640272"/>
            <a:ext cx="1629123" cy="280323"/>
          </a:xfrm>
          <a:prstGeom prst="rect">
            <a:avLst/>
          </a:prstGeom>
          <a:noFill/>
        </p:spPr>
        <p:txBody>
          <a:bodyPr wrap="none" lIns="91440" tIns="45720" rIns="91440" rtlCol="0" anchor="t">
            <a:noAutofit/>
          </a:bodyPr>
          <a:lstStyle/>
          <a:p>
            <a:r>
              <a:rPr lang="en-US" sz="900" dirty="0">
                <a:solidFill>
                  <a:schemeClr val="tx1"/>
                </a:solidFill>
              </a:rPr>
              <a:t>TXOP per Duration field</a:t>
            </a:r>
          </a:p>
        </p:txBody>
      </p:sp>
      <p:sp>
        <p:nvSpPr>
          <p:cNvPr id="128" name="Rectangle 127">
            <a:extLst>
              <a:ext uri="{FF2B5EF4-FFF2-40B4-BE49-F238E27FC236}">
                <a16:creationId xmlns:a16="http://schemas.microsoft.com/office/drawing/2014/main" id="{48A1FA90-D3B4-CAB1-BE0D-F2F0CF18257C}"/>
              </a:ext>
            </a:extLst>
          </p:cNvPr>
          <p:cNvSpPr/>
          <p:nvPr/>
        </p:nvSpPr>
        <p:spPr>
          <a:xfrm>
            <a:off x="4743428" y="457136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C419C8D4-BF18-1685-7CBC-671C49043577}"/>
              </a:ext>
            </a:extLst>
          </p:cNvPr>
          <p:cNvSpPr/>
          <p:nvPr/>
        </p:nvSpPr>
        <p:spPr>
          <a:xfrm>
            <a:off x="4743428" y="440063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E1D7DD04-7CA3-0128-DA0F-655434B98242}"/>
              </a:ext>
            </a:extLst>
          </p:cNvPr>
          <p:cNvSpPr/>
          <p:nvPr/>
        </p:nvSpPr>
        <p:spPr>
          <a:xfrm>
            <a:off x="4743428" y="423530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ABF53B9F-18F9-67B5-AB72-C7DD13C27EB7}"/>
              </a:ext>
            </a:extLst>
          </p:cNvPr>
          <p:cNvSpPr/>
          <p:nvPr/>
        </p:nvSpPr>
        <p:spPr>
          <a:xfrm>
            <a:off x="4743428" y="406456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TextBox 131">
            <a:extLst>
              <a:ext uri="{FF2B5EF4-FFF2-40B4-BE49-F238E27FC236}">
                <a16:creationId xmlns:a16="http://schemas.microsoft.com/office/drawing/2014/main" id="{9AA823DB-8CF9-5896-B08D-F2F9B63CF948}"/>
              </a:ext>
            </a:extLst>
          </p:cNvPr>
          <p:cNvSpPr txBox="1"/>
          <p:nvPr/>
        </p:nvSpPr>
        <p:spPr>
          <a:xfrm>
            <a:off x="4674918" y="3837335"/>
            <a:ext cx="535460" cy="164965"/>
          </a:xfrm>
          <a:prstGeom prst="rect">
            <a:avLst/>
          </a:prstGeom>
          <a:noFill/>
        </p:spPr>
        <p:txBody>
          <a:bodyPr wrap="none" lIns="91440" tIns="45720" rIns="91440" rtlCol="0" anchor="t">
            <a:noAutofit/>
          </a:bodyPr>
          <a:lstStyle/>
          <a:p>
            <a:r>
              <a:rPr lang="en-US" sz="900" dirty="0">
                <a:solidFill>
                  <a:schemeClr val="tx1"/>
                </a:solidFill>
              </a:rPr>
              <a:t>CF-End</a:t>
            </a:r>
          </a:p>
        </p:txBody>
      </p:sp>
    </p:spTree>
    <p:extLst>
      <p:ext uri="{BB962C8B-B14F-4D97-AF65-F5344CB8AC3E}">
        <p14:creationId xmlns:p14="http://schemas.microsoft.com/office/powerpoint/2010/main" val="1509603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Summary</a:t>
            </a:r>
            <a:endParaRPr lang="en-US" sz="2400" b="0" dirty="0"/>
          </a:p>
        </p:txBody>
      </p:sp>
      <p:sp>
        <p:nvSpPr>
          <p:cNvPr id="3" name="Content Placeholder 2"/>
          <p:cNvSpPr>
            <a:spLocks noGrp="1"/>
          </p:cNvSpPr>
          <p:nvPr>
            <p:ph idx="1"/>
          </p:nvPr>
        </p:nvSpPr>
        <p:spPr>
          <a:xfrm>
            <a:off x="0" y="1069836"/>
            <a:ext cx="9105900" cy="3578364"/>
          </a:xfrm>
        </p:spPr>
        <p:txBody>
          <a:bodyPr/>
          <a:lstStyle/>
          <a:p>
            <a:r>
              <a:rPr lang="en-US" sz="2000" dirty="0"/>
              <a:t>The dynamic channel switch is discussed in the presentation:</a:t>
            </a:r>
          </a:p>
          <a:p>
            <a:pPr lvl="1"/>
            <a:r>
              <a:rPr lang="en-US" dirty="0"/>
              <a:t>Various Trigger frames are used to announce the dynamic channel switch.</a:t>
            </a:r>
          </a:p>
          <a:p>
            <a:pPr lvl="1"/>
            <a:r>
              <a:rPr lang="en-US" dirty="0"/>
              <a:t>The switching delay at the beginning of the channel switch and the end of the frame exchanges on the switched channel are announced.</a:t>
            </a:r>
          </a:p>
          <a:p>
            <a:pPr lvl="1"/>
            <a:r>
              <a:rPr lang="en-US" dirty="0"/>
              <a:t>The potential issues of various Trigger frame for dynamic channel switch are discussed.</a:t>
            </a:r>
          </a:p>
          <a:p>
            <a:pPr lvl="1"/>
            <a:r>
              <a:rPr lang="en-US" dirty="0"/>
              <a:t>The NAV timer and dynamic channel puncture under DSO are discussed.</a:t>
            </a:r>
          </a:p>
          <a:p>
            <a:r>
              <a:rPr lang="en-US" dirty="0"/>
              <a:t>We prefer to reuse various Trigger frames for the dynamic channel switch.</a:t>
            </a:r>
          </a:p>
          <a:p>
            <a:pPr lvl="1"/>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585239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94572"/>
            <a:ext cx="9144000" cy="526623"/>
          </a:xfrm>
        </p:spPr>
        <p:txBody>
          <a:bodyPr/>
          <a:lstStyle/>
          <a:p>
            <a:r>
              <a:rPr lang="en-US" sz="2400" dirty="0"/>
              <a:t>Recap: Dynamic Channel Switch</a:t>
            </a:r>
            <a:endParaRPr lang="en-US" sz="2400" b="0" dirty="0"/>
          </a:p>
        </p:txBody>
      </p:sp>
      <p:sp>
        <p:nvSpPr>
          <p:cNvPr id="3" name="Content Placeholder 2"/>
          <p:cNvSpPr>
            <a:spLocks noGrp="1"/>
          </p:cNvSpPr>
          <p:nvPr>
            <p:ph idx="1"/>
          </p:nvPr>
        </p:nvSpPr>
        <p:spPr>
          <a:xfrm>
            <a:off x="0" y="1021194"/>
            <a:ext cx="9144000" cy="3884613"/>
          </a:xfrm>
        </p:spPr>
        <p:txBody>
          <a:bodyPr/>
          <a:lstStyle/>
          <a:p>
            <a:r>
              <a:rPr lang="en-US" sz="2000" b="0" dirty="0"/>
              <a:t>STAs can dynamically switch to secondary channels per associated AP’s request for the frame exchanges per TXOP.</a:t>
            </a:r>
          </a:p>
          <a:p>
            <a:pPr lvl="1"/>
            <a:r>
              <a:rPr lang="en-US" dirty="0"/>
              <a:t>The AP notifies a STA the secondary channels where the STA</a:t>
            </a:r>
            <a:r>
              <a:rPr lang="en-US" b="0" dirty="0"/>
              <a:t> will park within the TXOP.</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518805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b="0" dirty="0"/>
              <a:t>Soliciting Control Frame and STA’s Parking Channel </a:t>
            </a:r>
          </a:p>
        </p:txBody>
      </p:sp>
      <p:sp>
        <p:nvSpPr>
          <p:cNvPr id="3" name="Content Placeholder 2"/>
          <p:cNvSpPr>
            <a:spLocks noGrp="1"/>
          </p:cNvSpPr>
          <p:nvPr>
            <p:ph idx="1"/>
          </p:nvPr>
        </p:nvSpPr>
        <p:spPr>
          <a:xfrm>
            <a:off x="19438" y="1108500"/>
            <a:ext cx="9124562" cy="5416898"/>
          </a:xfrm>
        </p:spPr>
        <p:txBody>
          <a:bodyPr/>
          <a:lstStyle/>
          <a:p>
            <a:r>
              <a:rPr lang="en-US" sz="2000" dirty="0">
                <a:latin typeface="Times New Roman" panose="02020603050405020304" pitchFamily="18" charset="0"/>
              </a:rPr>
              <a:t>We agree to use Trigger frame, e.g. MU-RTS, BSRP/BQRP, as the initiating frame to initiate </a:t>
            </a:r>
            <a:r>
              <a:rPr lang="en-US" sz="2000" dirty="0" err="1">
                <a:latin typeface="Times New Roman" panose="02020603050405020304" pitchFamily="18" charset="0"/>
              </a:rPr>
              <a:t>STAs’</a:t>
            </a:r>
            <a:r>
              <a:rPr lang="en-US" sz="2000" dirty="0">
                <a:latin typeface="Times New Roman" panose="02020603050405020304" pitchFamily="18" charset="0"/>
              </a:rPr>
              <a:t> channel switch.  </a:t>
            </a:r>
          </a:p>
          <a:p>
            <a:r>
              <a:rPr lang="en-US" sz="2000" dirty="0">
                <a:latin typeface="Times New Roman" panose="02020603050405020304" pitchFamily="18" charset="0"/>
              </a:rPr>
              <a:t>Each STA that supports dynamic channel switch announces the padding time for STA’s switch from primary channel to the secondary channel.</a:t>
            </a:r>
          </a:p>
          <a:p>
            <a:r>
              <a:rPr lang="en-US" sz="2000" dirty="0"/>
              <a:t>The RU (RU) being allocated to a STA in the initiating frame that triggers the STA’s dynamic channel switch decides the STA’s parking secondary channel(s)</a:t>
            </a:r>
            <a:r>
              <a:rPr lang="en-US" sz="2000" dirty="0">
                <a:latin typeface="Times New Roman" panose="02020603050405020304" pitchFamily="18" charset="0"/>
              </a:rPr>
              <a:t>.</a:t>
            </a:r>
          </a:p>
          <a:p>
            <a:pPr lvl="1"/>
            <a:r>
              <a:rPr lang="en-US" sz="1600" dirty="0"/>
              <a:t>Example 1: in a 160MHz BSS, if a 20MHz STA acquires a 26-tone RU in 8</a:t>
            </a:r>
            <a:r>
              <a:rPr lang="en-US" sz="1600" baseline="30000" dirty="0"/>
              <a:t>th</a:t>
            </a:r>
            <a:r>
              <a:rPr lang="en-US" sz="1600" dirty="0"/>
              <a:t> secondary channel in a frame exchange that trigger STA’s dynamic channel switch in a TXOP, the STA parks in 8</a:t>
            </a:r>
            <a:r>
              <a:rPr lang="en-US" sz="1600" baseline="30000" dirty="0"/>
              <a:t>th</a:t>
            </a:r>
            <a:r>
              <a:rPr lang="en-US" sz="1600" dirty="0"/>
              <a:t> secondary channel in the TXOP. </a:t>
            </a:r>
          </a:p>
          <a:p>
            <a:pPr lvl="1"/>
            <a:r>
              <a:rPr lang="en-US" sz="1600" dirty="0"/>
              <a:t>Example 2: in a 160MHz BSS, if a STA with 40MHz operating BW acquires a 52-tone RU in 5</a:t>
            </a:r>
            <a:r>
              <a:rPr lang="en-US" sz="1600" baseline="30000" dirty="0"/>
              <a:t>th</a:t>
            </a:r>
            <a:r>
              <a:rPr lang="en-US" sz="1600" dirty="0"/>
              <a:t> secondary channel in a frame exchange that trigger STA’s dynamic channel switch in a TXOP, the STA parks in 5</a:t>
            </a:r>
            <a:r>
              <a:rPr lang="en-US" sz="1600" baseline="30000" dirty="0"/>
              <a:t>th</a:t>
            </a:r>
            <a:r>
              <a:rPr lang="en-US" sz="1600" dirty="0"/>
              <a:t> + 6</a:t>
            </a:r>
            <a:r>
              <a:rPr lang="en-US" sz="1600" baseline="30000" dirty="0"/>
              <a:t>th</a:t>
            </a:r>
            <a:r>
              <a:rPr lang="en-US" sz="1600" dirty="0"/>
              <a:t> secondary channels in the TXOP. </a:t>
            </a:r>
          </a:p>
          <a:p>
            <a:pPr lvl="1"/>
            <a:r>
              <a:rPr lang="en-US" sz="1600" dirty="0"/>
              <a:t>Example 3: in a 160MHz BSS, if a STA with 80MHz operating BW acquires a 52-tone RU in 5</a:t>
            </a:r>
            <a:r>
              <a:rPr lang="en-US" sz="1600" baseline="30000" dirty="0"/>
              <a:t>th</a:t>
            </a:r>
            <a:r>
              <a:rPr lang="en-US" sz="1600" dirty="0"/>
              <a:t> secondary channel in a frame exchange that trigger STA’s dynamic channel switch in a TXOP, the STA parks in 5</a:t>
            </a:r>
            <a:r>
              <a:rPr lang="en-US" sz="1600" baseline="30000" dirty="0"/>
              <a:t>th</a:t>
            </a:r>
            <a:r>
              <a:rPr lang="en-US" sz="1600" dirty="0"/>
              <a:t> + 6</a:t>
            </a:r>
            <a:r>
              <a:rPr lang="en-US" sz="1600" baseline="30000" dirty="0"/>
              <a:t>th</a:t>
            </a:r>
            <a:r>
              <a:rPr lang="en-US" sz="1600" dirty="0"/>
              <a:t> + 7</a:t>
            </a:r>
            <a:r>
              <a:rPr lang="en-US" sz="1600" baseline="30000" dirty="0"/>
              <a:t>th</a:t>
            </a:r>
            <a:r>
              <a:rPr lang="en-US" sz="1600" dirty="0"/>
              <a:t> + 8</a:t>
            </a:r>
            <a:r>
              <a:rPr lang="en-US" sz="1600" baseline="30000" dirty="0"/>
              <a:t>th</a:t>
            </a:r>
            <a:r>
              <a:rPr lang="en-US" sz="1600" dirty="0"/>
              <a:t> secondary channels in the TXOP. </a:t>
            </a:r>
          </a:p>
          <a:p>
            <a:pPr lvl="1"/>
            <a:r>
              <a:rPr lang="en-US" sz="1600" dirty="0"/>
              <a:t>Example 4: in a 80MHz BSS, if a 20MHz STA with acquires a 52-tone RU in 3rd secondary channel in a frame exchange that trigger STA’s dynamic channel switch in a TXOP, the STA parks in 3</a:t>
            </a:r>
            <a:r>
              <a:rPr lang="en-US" sz="1600" baseline="30000" dirty="0"/>
              <a:t>rd</a:t>
            </a:r>
            <a:r>
              <a:rPr lang="en-US" sz="1600" dirty="0"/>
              <a:t>  secondary channels in the TXOP. </a:t>
            </a:r>
          </a:p>
          <a:p>
            <a:pPr lvl="1"/>
            <a:endParaRPr lang="en-US" sz="1600" dirty="0"/>
          </a:p>
          <a:p>
            <a:endParaRPr lang="en-US" sz="2000" dirty="0">
              <a:latin typeface="Times New Roman" panose="02020603050405020304" pitchFamily="18" charset="0"/>
            </a:endParaRPr>
          </a:p>
          <a:p>
            <a:endParaRPr lang="en-US" sz="20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dirty="0"/>
              <a:t>Slide </a:t>
            </a:r>
            <a:fld id="{C1789BC7-C074-42CC-ADF8-5107DF6BD1C1}" type="slidenum">
              <a:rPr lang="en-US" smtClean="0"/>
              <a:pPr>
                <a:defRPr/>
              </a:pPr>
              <a:t>3</a:t>
            </a:fld>
            <a:endParaRPr lang="en-US" dirty="0"/>
          </a:p>
        </p:txBody>
      </p:sp>
    </p:spTree>
    <p:extLst>
      <p:ext uri="{BB962C8B-B14F-4D97-AF65-F5344CB8AC3E}">
        <p14:creationId xmlns:p14="http://schemas.microsoft.com/office/powerpoint/2010/main" val="2167604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742182"/>
          </a:xfrm>
        </p:spPr>
        <p:txBody>
          <a:bodyPr/>
          <a:lstStyle/>
          <a:p>
            <a:r>
              <a:rPr lang="en-US" sz="2400" dirty="0"/>
              <a:t>Frame Exchanges and Switching Back to Primary Channel</a:t>
            </a:r>
            <a:endParaRPr lang="en-US" sz="2400" b="0" dirty="0"/>
          </a:p>
        </p:txBody>
      </p:sp>
      <p:sp>
        <p:nvSpPr>
          <p:cNvPr id="3" name="Content Placeholder 2"/>
          <p:cNvSpPr>
            <a:spLocks noGrp="1"/>
          </p:cNvSpPr>
          <p:nvPr>
            <p:ph idx="1"/>
          </p:nvPr>
        </p:nvSpPr>
        <p:spPr>
          <a:xfrm>
            <a:off x="0" y="1219200"/>
            <a:ext cx="9105900" cy="4191000"/>
          </a:xfrm>
        </p:spPr>
        <p:txBody>
          <a:bodyPr/>
          <a:lstStyle/>
          <a:p>
            <a:r>
              <a:rPr lang="en-US" sz="1800" dirty="0"/>
              <a:t>It is not allowed to have a frame exchange that no TXOP responder is solicited in primary channel.</a:t>
            </a:r>
          </a:p>
          <a:p>
            <a:r>
              <a:rPr lang="en-US" sz="2000" dirty="0"/>
              <a:t>At the end of the TXOP, a STA that switches back to the primary channel doesn’t need to do the medium synchronization.</a:t>
            </a:r>
          </a:p>
          <a:p>
            <a:pPr lvl="1"/>
            <a:r>
              <a:rPr lang="en-US" dirty="0"/>
              <a:t>A STA notifies the AP its transition delay from secondary channel to the primary channel.</a:t>
            </a:r>
          </a:p>
          <a:p>
            <a:r>
              <a:rPr lang="en-US" sz="2000" dirty="0"/>
              <a:t>At the end of the TXOP, a STA as the TXOP responder that switched to the secondary channel and is not EMLSR/EMLMR STA switches back to the primary channel.</a:t>
            </a:r>
          </a:p>
          <a:p>
            <a:r>
              <a:rPr lang="en-US" sz="2000" dirty="0"/>
              <a:t>if an EMLSR/EMLMR STA detects a failed frame exchange or received a frame that is not addressed to the STA, the STA switch back to the primary channel</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1366079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NAV Timer with BW Information</a:t>
            </a:r>
            <a:endParaRPr lang="en-US" sz="2400" b="0" dirty="0"/>
          </a:p>
        </p:txBody>
      </p:sp>
      <p:sp>
        <p:nvSpPr>
          <p:cNvPr id="3" name="Content Placeholder 2"/>
          <p:cNvSpPr>
            <a:spLocks noGrp="1"/>
          </p:cNvSpPr>
          <p:nvPr>
            <p:ph idx="1"/>
          </p:nvPr>
        </p:nvSpPr>
        <p:spPr>
          <a:xfrm>
            <a:off x="19438" y="1108499"/>
            <a:ext cx="9124562" cy="4868013"/>
          </a:xfrm>
        </p:spPr>
        <p:txBody>
          <a:bodyPr/>
          <a:lstStyle/>
          <a:p>
            <a:r>
              <a:rPr lang="en-US" sz="1800" dirty="0"/>
              <a:t>Per the baseline rules, if the Basic NAV Timer is not 0, the TXOP responder can’t transmit the responding frame although TXOP responder switch to the secondary channels that are idle.</a:t>
            </a:r>
          </a:p>
          <a:p>
            <a:r>
              <a:rPr lang="en-US" sz="1800" dirty="0"/>
              <a:t>One improvement could be that a STA can maintain its Basic NAV timer with BW information.</a:t>
            </a:r>
          </a:p>
          <a:p>
            <a:pPr lvl="1"/>
            <a:r>
              <a:rPr lang="en-US" sz="1800" dirty="0"/>
              <a:t>If the switched secondary channels of a STA are not covered by the BW of the STA’s non-zero basic NAV timer and the PHY CCA within SIFS before transmitting the responding frame indicates the medium idle of the switched secondary channels, the STA can transmit the responding frame.</a:t>
            </a:r>
          </a:p>
          <a:p>
            <a:r>
              <a:rPr lang="en-US" sz="1800" dirty="0"/>
              <a:t>Basic NAV Timer operation:</a:t>
            </a:r>
          </a:p>
          <a:p>
            <a:pPr lvl="1"/>
            <a:r>
              <a:rPr lang="en-US" sz="1800" dirty="0"/>
              <a:t>If a received OBSS PPDU BW is wider than the NAV timer, the BW of the basic NAV timer is set to the BW of the received OBSS PPDU.</a:t>
            </a:r>
          </a:p>
          <a:p>
            <a:pPr lvl="1"/>
            <a:r>
              <a:rPr lang="en-US" sz="1800" dirty="0"/>
              <a:t>If the received OBSS frame or OBSS PPDU indicates a TXOP duration that is longer than the value of the basic NAV timer at the end of the received OBSS PPDU, the NAV timer is set to the Duration in received OBSS frame or the PHY header of the received OBSS PPDU at the end of the received PPDU.</a:t>
            </a:r>
          </a:p>
          <a:p>
            <a:endParaRPr lang="en-US" sz="2000" dirty="0">
              <a:latin typeface="Times New Roman" panose="02020603050405020304" pitchFamily="18" charset="0"/>
            </a:endParaRPr>
          </a:p>
          <a:p>
            <a:endParaRPr lang="en-US" sz="20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dirty="0"/>
              <a:t>Slide </a:t>
            </a:r>
            <a:fld id="{C1789BC7-C074-42CC-ADF8-5107DF6BD1C1}" type="slidenum">
              <a:rPr lang="en-US" smtClean="0"/>
              <a:pPr>
                <a:defRPr/>
              </a:pPr>
              <a:t>5</a:t>
            </a:fld>
            <a:endParaRPr lang="en-US" dirty="0"/>
          </a:p>
        </p:txBody>
      </p:sp>
    </p:spTree>
    <p:extLst>
      <p:ext uri="{BB962C8B-B14F-4D97-AF65-F5344CB8AC3E}">
        <p14:creationId xmlns:p14="http://schemas.microsoft.com/office/powerpoint/2010/main" val="2038038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Dynamic Channel Puncture vs Dynamic Channel Switch</a:t>
            </a:r>
            <a:endParaRPr lang="en-US" sz="2400" b="0" dirty="0"/>
          </a:p>
        </p:txBody>
      </p:sp>
      <p:sp>
        <p:nvSpPr>
          <p:cNvPr id="3" name="Content Placeholder 2"/>
          <p:cNvSpPr>
            <a:spLocks noGrp="1"/>
          </p:cNvSpPr>
          <p:nvPr>
            <p:ph idx="1"/>
          </p:nvPr>
        </p:nvSpPr>
        <p:spPr>
          <a:xfrm>
            <a:off x="19438" y="1108499"/>
            <a:ext cx="9124562" cy="4868013"/>
          </a:xfrm>
        </p:spPr>
        <p:txBody>
          <a:bodyPr/>
          <a:lstStyle/>
          <a:p>
            <a:r>
              <a:rPr lang="en-US" sz="1600" dirty="0"/>
              <a:t>When a STA switches to a group of secondary channels and one of them is dynamically punctured, the STA may miss the PPDU addressed to it since the STA use the punctured channel to start the PPDU decoding.</a:t>
            </a:r>
          </a:p>
          <a:p>
            <a:pPr lvl="1"/>
            <a:r>
              <a:rPr lang="en-US" sz="1600" dirty="0"/>
              <a:t>a STA with 20MHz operating BW switches to a secondary channel has no such issue.</a:t>
            </a:r>
          </a:p>
          <a:p>
            <a:pPr lvl="2"/>
            <a:r>
              <a:rPr lang="en-US" sz="1600" dirty="0"/>
              <a:t>Once the secondary channel that a 20MHz STA switch to dynamically is punctured in a frame exchange, the STA will not be scheduled in the frame exchange.</a:t>
            </a:r>
          </a:p>
          <a:p>
            <a:r>
              <a:rPr lang="en-US" sz="1600" dirty="0"/>
              <a:t>Solution:</a:t>
            </a:r>
          </a:p>
          <a:p>
            <a:pPr lvl="1"/>
            <a:r>
              <a:rPr lang="en-US" sz="1600" dirty="0"/>
              <a:t>Option 1:</a:t>
            </a:r>
          </a:p>
          <a:p>
            <a:pPr lvl="2"/>
            <a:r>
              <a:rPr lang="en-US" sz="1600" dirty="0"/>
              <a:t>In a TXOP, it is ok to do dynamic channel puncture for the frame exchange (e.g. BSRP Trigger + QoS Null) that solicits the STAs to do dynamic channel switch. </a:t>
            </a:r>
          </a:p>
          <a:p>
            <a:pPr lvl="2"/>
            <a:r>
              <a:rPr lang="en-US" sz="1600" dirty="0"/>
              <a:t>In the following frame exchanges of the TXOP, the further channel puncture is not allowed.</a:t>
            </a:r>
          </a:p>
          <a:p>
            <a:pPr lvl="3"/>
            <a:r>
              <a:rPr lang="en-US" dirty="0"/>
              <a:t>A variant to this is that the secondary channels on which no STAs switch dynamically can be punctured.</a:t>
            </a:r>
            <a:endParaRPr lang="en-US" dirty="0">
              <a:latin typeface="Times New Roman" panose="02020603050405020304" pitchFamily="18" charset="0"/>
            </a:endParaRPr>
          </a:p>
          <a:p>
            <a:endParaRPr lang="en-US" sz="20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dirty="0"/>
              <a:t>Slide </a:t>
            </a:r>
            <a:fld id="{C1789BC7-C074-42CC-ADF8-5107DF6BD1C1}" type="slidenum">
              <a:rPr lang="en-US" smtClean="0"/>
              <a:pPr>
                <a:defRPr/>
              </a:pPr>
              <a:t>6</a:t>
            </a:fld>
            <a:endParaRPr lang="en-US" dirty="0"/>
          </a:p>
        </p:txBody>
      </p:sp>
    </p:spTree>
    <p:extLst>
      <p:ext uri="{BB962C8B-B14F-4D97-AF65-F5344CB8AC3E}">
        <p14:creationId xmlns:p14="http://schemas.microsoft.com/office/powerpoint/2010/main" val="3711708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Dynamic Channel Puncture vs Dynamic Channel Switch</a:t>
            </a:r>
            <a:endParaRPr lang="en-US" sz="2400" b="0" dirty="0"/>
          </a:p>
        </p:txBody>
      </p:sp>
      <p:sp>
        <p:nvSpPr>
          <p:cNvPr id="3" name="Content Placeholder 2"/>
          <p:cNvSpPr>
            <a:spLocks noGrp="1"/>
          </p:cNvSpPr>
          <p:nvPr>
            <p:ph idx="1"/>
          </p:nvPr>
        </p:nvSpPr>
        <p:spPr>
          <a:xfrm>
            <a:off x="19438" y="1108499"/>
            <a:ext cx="9124562" cy="4868013"/>
          </a:xfrm>
        </p:spPr>
        <p:txBody>
          <a:bodyPr/>
          <a:lstStyle/>
          <a:p>
            <a:r>
              <a:rPr lang="en-US" sz="1600" dirty="0"/>
              <a:t>Solution:</a:t>
            </a:r>
          </a:p>
          <a:p>
            <a:pPr lvl="1"/>
            <a:r>
              <a:rPr lang="en-US" sz="1600" dirty="0"/>
              <a:t>Option 2:</a:t>
            </a:r>
          </a:p>
          <a:p>
            <a:pPr lvl="2"/>
            <a:r>
              <a:rPr lang="en-US" sz="1600" dirty="0"/>
              <a:t>An AP announces the subchannels of its BSS where a subchannel include multiple 20MHz channels (primary channel and/or secondary channels).</a:t>
            </a:r>
          </a:p>
          <a:p>
            <a:pPr lvl="2"/>
            <a:r>
              <a:rPr lang="en-US" sz="1600" dirty="0"/>
              <a:t>Each subchannel without primary channel has an anchor channel that is never punctured.</a:t>
            </a:r>
          </a:p>
          <a:p>
            <a:pPr lvl="2"/>
            <a:r>
              <a:rPr lang="en-US" sz="1600" dirty="0"/>
              <a:t>In a TXOP, it is ok to do dynamic channel puncture for the secondary channels other than anchor channel(s) for the frame exchange (e.g. BSRP Trigger + QoS Null) that solicits the STAs to do dynamic channel switch. </a:t>
            </a:r>
          </a:p>
          <a:p>
            <a:pPr lvl="2"/>
            <a:r>
              <a:rPr lang="en-US" sz="1600" dirty="0"/>
              <a:t>In the following frame exchanges of the TXOP, the further channel puncture is allowed for the secondary channels other than anchor channel(s).</a:t>
            </a:r>
          </a:p>
          <a:p>
            <a:pPr lvl="1"/>
            <a:r>
              <a:rPr lang="en-US" sz="1600" dirty="0"/>
              <a:t>Option 3:</a:t>
            </a:r>
          </a:p>
          <a:p>
            <a:pPr lvl="2"/>
            <a:r>
              <a:rPr lang="en-US" sz="1600" dirty="0"/>
              <a:t>The dynamic channel puncture is not allowed in the frame exchanges with STAs switching to secondary channels</a:t>
            </a:r>
            <a:r>
              <a:rPr lang="en-US" sz="1200" dirty="0"/>
              <a:t>.</a:t>
            </a:r>
            <a:endParaRPr lang="en-US" sz="1600" dirty="0"/>
          </a:p>
          <a:p>
            <a:endParaRPr lang="en-US" sz="20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dirty="0"/>
              <a:t>Slide </a:t>
            </a:r>
            <a:fld id="{C1789BC7-C074-42CC-ADF8-5107DF6BD1C1}" type="slidenum">
              <a:rPr lang="en-US" smtClean="0"/>
              <a:pPr>
                <a:defRPr/>
              </a:pPr>
              <a:t>7</a:t>
            </a:fld>
            <a:endParaRPr lang="en-US" dirty="0"/>
          </a:p>
        </p:txBody>
      </p:sp>
    </p:spTree>
    <p:extLst>
      <p:ext uri="{BB962C8B-B14F-4D97-AF65-F5344CB8AC3E}">
        <p14:creationId xmlns:p14="http://schemas.microsoft.com/office/powerpoint/2010/main" val="2718126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Initiating Control Frame for Dynamic Channel Switch</a:t>
            </a:r>
            <a:endParaRPr lang="en-US" sz="2400" b="0" dirty="0"/>
          </a:p>
        </p:txBody>
      </p:sp>
      <p:sp>
        <p:nvSpPr>
          <p:cNvPr id="3" name="Content Placeholder 2"/>
          <p:cNvSpPr>
            <a:spLocks noGrp="1"/>
          </p:cNvSpPr>
          <p:nvPr>
            <p:ph idx="1"/>
          </p:nvPr>
        </p:nvSpPr>
        <p:spPr>
          <a:xfrm>
            <a:off x="0" y="1069836"/>
            <a:ext cx="9105900" cy="2601615"/>
          </a:xfrm>
        </p:spPr>
        <p:txBody>
          <a:bodyPr/>
          <a:lstStyle/>
          <a:p>
            <a:r>
              <a:rPr lang="en-US" sz="1400" dirty="0"/>
              <a:t>BSRP/BQRP Trigger + QoS Null provide less protection since the responding QoS Null is carried in UHR TB PPDU.</a:t>
            </a:r>
            <a:endParaRPr lang="en-US" sz="1500" dirty="0"/>
          </a:p>
          <a:p>
            <a:r>
              <a:rPr lang="en-US" sz="1500" dirty="0"/>
              <a:t>In dynamic channel switch operation, some responding STAs may switch to secondary channels to transmit CTS frames while one or multiple STAs transmit CTS frame(s) in non-HT duplicate PPDU(s) that covers the primary channel.</a:t>
            </a:r>
          </a:p>
          <a:p>
            <a:pPr lvl="1"/>
            <a:r>
              <a:rPr lang="en-US" sz="1500" dirty="0"/>
              <a:t>If no STAs transmits CTS frame(s) in non-HT duplicate PPDU(s) that covers the primary channel while the STAs switched to secondary channels transmit CTS, the AP may assume the failed MU-RTS + CTS frame exchange </a:t>
            </a:r>
          </a:p>
          <a:p>
            <a:pPr lvl="2"/>
            <a:r>
              <a:rPr lang="en-US" sz="1300" dirty="0"/>
              <a:t>the OBSS STAs/APs that receive CTS in secondary channel assume the medium busy.</a:t>
            </a:r>
          </a:p>
          <a:p>
            <a:pPr lvl="2"/>
            <a:r>
              <a:rPr lang="en-US" sz="1500" dirty="0"/>
              <a:t>One exception is that if the AP can do the parallel PHY header decoding, the AP can detect CTS in secondary channels although the primary channel has no responding CTS.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cxnSp>
        <p:nvCxnSpPr>
          <p:cNvPr id="7" name="Straight Arrow Connector 6">
            <a:extLst>
              <a:ext uri="{FF2B5EF4-FFF2-40B4-BE49-F238E27FC236}">
                <a16:creationId xmlns:a16="http://schemas.microsoft.com/office/drawing/2014/main" id="{B5843212-6F33-1DDE-6954-C998E2801964}"/>
              </a:ext>
            </a:extLst>
          </p:cNvPr>
          <p:cNvCxnSpPr>
            <a:cxnSpLocks/>
          </p:cNvCxnSpPr>
          <p:nvPr/>
        </p:nvCxnSpPr>
        <p:spPr>
          <a:xfrm>
            <a:off x="1263539" y="5784553"/>
            <a:ext cx="542041" cy="1017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67146D7-39D6-2F10-CC26-A93FF09BE2F2}"/>
              </a:ext>
            </a:extLst>
          </p:cNvPr>
          <p:cNvSpPr txBox="1"/>
          <p:nvPr/>
        </p:nvSpPr>
        <p:spPr>
          <a:xfrm>
            <a:off x="32988" y="5603974"/>
            <a:ext cx="1395168" cy="226982"/>
          </a:xfrm>
          <a:prstGeom prst="rect">
            <a:avLst/>
          </a:prstGeom>
          <a:noFill/>
        </p:spPr>
        <p:txBody>
          <a:bodyPr wrap="none" lIns="91440" tIns="45720" rIns="91440" rtlCol="0" anchor="t">
            <a:noAutofit/>
          </a:bodyPr>
          <a:lstStyle/>
          <a:p>
            <a:r>
              <a:rPr lang="en-US" sz="900" dirty="0">
                <a:solidFill>
                  <a:schemeClr val="tx1"/>
                </a:solidFill>
              </a:rPr>
              <a:t>Primary 20MHz channel</a:t>
            </a:r>
          </a:p>
        </p:txBody>
      </p:sp>
      <p:sp>
        <p:nvSpPr>
          <p:cNvPr id="9" name="TextBox 8">
            <a:extLst>
              <a:ext uri="{FF2B5EF4-FFF2-40B4-BE49-F238E27FC236}">
                <a16:creationId xmlns:a16="http://schemas.microsoft.com/office/drawing/2014/main" id="{77A7CA38-EAAA-163F-3519-69A60F3B617C}"/>
              </a:ext>
            </a:extLst>
          </p:cNvPr>
          <p:cNvSpPr txBox="1"/>
          <p:nvPr/>
        </p:nvSpPr>
        <p:spPr>
          <a:xfrm>
            <a:off x="739192" y="6057867"/>
            <a:ext cx="1395168" cy="226982"/>
          </a:xfrm>
          <a:prstGeom prst="rect">
            <a:avLst/>
          </a:prstGeom>
          <a:noFill/>
        </p:spPr>
        <p:txBody>
          <a:bodyPr wrap="none" lIns="91440" tIns="45720" rIns="91440" rtlCol="0" anchor="t">
            <a:noAutofit/>
          </a:bodyPr>
          <a:lstStyle/>
          <a:p>
            <a:r>
              <a:rPr lang="en-US" sz="900" dirty="0">
                <a:solidFill>
                  <a:schemeClr val="tx1"/>
                </a:solidFill>
              </a:rPr>
              <a:t>BSS operating channel</a:t>
            </a:r>
          </a:p>
        </p:txBody>
      </p:sp>
      <p:sp>
        <p:nvSpPr>
          <p:cNvPr id="10" name="Rectangle 9">
            <a:extLst>
              <a:ext uri="{FF2B5EF4-FFF2-40B4-BE49-F238E27FC236}">
                <a16:creationId xmlns:a16="http://schemas.microsoft.com/office/drawing/2014/main" id="{5AE4FB58-0887-4C81-D4DB-E4F13F68372D}"/>
              </a:ext>
            </a:extLst>
          </p:cNvPr>
          <p:cNvSpPr/>
          <p:nvPr/>
        </p:nvSpPr>
        <p:spPr>
          <a:xfrm>
            <a:off x="1668267" y="578901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79FA10B-BBB9-D388-5695-E5EB0A338A53}"/>
              </a:ext>
            </a:extLst>
          </p:cNvPr>
          <p:cNvSpPr/>
          <p:nvPr/>
        </p:nvSpPr>
        <p:spPr>
          <a:xfrm>
            <a:off x="1668267" y="561828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1CE48F5-81DF-FEE2-3509-8B7237D9C7AF}"/>
              </a:ext>
            </a:extLst>
          </p:cNvPr>
          <p:cNvSpPr/>
          <p:nvPr/>
        </p:nvSpPr>
        <p:spPr>
          <a:xfrm>
            <a:off x="1668267" y="545295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AB19CAB-1654-3538-C4FF-D02D8D101DC7}"/>
              </a:ext>
            </a:extLst>
          </p:cNvPr>
          <p:cNvSpPr/>
          <p:nvPr/>
        </p:nvSpPr>
        <p:spPr>
          <a:xfrm>
            <a:off x="1668267" y="528221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E17D021-3AB0-525B-30C9-11539BECB52D}"/>
              </a:ext>
            </a:extLst>
          </p:cNvPr>
          <p:cNvSpPr/>
          <p:nvPr/>
        </p:nvSpPr>
        <p:spPr>
          <a:xfrm>
            <a:off x="1668267" y="5120002"/>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4A8B10D-F81B-EB79-A0CE-1B200B83A913}"/>
              </a:ext>
            </a:extLst>
          </p:cNvPr>
          <p:cNvSpPr/>
          <p:nvPr/>
        </p:nvSpPr>
        <p:spPr>
          <a:xfrm>
            <a:off x="1668267" y="494927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C5AE36B-40A0-BB11-E1D3-94F044D9A792}"/>
              </a:ext>
            </a:extLst>
          </p:cNvPr>
          <p:cNvSpPr/>
          <p:nvPr/>
        </p:nvSpPr>
        <p:spPr>
          <a:xfrm>
            <a:off x="1668267" y="478393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C227189-A909-3C0F-324F-F765B4D88540}"/>
              </a:ext>
            </a:extLst>
          </p:cNvPr>
          <p:cNvSpPr/>
          <p:nvPr/>
        </p:nvSpPr>
        <p:spPr>
          <a:xfrm>
            <a:off x="1668267" y="461320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A36C159-7B3E-A36A-FE6F-8DDC9D8688D0}"/>
              </a:ext>
            </a:extLst>
          </p:cNvPr>
          <p:cNvSpPr/>
          <p:nvPr/>
        </p:nvSpPr>
        <p:spPr>
          <a:xfrm>
            <a:off x="3566359" y="5790929"/>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10F3160-0873-F55D-57AF-3E9F05C004A6}"/>
              </a:ext>
            </a:extLst>
          </p:cNvPr>
          <p:cNvSpPr/>
          <p:nvPr/>
        </p:nvSpPr>
        <p:spPr>
          <a:xfrm>
            <a:off x="3566359" y="562019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08F6A2C-A297-4A62-B5E7-36132CBD3A2D}"/>
              </a:ext>
            </a:extLst>
          </p:cNvPr>
          <p:cNvSpPr/>
          <p:nvPr/>
        </p:nvSpPr>
        <p:spPr>
          <a:xfrm>
            <a:off x="3566359" y="5454862"/>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2AA3B0B-CC76-86E2-5C1B-D80A2617898D}"/>
              </a:ext>
            </a:extLst>
          </p:cNvPr>
          <p:cNvSpPr/>
          <p:nvPr/>
        </p:nvSpPr>
        <p:spPr>
          <a:xfrm>
            <a:off x="3566359" y="528413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45ADAE8-2D6B-7F8C-BA0B-A33CDE8CF027}"/>
              </a:ext>
            </a:extLst>
          </p:cNvPr>
          <p:cNvSpPr/>
          <p:nvPr/>
        </p:nvSpPr>
        <p:spPr>
          <a:xfrm>
            <a:off x="3566359" y="5121914"/>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EE0571A-C026-B279-601E-11F63A4785AE}"/>
              </a:ext>
            </a:extLst>
          </p:cNvPr>
          <p:cNvSpPr/>
          <p:nvPr/>
        </p:nvSpPr>
        <p:spPr>
          <a:xfrm>
            <a:off x="3566359" y="4951182"/>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7A87978-C19B-E920-8A28-38FF357F26F0}"/>
              </a:ext>
            </a:extLst>
          </p:cNvPr>
          <p:cNvSpPr/>
          <p:nvPr/>
        </p:nvSpPr>
        <p:spPr>
          <a:xfrm>
            <a:off x="3566359" y="478584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7A4066E-1CC7-C29E-9277-3283CE23B94D}"/>
              </a:ext>
            </a:extLst>
          </p:cNvPr>
          <p:cNvSpPr/>
          <p:nvPr/>
        </p:nvSpPr>
        <p:spPr>
          <a:xfrm>
            <a:off x="3566359" y="461511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724561BB-BC59-14C7-2BE6-387AD8B921AF}"/>
              </a:ext>
            </a:extLst>
          </p:cNvPr>
          <p:cNvCxnSpPr>
            <a:cxnSpLocks/>
          </p:cNvCxnSpPr>
          <p:nvPr/>
        </p:nvCxnSpPr>
        <p:spPr>
          <a:xfrm>
            <a:off x="3335363" y="5964162"/>
            <a:ext cx="548900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18558981-43B4-1EE7-60C1-46DDCD341DCD}"/>
              </a:ext>
            </a:extLst>
          </p:cNvPr>
          <p:cNvSpPr txBox="1"/>
          <p:nvPr/>
        </p:nvSpPr>
        <p:spPr>
          <a:xfrm>
            <a:off x="3380045" y="4384104"/>
            <a:ext cx="665483" cy="163379"/>
          </a:xfrm>
          <a:prstGeom prst="rect">
            <a:avLst/>
          </a:prstGeom>
          <a:noFill/>
        </p:spPr>
        <p:txBody>
          <a:bodyPr wrap="none" lIns="91440" tIns="45720" rIns="91440" rtlCol="0" anchor="t">
            <a:noAutofit/>
          </a:bodyPr>
          <a:lstStyle/>
          <a:p>
            <a:r>
              <a:rPr lang="en-US" sz="900" dirty="0">
                <a:solidFill>
                  <a:schemeClr val="tx1"/>
                </a:solidFill>
              </a:rPr>
              <a:t>MU-RTS</a:t>
            </a:r>
          </a:p>
        </p:txBody>
      </p:sp>
      <p:sp>
        <p:nvSpPr>
          <p:cNvPr id="28" name="Rectangle 27">
            <a:extLst>
              <a:ext uri="{FF2B5EF4-FFF2-40B4-BE49-F238E27FC236}">
                <a16:creationId xmlns:a16="http://schemas.microsoft.com/office/drawing/2014/main" id="{2E4F3894-96E4-601A-DD11-FFE8D9F6CF81}"/>
              </a:ext>
            </a:extLst>
          </p:cNvPr>
          <p:cNvSpPr/>
          <p:nvPr/>
        </p:nvSpPr>
        <p:spPr>
          <a:xfrm>
            <a:off x="4002223" y="512801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74AB4721-486D-E80E-C44F-1139351FBB91}"/>
              </a:ext>
            </a:extLst>
          </p:cNvPr>
          <p:cNvSpPr/>
          <p:nvPr/>
        </p:nvSpPr>
        <p:spPr>
          <a:xfrm>
            <a:off x="4002223" y="495727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98F7BB49-5235-9B1C-CFF3-369FB2942273}"/>
              </a:ext>
            </a:extLst>
          </p:cNvPr>
          <p:cNvSpPr/>
          <p:nvPr/>
        </p:nvSpPr>
        <p:spPr>
          <a:xfrm>
            <a:off x="4002223" y="479194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EE2165AD-463D-EB84-5E6D-095A517AB283}"/>
              </a:ext>
            </a:extLst>
          </p:cNvPr>
          <p:cNvSpPr/>
          <p:nvPr/>
        </p:nvSpPr>
        <p:spPr>
          <a:xfrm>
            <a:off x="4002223" y="462121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Arrow Connector 31">
            <a:extLst>
              <a:ext uri="{FF2B5EF4-FFF2-40B4-BE49-F238E27FC236}">
                <a16:creationId xmlns:a16="http://schemas.microsoft.com/office/drawing/2014/main" id="{E63D4B43-E77C-6344-80AA-93910CE83CDC}"/>
              </a:ext>
            </a:extLst>
          </p:cNvPr>
          <p:cNvCxnSpPr>
            <a:cxnSpLocks/>
          </p:cNvCxnSpPr>
          <p:nvPr/>
        </p:nvCxnSpPr>
        <p:spPr>
          <a:xfrm flipV="1">
            <a:off x="3410816" y="5874115"/>
            <a:ext cx="271020" cy="297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B4A4782C-B602-19B9-F823-97761EC43715}"/>
              </a:ext>
            </a:extLst>
          </p:cNvPr>
          <p:cNvSpPr txBox="1"/>
          <p:nvPr/>
        </p:nvSpPr>
        <p:spPr>
          <a:xfrm>
            <a:off x="2382985" y="6071659"/>
            <a:ext cx="2952460" cy="444262"/>
          </a:xfrm>
          <a:prstGeom prst="rect">
            <a:avLst/>
          </a:prstGeom>
          <a:noFill/>
        </p:spPr>
        <p:txBody>
          <a:bodyPr wrap="none" lIns="91440" tIns="45720" rIns="91440" rtlCol="0" anchor="t">
            <a:noAutofit/>
          </a:bodyPr>
          <a:lstStyle/>
          <a:p>
            <a:r>
              <a:rPr lang="en-US" sz="900" dirty="0">
                <a:solidFill>
                  <a:schemeClr val="tx1"/>
                </a:solidFill>
              </a:rPr>
              <a:t>Request STA2,3 to switch to secondary 80MHz channel </a:t>
            </a:r>
          </a:p>
          <a:p>
            <a:r>
              <a:rPr lang="en-US" sz="900" dirty="0">
                <a:solidFill>
                  <a:schemeClr val="tx1"/>
                </a:solidFill>
              </a:rPr>
              <a:t>while STA0, 1 stay in primary 80MHz channel.</a:t>
            </a:r>
          </a:p>
        </p:txBody>
      </p:sp>
      <p:sp>
        <p:nvSpPr>
          <p:cNvPr id="34" name="TextBox 33">
            <a:extLst>
              <a:ext uri="{FF2B5EF4-FFF2-40B4-BE49-F238E27FC236}">
                <a16:creationId xmlns:a16="http://schemas.microsoft.com/office/drawing/2014/main" id="{32EE868C-07A7-FDC3-542C-1952667F4FB8}"/>
              </a:ext>
            </a:extLst>
          </p:cNvPr>
          <p:cNvSpPr txBox="1"/>
          <p:nvPr/>
        </p:nvSpPr>
        <p:spPr>
          <a:xfrm>
            <a:off x="3921732" y="4393360"/>
            <a:ext cx="535460" cy="164965"/>
          </a:xfrm>
          <a:prstGeom prst="rect">
            <a:avLst/>
          </a:prstGeom>
          <a:noFill/>
        </p:spPr>
        <p:txBody>
          <a:bodyPr wrap="none" lIns="91440" tIns="45720" rIns="91440" rtlCol="0" anchor="t">
            <a:noAutofit/>
          </a:bodyPr>
          <a:lstStyle/>
          <a:p>
            <a:r>
              <a:rPr lang="en-US" sz="900" dirty="0">
                <a:solidFill>
                  <a:schemeClr val="tx1"/>
                </a:solidFill>
              </a:rPr>
              <a:t>CTS</a:t>
            </a:r>
          </a:p>
        </p:txBody>
      </p:sp>
      <p:cxnSp>
        <p:nvCxnSpPr>
          <p:cNvPr id="35" name="Straight Arrow Connector 34">
            <a:extLst>
              <a:ext uri="{FF2B5EF4-FFF2-40B4-BE49-F238E27FC236}">
                <a16:creationId xmlns:a16="http://schemas.microsoft.com/office/drawing/2014/main" id="{87A1D35B-329F-D5B6-7D4A-7DAE553BC79C}"/>
              </a:ext>
            </a:extLst>
          </p:cNvPr>
          <p:cNvCxnSpPr>
            <a:cxnSpLocks/>
          </p:cNvCxnSpPr>
          <p:nvPr/>
        </p:nvCxnSpPr>
        <p:spPr>
          <a:xfrm flipH="1">
            <a:off x="4103166" y="5447897"/>
            <a:ext cx="727538" cy="4087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A5E3A1CD-72C8-C886-F21C-178D09164154}"/>
              </a:ext>
            </a:extLst>
          </p:cNvPr>
          <p:cNvSpPr txBox="1"/>
          <p:nvPr/>
        </p:nvSpPr>
        <p:spPr>
          <a:xfrm>
            <a:off x="4457192" y="5060087"/>
            <a:ext cx="1629123" cy="280323"/>
          </a:xfrm>
          <a:prstGeom prst="rect">
            <a:avLst/>
          </a:prstGeom>
          <a:noFill/>
        </p:spPr>
        <p:txBody>
          <a:bodyPr wrap="none" lIns="91440" tIns="45720" rIns="91440" rtlCol="0" anchor="t">
            <a:noAutofit/>
          </a:bodyPr>
          <a:lstStyle/>
          <a:p>
            <a:r>
              <a:rPr lang="en-US" sz="900" dirty="0">
                <a:solidFill>
                  <a:schemeClr val="tx1"/>
                </a:solidFill>
              </a:rPr>
              <a:t>STA0, 1 detect medium busy</a:t>
            </a:r>
          </a:p>
        </p:txBody>
      </p:sp>
      <p:cxnSp>
        <p:nvCxnSpPr>
          <p:cNvPr id="37" name="Straight Connector 36">
            <a:extLst>
              <a:ext uri="{FF2B5EF4-FFF2-40B4-BE49-F238E27FC236}">
                <a16:creationId xmlns:a16="http://schemas.microsoft.com/office/drawing/2014/main" id="{354DAD65-B884-932B-F4FC-349C36B81C3E}"/>
              </a:ext>
            </a:extLst>
          </p:cNvPr>
          <p:cNvCxnSpPr/>
          <p:nvPr/>
        </p:nvCxnSpPr>
        <p:spPr>
          <a:xfrm flipV="1">
            <a:off x="3859215" y="4147187"/>
            <a:ext cx="0" cy="466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5AEC11B6-6DA8-FC44-4E28-77F0984DA7A4}"/>
              </a:ext>
            </a:extLst>
          </p:cNvPr>
          <p:cNvCxnSpPr/>
          <p:nvPr/>
        </p:nvCxnSpPr>
        <p:spPr>
          <a:xfrm>
            <a:off x="3859215" y="4147187"/>
            <a:ext cx="357126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BE829B6F-3919-91EC-17D6-BCB0C14DC363}"/>
              </a:ext>
            </a:extLst>
          </p:cNvPr>
          <p:cNvCxnSpPr/>
          <p:nvPr/>
        </p:nvCxnSpPr>
        <p:spPr>
          <a:xfrm flipV="1">
            <a:off x="4295079" y="4384104"/>
            <a:ext cx="0" cy="466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075F9AF6-295C-BD99-3DFD-DBF2F0FA8E5B}"/>
              </a:ext>
            </a:extLst>
          </p:cNvPr>
          <p:cNvCxnSpPr>
            <a:cxnSpLocks/>
          </p:cNvCxnSpPr>
          <p:nvPr/>
        </p:nvCxnSpPr>
        <p:spPr>
          <a:xfrm>
            <a:off x="4295079" y="4384104"/>
            <a:ext cx="31354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3FA62766-EFE1-0104-F4E7-30E550E3056F}"/>
              </a:ext>
            </a:extLst>
          </p:cNvPr>
          <p:cNvSpPr txBox="1"/>
          <p:nvPr/>
        </p:nvSpPr>
        <p:spPr>
          <a:xfrm>
            <a:off x="4897026" y="3909815"/>
            <a:ext cx="1629123" cy="280323"/>
          </a:xfrm>
          <a:prstGeom prst="rect">
            <a:avLst/>
          </a:prstGeom>
          <a:noFill/>
        </p:spPr>
        <p:txBody>
          <a:bodyPr wrap="none" lIns="91440" tIns="45720" rIns="91440" rtlCol="0" anchor="t">
            <a:noAutofit/>
          </a:bodyPr>
          <a:lstStyle/>
          <a:p>
            <a:r>
              <a:rPr lang="en-US" sz="900" dirty="0">
                <a:solidFill>
                  <a:schemeClr val="tx1"/>
                </a:solidFill>
              </a:rPr>
              <a:t>TXOP per Duration field</a:t>
            </a:r>
          </a:p>
        </p:txBody>
      </p:sp>
      <p:sp>
        <p:nvSpPr>
          <p:cNvPr id="42" name="TextBox 41">
            <a:extLst>
              <a:ext uri="{FF2B5EF4-FFF2-40B4-BE49-F238E27FC236}">
                <a16:creationId xmlns:a16="http://schemas.microsoft.com/office/drawing/2014/main" id="{8066D42E-145F-F461-65E5-EB3F8C7DB9F5}"/>
              </a:ext>
            </a:extLst>
          </p:cNvPr>
          <p:cNvSpPr txBox="1"/>
          <p:nvPr/>
        </p:nvSpPr>
        <p:spPr>
          <a:xfrm>
            <a:off x="4893055" y="4184723"/>
            <a:ext cx="1629123" cy="280323"/>
          </a:xfrm>
          <a:prstGeom prst="rect">
            <a:avLst/>
          </a:prstGeom>
          <a:noFill/>
        </p:spPr>
        <p:txBody>
          <a:bodyPr wrap="none" lIns="91440" tIns="45720" rIns="91440" rtlCol="0" anchor="t">
            <a:noAutofit/>
          </a:bodyPr>
          <a:lstStyle/>
          <a:p>
            <a:r>
              <a:rPr lang="en-US" sz="900" dirty="0">
                <a:solidFill>
                  <a:schemeClr val="tx1"/>
                </a:solidFill>
              </a:rPr>
              <a:t>TXOP per Duration field</a:t>
            </a:r>
          </a:p>
        </p:txBody>
      </p:sp>
    </p:spTree>
    <p:extLst>
      <p:ext uri="{BB962C8B-B14F-4D97-AF65-F5344CB8AC3E}">
        <p14:creationId xmlns:p14="http://schemas.microsoft.com/office/powerpoint/2010/main" val="2628759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930584"/>
          </a:xfrm>
        </p:spPr>
        <p:txBody>
          <a:bodyPr/>
          <a:lstStyle/>
          <a:p>
            <a:r>
              <a:rPr lang="en-US" sz="2400" dirty="0"/>
              <a:t>Double MU-RTS + CTS or MU-RTS+ CTS Followed by BSRP/BQRP Trigger + QoS Null</a:t>
            </a:r>
            <a:endParaRPr lang="en-US" sz="2400" b="0" dirty="0"/>
          </a:p>
        </p:txBody>
      </p:sp>
      <p:sp>
        <p:nvSpPr>
          <p:cNvPr id="3" name="Content Placeholder 2"/>
          <p:cNvSpPr>
            <a:spLocks noGrp="1"/>
          </p:cNvSpPr>
          <p:nvPr>
            <p:ph idx="1"/>
          </p:nvPr>
        </p:nvSpPr>
        <p:spPr>
          <a:xfrm>
            <a:off x="0" y="1470488"/>
            <a:ext cx="9105900" cy="1119893"/>
          </a:xfrm>
        </p:spPr>
        <p:txBody>
          <a:bodyPr/>
          <a:lstStyle/>
          <a:p>
            <a:r>
              <a:rPr lang="en-US" sz="1400" dirty="0"/>
              <a:t>An AP uses the first MU-RTS to solicit CTS from all the STAs as the TXOP responders that stay in primary channel within the TXOP.</a:t>
            </a:r>
          </a:p>
          <a:p>
            <a:r>
              <a:rPr lang="en-US" sz="1400" dirty="0"/>
              <a:t>If the AP receives CTS, the AP  transmits another MU-RTS or BSRP Trigger (or BQRP Trigger) + QoS Null to request </a:t>
            </a:r>
            <a:r>
              <a:rPr lang="en-US" sz="1400" dirty="0" err="1"/>
              <a:t>STAs’</a:t>
            </a:r>
            <a:r>
              <a:rPr lang="en-US" sz="1400" dirty="0"/>
              <a:t> dynamic channel switch.</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cxnSp>
        <p:nvCxnSpPr>
          <p:cNvPr id="43" name="Straight Arrow Connector 42">
            <a:extLst>
              <a:ext uri="{FF2B5EF4-FFF2-40B4-BE49-F238E27FC236}">
                <a16:creationId xmlns:a16="http://schemas.microsoft.com/office/drawing/2014/main" id="{4638FBD3-265C-A4FE-5E44-636E06CCDA95}"/>
              </a:ext>
            </a:extLst>
          </p:cNvPr>
          <p:cNvCxnSpPr>
            <a:cxnSpLocks/>
          </p:cNvCxnSpPr>
          <p:nvPr/>
        </p:nvCxnSpPr>
        <p:spPr>
          <a:xfrm>
            <a:off x="1100094" y="5178574"/>
            <a:ext cx="542041" cy="1017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D58899AD-B272-19D1-E56F-1CFB262BD878}"/>
              </a:ext>
            </a:extLst>
          </p:cNvPr>
          <p:cNvSpPr txBox="1"/>
          <p:nvPr/>
        </p:nvSpPr>
        <p:spPr>
          <a:xfrm>
            <a:off x="128832" y="4997995"/>
            <a:ext cx="1395168" cy="226982"/>
          </a:xfrm>
          <a:prstGeom prst="rect">
            <a:avLst/>
          </a:prstGeom>
          <a:noFill/>
        </p:spPr>
        <p:txBody>
          <a:bodyPr wrap="none" lIns="91440" tIns="45720" rIns="91440" rtlCol="0" anchor="t">
            <a:noAutofit/>
          </a:bodyPr>
          <a:lstStyle/>
          <a:p>
            <a:r>
              <a:rPr lang="en-US" sz="900" dirty="0">
                <a:solidFill>
                  <a:schemeClr val="tx1"/>
                </a:solidFill>
              </a:rPr>
              <a:t>Primary 20MHz channel</a:t>
            </a:r>
          </a:p>
        </p:txBody>
      </p:sp>
      <p:sp>
        <p:nvSpPr>
          <p:cNvPr id="45" name="TextBox 44">
            <a:extLst>
              <a:ext uri="{FF2B5EF4-FFF2-40B4-BE49-F238E27FC236}">
                <a16:creationId xmlns:a16="http://schemas.microsoft.com/office/drawing/2014/main" id="{E667C09F-F47B-E78E-F338-1EA0D7819A0B}"/>
              </a:ext>
            </a:extLst>
          </p:cNvPr>
          <p:cNvSpPr txBox="1"/>
          <p:nvPr/>
        </p:nvSpPr>
        <p:spPr>
          <a:xfrm>
            <a:off x="575747" y="5451888"/>
            <a:ext cx="1395168" cy="226982"/>
          </a:xfrm>
          <a:prstGeom prst="rect">
            <a:avLst/>
          </a:prstGeom>
          <a:noFill/>
        </p:spPr>
        <p:txBody>
          <a:bodyPr wrap="none" lIns="91440" tIns="45720" rIns="91440" rtlCol="0" anchor="t">
            <a:noAutofit/>
          </a:bodyPr>
          <a:lstStyle/>
          <a:p>
            <a:r>
              <a:rPr lang="en-US" sz="900" dirty="0">
                <a:solidFill>
                  <a:schemeClr val="tx1"/>
                </a:solidFill>
              </a:rPr>
              <a:t>BSS operating channel</a:t>
            </a:r>
          </a:p>
        </p:txBody>
      </p:sp>
      <p:sp>
        <p:nvSpPr>
          <p:cNvPr id="46" name="Rectangle 45">
            <a:extLst>
              <a:ext uri="{FF2B5EF4-FFF2-40B4-BE49-F238E27FC236}">
                <a16:creationId xmlns:a16="http://schemas.microsoft.com/office/drawing/2014/main" id="{F22D97D3-8D66-42ED-BD5B-4E7750D341FE}"/>
              </a:ext>
            </a:extLst>
          </p:cNvPr>
          <p:cNvSpPr/>
          <p:nvPr/>
        </p:nvSpPr>
        <p:spPr>
          <a:xfrm>
            <a:off x="1504822" y="518303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7B23DA37-1D05-DB3D-6CD4-57C93AC52FFE}"/>
              </a:ext>
            </a:extLst>
          </p:cNvPr>
          <p:cNvSpPr/>
          <p:nvPr/>
        </p:nvSpPr>
        <p:spPr>
          <a:xfrm>
            <a:off x="1504822" y="501230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83B659BB-CB32-36E1-ADBF-20B61AA917B2}"/>
              </a:ext>
            </a:extLst>
          </p:cNvPr>
          <p:cNvSpPr/>
          <p:nvPr/>
        </p:nvSpPr>
        <p:spPr>
          <a:xfrm>
            <a:off x="1504822" y="484697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452B1993-FECF-9536-9013-DABA43D58E49}"/>
              </a:ext>
            </a:extLst>
          </p:cNvPr>
          <p:cNvSpPr/>
          <p:nvPr/>
        </p:nvSpPr>
        <p:spPr>
          <a:xfrm>
            <a:off x="1504822" y="4676239"/>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90545D3B-58BF-3393-4D2D-5D134E5CEFE1}"/>
              </a:ext>
            </a:extLst>
          </p:cNvPr>
          <p:cNvSpPr/>
          <p:nvPr/>
        </p:nvSpPr>
        <p:spPr>
          <a:xfrm>
            <a:off x="1504822" y="451402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1C75B92E-1020-B12E-7C7F-BE0768BDB003}"/>
              </a:ext>
            </a:extLst>
          </p:cNvPr>
          <p:cNvSpPr/>
          <p:nvPr/>
        </p:nvSpPr>
        <p:spPr>
          <a:xfrm>
            <a:off x="1504822" y="434329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80C4D9B2-3C41-7DDF-32A1-2384856AEA8D}"/>
              </a:ext>
            </a:extLst>
          </p:cNvPr>
          <p:cNvSpPr/>
          <p:nvPr/>
        </p:nvSpPr>
        <p:spPr>
          <a:xfrm>
            <a:off x="1504822" y="417795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F1D5674E-89A6-AACA-E856-6458AFBAEB89}"/>
              </a:ext>
            </a:extLst>
          </p:cNvPr>
          <p:cNvSpPr/>
          <p:nvPr/>
        </p:nvSpPr>
        <p:spPr>
          <a:xfrm>
            <a:off x="1504822" y="4007224"/>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1A77DE14-8CAF-941F-60A3-37F985FD004A}"/>
              </a:ext>
            </a:extLst>
          </p:cNvPr>
          <p:cNvSpPr/>
          <p:nvPr/>
        </p:nvSpPr>
        <p:spPr>
          <a:xfrm>
            <a:off x="3402914" y="518495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92012D8D-3DD3-307A-651C-A505F3E4BA3A}"/>
              </a:ext>
            </a:extLst>
          </p:cNvPr>
          <p:cNvSpPr/>
          <p:nvPr/>
        </p:nvSpPr>
        <p:spPr>
          <a:xfrm>
            <a:off x="3402914" y="501421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C5FC4F0A-CD25-D963-D49A-FB35F1AE9E6B}"/>
              </a:ext>
            </a:extLst>
          </p:cNvPr>
          <p:cNvSpPr/>
          <p:nvPr/>
        </p:nvSpPr>
        <p:spPr>
          <a:xfrm>
            <a:off x="3402914" y="484888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5A41F52E-85AA-A58E-DEEB-F4B6BC73EDAC}"/>
              </a:ext>
            </a:extLst>
          </p:cNvPr>
          <p:cNvSpPr/>
          <p:nvPr/>
        </p:nvSpPr>
        <p:spPr>
          <a:xfrm>
            <a:off x="3402914" y="467815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4E9DDC63-849A-31EB-D233-D43A3BDC1AEA}"/>
              </a:ext>
            </a:extLst>
          </p:cNvPr>
          <p:cNvSpPr/>
          <p:nvPr/>
        </p:nvSpPr>
        <p:spPr>
          <a:xfrm>
            <a:off x="3402914" y="451593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8E34B127-3616-5B53-EE1C-CC9ABA9E9345}"/>
              </a:ext>
            </a:extLst>
          </p:cNvPr>
          <p:cNvSpPr/>
          <p:nvPr/>
        </p:nvSpPr>
        <p:spPr>
          <a:xfrm>
            <a:off x="3402914" y="434520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A70E4E82-4BC2-8751-8EA6-E86B7CF6724D}"/>
              </a:ext>
            </a:extLst>
          </p:cNvPr>
          <p:cNvSpPr/>
          <p:nvPr/>
        </p:nvSpPr>
        <p:spPr>
          <a:xfrm>
            <a:off x="3402914" y="417986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277D116E-1341-9470-7A87-719962C0D710}"/>
              </a:ext>
            </a:extLst>
          </p:cNvPr>
          <p:cNvSpPr/>
          <p:nvPr/>
        </p:nvSpPr>
        <p:spPr>
          <a:xfrm>
            <a:off x="3402914" y="400913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Connector 61">
            <a:extLst>
              <a:ext uri="{FF2B5EF4-FFF2-40B4-BE49-F238E27FC236}">
                <a16:creationId xmlns:a16="http://schemas.microsoft.com/office/drawing/2014/main" id="{5F84B73C-F712-B338-2197-C1351760F39C}"/>
              </a:ext>
            </a:extLst>
          </p:cNvPr>
          <p:cNvCxnSpPr/>
          <p:nvPr/>
        </p:nvCxnSpPr>
        <p:spPr>
          <a:xfrm>
            <a:off x="2971800" y="5358183"/>
            <a:ext cx="60101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2DB7021A-CC3D-855C-B5F0-667EDAE28063}"/>
              </a:ext>
            </a:extLst>
          </p:cNvPr>
          <p:cNvSpPr txBox="1"/>
          <p:nvPr/>
        </p:nvSpPr>
        <p:spPr>
          <a:xfrm>
            <a:off x="3216600" y="3778125"/>
            <a:ext cx="665483" cy="163379"/>
          </a:xfrm>
          <a:prstGeom prst="rect">
            <a:avLst/>
          </a:prstGeom>
          <a:noFill/>
        </p:spPr>
        <p:txBody>
          <a:bodyPr wrap="none" lIns="91440" tIns="45720" rIns="91440" rtlCol="0" anchor="t">
            <a:noAutofit/>
          </a:bodyPr>
          <a:lstStyle/>
          <a:p>
            <a:r>
              <a:rPr lang="en-US" sz="900" dirty="0">
                <a:solidFill>
                  <a:schemeClr val="tx1"/>
                </a:solidFill>
              </a:rPr>
              <a:t>MU-RTS</a:t>
            </a:r>
          </a:p>
        </p:txBody>
      </p:sp>
      <p:cxnSp>
        <p:nvCxnSpPr>
          <p:cNvPr id="64" name="Straight Arrow Connector 63">
            <a:extLst>
              <a:ext uri="{FF2B5EF4-FFF2-40B4-BE49-F238E27FC236}">
                <a16:creationId xmlns:a16="http://schemas.microsoft.com/office/drawing/2014/main" id="{60A999DA-39FC-875A-1051-E758597312CE}"/>
              </a:ext>
            </a:extLst>
          </p:cNvPr>
          <p:cNvCxnSpPr>
            <a:cxnSpLocks/>
          </p:cNvCxnSpPr>
          <p:nvPr/>
        </p:nvCxnSpPr>
        <p:spPr>
          <a:xfrm flipV="1">
            <a:off x="3247371" y="5268136"/>
            <a:ext cx="271020" cy="297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D8737221-B7ED-9FF6-BC2B-0D1994ADDE2A}"/>
              </a:ext>
            </a:extLst>
          </p:cNvPr>
          <p:cNvSpPr txBox="1"/>
          <p:nvPr/>
        </p:nvSpPr>
        <p:spPr>
          <a:xfrm>
            <a:off x="2219540" y="5581241"/>
            <a:ext cx="1755658" cy="444262"/>
          </a:xfrm>
          <a:prstGeom prst="rect">
            <a:avLst/>
          </a:prstGeom>
          <a:noFill/>
        </p:spPr>
        <p:txBody>
          <a:bodyPr wrap="none" lIns="91440" tIns="45720" rIns="91440" rtlCol="0" anchor="t">
            <a:noAutofit/>
          </a:bodyPr>
          <a:lstStyle/>
          <a:p>
            <a:r>
              <a:rPr lang="en-US" sz="900" dirty="0">
                <a:solidFill>
                  <a:schemeClr val="tx1"/>
                </a:solidFill>
              </a:rPr>
              <a:t>AP requests CTS from STA0, 1 </a:t>
            </a:r>
          </a:p>
          <a:p>
            <a:r>
              <a:rPr lang="en-US" sz="900" dirty="0">
                <a:solidFill>
                  <a:schemeClr val="tx1"/>
                </a:solidFill>
              </a:rPr>
              <a:t>Without dynamic channel switch.</a:t>
            </a:r>
          </a:p>
        </p:txBody>
      </p:sp>
      <p:sp>
        <p:nvSpPr>
          <p:cNvPr id="66" name="TextBox 65">
            <a:extLst>
              <a:ext uri="{FF2B5EF4-FFF2-40B4-BE49-F238E27FC236}">
                <a16:creationId xmlns:a16="http://schemas.microsoft.com/office/drawing/2014/main" id="{6DF228AD-B28D-230D-97F3-ED58D8DB8AF5}"/>
              </a:ext>
            </a:extLst>
          </p:cNvPr>
          <p:cNvSpPr txBox="1"/>
          <p:nvPr/>
        </p:nvSpPr>
        <p:spPr>
          <a:xfrm>
            <a:off x="3758287" y="3787381"/>
            <a:ext cx="535460" cy="164965"/>
          </a:xfrm>
          <a:prstGeom prst="rect">
            <a:avLst/>
          </a:prstGeom>
          <a:noFill/>
        </p:spPr>
        <p:txBody>
          <a:bodyPr wrap="none" lIns="91440" tIns="45720" rIns="91440" rtlCol="0" anchor="t">
            <a:noAutofit/>
          </a:bodyPr>
          <a:lstStyle/>
          <a:p>
            <a:r>
              <a:rPr lang="en-US" sz="900" dirty="0">
                <a:solidFill>
                  <a:schemeClr val="tx1"/>
                </a:solidFill>
              </a:rPr>
              <a:t>CTS</a:t>
            </a:r>
          </a:p>
        </p:txBody>
      </p:sp>
      <p:cxnSp>
        <p:nvCxnSpPr>
          <p:cNvPr id="67" name="Straight Connector 66">
            <a:extLst>
              <a:ext uri="{FF2B5EF4-FFF2-40B4-BE49-F238E27FC236}">
                <a16:creationId xmlns:a16="http://schemas.microsoft.com/office/drawing/2014/main" id="{2214745E-5F44-EEC2-5B7F-9BB0E3983F52}"/>
              </a:ext>
            </a:extLst>
          </p:cNvPr>
          <p:cNvCxnSpPr/>
          <p:nvPr/>
        </p:nvCxnSpPr>
        <p:spPr>
          <a:xfrm flipV="1">
            <a:off x="3695770" y="3541208"/>
            <a:ext cx="0" cy="466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B8F36029-1897-6641-F26B-9D3E3571880F}"/>
              </a:ext>
            </a:extLst>
          </p:cNvPr>
          <p:cNvCxnSpPr>
            <a:cxnSpLocks/>
          </p:cNvCxnSpPr>
          <p:nvPr/>
        </p:nvCxnSpPr>
        <p:spPr>
          <a:xfrm flipV="1">
            <a:off x="3695770" y="3530891"/>
            <a:ext cx="4395909" cy="103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EAAE164E-FE84-F332-17A0-B78F74BFD3FE}"/>
              </a:ext>
            </a:extLst>
          </p:cNvPr>
          <p:cNvCxnSpPr/>
          <p:nvPr/>
        </p:nvCxnSpPr>
        <p:spPr>
          <a:xfrm flipV="1">
            <a:off x="4131634" y="3778125"/>
            <a:ext cx="0" cy="466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8577A6C2-488C-5132-C00E-4AA590E3CE32}"/>
              </a:ext>
            </a:extLst>
          </p:cNvPr>
          <p:cNvCxnSpPr>
            <a:cxnSpLocks/>
          </p:cNvCxnSpPr>
          <p:nvPr/>
        </p:nvCxnSpPr>
        <p:spPr>
          <a:xfrm>
            <a:off x="4131634" y="3778125"/>
            <a:ext cx="396004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39DD3C28-CB9B-896E-D20C-6C56D883ECBE}"/>
              </a:ext>
            </a:extLst>
          </p:cNvPr>
          <p:cNvSpPr txBox="1"/>
          <p:nvPr/>
        </p:nvSpPr>
        <p:spPr>
          <a:xfrm>
            <a:off x="4733581" y="3250568"/>
            <a:ext cx="1629123" cy="280323"/>
          </a:xfrm>
          <a:prstGeom prst="rect">
            <a:avLst/>
          </a:prstGeom>
          <a:noFill/>
        </p:spPr>
        <p:txBody>
          <a:bodyPr wrap="none" lIns="91440" tIns="45720" rIns="91440" rtlCol="0" anchor="t">
            <a:noAutofit/>
          </a:bodyPr>
          <a:lstStyle/>
          <a:p>
            <a:r>
              <a:rPr lang="en-US" sz="900" dirty="0">
                <a:solidFill>
                  <a:schemeClr val="tx1"/>
                </a:solidFill>
              </a:rPr>
              <a:t>TXOP per Duration field</a:t>
            </a:r>
          </a:p>
        </p:txBody>
      </p:sp>
      <p:sp>
        <p:nvSpPr>
          <p:cNvPr id="72" name="TextBox 71">
            <a:extLst>
              <a:ext uri="{FF2B5EF4-FFF2-40B4-BE49-F238E27FC236}">
                <a16:creationId xmlns:a16="http://schemas.microsoft.com/office/drawing/2014/main" id="{9D7860B8-47E8-28B3-52EE-342903F383D6}"/>
              </a:ext>
            </a:extLst>
          </p:cNvPr>
          <p:cNvSpPr txBox="1"/>
          <p:nvPr/>
        </p:nvSpPr>
        <p:spPr>
          <a:xfrm>
            <a:off x="4729610" y="3578744"/>
            <a:ext cx="1629123" cy="280323"/>
          </a:xfrm>
          <a:prstGeom prst="rect">
            <a:avLst/>
          </a:prstGeom>
          <a:noFill/>
        </p:spPr>
        <p:txBody>
          <a:bodyPr wrap="none" lIns="91440" tIns="45720" rIns="91440" rtlCol="0" anchor="t">
            <a:noAutofit/>
          </a:bodyPr>
          <a:lstStyle/>
          <a:p>
            <a:r>
              <a:rPr lang="en-US" sz="900" dirty="0">
                <a:solidFill>
                  <a:schemeClr val="tx1"/>
                </a:solidFill>
              </a:rPr>
              <a:t>TXOP per Duration field</a:t>
            </a:r>
          </a:p>
        </p:txBody>
      </p:sp>
      <p:sp>
        <p:nvSpPr>
          <p:cNvPr id="73" name="Rectangle 72">
            <a:extLst>
              <a:ext uri="{FF2B5EF4-FFF2-40B4-BE49-F238E27FC236}">
                <a16:creationId xmlns:a16="http://schemas.microsoft.com/office/drawing/2014/main" id="{F1D3AE6C-5180-78B3-DC46-4B7C42BE98C3}"/>
              </a:ext>
            </a:extLst>
          </p:cNvPr>
          <p:cNvSpPr/>
          <p:nvPr/>
        </p:nvSpPr>
        <p:spPr>
          <a:xfrm>
            <a:off x="3847922" y="520019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28DDEB92-82EF-6F61-8B60-10EC352F8F70}"/>
              </a:ext>
            </a:extLst>
          </p:cNvPr>
          <p:cNvSpPr/>
          <p:nvPr/>
        </p:nvSpPr>
        <p:spPr>
          <a:xfrm>
            <a:off x="3847922" y="502945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F41382A9-4A99-8E26-AB59-7FB4664E7D3E}"/>
              </a:ext>
            </a:extLst>
          </p:cNvPr>
          <p:cNvSpPr/>
          <p:nvPr/>
        </p:nvSpPr>
        <p:spPr>
          <a:xfrm>
            <a:off x="3847922" y="486412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56FD3965-251C-5329-09B0-A7D372D22CB2}"/>
              </a:ext>
            </a:extLst>
          </p:cNvPr>
          <p:cNvSpPr/>
          <p:nvPr/>
        </p:nvSpPr>
        <p:spPr>
          <a:xfrm>
            <a:off x="3847922" y="469339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0C164CE5-5BA4-7F06-3F5E-B94FC44F53FE}"/>
              </a:ext>
            </a:extLst>
          </p:cNvPr>
          <p:cNvSpPr/>
          <p:nvPr/>
        </p:nvSpPr>
        <p:spPr>
          <a:xfrm>
            <a:off x="3847922" y="453117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26A0054A-9FED-7DEC-5EF2-BF422A4A6190}"/>
              </a:ext>
            </a:extLst>
          </p:cNvPr>
          <p:cNvSpPr/>
          <p:nvPr/>
        </p:nvSpPr>
        <p:spPr>
          <a:xfrm>
            <a:off x="3847922" y="436044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EBBA1032-419C-BBB9-C3EA-0E0534D94DD4}"/>
              </a:ext>
            </a:extLst>
          </p:cNvPr>
          <p:cNvSpPr/>
          <p:nvPr/>
        </p:nvSpPr>
        <p:spPr>
          <a:xfrm>
            <a:off x="3847922" y="419510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C4E9EF7C-1B99-BB97-BA71-83416EF7C380}"/>
              </a:ext>
            </a:extLst>
          </p:cNvPr>
          <p:cNvSpPr/>
          <p:nvPr/>
        </p:nvSpPr>
        <p:spPr>
          <a:xfrm>
            <a:off x="3847922" y="402437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797BCFB3-4B56-08F8-39AC-E6786C32641B}"/>
              </a:ext>
            </a:extLst>
          </p:cNvPr>
          <p:cNvSpPr/>
          <p:nvPr/>
        </p:nvSpPr>
        <p:spPr>
          <a:xfrm>
            <a:off x="4323881" y="518303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5EB9AC97-EE06-28BE-9F22-D8CF9DE449D7}"/>
              </a:ext>
            </a:extLst>
          </p:cNvPr>
          <p:cNvSpPr/>
          <p:nvPr/>
        </p:nvSpPr>
        <p:spPr>
          <a:xfrm>
            <a:off x="4323881" y="501230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F60267FE-C503-0000-88A5-AE24B6796F62}"/>
              </a:ext>
            </a:extLst>
          </p:cNvPr>
          <p:cNvSpPr/>
          <p:nvPr/>
        </p:nvSpPr>
        <p:spPr>
          <a:xfrm>
            <a:off x="4323881" y="484697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57AF23D7-7363-621E-A949-4FB5A4EE18BC}"/>
              </a:ext>
            </a:extLst>
          </p:cNvPr>
          <p:cNvSpPr/>
          <p:nvPr/>
        </p:nvSpPr>
        <p:spPr>
          <a:xfrm>
            <a:off x="4323881" y="4676239"/>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8CD068AE-34F7-C22C-3F0E-116C1599FDD7}"/>
              </a:ext>
            </a:extLst>
          </p:cNvPr>
          <p:cNvSpPr/>
          <p:nvPr/>
        </p:nvSpPr>
        <p:spPr>
          <a:xfrm>
            <a:off x="4323881" y="451402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A44B939F-8896-C65A-A06C-0B559E44339F}"/>
              </a:ext>
            </a:extLst>
          </p:cNvPr>
          <p:cNvSpPr/>
          <p:nvPr/>
        </p:nvSpPr>
        <p:spPr>
          <a:xfrm>
            <a:off x="4323881" y="434329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100A00DA-071F-8DBD-F227-6071FF74ECF1}"/>
              </a:ext>
            </a:extLst>
          </p:cNvPr>
          <p:cNvSpPr/>
          <p:nvPr/>
        </p:nvSpPr>
        <p:spPr>
          <a:xfrm>
            <a:off x="4323881" y="417795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1B9BA3D2-A3A6-EA06-9DE6-307D2BD3452A}"/>
              </a:ext>
            </a:extLst>
          </p:cNvPr>
          <p:cNvSpPr/>
          <p:nvPr/>
        </p:nvSpPr>
        <p:spPr>
          <a:xfrm>
            <a:off x="4323881" y="4007224"/>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A67B030D-A45F-6EF1-80F7-401E1D34C2DD}"/>
              </a:ext>
            </a:extLst>
          </p:cNvPr>
          <p:cNvSpPr/>
          <p:nvPr/>
        </p:nvSpPr>
        <p:spPr>
          <a:xfrm>
            <a:off x="4768889" y="5027546"/>
            <a:ext cx="292856" cy="337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37B3B9A2-EAD2-7306-A8E9-75DB303C5F06}"/>
              </a:ext>
            </a:extLst>
          </p:cNvPr>
          <p:cNvSpPr/>
          <p:nvPr/>
        </p:nvSpPr>
        <p:spPr>
          <a:xfrm>
            <a:off x="4768889" y="4691479"/>
            <a:ext cx="292856" cy="32367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4C6858BA-69C1-6499-83C2-DB58A3B75293}"/>
              </a:ext>
            </a:extLst>
          </p:cNvPr>
          <p:cNvSpPr/>
          <p:nvPr/>
        </p:nvSpPr>
        <p:spPr>
          <a:xfrm>
            <a:off x="4768889" y="4358530"/>
            <a:ext cx="292856" cy="3307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a:extLst>
              <a:ext uri="{FF2B5EF4-FFF2-40B4-BE49-F238E27FC236}">
                <a16:creationId xmlns:a16="http://schemas.microsoft.com/office/drawing/2014/main" id="{9E1AFDF0-7274-097C-ADBD-91B73BEC5BCA}"/>
              </a:ext>
            </a:extLst>
          </p:cNvPr>
          <p:cNvSpPr/>
          <p:nvPr/>
        </p:nvSpPr>
        <p:spPr>
          <a:xfrm>
            <a:off x="4768889" y="4022463"/>
            <a:ext cx="292856" cy="34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a:extLst>
              <a:ext uri="{FF2B5EF4-FFF2-40B4-BE49-F238E27FC236}">
                <a16:creationId xmlns:a16="http://schemas.microsoft.com/office/drawing/2014/main" id="{3EF4D3CF-399D-2383-D8D6-787A35547BA2}"/>
              </a:ext>
            </a:extLst>
          </p:cNvPr>
          <p:cNvSpPr txBox="1"/>
          <p:nvPr/>
        </p:nvSpPr>
        <p:spPr>
          <a:xfrm>
            <a:off x="2591710" y="6003284"/>
            <a:ext cx="3154375" cy="444262"/>
          </a:xfrm>
          <a:prstGeom prst="rect">
            <a:avLst/>
          </a:prstGeom>
          <a:noFill/>
        </p:spPr>
        <p:txBody>
          <a:bodyPr wrap="none" lIns="91440" tIns="45720" rIns="91440" rtlCol="0" anchor="t">
            <a:noAutofit/>
          </a:bodyPr>
          <a:lstStyle/>
          <a:p>
            <a:r>
              <a:rPr lang="en-US" sz="900" dirty="0">
                <a:solidFill>
                  <a:schemeClr val="tx1"/>
                </a:solidFill>
              </a:rPr>
              <a:t>AP requests STA2,3 to switch to secondary 80MHz channel </a:t>
            </a:r>
          </a:p>
          <a:p>
            <a:r>
              <a:rPr lang="en-US" sz="900" dirty="0">
                <a:solidFill>
                  <a:schemeClr val="tx1"/>
                </a:solidFill>
              </a:rPr>
              <a:t>while STA0, 1 stay in primary 80MHz channel.</a:t>
            </a:r>
          </a:p>
        </p:txBody>
      </p:sp>
      <p:cxnSp>
        <p:nvCxnSpPr>
          <p:cNvPr id="98" name="Straight Arrow Connector 97">
            <a:extLst>
              <a:ext uri="{FF2B5EF4-FFF2-40B4-BE49-F238E27FC236}">
                <a16:creationId xmlns:a16="http://schemas.microsoft.com/office/drawing/2014/main" id="{87384226-F2C3-68EA-766A-CD7665DE518A}"/>
              </a:ext>
            </a:extLst>
          </p:cNvPr>
          <p:cNvCxnSpPr>
            <a:cxnSpLocks/>
          </p:cNvCxnSpPr>
          <p:nvPr/>
        </p:nvCxnSpPr>
        <p:spPr>
          <a:xfrm flipV="1">
            <a:off x="4223823" y="5347863"/>
            <a:ext cx="221142" cy="7018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47257412-6B8F-274D-F3EA-ADA1C40A8D90}"/>
              </a:ext>
            </a:extLst>
          </p:cNvPr>
          <p:cNvSpPr txBox="1"/>
          <p:nvPr/>
        </p:nvSpPr>
        <p:spPr>
          <a:xfrm>
            <a:off x="4216527" y="3755255"/>
            <a:ext cx="459446" cy="200287"/>
          </a:xfrm>
          <a:prstGeom prst="rect">
            <a:avLst/>
          </a:prstGeom>
          <a:noFill/>
        </p:spPr>
        <p:txBody>
          <a:bodyPr wrap="none" lIns="91440" tIns="45720" rIns="91440" rtlCol="0" anchor="t">
            <a:noAutofit/>
          </a:bodyPr>
          <a:lstStyle/>
          <a:p>
            <a:r>
              <a:rPr lang="en-US" sz="700" dirty="0">
                <a:solidFill>
                  <a:schemeClr val="tx1"/>
                </a:solidFill>
              </a:rPr>
              <a:t>BSRP</a:t>
            </a:r>
          </a:p>
          <a:p>
            <a:r>
              <a:rPr lang="en-US" sz="700" dirty="0"/>
              <a:t>Trigger</a:t>
            </a:r>
            <a:endParaRPr lang="en-US" sz="900" dirty="0">
              <a:solidFill>
                <a:schemeClr val="tx1"/>
              </a:solidFill>
            </a:endParaRPr>
          </a:p>
        </p:txBody>
      </p:sp>
      <p:sp>
        <p:nvSpPr>
          <p:cNvPr id="100" name="TextBox 99">
            <a:extLst>
              <a:ext uri="{FF2B5EF4-FFF2-40B4-BE49-F238E27FC236}">
                <a16:creationId xmlns:a16="http://schemas.microsoft.com/office/drawing/2014/main" id="{DC2C2047-7407-3A0D-B07D-E5E809ADAA1A}"/>
              </a:ext>
            </a:extLst>
          </p:cNvPr>
          <p:cNvSpPr txBox="1"/>
          <p:nvPr/>
        </p:nvSpPr>
        <p:spPr>
          <a:xfrm>
            <a:off x="4669058" y="3821531"/>
            <a:ext cx="535460" cy="164965"/>
          </a:xfrm>
          <a:prstGeom prst="rect">
            <a:avLst/>
          </a:prstGeom>
          <a:noFill/>
        </p:spPr>
        <p:txBody>
          <a:bodyPr wrap="none" lIns="91440" tIns="45720" rIns="91440" rtlCol="0" anchor="t">
            <a:noAutofit/>
          </a:bodyPr>
          <a:lstStyle/>
          <a:p>
            <a:r>
              <a:rPr lang="en-US" sz="900" dirty="0">
                <a:solidFill>
                  <a:schemeClr val="tx1"/>
                </a:solidFill>
              </a:rPr>
              <a:t>QoS Null</a:t>
            </a:r>
          </a:p>
        </p:txBody>
      </p:sp>
      <p:sp>
        <p:nvSpPr>
          <p:cNvPr id="101" name="Rectangle 100">
            <a:extLst>
              <a:ext uri="{FF2B5EF4-FFF2-40B4-BE49-F238E27FC236}">
                <a16:creationId xmlns:a16="http://schemas.microsoft.com/office/drawing/2014/main" id="{7CE6364B-83B7-CA97-D8A8-7ED7BF0CAA45}"/>
              </a:ext>
            </a:extLst>
          </p:cNvPr>
          <p:cNvSpPr/>
          <p:nvPr/>
        </p:nvSpPr>
        <p:spPr>
          <a:xfrm>
            <a:off x="5201652" y="5190732"/>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D27BD68C-8128-D849-39B8-E1FFEE1B6B0D}"/>
              </a:ext>
            </a:extLst>
          </p:cNvPr>
          <p:cNvSpPr/>
          <p:nvPr/>
        </p:nvSpPr>
        <p:spPr>
          <a:xfrm>
            <a:off x="5201652" y="502000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BD07453F-7DC1-656A-67A5-FB2904541E0E}"/>
              </a:ext>
            </a:extLst>
          </p:cNvPr>
          <p:cNvSpPr/>
          <p:nvPr/>
        </p:nvSpPr>
        <p:spPr>
          <a:xfrm>
            <a:off x="5201652" y="485466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94EEC65D-D59E-85D7-737D-04011E5BB383}"/>
              </a:ext>
            </a:extLst>
          </p:cNvPr>
          <p:cNvSpPr/>
          <p:nvPr/>
        </p:nvSpPr>
        <p:spPr>
          <a:xfrm>
            <a:off x="5201652" y="468393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1B54644C-7FFC-EBEF-C04B-CDB1D5CDAADF}"/>
              </a:ext>
            </a:extLst>
          </p:cNvPr>
          <p:cNvSpPr/>
          <p:nvPr/>
        </p:nvSpPr>
        <p:spPr>
          <a:xfrm>
            <a:off x="5201652" y="452171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id="{051EA392-A34C-C0AB-6D60-8374724ABE0D}"/>
              </a:ext>
            </a:extLst>
          </p:cNvPr>
          <p:cNvSpPr/>
          <p:nvPr/>
        </p:nvSpPr>
        <p:spPr>
          <a:xfrm>
            <a:off x="5201652" y="435098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id="{40E7B6D3-7087-4A89-A645-4D731A856D2E}"/>
              </a:ext>
            </a:extLst>
          </p:cNvPr>
          <p:cNvSpPr/>
          <p:nvPr/>
        </p:nvSpPr>
        <p:spPr>
          <a:xfrm>
            <a:off x="5201652" y="418565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C88696DF-B005-E36B-1FF2-86E0E4A17F04}"/>
              </a:ext>
            </a:extLst>
          </p:cNvPr>
          <p:cNvSpPr/>
          <p:nvPr/>
        </p:nvSpPr>
        <p:spPr>
          <a:xfrm>
            <a:off x="5201652" y="401491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782059AC-BD81-0B79-4ED3-EEE1E682AF86}"/>
              </a:ext>
            </a:extLst>
          </p:cNvPr>
          <p:cNvSpPr txBox="1"/>
          <p:nvPr/>
        </p:nvSpPr>
        <p:spPr>
          <a:xfrm>
            <a:off x="5142134" y="5411516"/>
            <a:ext cx="665483" cy="344021"/>
          </a:xfrm>
          <a:prstGeom prst="rect">
            <a:avLst/>
          </a:prstGeom>
          <a:noFill/>
        </p:spPr>
        <p:txBody>
          <a:bodyPr wrap="none" lIns="91440" tIns="45720" rIns="91440" rtlCol="0" anchor="t">
            <a:noAutofit/>
          </a:bodyPr>
          <a:lstStyle/>
          <a:p>
            <a:r>
              <a:rPr lang="en-US" sz="900" dirty="0">
                <a:solidFill>
                  <a:schemeClr val="tx1"/>
                </a:solidFill>
              </a:rPr>
              <a:t>Basic</a:t>
            </a:r>
          </a:p>
          <a:p>
            <a:r>
              <a:rPr lang="en-US" sz="900" dirty="0">
                <a:solidFill>
                  <a:schemeClr val="tx1"/>
                </a:solidFill>
              </a:rPr>
              <a:t>Trigger</a:t>
            </a:r>
          </a:p>
        </p:txBody>
      </p:sp>
      <p:sp>
        <p:nvSpPr>
          <p:cNvPr id="110" name="Rectangle 109">
            <a:extLst>
              <a:ext uri="{FF2B5EF4-FFF2-40B4-BE49-F238E27FC236}">
                <a16:creationId xmlns:a16="http://schemas.microsoft.com/office/drawing/2014/main" id="{25CA09B5-D3B9-0CA9-16E8-BF7FE00CD633}"/>
              </a:ext>
            </a:extLst>
          </p:cNvPr>
          <p:cNvSpPr/>
          <p:nvPr/>
        </p:nvSpPr>
        <p:spPr>
          <a:xfrm>
            <a:off x="5645651" y="4033079"/>
            <a:ext cx="1899099" cy="34402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79C3B5CB-F901-A45E-9B68-E513983580DA}"/>
              </a:ext>
            </a:extLst>
          </p:cNvPr>
          <p:cNvSpPr/>
          <p:nvPr/>
        </p:nvSpPr>
        <p:spPr>
          <a:xfrm>
            <a:off x="5639416" y="4370078"/>
            <a:ext cx="1899099" cy="3213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Box 111">
            <a:extLst>
              <a:ext uri="{FF2B5EF4-FFF2-40B4-BE49-F238E27FC236}">
                <a16:creationId xmlns:a16="http://schemas.microsoft.com/office/drawing/2014/main" id="{21F7B81E-2AC0-EDFC-6CC6-62F4E61FDA69}"/>
              </a:ext>
            </a:extLst>
          </p:cNvPr>
          <p:cNvSpPr txBox="1"/>
          <p:nvPr/>
        </p:nvSpPr>
        <p:spPr>
          <a:xfrm>
            <a:off x="5753234" y="5366843"/>
            <a:ext cx="1072356" cy="236959"/>
          </a:xfrm>
          <a:prstGeom prst="rect">
            <a:avLst/>
          </a:prstGeom>
          <a:noFill/>
        </p:spPr>
        <p:txBody>
          <a:bodyPr wrap="none" lIns="91440" tIns="45720" rIns="91440" rtlCol="0" anchor="t">
            <a:noAutofit/>
          </a:bodyPr>
          <a:lstStyle/>
          <a:p>
            <a:r>
              <a:rPr lang="en-US" sz="900" dirty="0">
                <a:solidFill>
                  <a:schemeClr val="tx1"/>
                </a:solidFill>
              </a:rPr>
              <a:t>UHR TB PPDU</a:t>
            </a:r>
          </a:p>
        </p:txBody>
      </p:sp>
      <p:sp>
        <p:nvSpPr>
          <p:cNvPr id="113" name="TextBox 112">
            <a:extLst>
              <a:ext uri="{FF2B5EF4-FFF2-40B4-BE49-F238E27FC236}">
                <a16:creationId xmlns:a16="http://schemas.microsoft.com/office/drawing/2014/main" id="{60BA0C2F-AB3E-D278-FEC3-5C5569E8D9CB}"/>
              </a:ext>
            </a:extLst>
          </p:cNvPr>
          <p:cNvSpPr txBox="1"/>
          <p:nvPr/>
        </p:nvSpPr>
        <p:spPr>
          <a:xfrm>
            <a:off x="5680983" y="4095958"/>
            <a:ext cx="1290294" cy="175570"/>
          </a:xfrm>
          <a:prstGeom prst="rect">
            <a:avLst/>
          </a:prstGeom>
          <a:noFill/>
        </p:spPr>
        <p:txBody>
          <a:bodyPr wrap="none" lIns="91440" tIns="45720" rIns="91440" rtlCol="0" anchor="t">
            <a:noAutofit/>
          </a:bodyPr>
          <a:lstStyle/>
          <a:p>
            <a:r>
              <a:rPr lang="en-US" sz="900" dirty="0">
                <a:solidFill>
                  <a:schemeClr val="tx1"/>
                </a:solidFill>
              </a:rPr>
              <a:t>A-MPDU from STA2</a:t>
            </a:r>
          </a:p>
        </p:txBody>
      </p:sp>
      <p:sp>
        <p:nvSpPr>
          <p:cNvPr id="114" name="TextBox 113">
            <a:extLst>
              <a:ext uri="{FF2B5EF4-FFF2-40B4-BE49-F238E27FC236}">
                <a16:creationId xmlns:a16="http://schemas.microsoft.com/office/drawing/2014/main" id="{D10705AE-B1D9-E04F-6183-3A48EE35CF36}"/>
              </a:ext>
            </a:extLst>
          </p:cNvPr>
          <p:cNvSpPr txBox="1"/>
          <p:nvPr/>
        </p:nvSpPr>
        <p:spPr>
          <a:xfrm>
            <a:off x="5675917" y="4404135"/>
            <a:ext cx="1290294" cy="175570"/>
          </a:xfrm>
          <a:prstGeom prst="rect">
            <a:avLst/>
          </a:prstGeom>
          <a:noFill/>
        </p:spPr>
        <p:txBody>
          <a:bodyPr wrap="none" lIns="91440" tIns="45720" rIns="91440" rtlCol="0" anchor="t">
            <a:noAutofit/>
          </a:bodyPr>
          <a:lstStyle/>
          <a:p>
            <a:r>
              <a:rPr lang="en-US" sz="900" dirty="0">
                <a:solidFill>
                  <a:schemeClr val="tx1"/>
                </a:solidFill>
              </a:rPr>
              <a:t>A-MPDU from STA3</a:t>
            </a:r>
          </a:p>
        </p:txBody>
      </p:sp>
      <p:sp>
        <p:nvSpPr>
          <p:cNvPr id="115" name="Rectangle 114">
            <a:extLst>
              <a:ext uri="{FF2B5EF4-FFF2-40B4-BE49-F238E27FC236}">
                <a16:creationId xmlns:a16="http://schemas.microsoft.com/office/drawing/2014/main" id="{A82F6AEE-B9A5-6924-BE21-C127D8EA9F94}"/>
              </a:ext>
            </a:extLst>
          </p:cNvPr>
          <p:cNvSpPr/>
          <p:nvPr/>
        </p:nvSpPr>
        <p:spPr>
          <a:xfrm>
            <a:off x="7753103" y="519141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FCEA33C3-A9A8-3D2F-C1DA-087F785C61AF}"/>
              </a:ext>
            </a:extLst>
          </p:cNvPr>
          <p:cNvSpPr/>
          <p:nvPr/>
        </p:nvSpPr>
        <p:spPr>
          <a:xfrm>
            <a:off x="7753103" y="502068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22F74A9E-7955-25D2-4401-9394D934EEDA}"/>
              </a:ext>
            </a:extLst>
          </p:cNvPr>
          <p:cNvSpPr/>
          <p:nvPr/>
        </p:nvSpPr>
        <p:spPr>
          <a:xfrm>
            <a:off x="7753103" y="485535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D7C69BF2-A413-494E-C0DC-7D7095F11C5B}"/>
              </a:ext>
            </a:extLst>
          </p:cNvPr>
          <p:cNvSpPr/>
          <p:nvPr/>
        </p:nvSpPr>
        <p:spPr>
          <a:xfrm>
            <a:off x="7753103" y="468461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a:extLst>
              <a:ext uri="{FF2B5EF4-FFF2-40B4-BE49-F238E27FC236}">
                <a16:creationId xmlns:a16="http://schemas.microsoft.com/office/drawing/2014/main" id="{A80DA155-D489-98F5-63F8-D0EDDF34D297}"/>
              </a:ext>
            </a:extLst>
          </p:cNvPr>
          <p:cNvSpPr/>
          <p:nvPr/>
        </p:nvSpPr>
        <p:spPr>
          <a:xfrm>
            <a:off x="7753103" y="4522402"/>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a:extLst>
              <a:ext uri="{FF2B5EF4-FFF2-40B4-BE49-F238E27FC236}">
                <a16:creationId xmlns:a16="http://schemas.microsoft.com/office/drawing/2014/main" id="{9908604C-EF4A-D113-8E2C-C33E50B1D505}"/>
              </a:ext>
            </a:extLst>
          </p:cNvPr>
          <p:cNvSpPr/>
          <p:nvPr/>
        </p:nvSpPr>
        <p:spPr>
          <a:xfrm>
            <a:off x="7753103" y="435167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a:extLst>
              <a:ext uri="{FF2B5EF4-FFF2-40B4-BE49-F238E27FC236}">
                <a16:creationId xmlns:a16="http://schemas.microsoft.com/office/drawing/2014/main" id="{B32C69E4-D90E-CD77-42B6-37BC0263A82A}"/>
              </a:ext>
            </a:extLst>
          </p:cNvPr>
          <p:cNvSpPr/>
          <p:nvPr/>
        </p:nvSpPr>
        <p:spPr>
          <a:xfrm>
            <a:off x="7753103" y="418633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F24678DA-3EA5-8DF8-F3FD-6CD80484CEF1}"/>
              </a:ext>
            </a:extLst>
          </p:cNvPr>
          <p:cNvSpPr/>
          <p:nvPr/>
        </p:nvSpPr>
        <p:spPr>
          <a:xfrm>
            <a:off x="7753103" y="401560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Box 122">
            <a:extLst>
              <a:ext uri="{FF2B5EF4-FFF2-40B4-BE49-F238E27FC236}">
                <a16:creationId xmlns:a16="http://schemas.microsoft.com/office/drawing/2014/main" id="{90834864-CA8A-955D-9B3C-988D064469CD}"/>
              </a:ext>
            </a:extLst>
          </p:cNvPr>
          <p:cNvSpPr txBox="1"/>
          <p:nvPr/>
        </p:nvSpPr>
        <p:spPr>
          <a:xfrm>
            <a:off x="7701765" y="5410172"/>
            <a:ext cx="734948" cy="236959"/>
          </a:xfrm>
          <a:prstGeom prst="rect">
            <a:avLst/>
          </a:prstGeom>
          <a:noFill/>
        </p:spPr>
        <p:txBody>
          <a:bodyPr wrap="none" lIns="91440" tIns="45720" rIns="91440" rtlCol="0" anchor="t">
            <a:noAutofit/>
          </a:bodyPr>
          <a:lstStyle/>
          <a:p>
            <a:r>
              <a:rPr lang="en-US" sz="900" dirty="0">
                <a:solidFill>
                  <a:schemeClr val="tx1"/>
                </a:solidFill>
              </a:rPr>
              <a:t>M-BA</a:t>
            </a:r>
          </a:p>
        </p:txBody>
      </p:sp>
      <p:sp>
        <p:nvSpPr>
          <p:cNvPr id="124" name="Rectangle 123">
            <a:extLst>
              <a:ext uri="{FF2B5EF4-FFF2-40B4-BE49-F238E27FC236}">
                <a16:creationId xmlns:a16="http://schemas.microsoft.com/office/drawing/2014/main" id="{1A7D50F2-D4C7-4FFD-A032-C9AEF23BD8CB}"/>
              </a:ext>
            </a:extLst>
          </p:cNvPr>
          <p:cNvSpPr/>
          <p:nvPr/>
        </p:nvSpPr>
        <p:spPr>
          <a:xfrm>
            <a:off x="5652895" y="4689286"/>
            <a:ext cx="1899099" cy="34402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5E29E1DF-C046-E875-753B-44CA77DA3D25}"/>
              </a:ext>
            </a:extLst>
          </p:cNvPr>
          <p:cNvSpPr/>
          <p:nvPr/>
        </p:nvSpPr>
        <p:spPr>
          <a:xfrm>
            <a:off x="5646660" y="5035429"/>
            <a:ext cx="1899099" cy="3213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TextBox 125">
            <a:extLst>
              <a:ext uri="{FF2B5EF4-FFF2-40B4-BE49-F238E27FC236}">
                <a16:creationId xmlns:a16="http://schemas.microsoft.com/office/drawing/2014/main" id="{93A2BBEE-0494-AB58-7DC1-4AF23E7C4F1F}"/>
              </a:ext>
            </a:extLst>
          </p:cNvPr>
          <p:cNvSpPr txBox="1"/>
          <p:nvPr/>
        </p:nvSpPr>
        <p:spPr>
          <a:xfrm>
            <a:off x="5697371" y="4752165"/>
            <a:ext cx="1290294" cy="175570"/>
          </a:xfrm>
          <a:prstGeom prst="rect">
            <a:avLst/>
          </a:prstGeom>
          <a:noFill/>
        </p:spPr>
        <p:txBody>
          <a:bodyPr wrap="none" lIns="91440" tIns="45720" rIns="91440" rtlCol="0" anchor="t">
            <a:noAutofit/>
          </a:bodyPr>
          <a:lstStyle/>
          <a:p>
            <a:r>
              <a:rPr lang="en-US" sz="900" dirty="0">
                <a:solidFill>
                  <a:schemeClr val="tx1"/>
                </a:solidFill>
              </a:rPr>
              <a:t>A-MPDU from STA0</a:t>
            </a:r>
          </a:p>
        </p:txBody>
      </p:sp>
      <p:sp>
        <p:nvSpPr>
          <p:cNvPr id="127" name="TextBox 126">
            <a:extLst>
              <a:ext uri="{FF2B5EF4-FFF2-40B4-BE49-F238E27FC236}">
                <a16:creationId xmlns:a16="http://schemas.microsoft.com/office/drawing/2014/main" id="{CE10B14E-50CB-762A-B126-4152CD596738}"/>
              </a:ext>
            </a:extLst>
          </p:cNvPr>
          <p:cNvSpPr txBox="1"/>
          <p:nvPr/>
        </p:nvSpPr>
        <p:spPr>
          <a:xfrm>
            <a:off x="5692305" y="5060342"/>
            <a:ext cx="1290294" cy="175570"/>
          </a:xfrm>
          <a:prstGeom prst="rect">
            <a:avLst/>
          </a:prstGeom>
          <a:noFill/>
        </p:spPr>
        <p:txBody>
          <a:bodyPr wrap="none" lIns="91440" tIns="45720" rIns="91440" rtlCol="0" anchor="t">
            <a:noAutofit/>
          </a:bodyPr>
          <a:lstStyle/>
          <a:p>
            <a:r>
              <a:rPr lang="en-US" sz="900" dirty="0">
                <a:solidFill>
                  <a:schemeClr val="tx1"/>
                </a:solidFill>
              </a:rPr>
              <a:t>A-MPDU from STA1</a:t>
            </a:r>
          </a:p>
        </p:txBody>
      </p:sp>
    </p:spTree>
    <p:extLst>
      <p:ext uri="{BB962C8B-B14F-4D97-AF65-F5344CB8AC3E}">
        <p14:creationId xmlns:p14="http://schemas.microsoft.com/office/powerpoint/2010/main" val="424398692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1742</Words>
  <Application>Microsoft Office PowerPoint</Application>
  <PresentationFormat>On-screen Show (4:3)</PresentationFormat>
  <Paragraphs>159</Paragraphs>
  <Slides>11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Calibri</vt:lpstr>
      <vt:lpstr>Calibri Light</vt:lpstr>
      <vt:lpstr>Times New Roman</vt:lpstr>
      <vt:lpstr>Wingdings</vt:lpstr>
      <vt:lpstr>802-11-Submission</vt:lpstr>
      <vt:lpstr>Custom Design</vt:lpstr>
      <vt:lpstr>Dynamic Channel Switch Operation</vt:lpstr>
      <vt:lpstr>Recap: Dynamic Channel Switch</vt:lpstr>
      <vt:lpstr>Soliciting Control Frame and STA’s Parking Channel </vt:lpstr>
      <vt:lpstr>Frame Exchanges and Switching Back to Primary Channel</vt:lpstr>
      <vt:lpstr>NAV Timer with BW Information</vt:lpstr>
      <vt:lpstr>Dynamic Channel Puncture vs Dynamic Channel Switch</vt:lpstr>
      <vt:lpstr>Dynamic Channel Puncture vs Dynamic Channel Switch</vt:lpstr>
      <vt:lpstr>Initiating Control Frame for Dynamic Channel Switch</vt:lpstr>
      <vt:lpstr>Double MU-RTS + CTS or MU-RTS+ CTS Followed by BSRP/BQRP Trigger + QoS Null</vt:lpstr>
      <vt:lpstr>STA’s CF-End</vt:lpstr>
      <vt:lpstr>Summary</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2093</cp:revision>
  <cp:lastPrinted>1998-02-10T13:28:06Z</cp:lastPrinted>
  <dcterms:created xsi:type="dcterms:W3CDTF">2007-05-21T21:00:37Z</dcterms:created>
  <dcterms:modified xsi:type="dcterms:W3CDTF">2024-03-08T17:26:43Z</dcterms:modified>
  <cp:category>Submission</cp:category>
</cp:coreProperties>
</file>