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31" r:id="rId2"/>
    <p:sldId id="910" r:id="rId3"/>
    <p:sldId id="956" r:id="rId4"/>
    <p:sldId id="958" r:id="rId5"/>
    <p:sldId id="957" r:id="rId6"/>
    <p:sldId id="959" r:id="rId7"/>
    <p:sldId id="952" r:id="rId8"/>
    <p:sldId id="939" r:id="rId9"/>
    <p:sldId id="960" r:id="rId1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83" d="100"/>
          <a:sy n="83" d="100"/>
        </p:scale>
        <p:origin x="1188" y="6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a:t>(Huawei)</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3/11/2024</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a:t>(</a:t>
            </a:r>
            <a:r>
              <a:rPr lang="en-US" altLang="zh-CN" dirty="0"/>
              <a:t>Huawei</a:t>
            </a:r>
            <a:r>
              <a:rPr lang="en-GB" dirty="0"/>
              <a:t>)</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
        <p:nvSpPr>
          <p:cNvPr id="8" name="Rectangle 4">
            <a:extLst>
              <a:ext uri="{FF2B5EF4-FFF2-40B4-BE49-F238E27FC236}">
                <a16:creationId xmlns:a16="http://schemas.microsoft.com/office/drawing/2014/main" id="{1CADB04A-8BC5-4077-AD64-B68ADEED3033}"/>
              </a:ext>
            </a:extLst>
          </p:cNvPr>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November 2023</a:t>
            </a:r>
            <a:endParaRPr lang="en-GB" altLang="en-US" dirty="0"/>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Alice Chen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a:t>
            </a:r>
            <a:r>
              <a:rPr lang="en-US" altLang="en-US" sz="1800" b="1" dirty="0"/>
              <a:t>0490</a:t>
            </a:r>
            <a:r>
              <a:rPr lang="en-GB" altLang="en-US" sz="1800" b="1" dirty="0"/>
              <a:t>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a:t>Discussion on Control Frame and MAC Header Protection</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2024-03-08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869651522"/>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9884">
                <a:tc>
                  <a:txBody>
                    <a:bodyPr/>
                    <a:lstStyle/>
                    <a:p>
                      <a:pPr algn="ctr"/>
                      <a:r>
                        <a:rPr lang="en-US" sz="1100" dirty="0"/>
                        <a:t>Yunbo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Shenzhen, China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liyunbo@Huawei.com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1376">
                <a:tc>
                  <a:txBody>
                    <a:bodyPr/>
                    <a:lstStyle/>
                    <a:p>
                      <a:pPr algn="ctr"/>
                      <a:r>
                        <a:rPr lang="en-US" sz="1100" dirty="0"/>
                        <a:t>Yuchen</a:t>
                      </a:r>
                      <a:r>
                        <a:rPr lang="en-US" sz="1100" baseline="0" dirty="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Guogang</a:t>
                      </a:r>
                      <a:r>
                        <a:rPr lang="en-US" sz="1100" dirty="0"/>
                        <a:t>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Yue Zhao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Maolin</a:t>
                      </a:r>
                      <a:r>
                        <a:rPr lang="en-US" sz="1100" dirty="0"/>
                        <a:t> Zhang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843879"/>
                  </a:ext>
                </a:extLst>
              </a:tr>
            </a:tbl>
          </a:graphicData>
        </a:graphic>
      </p:graphicFrame>
      <p:sp>
        <p:nvSpPr>
          <p:cNvPr id="2" name="Date Placeholder 1">
            <a:extLst>
              <a:ext uri="{FF2B5EF4-FFF2-40B4-BE49-F238E27FC236}">
                <a16:creationId xmlns:a16="http://schemas.microsoft.com/office/drawing/2014/main" id="{03265076-FD70-4C31-B264-554CB894DA91}"/>
              </a:ext>
            </a:extLst>
          </p:cNvPr>
          <p:cNvSpPr>
            <a:spLocks noGrp="1"/>
          </p:cNvSpPr>
          <p:nvPr>
            <p:ph type="dt" sz="half" idx="2"/>
          </p:nvPr>
        </p:nvSpPr>
        <p:spPr>
          <a:xfrm>
            <a:off x="696913" y="332601"/>
            <a:ext cx="1182055" cy="276999"/>
          </a:xfrm>
        </p:spPr>
        <p:txBody>
          <a:bodyPr/>
          <a:lstStyle/>
          <a:p>
            <a:pPr>
              <a:defRPr/>
            </a:pPr>
            <a:r>
              <a:rPr lang="en-US" altLang="zh-CN" dirty="0"/>
              <a:t>March</a:t>
            </a:r>
            <a:r>
              <a:rPr lang="en-US" altLang="en-US" dirty="0"/>
              <a:t> 2024</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8325"/>
            <a:ext cx="7772400" cy="4486275"/>
          </a:xfrm>
        </p:spPr>
        <p:txBody>
          <a:bodyPr/>
          <a:lstStyle/>
          <a:p>
            <a:r>
              <a:rPr lang="en-US" sz="1800" dirty="0"/>
              <a:t>Many presentations in the UHR SG and 11bn discuss secure control frame and MAC header protection; [1-9]</a:t>
            </a:r>
          </a:p>
          <a:p>
            <a:r>
              <a:rPr lang="en-US" sz="1800" dirty="0"/>
              <a:t> The target of designs is to solve the issues below:</a:t>
            </a:r>
          </a:p>
          <a:p>
            <a:pPr lvl="1"/>
            <a:r>
              <a:rPr lang="en-US" sz="1600" dirty="0"/>
              <a:t>Data stream disruption</a:t>
            </a:r>
          </a:p>
          <a:p>
            <a:pPr lvl="1"/>
            <a:r>
              <a:rPr lang="en-US" sz="1600" dirty="0"/>
              <a:t>Denial of service</a:t>
            </a:r>
          </a:p>
          <a:p>
            <a:pPr lvl="1"/>
            <a:r>
              <a:rPr lang="en-US" sz="1600" dirty="0"/>
              <a:t>Power drainage</a:t>
            </a:r>
          </a:p>
          <a:p>
            <a:pPr lvl="1"/>
            <a:r>
              <a:rPr lang="en-US" sz="1600" dirty="0"/>
              <a:t>Resource wastage</a:t>
            </a:r>
          </a:p>
          <a:p>
            <a:r>
              <a:rPr lang="en-US" sz="1800" dirty="0"/>
              <a:t>Before we dive into the design, we need to think about the questions below</a:t>
            </a:r>
          </a:p>
          <a:p>
            <a:pPr lvl="1"/>
            <a:r>
              <a:rPr lang="en-US" sz="1600" dirty="0"/>
              <a:t>Are these real issues to be solved?</a:t>
            </a:r>
          </a:p>
          <a:p>
            <a:pPr lvl="1"/>
            <a:r>
              <a:rPr lang="en-US" altLang="zh-CN" sz="1600" dirty="0"/>
              <a:t>How to deal with other control frames besides TF, BAR and BA?</a:t>
            </a:r>
          </a:p>
          <a:p>
            <a:pPr lvl="1"/>
            <a:r>
              <a:rPr lang="en-US" sz="1600" dirty="0"/>
              <a:t>Can we achieve the target when secure control frame and MAC header protection are used?</a:t>
            </a:r>
          </a:p>
          <a:p>
            <a:pPr lvl="1"/>
            <a:r>
              <a:rPr lang="en-US" sz="1600" dirty="0"/>
              <a:t>Can an attack spread?</a:t>
            </a:r>
          </a:p>
          <a:p>
            <a:pPr lvl="1"/>
            <a:r>
              <a:rPr lang="en-US" sz="1600" dirty="0"/>
              <a:t>What do we finally get?</a:t>
            </a:r>
          </a:p>
          <a:p>
            <a:pPr lvl="1"/>
            <a:endParaRPr 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t>Introduction</a:t>
            </a:r>
          </a:p>
        </p:txBody>
      </p:sp>
      <p:sp>
        <p:nvSpPr>
          <p:cNvPr id="7" name="Date Placeholder 1">
            <a:extLst>
              <a:ext uri="{FF2B5EF4-FFF2-40B4-BE49-F238E27FC236}">
                <a16:creationId xmlns:a16="http://schemas.microsoft.com/office/drawing/2014/main" id="{03265076-FD70-4C31-B264-554CB894DA91}"/>
              </a:ext>
            </a:extLst>
          </p:cNvPr>
          <p:cNvSpPr>
            <a:spLocks noGrp="1"/>
          </p:cNvSpPr>
          <p:nvPr>
            <p:ph type="dt" sz="half" idx="2"/>
          </p:nvPr>
        </p:nvSpPr>
        <p:spPr>
          <a:xfrm>
            <a:off x="696913" y="332601"/>
            <a:ext cx="1182055" cy="276999"/>
          </a:xfrm>
        </p:spPr>
        <p:txBody>
          <a:bodyPr/>
          <a:lstStyle/>
          <a:p>
            <a:pPr>
              <a:defRPr/>
            </a:pPr>
            <a:r>
              <a:rPr lang="en-US" altLang="zh-CN" dirty="0"/>
              <a:t>March</a:t>
            </a:r>
            <a:r>
              <a:rPr lang="en-US" altLang="en-US" dirty="0"/>
              <a:t> 2024</a:t>
            </a:r>
            <a:endParaRPr lang="en-GB" altLang="en-US" dirty="0"/>
          </a:p>
        </p:txBody>
      </p:sp>
    </p:spTree>
    <p:extLst>
      <p:ext uri="{BB962C8B-B14F-4D97-AF65-F5344CB8AC3E}">
        <p14:creationId xmlns:p14="http://schemas.microsoft.com/office/powerpoint/2010/main" val="1220693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Are These Real Issues?</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3" name="Content Placeholder 1"/>
          <p:cNvSpPr>
            <a:spLocks noGrp="1"/>
          </p:cNvSpPr>
          <p:nvPr>
            <p:ph idx="1"/>
          </p:nvPr>
        </p:nvSpPr>
        <p:spPr>
          <a:xfrm>
            <a:off x="684212" y="1676400"/>
            <a:ext cx="8078787" cy="4114800"/>
          </a:xfrm>
        </p:spPr>
        <p:txBody>
          <a:bodyPr/>
          <a:lstStyle/>
          <a:p>
            <a:r>
              <a:rPr lang="en-US" sz="1800" dirty="0"/>
              <a:t>I don’t think all of these are real issues that the group needs to address;</a:t>
            </a:r>
          </a:p>
          <a:p>
            <a:r>
              <a:rPr lang="en-US" sz="1800" dirty="0"/>
              <a:t>Lack of motivation for an attacker to initiate an attack; </a:t>
            </a:r>
          </a:p>
          <a:p>
            <a:pPr lvl="1"/>
            <a:r>
              <a:rPr lang="en-US" sz="1400" dirty="0"/>
              <a:t>Because the victim’s data is encrypted, the </a:t>
            </a:r>
            <a:r>
              <a:rPr lang="en-US" altLang="zh-CN" sz="1400" dirty="0"/>
              <a:t>attacker can not get the date;</a:t>
            </a:r>
          </a:p>
          <a:p>
            <a:pPr lvl="1"/>
            <a:r>
              <a:rPr lang="en-US" sz="1400" dirty="0"/>
              <a:t>The attacker needs to spend a lot of effort to initiate the attack, and also waste the attacker’s time and power;</a:t>
            </a:r>
          </a:p>
          <a:p>
            <a:r>
              <a:rPr lang="en-US" sz="1800" dirty="0"/>
              <a:t>No data to show whether and how often these issues happen in the real world;</a:t>
            </a:r>
          </a:p>
          <a:p>
            <a:r>
              <a:rPr lang="en-US" sz="1800" dirty="0"/>
              <a:t>Practice is the best proof</a:t>
            </a:r>
          </a:p>
          <a:p>
            <a:pPr lvl="1"/>
            <a:r>
              <a:rPr lang="en-US" sz="1400" dirty="0"/>
              <a:t>The unprotected control frames are used since the beginning of the Wi-Fi eco-system, which has already been used for 20 + years;</a:t>
            </a:r>
          </a:p>
          <a:p>
            <a:pPr lvl="1"/>
            <a:r>
              <a:rPr lang="en-US" sz="1400" dirty="0"/>
              <a:t>The Trigger frame that was introduced in 11ax, will be used for 10+ years when Wi-Fi 8 be published;</a:t>
            </a:r>
          </a:p>
          <a:p>
            <a:pPr lvl="1"/>
            <a:r>
              <a:rPr lang="en-US" sz="1400" dirty="0"/>
              <a:t>The Wi-Fi eco-system is widely used</a:t>
            </a:r>
            <a:r>
              <a:rPr lang="en-US" altLang="zh-CN" sz="1400" dirty="0"/>
              <a:t> everyday</a:t>
            </a:r>
            <a:r>
              <a:rPr lang="en-US" sz="1400" dirty="0"/>
              <a:t> in every country/area in the world.</a:t>
            </a:r>
            <a:endParaRPr lang="en-US" sz="1600" dirty="0"/>
          </a:p>
          <a:p>
            <a:endParaRPr lang="en-US" sz="1600" dirty="0"/>
          </a:p>
        </p:txBody>
      </p:sp>
      <p:sp>
        <p:nvSpPr>
          <p:cNvPr id="14" name="Date Placeholder 1">
            <a:extLst>
              <a:ext uri="{FF2B5EF4-FFF2-40B4-BE49-F238E27FC236}">
                <a16:creationId xmlns:a16="http://schemas.microsoft.com/office/drawing/2014/main" id="{03265076-FD70-4C31-B264-554CB894DA91}"/>
              </a:ext>
            </a:extLst>
          </p:cNvPr>
          <p:cNvSpPr>
            <a:spLocks noGrp="1"/>
          </p:cNvSpPr>
          <p:nvPr>
            <p:ph type="dt" sz="half" idx="2"/>
          </p:nvPr>
        </p:nvSpPr>
        <p:spPr>
          <a:xfrm>
            <a:off x="696913" y="332601"/>
            <a:ext cx="1182055" cy="276999"/>
          </a:xfrm>
        </p:spPr>
        <p:txBody>
          <a:bodyPr/>
          <a:lstStyle/>
          <a:p>
            <a:pPr>
              <a:defRPr/>
            </a:pPr>
            <a:r>
              <a:rPr lang="en-US" altLang="zh-CN" dirty="0"/>
              <a:t>March</a:t>
            </a:r>
            <a:r>
              <a:rPr lang="en-US" altLang="en-US" dirty="0"/>
              <a:t> 2024</a:t>
            </a:r>
            <a:endParaRPr lang="en-GB" altLang="en-US" dirty="0"/>
          </a:p>
        </p:txBody>
      </p:sp>
    </p:spTree>
    <p:extLst>
      <p:ext uri="{BB962C8B-B14F-4D97-AF65-F5344CB8AC3E}">
        <p14:creationId xmlns:p14="http://schemas.microsoft.com/office/powerpoint/2010/main" val="951095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Issues for Other Control Frames?</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3" name="Content Placeholder 1"/>
          <p:cNvSpPr>
            <a:spLocks noGrp="1"/>
          </p:cNvSpPr>
          <p:nvPr>
            <p:ph idx="1"/>
          </p:nvPr>
        </p:nvSpPr>
        <p:spPr>
          <a:xfrm>
            <a:off x="684212" y="1676400"/>
            <a:ext cx="8078787" cy="4114800"/>
          </a:xfrm>
        </p:spPr>
        <p:txBody>
          <a:bodyPr/>
          <a:lstStyle/>
          <a:p>
            <a:r>
              <a:rPr lang="en-US" sz="1800" dirty="0"/>
              <a:t>The presentations mainly discuss issues for the control frames below</a:t>
            </a:r>
          </a:p>
          <a:p>
            <a:pPr lvl="1"/>
            <a:r>
              <a:rPr lang="en-US" sz="1400" dirty="0"/>
              <a:t>Trigger frame </a:t>
            </a:r>
          </a:p>
          <a:p>
            <a:pPr lvl="1"/>
            <a:r>
              <a:rPr lang="en-US" sz="1400" dirty="0"/>
              <a:t>BAR frame</a:t>
            </a:r>
          </a:p>
          <a:p>
            <a:pPr lvl="1"/>
            <a:r>
              <a:rPr lang="en-US" sz="1400" dirty="0"/>
              <a:t>BA frame</a:t>
            </a:r>
          </a:p>
          <a:p>
            <a:r>
              <a:rPr lang="en-US" sz="1800" dirty="0"/>
              <a:t>Issue for other control frames are mentioned in [4]; </a:t>
            </a:r>
          </a:p>
          <a:p>
            <a:pPr lvl="1"/>
            <a:r>
              <a:rPr lang="en-US" sz="1400" dirty="0"/>
              <a:t>RTS frame</a:t>
            </a:r>
          </a:p>
          <a:p>
            <a:pPr lvl="1"/>
            <a:r>
              <a:rPr lang="en-US" sz="1400" dirty="0"/>
              <a:t>PS-Poll frame</a:t>
            </a:r>
          </a:p>
          <a:p>
            <a:pPr lvl="1"/>
            <a:r>
              <a:rPr lang="en-US" sz="1400" dirty="0" err="1"/>
              <a:t>Ack</a:t>
            </a:r>
            <a:r>
              <a:rPr lang="en-US" sz="1400" dirty="0"/>
              <a:t> frame</a:t>
            </a:r>
          </a:p>
          <a:p>
            <a:pPr lvl="1"/>
            <a:endParaRPr lang="en-US" sz="1400" dirty="0"/>
          </a:p>
          <a:p>
            <a:r>
              <a:rPr lang="en-US" sz="1800" dirty="0"/>
              <a:t>More issues for other control frames may exist</a:t>
            </a:r>
          </a:p>
          <a:p>
            <a:pPr lvl="1"/>
            <a:r>
              <a:rPr lang="en-US" sz="1400" dirty="0"/>
              <a:t>Ack: All individual management frames (except Action No Ack) will solicit an Ack frame, the attacker may respond with a fake Ack frame to cheat an AP</a:t>
            </a:r>
          </a:p>
          <a:p>
            <a:pPr lvl="1"/>
            <a:r>
              <a:rPr lang="en-US" sz="1400" dirty="0"/>
              <a:t>CF-End: the attacker may abuse a CF-End frame to terminate a TXOP holder’s TXOP </a:t>
            </a:r>
          </a:p>
          <a:p>
            <a:pPr lvl="1"/>
            <a:r>
              <a:rPr lang="en-US" sz="1400" dirty="0"/>
              <a:t>CTS-to-self: the attacker can send a CTS-to-self without </a:t>
            </a:r>
            <a:r>
              <a:rPr lang="en-US" sz="1400" dirty="0" err="1"/>
              <a:t>backoff</a:t>
            </a:r>
            <a:r>
              <a:rPr lang="en-US" sz="1400" dirty="0"/>
              <a:t>, to occupy the medium through a virtual CCA mechanism</a:t>
            </a:r>
          </a:p>
          <a:p>
            <a:pPr lvl="1"/>
            <a:endParaRPr lang="en-US" sz="1200" dirty="0"/>
          </a:p>
          <a:p>
            <a:endParaRPr lang="en-US" sz="1600" dirty="0"/>
          </a:p>
        </p:txBody>
      </p:sp>
      <p:sp>
        <p:nvSpPr>
          <p:cNvPr id="14" name="Date Placeholder 1">
            <a:extLst>
              <a:ext uri="{FF2B5EF4-FFF2-40B4-BE49-F238E27FC236}">
                <a16:creationId xmlns:a16="http://schemas.microsoft.com/office/drawing/2014/main" id="{03265076-FD70-4C31-B264-554CB894DA91}"/>
              </a:ext>
            </a:extLst>
          </p:cNvPr>
          <p:cNvSpPr>
            <a:spLocks noGrp="1"/>
          </p:cNvSpPr>
          <p:nvPr>
            <p:ph type="dt" sz="half" idx="2"/>
          </p:nvPr>
        </p:nvSpPr>
        <p:spPr>
          <a:xfrm>
            <a:off x="696913" y="332601"/>
            <a:ext cx="1182055" cy="276999"/>
          </a:xfrm>
        </p:spPr>
        <p:txBody>
          <a:bodyPr/>
          <a:lstStyle/>
          <a:p>
            <a:pPr>
              <a:defRPr/>
            </a:pPr>
            <a:r>
              <a:rPr lang="en-US" altLang="zh-CN" dirty="0"/>
              <a:t>March</a:t>
            </a:r>
            <a:r>
              <a:rPr lang="en-US" altLang="en-US" dirty="0"/>
              <a:t> 2024</a:t>
            </a:r>
            <a:endParaRPr lang="en-GB" altLang="en-US" dirty="0"/>
          </a:p>
        </p:txBody>
      </p:sp>
    </p:spTree>
    <p:extLst>
      <p:ext uri="{BB962C8B-B14F-4D97-AF65-F5344CB8AC3E}">
        <p14:creationId xmlns:p14="http://schemas.microsoft.com/office/powerpoint/2010/main" val="2286436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Can We Achieve The Target?</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3" name="Content Placeholder 1"/>
          <p:cNvSpPr>
            <a:spLocks noGrp="1"/>
          </p:cNvSpPr>
          <p:nvPr>
            <p:ph idx="1"/>
          </p:nvPr>
        </p:nvSpPr>
        <p:spPr>
          <a:xfrm>
            <a:off x="684212" y="1676400"/>
            <a:ext cx="8078787" cy="4114800"/>
          </a:xfrm>
        </p:spPr>
        <p:txBody>
          <a:bodyPr/>
          <a:lstStyle/>
          <a:p>
            <a:r>
              <a:rPr lang="en-US" sz="1800" dirty="0"/>
              <a:t>I don’t think so;</a:t>
            </a:r>
          </a:p>
          <a:p>
            <a:r>
              <a:rPr lang="en-US" sz="1800" dirty="0"/>
              <a:t>Please remember that the purpose of the attacker is one or more of:</a:t>
            </a:r>
          </a:p>
          <a:p>
            <a:pPr lvl="1"/>
            <a:r>
              <a:rPr lang="en-US" altLang="zh-CN" sz="1400" dirty="0"/>
              <a:t>Data stream disruption</a:t>
            </a:r>
          </a:p>
          <a:p>
            <a:pPr lvl="1"/>
            <a:r>
              <a:rPr lang="en-US" altLang="zh-CN" sz="1400" dirty="0"/>
              <a:t>Denial of service</a:t>
            </a:r>
          </a:p>
          <a:p>
            <a:pPr lvl="1"/>
            <a:r>
              <a:rPr lang="en-US" altLang="zh-CN" sz="1400" dirty="0"/>
              <a:t>Power drainage</a:t>
            </a:r>
          </a:p>
          <a:p>
            <a:pPr lvl="1"/>
            <a:r>
              <a:rPr lang="en-US" altLang="zh-CN" sz="1400" dirty="0"/>
              <a:t>Resource wastage</a:t>
            </a:r>
          </a:p>
          <a:p>
            <a:endParaRPr lang="en-US" sz="1800" dirty="0"/>
          </a:p>
          <a:p>
            <a:r>
              <a:rPr lang="en-US" sz="1800" dirty="0"/>
              <a:t>The attacker can achieve the purpose easily, even totally following all the rules; </a:t>
            </a:r>
          </a:p>
          <a:p>
            <a:pPr lvl="1"/>
            <a:r>
              <a:rPr lang="en-US" sz="1400" dirty="0"/>
              <a:t>Always transmit broadcast frames, so that all the STAs need to receive the packets all of the time, and will drain all STA’s power quickly;</a:t>
            </a:r>
          </a:p>
          <a:p>
            <a:pPr lvl="1"/>
            <a:r>
              <a:rPr lang="en-US" sz="1400" dirty="0"/>
              <a:t>Always contend the medium by using the minimum CW, and occupy the channel through CTS-to-self. The result is, denial of service for all STAs.</a:t>
            </a:r>
          </a:p>
          <a:p>
            <a:pPr lvl="1"/>
            <a:endParaRPr lang="en-US" sz="1400" dirty="0"/>
          </a:p>
          <a:p>
            <a:endParaRPr lang="en-US" sz="1600" dirty="0"/>
          </a:p>
        </p:txBody>
      </p:sp>
      <p:sp>
        <p:nvSpPr>
          <p:cNvPr id="14" name="Date Placeholder 1">
            <a:extLst>
              <a:ext uri="{FF2B5EF4-FFF2-40B4-BE49-F238E27FC236}">
                <a16:creationId xmlns:a16="http://schemas.microsoft.com/office/drawing/2014/main" id="{03265076-FD70-4C31-B264-554CB894DA91}"/>
              </a:ext>
            </a:extLst>
          </p:cNvPr>
          <p:cNvSpPr>
            <a:spLocks noGrp="1"/>
          </p:cNvSpPr>
          <p:nvPr>
            <p:ph type="dt" sz="half" idx="2"/>
          </p:nvPr>
        </p:nvSpPr>
        <p:spPr>
          <a:xfrm>
            <a:off x="696913" y="332601"/>
            <a:ext cx="1182055" cy="276999"/>
          </a:xfrm>
        </p:spPr>
        <p:txBody>
          <a:bodyPr/>
          <a:lstStyle/>
          <a:p>
            <a:pPr>
              <a:defRPr/>
            </a:pPr>
            <a:r>
              <a:rPr lang="en-US" altLang="zh-CN" dirty="0"/>
              <a:t>March</a:t>
            </a:r>
            <a:r>
              <a:rPr lang="en-US" altLang="en-US" dirty="0"/>
              <a:t> 2024</a:t>
            </a:r>
            <a:endParaRPr lang="en-GB" altLang="en-US" dirty="0"/>
          </a:p>
        </p:txBody>
      </p:sp>
    </p:spTree>
    <p:extLst>
      <p:ext uri="{BB962C8B-B14F-4D97-AF65-F5344CB8AC3E}">
        <p14:creationId xmlns:p14="http://schemas.microsoft.com/office/powerpoint/2010/main" val="3256196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t>Can The Attacks spread?</a:t>
            </a:r>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3" name="Content Placeholder 1"/>
          <p:cNvSpPr>
            <a:spLocks noGrp="1"/>
          </p:cNvSpPr>
          <p:nvPr>
            <p:ph idx="1"/>
          </p:nvPr>
        </p:nvSpPr>
        <p:spPr>
          <a:xfrm>
            <a:off x="684212" y="1676400"/>
            <a:ext cx="8078787" cy="4114800"/>
          </a:xfrm>
        </p:spPr>
        <p:txBody>
          <a:bodyPr/>
          <a:lstStyle/>
          <a:p>
            <a:r>
              <a:rPr lang="en-US" sz="1800" dirty="0"/>
              <a:t>No, the attacks are very difficult to spread;</a:t>
            </a:r>
          </a:p>
          <a:p>
            <a:r>
              <a:rPr lang="en-US" sz="1800" dirty="0"/>
              <a:t>The key requirements for such attacks are</a:t>
            </a:r>
          </a:p>
          <a:p>
            <a:pPr lvl="1"/>
            <a:r>
              <a:rPr lang="en-US" sz="1400" dirty="0"/>
              <a:t>Physical approaches to the victims, typically within 10 meters</a:t>
            </a:r>
          </a:p>
          <a:p>
            <a:pPr lvl="1"/>
            <a:r>
              <a:rPr lang="en-US" sz="1400" dirty="0"/>
              <a:t>Constant power supply to maintain the attack</a:t>
            </a:r>
          </a:p>
          <a:p>
            <a:r>
              <a:rPr lang="en-US" sz="1800" dirty="0"/>
              <a:t>I can not imagine how the attacker can install such equipment in the victim's home or office;</a:t>
            </a:r>
          </a:p>
          <a:p>
            <a:r>
              <a:rPr lang="en-US" sz="1800" dirty="0"/>
              <a:t>Even if the attacker can make it, the attack equipment can be easily located since it is in a very limited physical area and needs to transmit wireless signals frequently.</a:t>
            </a:r>
          </a:p>
          <a:p>
            <a:endParaRPr lang="en-US" sz="1600" dirty="0"/>
          </a:p>
          <a:p>
            <a:endParaRPr lang="en-US" sz="1600" dirty="0"/>
          </a:p>
        </p:txBody>
      </p:sp>
      <p:sp>
        <p:nvSpPr>
          <p:cNvPr id="14" name="Date Placeholder 1">
            <a:extLst>
              <a:ext uri="{FF2B5EF4-FFF2-40B4-BE49-F238E27FC236}">
                <a16:creationId xmlns:a16="http://schemas.microsoft.com/office/drawing/2014/main" id="{03265076-FD70-4C31-B264-554CB894DA91}"/>
              </a:ext>
            </a:extLst>
          </p:cNvPr>
          <p:cNvSpPr>
            <a:spLocks noGrp="1"/>
          </p:cNvSpPr>
          <p:nvPr>
            <p:ph type="dt" sz="half" idx="2"/>
          </p:nvPr>
        </p:nvSpPr>
        <p:spPr>
          <a:xfrm>
            <a:off x="696913" y="332601"/>
            <a:ext cx="1182055" cy="276999"/>
          </a:xfrm>
        </p:spPr>
        <p:txBody>
          <a:bodyPr/>
          <a:lstStyle/>
          <a:p>
            <a:pPr>
              <a:defRPr/>
            </a:pPr>
            <a:r>
              <a:rPr lang="en-US" altLang="zh-CN" dirty="0"/>
              <a:t>March</a:t>
            </a:r>
            <a:r>
              <a:rPr lang="en-US" altLang="en-US" dirty="0"/>
              <a:t> 2024</a:t>
            </a:r>
            <a:endParaRPr lang="en-GB" altLang="en-US" dirty="0"/>
          </a:p>
        </p:txBody>
      </p:sp>
    </p:spTree>
    <p:extLst>
      <p:ext uri="{BB962C8B-B14F-4D97-AF65-F5344CB8AC3E}">
        <p14:creationId xmlns:p14="http://schemas.microsoft.com/office/powerpoint/2010/main" val="1096773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What Have We Finally Got?</a:t>
            </a:r>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3" name="Content Placeholder 1"/>
          <p:cNvSpPr>
            <a:spLocks noGrp="1"/>
          </p:cNvSpPr>
          <p:nvPr>
            <p:ph idx="1"/>
          </p:nvPr>
        </p:nvSpPr>
        <p:spPr>
          <a:xfrm>
            <a:off x="684212" y="1676400"/>
            <a:ext cx="8078787" cy="4114800"/>
          </a:xfrm>
        </p:spPr>
        <p:txBody>
          <a:bodyPr/>
          <a:lstStyle/>
          <a:p>
            <a:r>
              <a:rPr lang="en-US" sz="1800" dirty="0"/>
              <a:t>A similar example is that: installation of traffic lights at the road crossing will help to reduce traffic accidents.  So the suggestion is to install traffic lights at each country cross road;</a:t>
            </a:r>
          </a:p>
          <a:p>
            <a:r>
              <a:rPr lang="en-US" sz="1800" dirty="0"/>
              <a:t>Obviously it is not necessary. The traffic lights on the country roads will significantly add cost, and obstruct the traffic;</a:t>
            </a:r>
          </a:p>
          <a:p>
            <a:r>
              <a:rPr lang="en-US" sz="1800" dirty="0"/>
              <a:t>If we do control frame protection and MAC header protection, the customer will have same secure experience (or negligible improvement) as before, but will need to pay more for the higher cost of the Wi-Fi chips;</a:t>
            </a:r>
          </a:p>
          <a:p>
            <a:r>
              <a:rPr lang="en-US" sz="1800" dirty="0"/>
              <a:t>The low cost and high efficiency are the big benefits of the Wi-Fi eco-system, we are weakening these benefits if we go in this direction.</a:t>
            </a:r>
          </a:p>
          <a:p>
            <a:endParaRPr lang="en-US" sz="1600" dirty="0"/>
          </a:p>
          <a:p>
            <a:endParaRPr lang="en-US" sz="1600" dirty="0"/>
          </a:p>
        </p:txBody>
      </p:sp>
      <p:sp>
        <p:nvSpPr>
          <p:cNvPr id="14" name="Date Placeholder 1">
            <a:extLst>
              <a:ext uri="{FF2B5EF4-FFF2-40B4-BE49-F238E27FC236}">
                <a16:creationId xmlns:a16="http://schemas.microsoft.com/office/drawing/2014/main" id="{03265076-FD70-4C31-B264-554CB894DA91}"/>
              </a:ext>
            </a:extLst>
          </p:cNvPr>
          <p:cNvSpPr>
            <a:spLocks noGrp="1"/>
          </p:cNvSpPr>
          <p:nvPr>
            <p:ph type="dt" sz="half" idx="2"/>
          </p:nvPr>
        </p:nvSpPr>
        <p:spPr>
          <a:xfrm>
            <a:off x="696913" y="332601"/>
            <a:ext cx="1182055" cy="276999"/>
          </a:xfrm>
        </p:spPr>
        <p:txBody>
          <a:bodyPr/>
          <a:lstStyle/>
          <a:p>
            <a:pPr>
              <a:defRPr/>
            </a:pPr>
            <a:r>
              <a:rPr lang="en-US" altLang="zh-CN" dirty="0"/>
              <a:t>March</a:t>
            </a:r>
            <a:r>
              <a:rPr lang="en-US" altLang="en-US" dirty="0"/>
              <a:t> 2024</a:t>
            </a:r>
            <a:endParaRPr lang="en-GB" altLang="en-US" dirty="0"/>
          </a:p>
        </p:txBody>
      </p:sp>
    </p:spTree>
    <p:extLst>
      <p:ext uri="{BB962C8B-B14F-4D97-AF65-F5344CB8AC3E}">
        <p14:creationId xmlns:p14="http://schemas.microsoft.com/office/powerpoint/2010/main" val="3829063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r>
              <a:rPr lang="en-US" sz="1800" dirty="0"/>
              <a:t>The control frame protection and MAC header protection are not for real issues that need to be solved;</a:t>
            </a:r>
          </a:p>
          <a:p>
            <a:r>
              <a:rPr lang="en-US" sz="1800" dirty="0"/>
              <a:t>The target of avoiding data </a:t>
            </a:r>
            <a:r>
              <a:rPr lang="en-US" altLang="zh-CN" sz="1800" dirty="0"/>
              <a:t>disruption</a:t>
            </a:r>
            <a:r>
              <a:rPr lang="en-US" sz="1800" dirty="0"/>
              <a:t> and power drain cannot be achieved through secure control frame and MAC header protection;</a:t>
            </a:r>
          </a:p>
          <a:p>
            <a:r>
              <a:rPr lang="en-US" sz="1800" dirty="0"/>
              <a:t>Even such attacks happen in some rare circumstances, the attacks are difficult to spread;</a:t>
            </a:r>
          </a:p>
          <a:p>
            <a:r>
              <a:rPr lang="en-US" altLang="zh-CN" sz="1800" dirty="0"/>
              <a:t>We will add cost and burden for the Wi-Fi eco-system, but with negligible improvements in security, if we go in this direction.</a:t>
            </a:r>
          </a:p>
          <a:p>
            <a:endParaRPr lang="en-US" sz="2000" dirty="0"/>
          </a:p>
          <a:p>
            <a:endParaRPr lang="en-US" sz="1600" dirty="0"/>
          </a:p>
          <a:p>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Summary</a:t>
            </a: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9" name="Date Placeholder 1">
            <a:extLst>
              <a:ext uri="{FF2B5EF4-FFF2-40B4-BE49-F238E27FC236}">
                <a16:creationId xmlns:a16="http://schemas.microsoft.com/office/drawing/2014/main" id="{03265076-FD70-4C31-B264-554CB894DA91}"/>
              </a:ext>
            </a:extLst>
          </p:cNvPr>
          <p:cNvSpPr>
            <a:spLocks noGrp="1"/>
          </p:cNvSpPr>
          <p:nvPr>
            <p:ph type="dt" sz="half" idx="2"/>
          </p:nvPr>
        </p:nvSpPr>
        <p:spPr>
          <a:xfrm>
            <a:off x="696913" y="332601"/>
            <a:ext cx="1182055" cy="276999"/>
          </a:xfrm>
        </p:spPr>
        <p:txBody>
          <a:bodyPr/>
          <a:lstStyle/>
          <a:p>
            <a:pPr>
              <a:defRPr/>
            </a:pPr>
            <a:r>
              <a:rPr lang="en-US" altLang="zh-CN" dirty="0"/>
              <a:t>March</a:t>
            </a:r>
            <a:r>
              <a:rPr lang="en-US" altLang="en-US" dirty="0"/>
              <a:t> 2024</a:t>
            </a:r>
            <a:endParaRPr lang="en-GB" altLang="en-US" dirty="0"/>
          </a:p>
        </p:txBody>
      </p:sp>
    </p:spTree>
    <p:extLst>
      <p:ext uri="{BB962C8B-B14F-4D97-AF65-F5344CB8AC3E}">
        <p14:creationId xmlns:p14="http://schemas.microsoft.com/office/powerpoint/2010/main" val="2531324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r>
              <a:rPr lang="en-US" altLang="zh-CN" sz="1600" dirty="0"/>
              <a:t>[1] 11-23-0286 Trigger Frame Protection</a:t>
            </a:r>
          </a:p>
          <a:p>
            <a:r>
              <a:rPr lang="en-US" altLang="zh-CN" sz="1600" dirty="0"/>
              <a:t>[2] 11-23-0312 Thoughts on Secure Control frames</a:t>
            </a:r>
          </a:p>
          <a:p>
            <a:r>
              <a:rPr lang="en-US" altLang="zh-CN" sz="1600" dirty="0"/>
              <a:t>[3] 11-23-0352 Enhanced Security Discussion</a:t>
            </a:r>
          </a:p>
          <a:p>
            <a:r>
              <a:rPr lang="en-US" altLang="zh-CN" sz="1600" dirty="0"/>
              <a:t>[4] 11-23-1102 security enhancement follow up</a:t>
            </a:r>
          </a:p>
          <a:p>
            <a:r>
              <a:rPr lang="en-US" altLang="zh-CN" sz="1600" dirty="0"/>
              <a:t>[5] 11-23-1914 Enhanced Security Consideration in UHR</a:t>
            </a:r>
          </a:p>
          <a:p>
            <a:r>
              <a:rPr lang="en-US" altLang="zh-CN" sz="1600" dirty="0"/>
              <a:t>[6] 11-23-1995 Trigger BA and BAR protection</a:t>
            </a:r>
          </a:p>
          <a:p>
            <a:r>
              <a:rPr lang="en-US" altLang="zh-CN" sz="1600" dirty="0"/>
              <a:t>[7] 11-23-0356 MAC Header Protection </a:t>
            </a:r>
          </a:p>
          <a:p>
            <a:r>
              <a:rPr lang="en-US" altLang="zh-CN" sz="1600" dirty="0"/>
              <a:t>[8] 11-23-1997 MAC Header Protection </a:t>
            </a:r>
          </a:p>
          <a:p>
            <a:r>
              <a:rPr lang="en-US" altLang="zh-CN" sz="1600" dirty="0"/>
              <a:t>[9] 11-23-1888 MAC Header protection- follow up</a:t>
            </a:r>
          </a:p>
          <a:p>
            <a:endParaRPr lang="en-US" altLang="zh-CN" sz="2000" dirty="0"/>
          </a:p>
          <a:p>
            <a:endParaRPr lang="en-US" sz="2000" dirty="0"/>
          </a:p>
          <a:p>
            <a:endParaRPr lang="en-US" sz="1600" dirty="0"/>
          </a:p>
          <a:p>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References</a:t>
            </a: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9" name="Date Placeholder 1">
            <a:extLst>
              <a:ext uri="{FF2B5EF4-FFF2-40B4-BE49-F238E27FC236}">
                <a16:creationId xmlns:a16="http://schemas.microsoft.com/office/drawing/2014/main" id="{03265076-FD70-4C31-B264-554CB894DA91}"/>
              </a:ext>
            </a:extLst>
          </p:cNvPr>
          <p:cNvSpPr>
            <a:spLocks noGrp="1"/>
          </p:cNvSpPr>
          <p:nvPr>
            <p:ph type="dt" sz="half" idx="2"/>
          </p:nvPr>
        </p:nvSpPr>
        <p:spPr>
          <a:xfrm>
            <a:off x="696913" y="332601"/>
            <a:ext cx="1182055" cy="276999"/>
          </a:xfrm>
        </p:spPr>
        <p:txBody>
          <a:bodyPr/>
          <a:lstStyle/>
          <a:p>
            <a:pPr>
              <a:defRPr/>
            </a:pPr>
            <a:r>
              <a:rPr lang="en-US" altLang="zh-CN" dirty="0"/>
              <a:t>March</a:t>
            </a:r>
            <a:r>
              <a:rPr lang="en-US" altLang="en-US" dirty="0"/>
              <a:t> 2024</a:t>
            </a:r>
            <a:endParaRPr lang="en-GB" altLang="en-US" dirty="0"/>
          </a:p>
        </p:txBody>
      </p:sp>
    </p:spTree>
    <p:extLst>
      <p:ext uri="{BB962C8B-B14F-4D97-AF65-F5344CB8AC3E}">
        <p14:creationId xmlns:p14="http://schemas.microsoft.com/office/powerpoint/2010/main" val="5529296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95394</TotalTime>
  <Words>990</Words>
  <Application>Microsoft Office PowerPoint</Application>
  <PresentationFormat>全屏显示(4:3)</PresentationFormat>
  <Paragraphs>126</Paragraphs>
  <Slides>9</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9</vt:i4>
      </vt:variant>
    </vt:vector>
  </HeadingPairs>
  <TitlesOfParts>
    <vt:vector size="13" baseType="lpstr">
      <vt:lpstr>Qualcomm Office Regular</vt:lpstr>
      <vt:lpstr>Qualcomm Regular</vt:lpstr>
      <vt:lpstr>Times New Roman</vt:lpstr>
      <vt:lpstr>802-11-Submission</vt:lpstr>
      <vt:lpstr>Discussion on Control Frame and MAC Header Protection</vt:lpstr>
      <vt:lpstr>Introduction</vt:lpstr>
      <vt:lpstr>Are These Real Issues?</vt:lpstr>
      <vt:lpstr>Issues for Other Control Frames?</vt:lpstr>
      <vt:lpstr>Can We Achieve The Target?</vt:lpstr>
      <vt:lpstr>Can The Attacks spread?</vt:lpstr>
      <vt:lpstr>What Have We Finally Got?</vt:lpstr>
      <vt:lpstr>Summary</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1981</cp:revision>
  <cp:lastPrinted>1998-02-10T13:28:06Z</cp:lastPrinted>
  <dcterms:created xsi:type="dcterms:W3CDTF">2004-12-02T14:01:45Z</dcterms:created>
  <dcterms:modified xsi:type="dcterms:W3CDTF">2024-03-10T20:29:46Z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(3)k8nUi0caVdbtnG1K2s9zeQgWf3OBTDClsRRofVvcGAmMmKnQg6EOc5LOwbOxduYNPO8kaoS1
udBIMBR8Rv/v81JfcnGBidOcKEwMWRkiEUa1YPm01ZGYc56GfgIh0xeLI+juCtXApq0z5KlA
3B770AC/Cn8GWcNBzi2Ix/7M3h3EOWdoxq6GugzJyx5qcYD7zzRi5Lx1p2/0SNi78eTvtbWl
TXc12Dhzm3DCMgJ3tu</vt:lpwstr>
  </property>
  <property fmtid="{D5CDD505-2E9C-101B-9397-08002B2CF9AE}" pid="4" name="_2015_ms_pID_7253431">
    <vt:lpwstr>xlyiPafd1D3jt56zE9I4cJF7yX83LsGlvBWTZoRrubWAJPsM3gOVTl
1OcQvMlcOgvQTPsmlUbpTF43Iqcct+qbq0n0hJOewEx1dDDo4BsA9FLqD4tJ0upBEU0E5R9E
ydVUi7g/IgxifaldtVyrpDvxGdWXLHZfWsB8e2/JVIOp/pmJwz7HapX+GW3LaCkP1T+7RRhr
UP1rfARVNjkHfNdhbU247hokIm7emxPZObjn</vt:lpwstr>
  </property>
  <property fmtid="{D5CDD505-2E9C-101B-9397-08002B2CF9AE}" pid="5" name="_2015_ms_pID_7253432">
    <vt:lpwstr>7eFcy8lKBk2bC/LmrGxmWXY=</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1709888670</vt:lpwstr>
  </property>
</Properties>
</file>