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6" r:id="rId5"/>
    <p:sldId id="275" r:id="rId6"/>
    <p:sldId id="274" r:id="rId7"/>
    <p:sldId id="947" r:id="rId8"/>
    <p:sldId id="948" r:id="rId9"/>
    <p:sldId id="950" r:id="rId10"/>
    <p:sldId id="952" r:id="rId11"/>
    <p:sldId id="951" r:id="rId12"/>
    <p:sldId id="946"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1" d="100"/>
          <a:sy n="61" d="100"/>
        </p:scale>
        <p:origin x="3230" y="3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1669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962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876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156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5304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4989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0488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762372994"/>
              </p:ext>
            </p:extLst>
          </p:nvPr>
        </p:nvGraphicFramePr>
        <p:xfrm>
          <a:off x="1086836" y="2941634"/>
          <a:ext cx="9897495" cy="2053910"/>
        </p:xfrm>
        <a:graphic>
          <a:graphicData uri="http://schemas.openxmlformats.org/drawingml/2006/table">
            <a:tbl>
              <a:tblPr firstRow="1" bandRow="1">
                <a:tableStyleId>{5940675A-B579-460E-94D1-54222C63F5DA}</a:tableStyleId>
              </a:tblPr>
              <a:tblGrid>
                <a:gridCol w="1696796">
                  <a:extLst>
                    <a:ext uri="{9D8B030D-6E8A-4147-A177-3AD203B41FA5}">
                      <a16:colId xmlns:a16="http://schemas.microsoft.com/office/drawing/2014/main" val="20000"/>
                    </a:ext>
                  </a:extLst>
                </a:gridCol>
                <a:gridCol w="2262202">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590947">
                  <a:extLst>
                    <a:ext uri="{9D8B030D-6E8A-4147-A177-3AD203B41FA5}">
                      <a16:colId xmlns:a16="http://schemas.microsoft.com/office/drawing/2014/main" val="20003"/>
                    </a:ext>
                  </a:extLst>
                </a:gridCol>
                <a:gridCol w="2368051">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a:latin typeface="+mn-lt"/>
                        </a:rPr>
                        <a:t>Ke Zhong</a:t>
                      </a:r>
                      <a:endParaRPr lang="zh-CN" altLang="en-US" sz="1400" dirty="0">
                        <a:latin typeface="+mn-lt"/>
                      </a:endParaRPr>
                    </a:p>
                  </a:txBody>
                  <a:tcPr/>
                </a:tc>
                <a:tc>
                  <a:txBody>
                    <a:bodyPr/>
                    <a:lstStyle/>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Hui Che</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chehui@ruijie.com.cn</a:t>
                      </a:r>
                      <a:endParaRPr lang="zh-CN" altLang="en-US" sz="1400" dirty="0">
                        <a:latin typeface="+mn-lt"/>
                      </a:endParaRPr>
                    </a:p>
                  </a:txBody>
                  <a:tcPr/>
                </a:tc>
                <a:extLst>
                  <a:ext uri="{0D108BD9-81ED-4DB2-BD59-A6C34878D82A}">
                    <a16:rowId xmlns:a16="http://schemas.microsoft.com/office/drawing/2014/main" val="2169123081"/>
                  </a:ext>
                </a:extLst>
              </a:tr>
              <a:tr h="337630">
                <a:tc>
                  <a:txBody>
                    <a:bodyPr/>
                    <a:lstStyle/>
                    <a:p>
                      <a:r>
                        <a:rPr lang="en-US" altLang="zh-CN" sz="1400" dirty="0">
                          <a:latin typeface="+mn-lt"/>
                        </a:rPr>
                        <a:t>Hang Yang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yanghang1@ruijie.com.cn</a:t>
                      </a:r>
                      <a:endParaRPr lang="zh-CN" altLang="en-US" sz="1400" dirty="0">
                        <a:latin typeface="+mn-lt"/>
                      </a:endParaRPr>
                    </a:p>
                  </a:txBody>
                  <a:tcPr/>
                </a:tc>
                <a:extLst>
                  <a:ext uri="{0D108BD9-81ED-4DB2-BD59-A6C34878D82A}">
                    <a16:rowId xmlns:a16="http://schemas.microsoft.com/office/drawing/2014/main" val="3065427899"/>
                  </a:ext>
                </a:extLst>
              </a:tr>
              <a:tr h="337630">
                <a:tc>
                  <a:txBody>
                    <a:bodyPr/>
                    <a:lstStyle/>
                    <a:p>
                      <a:r>
                        <a:rPr lang="en-US" altLang="zh-CN" sz="1400" dirty="0" err="1">
                          <a:latin typeface="+mn-lt"/>
                        </a:rPr>
                        <a:t>Longlong</a:t>
                      </a:r>
                      <a:r>
                        <a:rPr lang="en-US" altLang="zh-CN" sz="1400" dirty="0">
                          <a:latin typeface="+mn-lt"/>
                        </a:rPr>
                        <a:t> Hong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honglonglong@ruijie.com.cn</a:t>
                      </a:r>
                      <a:endParaRPr lang="zh-CN" altLang="en-US" sz="1400" dirty="0">
                        <a:latin typeface="+mn-lt"/>
                      </a:endParaRPr>
                    </a:p>
                  </a:txBody>
                  <a:tcPr/>
                </a:tc>
                <a:extLst>
                  <a:ext uri="{0D108BD9-81ED-4DB2-BD59-A6C34878D82A}">
                    <a16:rowId xmlns:a16="http://schemas.microsoft.com/office/drawing/2014/main" val="2948822267"/>
                  </a:ext>
                </a:extLst>
              </a:tr>
              <a:tr h="337630">
                <a:tc>
                  <a:txBody>
                    <a:bodyPr/>
                    <a:lstStyle/>
                    <a:p>
                      <a:r>
                        <a:rPr lang="en-US" altLang="zh-CN" sz="1400" dirty="0" err="1">
                          <a:latin typeface="+mn-lt"/>
                        </a:rPr>
                        <a:t>Yuqian</a:t>
                      </a:r>
                      <a:r>
                        <a:rPr lang="en-US" altLang="zh-CN" sz="1400" dirty="0">
                          <a:latin typeface="+mn-lt"/>
                        </a:rPr>
                        <a:t> Tang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tangyuqian@ruijie.com.cn</a:t>
                      </a:r>
                      <a:endParaRPr lang="zh-CN" altLang="en-US" sz="1400" dirty="0">
                        <a:latin typeface="+mn-lt"/>
                      </a:endParaRPr>
                    </a:p>
                  </a:txBody>
                  <a:tcPr/>
                </a:tc>
                <a:extLst>
                  <a:ext uri="{0D108BD9-81ED-4DB2-BD59-A6C34878D82A}">
                    <a16:rowId xmlns:a16="http://schemas.microsoft.com/office/drawing/2014/main" val="2690408751"/>
                  </a:ext>
                </a:extLst>
              </a:tr>
            </a:tbl>
          </a:graphicData>
        </a:graphic>
      </p:graphicFrame>
      <p:sp>
        <p:nvSpPr>
          <p:cNvPr id="3073" name="Rectangle 1"/>
          <p:cNvSpPr>
            <a:spLocks noGrp="1" noChangeArrowheads="1"/>
          </p:cNvSpPr>
          <p:nvPr>
            <p:ph type="ctrTitle"/>
          </p:nvPr>
        </p:nvSpPr>
        <p:spPr>
          <a:xfrm>
            <a:off x="914400" y="66731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STA-assisted Calibration for Multi-AP Coordination</a:t>
            </a:r>
          </a:p>
        </p:txBody>
      </p:sp>
      <p:sp>
        <p:nvSpPr>
          <p:cNvPr id="3074" name="Rectangle 2"/>
          <p:cNvSpPr>
            <a:spLocks noGrp="1" noChangeArrowheads="1"/>
          </p:cNvSpPr>
          <p:nvPr>
            <p:ph type="subTitle" idx="1"/>
          </p:nvPr>
        </p:nvSpPr>
        <p:spPr>
          <a:xfrm>
            <a:off x="1768383"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2024-05-31</a:t>
            </a:r>
          </a:p>
        </p:txBody>
      </p:sp>
      <p:sp>
        <p:nvSpPr>
          <p:cNvPr id="6" name="Date Placeholder 3"/>
          <p:cNvSpPr>
            <a:spLocks noGrp="1"/>
          </p:cNvSpPr>
          <p:nvPr>
            <p:ph type="dt" idx="10"/>
          </p:nvPr>
        </p:nvSpPr>
        <p:spPr/>
        <p:txBody>
          <a:bodyPr/>
          <a:lstStyle/>
          <a:p>
            <a:r>
              <a:rPr lang="en-US" altLang="zh-CN" dirty="0"/>
              <a:t>May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4912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91579"/>
            <a:ext cx="10361084" cy="1065213"/>
          </a:xfrm>
        </p:spPr>
        <p:txBody>
          <a:bodyPr/>
          <a:lstStyle/>
          <a:p>
            <a:r>
              <a:rPr lang="en-GB" dirty="0"/>
              <a:t>Discussions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3" name="Rectangle 2">
            <a:extLst>
              <a:ext uri="{FF2B5EF4-FFF2-40B4-BE49-F238E27FC236}">
                <a16:creationId xmlns:a16="http://schemas.microsoft.com/office/drawing/2014/main" id="{2A172877-366C-28F1-9333-B6D5BACDB66C}"/>
              </a:ext>
            </a:extLst>
          </p:cNvPr>
          <p:cNvSpPr txBox="1">
            <a:spLocks noChangeArrowheads="1"/>
          </p:cNvSpPr>
          <p:nvPr/>
        </p:nvSpPr>
        <p:spPr bwMode="auto">
          <a:xfrm>
            <a:off x="479376" y="1484784"/>
            <a:ext cx="11580848" cy="457075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zh-CN" sz="2000" kern="0" dirty="0"/>
              <a:t>C</a:t>
            </a:r>
            <a:r>
              <a:rPr lang="en-US" altLang="zh-CN" sz="1800" kern="0" dirty="0"/>
              <a:t>: </a:t>
            </a:r>
          </a:p>
          <a:p>
            <a:pPr marL="0" indent="0"/>
            <a:r>
              <a:rPr lang="en-US" altLang="zh-CN" sz="1800" b="0" dirty="0">
                <a:effectLst/>
                <a:latin typeface="Times New Roman" panose="02020603050405020304" pitchFamily="18" charset="0"/>
                <a:ea typeface="Times New Roman" panose="02020603050405020304" pitchFamily="18" charset="0"/>
              </a:rPr>
              <a:t>In poor status, why joint-transmission can be considered?</a:t>
            </a:r>
            <a:r>
              <a:rPr lang="en-US" altLang="zh-CN" sz="1800" b="0" kern="0" dirty="0">
                <a:latin typeface="Times New Roman" panose="02020603050405020304" pitchFamily="18" charset="0"/>
                <a:ea typeface="Times New Roman" panose="02020603050405020304" pitchFamily="18" charset="0"/>
              </a:rPr>
              <a:t>  </a:t>
            </a:r>
            <a:endParaRPr lang="en-US" altLang="zh-CN" sz="1800" b="0" kern="0" dirty="0"/>
          </a:p>
          <a:p>
            <a:pPr marL="0" indent="0"/>
            <a:endParaRPr lang="en-US" sz="1800" kern="0" dirty="0"/>
          </a:p>
          <a:p>
            <a:r>
              <a:rPr lang="en-US" sz="2000" kern="0" dirty="0">
                <a:solidFill>
                  <a:schemeClr val="tx1"/>
                </a:solidFill>
              </a:rPr>
              <a:t>A</a:t>
            </a:r>
            <a:r>
              <a:rPr lang="en-US" sz="2000" b="0" kern="0" dirty="0">
                <a:solidFill>
                  <a:schemeClr val="tx1"/>
                </a:solidFill>
              </a:rPr>
              <a:t>: </a:t>
            </a:r>
          </a:p>
          <a:p>
            <a:pPr algn="just">
              <a:buFont typeface="Arial" panose="020B0604020202020204" pitchFamily="34" charset="0"/>
              <a:buChar char="•"/>
            </a:pPr>
            <a:r>
              <a:rPr lang="en-US" altLang="zh-CN" sz="1800" b="0" dirty="0"/>
              <a:t>Non-ideal backhaul is a practical scenario in most of commercial deployments. Ideal backhaul where ideal synchronization can be achieved among APs rarely exists in practice. Calibration is always needed among APs in practice due to non-ideality of backhaul. </a:t>
            </a:r>
          </a:p>
          <a:p>
            <a:pPr algn="just">
              <a:buFont typeface="Arial" panose="020B0604020202020204" pitchFamily="34" charset="0"/>
              <a:buChar char="•"/>
            </a:pPr>
            <a:r>
              <a:rPr lang="en-US" altLang="zh-CN" sz="1800" b="0" dirty="0"/>
              <a:t>Therefore, non-ideal backhaul should be described as ‘a real status’ instead of ‘a poor status’.  </a:t>
            </a:r>
          </a:p>
          <a:p>
            <a:pPr algn="just">
              <a:buFont typeface="Arial" panose="020B0604020202020204" pitchFamily="34" charset="0"/>
              <a:buChar char="•"/>
            </a:pPr>
            <a:r>
              <a:rPr lang="en-US" altLang="zh-CN" sz="1800" b="0" dirty="0"/>
              <a:t>Joint-transmission (JT) can significantly improve throughput and latency when high-accuracy time/phase synchronization can be achieved among APs.  </a:t>
            </a:r>
          </a:p>
          <a:p>
            <a:pPr algn="just">
              <a:buFont typeface="Arial" panose="020B0604020202020204" pitchFamily="34" charset="0"/>
              <a:buChar char="•"/>
            </a:pPr>
            <a:r>
              <a:rPr lang="en-US" altLang="zh-CN" sz="1800" b="0" dirty="0"/>
              <a:t>Furthermore, JT is mentioned here only as an example, because of its more strict synchronization requirement compared to other schemes. However, it is not to say the other schemes do not require synchronization between APs. More synchronized APs are always preferred for all multi-AP transmission schemes </a:t>
            </a:r>
            <a:r>
              <a:rPr lang="en-US" altLang="zh-CN" sz="1800" b="0" dirty="0">
                <a:effectLst/>
              </a:rPr>
              <a:t>(C-OFDMA, C-TDMA, C-SR, C-BF, C-RTWT, JT)</a:t>
            </a:r>
            <a:r>
              <a:rPr lang="en-US" altLang="zh-CN" sz="1800" b="0" dirty="0"/>
              <a:t>.</a:t>
            </a:r>
          </a:p>
          <a:p>
            <a:pPr algn="just">
              <a:buFont typeface="Arial" panose="020B0604020202020204" pitchFamily="34" charset="0"/>
              <a:buChar char="•"/>
            </a:pPr>
            <a:endParaRPr lang="en-US" altLang="zh-CN" sz="1600" kern="0" dirty="0"/>
          </a:p>
        </p:txBody>
      </p:sp>
    </p:spTree>
    <p:extLst>
      <p:ext uri="{BB962C8B-B14F-4D97-AF65-F5344CB8AC3E}">
        <p14:creationId xmlns:p14="http://schemas.microsoft.com/office/powerpoint/2010/main" val="26165938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91579"/>
            <a:ext cx="10361084" cy="1065213"/>
          </a:xfrm>
        </p:spPr>
        <p:txBody>
          <a:bodyPr/>
          <a:lstStyle/>
          <a:p>
            <a:r>
              <a:rPr lang="en-GB" dirty="0"/>
              <a:t>Discussions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7" name="文本框 6">
            <a:extLst>
              <a:ext uri="{FF2B5EF4-FFF2-40B4-BE49-F238E27FC236}">
                <a16:creationId xmlns:a16="http://schemas.microsoft.com/office/drawing/2014/main" id="{7E87C143-FDFC-9A31-FE54-7032DADDFB93}"/>
              </a:ext>
            </a:extLst>
          </p:cNvPr>
          <p:cNvSpPr txBox="1"/>
          <p:nvPr/>
        </p:nvSpPr>
        <p:spPr>
          <a:xfrm>
            <a:off x="377556" y="1556792"/>
            <a:ext cx="11623100" cy="2308324"/>
          </a:xfrm>
          <a:prstGeom prst="rect">
            <a:avLst/>
          </a:prstGeom>
          <a:noFill/>
        </p:spPr>
        <p:txBody>
          <a:bodyPr wrap="square">
            <a:spAutoFit/>
          </a:bodyPr>
          <a:lstStyle/>
          <a:p>
            <a:pPr marL="0" indent="0"/>
            <a:r>
              <a:rPr lang="en-US" altLang="zh-CN" sz="1800" b="1" dirty="0">
                <a:solidFill>
                  <a:srgbClr val="000000"/>
                </a:solidFill>
                <a:latin typeface="Times New Roman" panose="02020603050405020304" pitchFamily="18" charset="0"/>
              </a:rPr>
              <a:t>C: </a:t>
            </a:r>
          </a:p>
          <a:p>
            <a:pPr marL="0" indent="0"/>
            <a:r>
              <a:rPr lang="en-US" altLang="zh-CN" sz="1800" dirty="0">
                <a:solidFill>
                  <a:srgbClr val="000000"/>
                </a:solidFill>
                <a:latin typeface="Times New Roman" panose="02020603050405020304" pitchFamily="18" charset="0"/>
              </a:rPr>
              <a:t>Concerns about overheads and air time. </a:t>
            </a:r>
          </a:p>
          <a:p>
            <a:pPr marL="0" indent="0"/>
            <a:endParaRPr lang="en-US" altLang="zh-CN" sz="1800" b="1" dirty="0">
              <a:solidFill>
                <a:srgbClr val="000000"/>
              </a:solidFill>
              <a:latin typeface="Times New Roman" panose="02020603050405020304" pitchFamily="18" charset="0"/>
            </a:endParaRPr>
          </a:p>
          <a:p>
            <a:r>
              <a:rPr lang="en-US" altLang="zh-CN" sz="1800" b="1" dirty="0">
                <a:solidFill>
                  <a:srgbClr val="000000"/>
                </a:solidFill>
                <a:latin typeface="Times New Roman" panose="02020603050405020304" pitchFamily="18" charset="0"/>
              </a:rPr>
              <a:t>A: </a:t>
            </a:r>
          </a:p>
          <a:p>
            <a:pPr marL="285750" indent="-285750">
              <a:buFont typeface="Arial" panose="020B0604020202020204" pitchFamily="34" charset="0"/>
              <a:buChar char="•"/>
            </a:pPr>
            <a:r>
              <a:rPr lang="en-US" altLang="zh-CN" sz="1800" dirty="0">
                <a:solidFill>
                  <a:srgbClr val="000000"/>
                </a:solidFill>
                <a:latin typeface="Times New Roman" panose="02020603050405020304" pitchFamily="18" charset="0"/>
              </a:rPr>
              <a:t>The proposed STA-assisted calibration indeed needs additional reporting of assistance information from STA to AP(s),  which will cause additional overheads and air time. However, it is a trade-off between performance and complexity.  </a:t>
            </a:r>
          </a:p>
          <a:p>
            <a:pPr marL="285750" indent="-285750">
              <a:buFont typeface="Arial" panose="020B0604020202020204" pitchFamily="34" charset="0"/>
              <a:buChar char="•"/>
            </a:pPr>
            <a:r>
              <a:rPr lang="en-US" altLang="zh-CN" sz="1800" dirty="0">
                <a:solidFill>
                  <a:srgbClr val="000000"/>
                </a:solidFill>
                <a:latin typeface="Times New Roman" panose="02020603050405020304" pitchFamily="18" charset="0"/>
              </a:rPr>
              <a:t>In return, the scheduling, sharing and precoding in multi-AP transmission could be aligned in a timely manner with the help of STA feedback and forwarding, significantly improve the performance of multi-AP transmission.</a:t>
            </a:r>
          </a:p>
        </p:txBody>
      </p:sp>
      <p:sp>
        <p:nvSpPr>
          <p:cNvPr id="12" name="Rectangle 2">
            <a:extLst>
              <a:ext uri="{FF2B5EF4-FFF2-40B4-BE49-F238E27FC236}">
                <a16:creationId xmlns:a16="http://schemas.microsoft.com/office/drawing/2014/main" id="{925423D1-834E-0C53-9CAA-FA032F29CB5B}"/>
              </a:ext>
            </a:extLst>
          </p:cNvPr>
          <p:cNvSpPr>
            <a:spLocks noGrp="1" noChangeArrowheads="1"/>
          </p:cNvSpPr>
          <p:nvPr>
            <p:ph idx="1"/>
          </p:nvPr>
        </p:nvSpPr>
        <p:spPr>
          <a:xfrm>
            <a:off x="335360" y="4204642"/>
            <a:ext cx="11377264" cy="1944217"/>
          </a:xfrm>
          <a:ln/>
        </p:spPr>
        <p:txBody>
          <a:bodyPr/>
          <a:lstStyle/>
          <a:p>
            <a:pPr marL="0" indent="0"/>
            <a:r>
              <a:rPr lang="en-US" altLang="zh-CN" sz="2000" dirty="0"/>
              <a:t>C</a:t>
            </a:r>
            <a:r>
              <a:rPr lang="en-US" altLang="zh-CN" sz="1800" dirty="0"/>
              <a:t>: </a:t>
            </a:r>
          </a:p>
          <a:p>
            <a:pPr marL="0" indent="0"/>
            <a:r>
              <a:rPr lang="en-US" altLang="zh-CN" sz="1800" b="0" dirty="0">
                <a:effectLst/>
                <a:latin typeface="Times New Roman" panose="02020603050405020304" pitchFamily="18" charset="0"/>
                <a:ea typeface="Times New Roman" panose="02020603050405020304" pitchFamily="18" charset="0"/>
              </a:rPr>
              <a:t>Do you assume that all shared APs can communicate with sharing APs?</a:t>
            </a:r>
          </a:p>
          <a:p>
            <a:pPr marL="0" indent="0"/>
            <a:endParaRPr lang="en-US" sz="1800" dirty="0"/>
          </a:p>
          <a:p>
            <a:r>
              <a:rPr lang="en-US" sz="2000" dirty="0">
                <a:solidFill>
                  <a:schemeClr val="tx1"/>
                </a:solidFill>
              </a:rPr>
              <a:t>A</a:t>
            </a:r>
            <a:r>
              <a:rPr lang="en-US" sz="2000" b="0" dirty="0">
                <a:solidFill>
                  <a:schemeClr val="tx1"/>
                </a:solidFill>
              </a:rPr>
              <a:t>: </a:t>
            </a:r>
          </a:p>
          <a:p>
            <a:pPr marL="0" indent="0" algn="just"/>
            <a:r>
              <a:rPr lang="en-US" altLang="zh-CN" sz="1800" b="0" dirty="0">
                <a:effectLst/>
              </a:rPr>
              <a:t>Yes, </a:t>
            </a:r>
            <a:r>
              <a:rPr lang="en-US" altLang="zh-CN" sz="1800" b="0" dirty="0">
                <a:effectLst/>
                <a:latin typeface="Times New Roman" panose="02020603050405020304" pitchFamily="18" charset="0"/>
                <a:ea typeface="Times New Roman" panose="02020603050405020304" pitchFamily="18" charset="0"/>
              </a:rPr>
              <a:t>all shared APs are assumed to be able to communicate with sharing APs via non-ideal backhaul. </a:t>
            </a:r>
            <a:endParaRPr lang="en-US" altLang="zh-CN" sz="1800" b="0" dirty="0">
              <a:effectLst/>
            </a:endParaRPr>
          </a:p>
        </p:txBody>
      </p:sp>
    </p:spTree>
    <p:extLst>
      <p:ext uri="{BB962C8B-B14F-4D97-AF65-F5344CB8AC3E}">
        <p14:creationId xmlns:p14="http://schemas.microsoft.com/office/powerpoint/2010/main" val="21850277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07257" y="1752600"/>
            <a:ext cx="9273083" cy="4114800"/>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introduce </a:t>
            </a:r>
            <a:r>
              <a:rPr lang="en-US" altLang="zh-CN" sz="2000" dirty="0"/>
              <a:t>STA-assisted calibration for multi-AP </a:t>
            </a:r>
            <a:r>
              <a:rPr lang="en-GB" altLang="zh-CN" sz="2000" dirty="0"/>
              <a:t>coordination</a:t>
            </a:r>
            <a:r>
              <a:rPr lang="en-US" sz="2000" dirty="0"/>
              <a:t>?</a:t>
            </a:r>
          </a:p>
          <a:p>
            <a:endParaRPr lang="en-US" dirty="0"/>
          </a:p>
          <a:p>
            <a:pPr marL="457200" lvl="1" indent="0"/>
            <a:r>
              <a:rPr lang="en-US" dirty="0"/>
              <a:t>Yes:</a:t>
            </a:r>
          </a:p>
          <a:p>
            <a:pPr marL="457200" lvl="1" indent="0"/>
            <a:r>
              <a:rPr lang="en-US" dirty="0"/>
              <a:t>No:</a:t>
            </a:r>
          </a:p>
          <a:p>
            <a:pPr marL="457200" lvl="1" indent="0"/>
            <a:r>
              <a:rPr lang="en-US" dirty="0"/>
              <a:t>Abstain: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2209800" y="685800"/>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60648"/>
            <a:ext cx="1535682"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May 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1158263" cy="1231775"/>
          </a:xfrm>
        </p:spPr>
        <p:txBody>
          <a:bodyPr/>
          <a:lstStyle/>
          <a:p>
            <a:r>
              <a:rPr lang="en-GB" altLang="zh-CN" sz="2000" b="0" dirty="0"/>
              <a:t>[1] IEEE 802.11-23/0480r3, UHR proposed PAR, Laurent </a:t>
            </a:r>
            <a:r>
              <a:rPr lang="en-GB" altLang="zh-CN" sz="2000" b="0" dirty="0" err="1"/>
              <a:t>Cariou</a:t>
            </a:r>
            <a:r>
              <a:rPr lang="en-GB" altLang="zh-CN" sz="2000" b="0" dirty="0"/>
              <a:t> (Intel)</a:t>
            </a:r>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Calibration issue for </a:t>
            </a:r>
            <a:r>
              <a:rPr lang="en-US" altLang="zh-CN" dirty="0"/>
              <a:t>Multi-AP coordination</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STA-assisted Calibration for Multi-AP </a:t>
            </a:r>
            <a:r>
              <a:rPr lang="en-GB" altLang="zh-CN" sz="2400" dirty="0"/>
              <a:t>Coordination</a:t>
            </a:r>
            <a:r>
              <a:rPr lang="en-US"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1424" y="1664942"/>
            <a:ext cx="10657184" cy="3276226"/>
          </a:xfrm>
          <a:ln/>
        </p:spPr>
        <p:txBody>
          <a:bodyPr/>
          <a:lstStyle/>
          <a:p>
            <a:pPr>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altLang="zh-CN" sz="1800" b="0" dirty="0"/>
              <a:t>Multi-AP operation (aka. Multi-AP coordination/transmission) has been proposed as one of the key candidate features to meet the requirement of UHR capability, balancing the quality of service for STAs at all the coverage areas of a system. Both the spectral efficiency and robustness can be improved with multi-AP operation. Especially in higher frequency bands, multi-AP operation is helpful and necessary in overcoming blocking effects, ensuring transmission/reception reliability and reducing latency. </a:t>
            </a:r>
          </a:p>
          <a:p>
            <a:pPr>
              <a:buFont typeface="Times New Roman" pitchFamily="16" charset="0"/>
              <a:buChar char="•"/>
            </a:pPr>
            <a:r>
              <a:rPr lang="en-US" altLang="zh-CN" sz="1800" b="0" dirty="0"/>
              <a:t>However, it is difficult to truly achieve the performance gain of </a:t>
            </a:r>
            <a:r>
              <a:rPr lang="en-GB" altLang="zh-CN" sz="1800" b="0" dirty="0"/>
              <a:t>multi-AP operation</a:t>
            </a:r>
            <a:r>
              <a:rPr lang="en-US" altLang="zh-CN" sz="1800" b="0" dirty="0"/>
              <a:t> without compensating non-ideal factors, such as calibration error among coordination APs, in actual deployment conditions. </a:t>
            </a:r>
            <a:r>
              <a:rPr lang="en-GB" altLang="zh-CN" sz="1800" dirty="0"/>
              <a:t>In this contribution, we propose a method of </a:t>
            </a:r>
            <a:r>
              <a:rPr lang="en-US" altLang="zh-CN" sz="1800" dirty="0"/>
              <a:t>STA-assisted calibration for multi-AP </a:t>
            </a:r>
            <a:r>
              <a:rPr lang="en-GB" altLang="zh-CN" sz="1800" dirty="0"/>
              <a:t>coordination.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583002"/>
            <a:ext cx="10361084" cy="757766"/>
          </a:xfrm>
        </p:spPr>
        <p:txBody>
          <a:bodyPr/>
          <a:lstStyle/>
          <a:p>
            <a:r>
              <a:rPr lang="en-US" altLang="zh-CN" dirty="0"/>
              <a:t>Calibration issue for Multi-AP coordination</a:t>
            </a:r>
            <a:r>
              <a:rPr lang="en-GB"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3" name="文本框 2"/>
          <p:cNvSpPr txBox="1"/>
          <p:nvPr/>
        </p:nvSpPr>
        <p:spPr>
          <a:xfrm>
            <a:off x="368209" y="1272237"/>
            <a:ext cx="11704455" cy="510909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Synchronization is essential for multi-AP coordination schemes, especially for joint transmission (JT).</a:t>
            </a:r>
          </a:p>
          <a:p>
            <a:pPr marL="285750" indent="-285750">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For JT, there are non-coherent JT (NC-JT) and coherent JT (CJT). CJT can improve coverage and average throughput in commercial deployments assuming ideal or high-performance backhaul and synchronization, expanding the utility of multi-AP deployments. However, assuming ideal backhaul and synchronization among APs are not practical in real deployment scenarios. </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To enhance the system performance for more practical scenarios with non-ideal backhaul and non-ideal synchronization, the issues of impairments such as inter-AP phase/delay and frequency offsets, etc., need to be considered and addressed. The scheduling, sharing and precoding for CJT is difficult to be aligned through the non-ideal backhaul, causing large throughput degradation. Therefore, calibration is needed among APs. </a:t>
            </a:r>
          </a:p>
          <a:p>
            <a:pPr marL="285750" indent="-285750">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Implementation-based inter-AP calibration is challenging due to limited knowledge at AP side with non-ideal backhaul. Given that STA has better and more-timely knowledge of signal quality changes, STA-assisted calibration/synchronization among APs (e.g., reports delay/phase/frequency difference between APs) can lead to more timely calibration. Under such a procedure, if the STA determines that e.g., current signal quality becomes poor, STA can trigger calibration-related reporting to AP(s) to assist synchronization among APs. </a:t>
            </a:r>
          </a:p>
          <a:p>
            <a:pPr marL="285750" indent="-285750">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To make multi-AP coordination, especially JT, applicable to more deployment scenarios with non-ideal backhaul and non-ideal synchronization, we propose STA-assisted calibration for multi-AP coordination in this contribution. With the help of STA feedback and forwarding, the scheduling, sharing and precoding could be aligned in a timely manner.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599243"/>
            <a:ext cx="10361084" cy="757766"/>
          </a:xfrm>
        </p:spPr>
        <p:txBody>
          <a:bodyPr/>
          <a:lstStyle/>
          <a:p>
            <a:br>
              <a:rPr lang="en-US" altLang="zh-CN" dirty="0"/>
            </a:br>
            <a:r>
              <a:rPr lang="en-US" altLang="zh-CN" dirty="0"/>
              <a:t>STA-assisted Calibration for Multi-AP </a:t>
            </a:r>
            <a:r>
              <a:rPr lang="en-GB" altLang="zh-CN" dirty="0"/>
              <a:t>Coordination</a:t>
            </a:r>
            <a:r>
              <a:rPr lang="en-US" altLang="zh-CN" dirty="0"/>
              <a:t> </a:t>
            </a:r>
            <a:br>
              <a:rPr lang="en-US" altLang="zh-CN" dirty="0"/>
            </a:br>
            <a:r>
              <a:rPr lang="en-GB"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
        <p:nvSpPr>
          <p:cNvPr id="3" name="文本框 2"/>
          <p:cNvSpPr txBox="1"/>
          <p:nvPr/>
        </p:nvSpPr>
        <p:spPr>
          <a:xfrm>
            <a:off x="911424" y="1281534"/>
            <a:ext cx="10747705"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STA reporting of inter-AP synchronization error measured via e.g., downlink pilot or training signals. </a:t>
            </a:r>
          </a:p>
          <a:p>
            <a:pPr marL="285750" indent="-285750">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Using the over the air calibration with STA measuring and reporting is an efficient way to align the coordinated APs with non-ideal backhaul and non-ideal synchronization.</a:t>
            </a:r>
          </a:p>
        </p:txBody>
      </p:sp>
      <p:grpSp>
        <p:nvGrpSpPr>
          <p:cNvPr id="10" name="组合 9">
            <a:extLst>
              <a:ext uri="{FF2B5EF4-FFF2-40B4-BE49-F238E27FC236}">
                <a16:creationId xmlns:a16="http://schemas.microsoft.com/office/drawing/2014/main" id="{BDBBA283-5508-736A-867B-A4590BDB97C3}"/>
              </a:ext>
            </a:extLst>
          </p:cNvPr>
          <p:cNvGrpSpPr/>
          <p:nvPr/>
        </p:nvGrpSpPr>
        <p:grpSpPr>
          <a:xfrm>
            <a:off x="1281152" y="2534634"/>
            <a:ext cx="3840962" cy="1820383"/>
            <a:chOff x="1102012" y="4274321"/>
            <a:chExt cx="3840962" cy="1820383"/>
          </a:xfrm>
        </p:grpSpPr>
        <p:grpSp>
          <p:nvGrpSpPr>
            <p:cNvPr id="12" name="组合 11">
              <a:extLst>
                <a:ext uri="{FF2B5EF4-FFF2-40B4-BE49-F238E27FC236}">
                  <a16:creationId xmlns:a16="http://schemas.microsoft.com/office/drawing/2014/main" id="{2A9E1A12-AEB4-4F83-8696-A1D277FB5E26}"/>
                </a:ext>
              </a:extLst>
            </p:cNvPr>
            <p:cNvGrpSpPr/>
            <p:nvPr/>
          </p:nvGrpSpPr>
          <p:grpSpPr>
            <a:xfrm>
              <a:off x="1102012" y="5210425"/>
              <a:ext cx="570583" cy="223490"/>
              <a:chOff x="-3185273" y="4417756"/>
              <a:chExt cx="1941883" cy="826749"/>
            </a:xfrm>
            <a:solidFill>
              <a:schemeClr val="accent5"/>
            </a:solidFill>
            <a:effectLst>
              <a:reflection blurRad="6350" stA="40000" endPos="7000" dir="5400000" sy="-100000" algn="bl" rotWithShape="0"/>
            </a:effectLst>
          </p:grpSpPr>
          <p:grpSp>
            <p:nvGrpSpPr>
              <p:cNvPr id="32" name="组合 31">
                <a:extLst>
                  <a:ext uri="{FF2B5EF4-FFF2-40B4-BE49-F238E27FC236}">
                    <a16:creationId xmlns:a16="http://schemas.microsoft.com/office/drawing/2014/main" id="{8C068167-4B49-4144-B396-9E4A6A848D35}"/>
                  </a:ext>
                </a:extLst>
              </p:cNvPr>
              <p:cNvGrpSpPr/>
              <p:nvPr/>
            </p:nvGrpSpPr>
            <p:grpSpPr>
              <a:xfrm>
                <a:off x="-2695141" y="4666206"/>
                <a:ext cx="874927" cy="339811"/>
                <a:chOff x="-2702522" y="4666206"/>
                <a:chExt cx="874927" cy="339811"/>
              </a:xfrm>
              <a:grpFill/>
            </p:grpSpPr>
            <p:sp>
              <p:nvSpPr>
                <p:cNvPr id="39" name="Freeform 6">
                  <a:extLst>
                    <a:ext uri="{FF2B5EF4-FFF2-40B4-BE49-F238E27FC236}">
                      <a16:creationId xmlns:a16="http://schemas.microsoft.com/office/drawing/2014/main" id="{68E9A27A-ED7B-48FB-8762-CD83FD1E4FCE}"/>
                    </a:ext>
                  </a:extLst>
                </p:cNvPr>
                <p:cNvSpPr>
                  <a:spLocks/>
                </p:cNvSpPr>
                <p:nvPr/>
              </p:nvSpPr>
              <p:spPr bwMode="auto">
                <a:xfrm>
                  <a:off x="-1967322" y="4666206"/>
                  <a:ext cx="139727" cy="339811"/>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 name="Freeform 9">
                  <a:extLst>
                    <a:ext uri="{FF2B5EF4-FFF2-40B4-BE49-F238E27FC236}">
                      <a16:creationId xmlns:a16="http://schemas.microsoft.com/office/drawing/2014/main" id="{B208FD06-8CD3-44AB-9038-50FF978B12C0}"/>
                    </a:ext>
                  </a:extLst>
                </p:cNvPr>
                <p:cNvSpPr>
                  <a:spLocks/>
                </p:cNvSpPr>
                <p:nvPr/>
              </p:nvSpPr>
              <p:spPr bwMode="auto">
                <a:xfrm>
                  <a:off x="-2702522" y="4666210"/>
                  <a:ext cx="139727" cy="339807"/>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33" name="组合 32">
                <a:extLst>
                  <a:ext uri="{FF2B5EF4-FFF2-40B4-BE49-F238E27FC236}">
                    <a16:creationId xmlns:a16="http://schemas.microsoft.com/office/drawing/2014/main" id="{BEB8A494-9EE7-4227-A96F-BC2910B20934}"/>
                  </a:ext>
                </a:extLst>
              </p:cNvPr>
              <p:cNvGrpSpPr/>
              <p:nvPr/>
            </p:nvGrpSpPr>
            <p:grpSpPr>
              <a:xfrm>
                <a:off x="-2940209" y="4552076"/>
                <a:ext cx="1432366" cy="572813"/>
                <a:chOff x="-2938518" y="4552076"/>
                <a:chExt cx="1432366" cy="572813"/>
              </a:xfrm>
              <a:grpFill/>
            </p:grpSpPr>
            <p:sp>
              <p:nvSpPr>
                <p:cNvPr id="37" name="Freeform 7">
                  <a:extLst>
                    <a:ext uri="{FF2B5EF4-FFF2-40B4-BE49-F238E27FC236}">
                      <a16:creationId xmlns:a16="http://schemas.microsoft.com/office/drawing/2014/main" id="{B0A0AE33-2854-4596-8AA2-E290604F5C0E}"/>
                    </a:ext>
                  </a:extLst>
                </p:cNvPr>
                <p:cNvSpPr>
                  <a:spLocks/>
                </p:cNvSpPr>
                <p:nvPr/>
              </p:nvSpPr>
              <p:spPr bwMode="auto">
                <a:xfrm>
                  <a:off x="-1713184" y="4552080"/>
                  <a:ext cx="207032" cy="572809"/>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 name="Freeform 10">
                  <a:extLst>
                    <a:ext uri="{FF2B5EF4-FFF2-40B4-BE49-F238E27FC236}">
                      <a16:creationId xmlns:a16="http://schemas.microsoft.com/office/drawing/2014/main" id="{EE9B7F80-304B-4D6A-AD01-3F435E499289}"/>
                    </a:ext>
                  </a:extLst>
                </p:cNvPr>
                <p:cNvSpPr>
                  <a:spLocks/>
                </p:cNvSpPr>
                <p:nvPr/>
              </p:nvSpPr>
              <p:spPr bwMode="auto">
                <a:xfrm>
                  <a:off x="-2938518" y="4552076"/>
                  <a:ext cx="207399" cy="572813"/>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34" name="组合 33">
                <a:extLst>
                  <a:ext uri="{FF2B5EF4-FFF2-40B4-BE49-F238E27FC236}">
                    <a16:creationId xmlns:a16="http://schemas.microsoft.com/office/drawing/2014/main" id="{84DB6D08-440E-4090-8737-9CB1712BBA13}"/>
                  </a:ext>
                </a:extLst>
              </p:cNvPr>
              <p:cNvGrpSpPr/>
              <p:nvPr/>
            </p:nvGrpSpPr>
            <p:grpSpPr>
              <a:xfrm>
                <a:off x="-3185273" y="4417756"/>
                <a:ext cx="1941883" cy="826749"/>
                <a:chOff x="-3185273" y="4417756"/>
                <a:chExt cx="1941883" cy="826749"/>
              </a:xfrm>
              <a:grpFill/>
            </p:grpSpPr>
            <p:sp>
              <p:nvSpPr>
                <p:cNvPr id="35" name="Freeform 8">
                  <a:extLst>
                    <a:ext uri="{FF2B5EF4-FFF2-40B4-BE49-F238E27FC236}">
                      <a16:creationId xmlns:a16="http://schemas.microsoft.com/office/drawing/2014/main" id="{9F38325C-0A9B-40EF-93E6-F4D5E96573A3}"/>
                    </a:ext>
                  </a:extLst>
                </p:cNvPr>
                <p:cNvSpPr>
                  <a:spLocks/>
                </p:cNvSpPr>
                <p:nvPr/>
              </p:nvSpPr>
              <p:spPr bwMode="auto">
                <a:xfrm>
                  <a:off x="-1469807" y="4440155"/>
                  <a:ext cx="226417" cy="804350"/>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6" name="Freeform 11">
                  <a:extLst>
                    <a:ext uri="{FF2B5EF4-FFF2-40B4-BE49-F238E27FC236}">
                      <a16:creationId xmlns:a16="http://schemas.microsoft.com/office/drawing/2014/main" id="{6D7A5634-5174-400B-9B8B-2F5116E7CB03}"/>
                    </a:ext>
                  </a:extLst>
                </p:cNvPr>
                <p:cNvSpPr>
                  <a:spLocks/>
                </p:cNvSpPr>
                <p:nvPr/>
              </p:nvSpPr>
              <p:spPr bwMode="auto">
                <a:xfrm>
                  <a:off x="-3185273" y="4417756"/>
                  <a:ext cx="226784" cy="804350"/>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sp>
          <p:nvSpPr>
            <p:cNvPr id="13" name="tablet-computer_31138">
              <a:extLst>
                <a:ext uri="{FF2B5EF4-FFF2-40B4-BE49-F238E27FC236}">
                  <a16:creationId xmlns:a16="http://schemas.microsoft.com/office/drawing/2014/main" id="{0C9F5F44-5F8D-4F4A-96CC-4C8D3F986D0B}"/>
                </a:ext>
              </a:extLst>
            </p:cNvPr>
            <p:cNvSpPr>
              <a:spLocks noChangeAspect="1"/>
            </p:cNvSpPr>
            <p:nvPr/>
          </p:nvSpPr>
          <p:spPr bwMode="auto">
            <a:xfrm>
              <a:off x="3237336" y="5794588"/>
              <a:ext cx="162441" cy="300116"/>
            </a:xfrm>
            <a:custGeom>
              <a:avLst/>
              <a:gdLst>
                <a:gd name="T0" fmla="*/ 592 w 5249"/>
                <a:gd name="T1" fmla="*/ 42 h 6895"/>
                <a:gd name="T2" fmla="*/ 631 w 5249"/>
                <a:gd name="T3" fmla="*/ 0 h 6895"/>
                <a:gd name="T4" fmla="*/ 1091 w 5249"/>
                <a:gd name="T5" fmla="*/ 0 h 6895"/>
                <a:gd name="T6" fmla="*/ 1131 w 5249"/>
                <a:gd name="T7" fmla="*/ 42 h 6895"/>
                <a:gd name="T8" fmla="*/ 1091 w 5249"/>
                <a:gd name="T9" fmla="*/ 83 h 6895"/>
                <a:gd name="T10" fmla="*/ 631 w 5249"/>
                <a:gd name="T11" fmla="*/ 83 h 6895"/>
                <a:gd name="T12" fmla="*/ 592 w 5249"/>
                <a:gd name="T13" fmla="*/ 42 h 6895"/>
                <a:gd name="T14" fmla="*/ 5249 w 5249"/>
                <a:gd name="T15" fmla="*/ 2122 h 6895"/>
                <a:gd name="T16" fmla="*/ 5215 w 5249"/>
                <a:gd name="T17" fmla="*/ 2186 h 6895"/>
                <a:gd name="T18" fmla="*/ 5249 w 5249"/>
                <a:gd name="T19" fmla="*/ 2255 h 6895"/>
                <a:gd name="T20" fmla="*/ 5249 w 5249"/>
                <a:gd name="T21" fmla="*/ 3057 h 6895"/>
                <a:gd name="T22" fmla="*/ 5201 w 5249"/>
                <a:gd name="T23" fmla="*/ 3108 h 6895"/>
                <a:gd name="T24" fmla="*/ 5153 w 5249"/>
                <a:gd name="T25" fmla="*/ 3057 h 6895"/>
                <a:gd name="T26" fmla="*/ 5153 w 5249"/>
                <a:gd name="T27" fmla="*/ 6509 h 6895"/>
                <a:gd name="T28" fmla="*/ 4784 w 5249"/>
                <a:gd name="T29" fmla="*/ 6895 h 6895"/>
                <a:gd name="T30" fmla="*/ 369 w 5249"/>
                <a:gd name="T31" fmla="*/ 6895 h 6895"/>
                <a:gd name="T32" fmla="*/ 0 w 5249"/>
                <a:gd name="T33" fmla="*/ 6509 h 6895"/>
                <a:gd name="T34" fmla="*/ 0 w 5249"/>
                <a:gd name="T35" fmla="*/ 480 h 6895"/>
                <a:gd name="T36" fmla="*/ 369 w 5249"/>
                <a:gd name="T37" fmla="*/ 94 h 6895"/>
                <a:gd name="T38" fmla="*/ 4784 w 5249"/>
                <a:gd name="T39" fmla="*/ 94 h 6895"/>
                <a:gd name="T40" fmla="*/ 5153 w 5249"/>
                <a:gd name="T41" fmla="*/ 480 h 6895"/>
                <a:gd name="T42" fmla="*/ 5153 w 5249"/>
                <a:gd name="T43" fmla="*/ 1308 h 6895"/>
                <a:gd name="T44" fmla="*/ 5201 w 5249"/>
                <a:gd name="T45" fmla="*/ 1257 h 6895"/>
                <a:gd name="T46" fmla="*/ 5249 w 5249"/>
                <a:gd name="T47" fmla="*/ 1308 h 6895"/>
                <a:gd name="T48" fmla="*/ 5249 w 5249"/>
                <a:gd name="T49" fmla="*/ 2122 h 6895"/>
                <a:gd name="T50" fmla="*/ 2747 w 5249"/>
                <a:gd name="T51" fmla="*/ 6326 h 6895"/>
                <a:gd name="T52" fmla="*/ 2576 w 5249"/>
                <a:gd name="T53" fmla="*/ 6146 h 6895"/>
                <a:gd name="T54" fmla="*/ 2406 w 5249"/>
                <a:gd name="T55" fmla="*/ 6326 h 6895"/>
                <a:gd name="T56" fmla="*/ 2576 w 5249"/>
                <a:gd name="T57" fmla="*/ 6505 h 6895"/>
                <a:gd name="T58" fmla="*/ 2747 w 5249"/>
                <a:gd name="T59" fmla="*/ 6326 h 6895"/>
                <a:gd name="T60" fmla="*/ 4837 w 5249"/>
                <a:gd name="T61" fmla="*/ 480 h 6895"/>
                <a:gd name="T62" fmla="*/ 4784 w 5249"/>
                <a:gd name="T63" fmla="*/ 425 h 6895"/>
                <a:gd name="T64" fmla="*/ 369 w 5249"/>
                <a:gd name="T65" fmla="*/ 425 h 6895"/>
                <a:gd name="T66" fmla="*/ 316 w 5249"/>
                <a:gd name="T67" fmla="*/ 480 h 6895"/>
                <a:gd name="T68" fmla="*/ 316 w 5249"/>
                <a:gd name="T69" fmla="*/ 5818 h 6895"/>
                <a:gd name="T70" fmla="*/ 369 w 5249"/>
                <a:gd name="T71" fmla="*/ 5873 h 6895"/>
                <a:gd name="T72" fmla="*/ 4784 w 5249"/>
                <a:gd name="T73" fmla="*/ 5873 h 6895"/>
                <a:gd name="T74" fmla="*/ 4837 w 5249"/>
                <a:gd name="T75" fmla="*/ 5818 h 6895"/>
                <a:gd name="T76" fmla="*/ 4837 w 5249"/>
                <a:gd name="T77" fmla="*/ 480 h 6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9" h="6895">
                  <a:moveTo>
                    <a:pt x="592" y="42"/>
                  </a:moveTo>
                  <a:cubicBezTo>
                    <a:pt x="592" y="19"/>
                    <a:pt x="610" y="0"/>
                    <a:pt x="631" y="0"/>
                  </a:cubicBezTo>
                  <a:lnTo>
                    <a:pt x="1091" y="0"/>
                  </a:lnTo>
                  <a:cubicBezTo>
                    <a:pt x="1113" y="0"/>
                    <a:pt x="1131" y="19"/>
                    <a:pt x="1131" y="42"/>
                  </a:cubicBezTo>
                  <a:cubicBezTo>
                    <a:pt x="1131" y="64"/>
                    <a:pt x="1113" y="83"/>
                    <a:pt x="1091" y="83"/>
                  </a:cubicBezTo>
                  <a:lnTo>
                    <a:pt x="631" y="83"/>
                  </a:lnTo>
                  <a:cubicBezTo>
                    <a:pt x="610" y="83"/>
                    <a:pt x="592" y="64"/>
                    <a:pt x="592" y="42"/>
                  </a:cubicBezTo>
                  <a:close/>
                  <a:moveTo>
                    <a:pt x="5249" y="2122"/>
                  </a:moveTo>
                  <a:lnTo>
                    <a:pt x="5215" y="2186"/>
                  </a:lnTo>
                  <a:lnTo>
                    <a:pt x="5249" y="2255"/>
                  </a:lnTo>
                  <a:lnTo>
                    <a:pt x="5249" y="3057"/>
                  </a:lnTo>
                  <a:cubicBezTo>
                    <a:pt x="5249" y="3085"/>
                    <a:pt x="5227" y="3108"/>
                    <a:pt x="5201" y="3108"/>
                  </a:cubicBezTo>
                  <a:cubicBezTo>
                    <a:pt x="5174" y="3108"/>
                    <a:pt x="5153" y="3085"/>
                    <a:pt x="5153" y="3057"/>
                  </a:cubicBezTo>
                  <a:lnTo>
                    <a:pt x="5153" y="6509"/>
                  </a:lnTo>
                  <a:cubicBezTo>
                    <a:pt x="5153" y="6722"/>
                    <a:pt x="4987" y="6895"/>
                    <a:pt x="4784" y="6895"/>
                  </a:cubicBezTo>
                  <a:lnTo>
                    <a:pt x="369" y="6895"/>
                  </a:lnTo>
                  <a:cubicBezTo>
                    <a:pt x="166" y="6895"/>
                    <a:pt x="0" y="6722"/>
                    <a:pt x="0" y="6509"/>
                  </a:cubicBezTo>
                  <a:lnTo>
                    <a:pt x="0" y="480"/>
                  </a:lnTo>
                  <a:cubicBezTo>
                    <a:pt x="0" y="267"/>
                    <a:pt x="166" y="94"/>
                    <a:pt x="369" y="94"/>
                  </a:cubicBezTo>
                  <a:lnTo>
                    <a:pt x="4784" y="94"/>
                  </a:lnTo>
                  <a:cubicBezTo>
                    <a:pt x="4987" y="94"/>
                    <a:pt x="5153" y="267"/>
                    <a:pt x="5153" y="480"/>
                  </a:cubicBezTo>
                  <a:lnTo>
                    <a:pt x="5153" y="1308"/>
                  </a:lnTo>
                  <a:cubicBezTo>
                    <a:pt x="5153" y="1280"/>
                    <a:pt x="5174" y="1257"/>
                    <a:pt x="5201" y="1257"/>
                  </a:cubicBezTo>
                  <a:cubicBezTo>
                    <a:pt x="5227" y="1257"/>
                    <a:pt x="5249" y="1280"/>
                    <a:pt x="5249" y="1308"/>
                  </a:cubicBezTo>
                  <a:lnTo>
                    <a:pt x="5249" y="2122"/>
                  </a:lnTo>
                  <a:close/>
                  <a:moveTo>
                    <a:pt x="2747" y="6326"/>
                  </a:moveTo>
                  <a:cubicBezTo>
                    <a:pt x="2747" y="6227"/>
                    <a:pt x="2671" y="6146"/>
                    <a:pt x="2576" y="6146"/>
                  </a:cubicBezTo>
                  <a:cubicBezTo>
                    <a:pt x="2482" y="6146"/>
                    <a:pt x="2406" y="6227"/>
                    <a:pt x="2406" y="6326"/>
                  </a:cubicBezTo>
                  <a:cubicBezTo>
                    <a:pt x="2406" y="6425"/>
                    <a:pt x="2482" y="6505"/>
                    <a:pt x="2576" y="6505"/>
                  </a:cubicBezTo>
                  <a:cubicBezTo>
                    <a:pt x="2671" y="6506"/>
                    <a:pt x="2747" y="6425"/>
                    <a:pt x="2747" y="6326"/>
                  </a:cubicBezTo>
                  <a:close/>
                  <a:moveTo>
                    <a:pt x="4837" y="480"/>
                  </a:moveTo>
                  <a:cubicBezTo>
                    <a:pt x="4837" y="450"/>
                    <a:pt x="4814" y="425"/>
                    <a:pt x="4784" y="425"/>
                  </a:cubicBezTo>
                  <a:lnTo>
                    <a:pt x="369" y="425"/>
                  </a:lnTo>
                  <a:cubicBezTo>
                    <a:pt x="339" y="425"/>
                    <a:pt x="316" y="450"/>
                    <a:pt x="316" y="480"/>
                  </a:cubicBezTo>
                  <a:lnTo>
                    <a:pt x="316" y="5818"/>
                  </a:lnTo>
                  <a:cubicBezTo>
                    <a:pt x="316" y="5848"/>
                    <a:pt x="339" y="5873"/>
                    <a:pt x="369" y="5873"/>
                  </a:cubicBezTo>
                  <a:lnTo>
                    <a:pt x="4784" y="5873"/>
                  </a:lnTo>
                  <a:cubicBezTo>
                    <a:pt x="4814" y="5873"/>
                    <a:pt x="4837" y="5848"/>
                    <a:pt x="4837" y="5818"/>
                  </a:cubicBezTo>
                  <a:lnTo>
                    <a:pt x="4837" y="480"/>
                  </a:lnTo>
                  <a:close/>
                </a:path>
              </a:pathLst>
            </a:custGeom>
            <a:solidFill>
              <a:schemeClr val="accent5"/>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4" name="组合 13">
              <a:extLst>
                <a:ext uri="{FF2B5EF4-FFF2-40B4-BE49-F238E27FC236}">
                  <a16:creationId xmlns:a16="http://schemas.microsoft.com/office/drawing/2014/main" id="{2A9E1A12-AEB4-4F83-8696-A1D277FB5E26}"/>
                </a:ext>
              </a:extLst>
            </p:cNvPr>
            <p:cNvGrpSpPr/>
            <p:nvPr/>
          </p:nvGrpSpPr>
          <p:grpSpPr>
            <a:xfrm>
              <a:off x="2968739" y="4274321"/>
              <a:ext cx="493202" cy="217435"/>
              <a:chOff x="9993354" y="1018364"/>
              <a:chExt cx="1678530" cy="804350"/>
            </a:xfrm>
            <a:solidFill>
              <a:schemeClr val="accent5"/>
            </a:solidFill>
            <a:effectLst>
              <a:reflection blurRad="6350" stA="40000" endPos="7000" dir="5400000" sy="-100000" algn="bl" rotWithShape="0"/>
            </a:effectLst>
          </p:grpSpPr>
          <p:grpSp>
            <p:nvGrpSpPr>
              <p:cNvPr id="22" name="组合 21">
                <a:extLst>
                  <a:ext uri="{FF2B5EF4-FFF2-40B4-BE49-F238E27FC236}">
                    <a16:creationId xmlns:a16="http://schemas.microsoft.com/office/drawing/2014/main" id="{8C068167-4B49-4144-B396-9E4A6A848D35}"/>
                  </a:ext>
                </a:extLst>
              </p:cNvPr>
              <p:cNvGrpSpPr/>
              <p:nvPr/>
            </p:nvGrpSpPr>
            <p:grpSpPr>
              <a:xfrm>
                <a:off x="10570543" y="1244419"/>
                <a:ext cx="524524" cy="339810"/>
                <a:chOff x="10563162" y="1244419"/>
                <a:chExt cx="524524" cy="339810"/>
              </a:xfrm>
              <a:grpFill/>
            </p:grpSpPr>
            <p:sp>
              <p:nvSpPr>
                <p:cNvPr id="29" name="Freeform 6">
                  <a:extLst>
                    <a:ext uri="{FF2B5EF4-FFF2-40B4-BE49-F238E27FC236}">
                      <a16:creationId xmlns:a16="http://schemas.microsoft.com/office/drawing/2014/main" id="{68E9A27A-ED7B-48FB-8762-CD83FD1E4FCE}"/>
                    </a:ext>
                  </a:extLst>
                </p:cNvPr>
                <p:cNvSpPr>
                  <a:spLocks/>
                </p:cNvSpPr>
                <p:nvPr/>
              </p:nvSpPr>
              <p:spPr bwMode="auto">
                <a:xfrm>
                  <a:off x="10947959" y="1244423"/>
                  <a:ext cx="139727" cy="339804"/>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0" name="Freeform 9">
                  <a:extLst>
                    <a:ext uri="{FF2B5EF4-FFF2-40B4-BE49-F238E27FC236}">
                      <a16:creationId xmlns:a16="http://schemas.microsoft.com/office/drawing/2014/main" id="{B208FD06-8CD3-44AB-9038-50FF978B12C0}"/>
                    </a:ext>
                  </a:extLst>
                </p:cNvPr>
                <p:cNvSpPr>
                  <a:spLocks/>
                </p:cNvSpPr>
                <p:nvPr/>
              </p:nvSpPr>
              <p:spPr bwMode="auto">
                <a:xfrm>
                  <a:off x="10563162" y="1244419"/>
                  <a:ext cx="139727" cy="339810"/>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23" name="组合 22">
                <a:extLst>
                  <a:ext uri="{FF2B5EF4-FFF2-40B4-BE49-F238E27FC236}">
                    <a16:creationId xmlns:a16="http://schemas.microsoft.com/office/drawing/2014/main" id="{BEB8A494-9EE7-4227-A96F-BC2910B20934}"/>
                  </a:ext>
                </a:extLst>
              </p:cNvPr>
              <p:cNvGrpSpPr/>
              <p:nvPr/>
            </p:nvGrpSpPr>
            <p:grpSpPr>
              <a:xfrm>
                <a:off x="10220135" y="1130297"/>
                <a:ext cx="1187295" cy="572813"/>
                <a:chOff x="10221826" y="1130297"/>
                <a:chExt cx="1187295" cy="572813"/>
              </a:xfrm>
              <a:grpFill/>
            </p:grpSpPr>
            <p:sp>
              <p:nvSpPr>
                <p:cNvPr id="27" name="Freeform 7">
                  <a:extLst>
                    <a:ext uri="{FF2B5EF4-FFF2-40B4-BE49-F238E27FC236}">
                      <a16:creationId xmlns:a16="http://schemas.microsoft.com/office/drawing/2014/main" id="{B0A0AE33-2854-4596-8AA2-E290604F5C0E}"/>
                    </a:ext>
                  </a:extLst>
                </p:cNvPr>
                <p:cNvSpPr>
                  <a:spLocks/>
                </p:cNvSpPr>
                <p:nvPr/>
              </p:nvSpPr>
              <p:spPr bwMode="auto">
                <a:xfrm>
                  <a:off x="11202090" y="1130301"/>
                  <a:ext cx="207031" cy="572809"/>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8" name="Freeform 10">
                  <a:extLst>
                    <a:ext uri="{FF2B5EF4-FFF2-40B4-BE49-F238E27FC236}">
                      <a16:creationId xmlns:a16="http://schemas.microsoft.com/office/drawing/2014/main" id="{EE9B7F80-304B-4D6A-AD01-3F435E499289}"/>
                    </a:ext>
                  </a:extLst>
                </p:cNvPr>
                <p:cNvSpPr>
                  <a:spLocks/>
                </p:cNvSpPr>
                <p:nvPr/>
              </p:nvSpPr>
              <p:spPr bwMode="auto">
                <a:xfrm>
                  <a:off x="10221826" y="1130297"/>
                  <a:ext cx="207399" cy="572813"/>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24" name="组合 23">
                <a:extLst>
                  <a:ext uri="{FF2B5EF4-FFF2-40B4-BE49-F238E27FC236}">
                    <a16:creationId xmlns:a16="http://schemas.microsoft.com/office/drawing/2014/main" id="{84DB6D08-440E-4090-8737-9CB1712BBA13}"/>
                  </a:ext>
                </a:extLst>
              </p:cNvPr>
              <p:cNvGrpSpPr/>
              <p:nvPr/>
            </p:nvGrpSpPr>
            <p:grpSpPr>
              <a:xfrm>
                <a:off x="9993354" y="1018364"/>
                <a:ext cx="1678530" cy="804350"/>
                <a:chOff x="9993354" y="1018364"/>
                <a:chExt cx="1678530" cy="804350"/>
              </a:xfrm>
              <a:grpFill/>
            </p:grpSpPr>
            <p:sp>
              <p:nvSpPr>
                <p:cNvPr id="25" name="Freeform 8">
                  <a:extLst>
                    <a:ext uri="{FF2B5EF4-FFF2-40B4-BE49-F238E27FC236}">
                      <a16:creationId xmlns:a16="http://schemas.microsoft.com/office/drawing/2014/main" id="{9F38325C-0A9B-40EF-93E6-F4D5E96573A3}"/>
                    </a:ext>
                  </a:extLst>
                </p:cNvPr>
                <p:cNvSpPr>
                  <a:spLocks/>
                </p:cNvSpPr>
                <p:nvPr/>
              </p:nvSpPr>
              <p:spPr bwMode="auto">
                <a:xfrm>
                  <a:off x="11445467" y="1018364"/>
                  <a:ext cx="226417" cy="804350"/>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6" name="Freeform 11">
                  <a:extLst>
                    <a:ext uri="{FF2B5EF4-FFF2-40B4-BE49-F238E27FC236}">
                      <a16:creationId xmlns:a16="http://schemas.microsoft.com/office/drawing/2014/main" id="{6D7A5634-5174-400B-9B8B-2F5116E7CB03}"/>
                    </a:ext>
                  </a:extLst>
                </p:cNvPr>
                <p:cNvSpPr>
                  <a:spLocks/>
                </p:cNvSpPr>
                <p:nvPr/>
              </p:nvSpPr>
              <p:spPr bwMode="auto">
                <a:xfrm>
                  <a:off x="9993354" y="1018364"/>
                  <a:ext cx="226784" cy="804350"/>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cxnSp>
          <p:nvCxnSpPr>
            <p:cNvPr id="15" name="直接箭头连接符 14">
              <a:extLst>
                <a:ext uri="{FF2B5EF4-FFF2-40B4-BE49-F238E27FC236}">
                  <a16:creationId xmlns:a16="http://schemas.microsoft.com/office/drawing/2014/main" id="{BEA18FB5-E38D-4E43-9511-AFE401CE88BF}"/>
                </a:ext>
              </a:extLst>
            </p:cNvPr>
            <p:cNvCxnSpPr>
              <a:cxnSpLocks/>
            </p:cNvCxnSpPr>
            <p:nvPr/>
          </p:nvCxnSpPr>
          <p:spPr>
            <a:xfrm>
              <a:off x="3236879" y="5120068"/>
              <a:ext cx="102202" cy="618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880BF40B-07E9-D315-9312-FACED9592FE5}"/>
                </a:ext>
              </a:extLst>
            </p:cNvPr>
            <p:cNvCxnSpPr>
              <a:cxnSpLocks/>
            </p:cNvCxnSpPr>
            <p:nvPr/>
          </p:nvCxnSpPr>
          <p:spPr>
            <a:xfrm flipH="1">
              <a:off x="3456731" y="5136749"/>
              <a:ext cx="1486243" cy="733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E7454F7C-A2F8-E6EC-F9C6-329A53E50AA3}"/>
                </a:ext>
              </a:extLst>
            </p:cNvPr>
            <p:cNvCxnSpPr>
              <a:cxnSpLocks/>
            </p:cNvCxnSpPr>
            <p:nvPr/>
          </p:nvCxnSpPr>
          <p:spPr>
            <a:xfrm flipH="1" flipV="1">
              <a:off x="3144403" y="5095471"/>
              <a:ext cx="113642" cy="653269"/>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文本框 82">
              <a:extLst>
                <a:ext uri="{FF2B5EF4-FFF2-40B4-BE49-F238E27FC236}">
                  <a16:creationId xmlns:a16="http://schemas.microsoft.com/office/drawing/2014/main" id="{3F46DE54-DBA2-A332-B47D-C0A09AE5D03C}"/>
                </a:ext>
              </a:extLst>
            </p:cNvPr>
            <p:cNvSpPr txBox="1"/>
            <p:nvPr/>
          </p:nvSpPr>
          <p:spPr>
            <a:xfrm>
              <a:off x="3242171" y="5234864"/>
              <a:ext cx="441146" cy="24622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19" name="文本框 83">
              <a:extLst>
                <a:ext uri="{FF2B5EF4-FFF2-40B4-BE49-F238E27FC236}">
                  <a16:creationId xmlns:a16="http://schemas.microsoft.com/office/drawing/2014/main" id="{0335020B-AD68-B340-C8A1-E0E7424CE48C}"/>
                </a:ext>
              </a:extLst>
            </p:cNvPr>
            <p:cNvSpPr txBox="1"/>
            <p:nvPr/>
          </p:nvSpPr>
          <p:spPr>
            <a:xfrm>
              <a:off x="3903453" y="5263204"/>
              <a:ext cx="418704"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20" name="文本框 84">
              <a:extLst>
                <a:ext uri="{FF2B5EF4-FFF2-40B4-BE49-F238E27FC236}">
                  <a16:creationId xmlns:a16="http://schemas.microsoft.com/office/drawing/2014/main" id="{DBC600E9-5969-F66B-8250-3CDF85B70C2E}"/>
                </a:ext>
              </a:extLst>
            </p:cNvPr>
            <p:cNvSpPr txBox="1"/>
            <p:nvPr/>
          </p:nvSpPr>
          <p:spPr>
            <a:xfrm>
              <a:off x="2730960" y="5308737"/>
              <a:ext cx="567784"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1:</a:t>
              </a:r>
            </a:p>
            <a:p>
              <a:r>
                <a:rPr lang="en-US" altLang="zh-CN" sz="1000" dirty="0">
                  <a:solidFill>
                    <a:srgbClr val="FF0000"/>
                  </a:solidFill>
                </a:rPr>
                <a:t>Report</a:t>
              </a:r>
              <a:endParaRPr lang="zh-CN" altLang="en-US" sz="1000" dirty="0">
                <a:solidFill>
                  <a:srgbClr val="FF0000"/>
                </a:solidFill>
              </a:endParaRPr>
            </a:p>
          </p:txBody>
        </p:sp>
      </p:grpSp>
      <p:sp>
        <p:nvSpPr>
          <p:cNvPr id="11" name="文本框 133">
            <a:extLst>
              <a:ext uri="{FF2B5EF4-FFF2-40B4-BE49-F238E27FC236}">
                <a16:creationId xmlns:a16="http://schemas.microsoft.com/office/drawing/2014/main" id="{BC729F9C-C10E-5562-8896-9BF082278935}"/>
              </a:ext>
            </a:extLst>
          </p:cNvPr>
          <p:cNvSpPr txBox="1"/>
          <p:nvPr/>
        </p:nvSpPr>
        <p:spPr>
          <a:xfrm>
            <a:off x="1209144" y="4532678"/>
            <a:ext cx="4752144"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t>Alterative 1: STA reports </a:t>
            </a:r>
            <a:r>
              <a:rPr lang="en-US" altLang="zh-CN" sz="1400" dirty="0">
                <a:solidFill>
                  <a:schemeClr val="tx1"/>
                </a:solidFill>
                <a:latin typeface="Times New Roman" panose="02020603050405020304" pitchFamily="18" charset="0"/>
                <a:cs typeface="Times New Roman" panose="02020603050405020304" pitchFamily="18" charset="0"/>
              </a:rPr>
              <a:t>assistance information to the sharing AP, which then completes air-based</a:t>
            </a:r>
            <a:r>
              <a:rPr lang="en-US" altLang="zh-CN" sz="1400" dirty="0"/>
              <a:t> calibration among APs</a:t>
            </a:r>
            <a:endParaRPr lang="zh-CN" altLang="en-US" sz="1400" dirty="0"/>
          </a:p>
        </p:txBody>
      </p:sp>
      <p:cxnSp>
        <p:nvCxnSpPr>
          <p:cNvPr id="44" name="直接连接符 43">
            <a:extLst>
              <a:ext uri="{FF2B5EF4-FFF2-40B4-BE49-F238E27FC236}">
                <a16:creationId xmlns:a16="http://schemas.microsoft.com/office/drawing/2014/main" id="{8B629832-D8FF-9B8D-ACED-A6E85EB720F2}"/>
              </a:ext>
            </a:extLst>
          </p:cNvPr>
          <p:cNvCxnSpPr>
            <a:cxnSpLocks/>
          </p:cNvCxnSpPr>
          <p:nvPr/>
        </p:nvCxnSpPr>
        <p:spPr bwMode="auto">
          <a:xfrm>
            <a:off x="3599867" y="2909218"/>
            <a:ext cx="1624605" cy="87072"/>
          </a:xfrm>
          <a:prstGeom prst="line">
            <a:avLst/>
          </a:prstGeom>
          <a:solidFill>
            <a:srgbClr val="00B8FF"/>
          </a:solidFill>
          <a:ln w="9525" cap="flat" cmpd="sng" algn="ctr">
            <a:solidFill>
              <a:schemeClr val="tx1"/>
            </a:solidFill>
            <a:prstDash val="lgDashDotDot"/>
            <a:round/>
            <a:headEnd type="none" w="med" len="med"/>
            <a:tailEnd type="none" w="med" len="med"/>
          </a:ln>
          <a:effectLst/>
        </p:spPr>
      </p:cxnSp>
      <p:sp>
        <p:nvSpPr>
          <p:cNvPr id="45" name="文本框 133">
            <a:extLst>
              <a:ext uri="{FF2B5EF4-FFF2-40B4-BE49-F238E27FC236}">
                <a16:creationId xmlns:a16="http://schemas.microsoft.com/office/drawing/2014/main" id="{864C3465-8028-E311-970C-59EF9366BD5C}"/>
              </a:ext>
            </a:extLst>
          </p:cNvPr>
          <p:cNvSpPr txBox="1"/>
          <p:nvPr/>
        </p:nvSpPr>
        <p:spPr>
          <a:xfrm rot="181798">
            <a:off x="3837821" y="2718712"/>
            <a:ext cx="1167307"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non-ideal backhaul</a:t>
            </a:r>
            <a:endParaRPr lang="zh-CN" altLang="en-US" sz="1000" dirty="0"/>
          </a:p>
        </p:txBody>
      </p:sp>
      <p:sp>
        <p:nvSpPr>
          <p:cNvPr id="47" name="文本框 46">
            <a:extLst>
              <a:ext uri="{FF2B5EF4-FFF2-40B4-BE49-F238E27FC236}">
                <a16:creationId xmlns:a16="http://schemas.microsoft.com/office/drawing/2014/main" id="{31296EA7-A62B-A86B-4ED1-257323BB76B7}"/>
              </a:ext>
            </a:extLst>
          </p:cNvPr>
          <p:cNvSpPr txBox="1"/>
          <p:nvPr/>
        </p:nvSpPr>
        <p:spPr>
          <a:xfrm>
            <a:off x="1055440" y="5326682"/>
            <a:ext cx="10704306" cy="923330"/>
          </a:xfrm>
          <a:prstGeom prst="rect">
            <a:avLst/>
          </a:prstGeom>
          <a:noFill/>
        </p:spPr>
        <p:txBody>
          <a:bodyPr wrap="square">
            <a:spAutoFit/>
          </a:bodyPr>
          <a:lstStyle/>
          <a:p>
            <a:pPr marL="285750" indent="-285750">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STA measures downlink pilot or training signals and reports assistance information to AP(s).</a:t>
            </a:r>
          </a:p>
          <a:p>
            <a:pPr marL="285750" indent="-285750">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assistance information includes e.g., the downlink or uplink time/frequency/phase difference between APs.</a:t>
            </a:r>
          </a:p>
          <a:p>
            <a:pPr marL="285750" indent="-285750">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With the assistance information, AP(s) can calibrate inter-AP synchronization error.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pic>
        <p:nvPicPr>
          <p:cNvPr id="49" name="图片 48">
            <a:extLst>
              <a:ext uri="{FF2B5EF4-FFF2-40B4-BE49-F238E27FC236}">
                <a16:creationId xmlns:a16="http://schemas.microsoft.com/office/drawing/2014/main" id="{A034AD7B-0004-B02A-1747-A76B4738A3AC}"/>
              </a:ext>
            </a:extLst>
          </p:cNvPr>
          <p:cNvPicPr>
            <a:picLocks noChangeAspect="1"/>
          </p:cNvPicPr>
          <p:nvPr/>
        </p:nvPicPr>
        <p:blipFill>
          <a:blip r:embed="rId3"/>
          <a:stretch>
            <a:fillRect/>
          </a:stretch>
        </p:blipFill>
        <p:spPr>
          <a:xfrm>
            <a:off x="3243974" y="2786333"/>
            <a:ext cx="288260" cy="276999"/>
          </a:xfrm>
          <a:prstGeom prst="rect">
            <a:avLst/>
          </a:prstGeom>
        </p:spPr>
      </p:pic>
      <p:pic>
        <p:nvPicPr>
          <p:cNvPr id="55" name="图片 54">
            <a:extLst>
              <a:ext uri="{FF2B5EF4-FFF2-40B4-BE49-F238E27FC236}">
                <a16:creationId xmlns:a16="http://schemas.microsoft.com/office/drawing/2014/main" id="{F407ADE0-D224-4B6F-007A-E32B4CA72703}"/>
              </a:ext>
            </a:extLst>
          </p:cNvPr>
          <p:cNvPicPr>
            <a:picLocks noChangeAspect="1"/>
          </p:cNvPicPr>
          <p:nvPr/>
        </p:nvPicPr>
        <p:blipFill>
          <a:blip r:embed="rId3"/>
          <a:stretch>
            <a:fillRect/>
          </a:stretch>
        </p:blipFill>
        <p:spPr>
          <a:xfrm>
            <a:off x="5315851" y="2811597"/>
            <a:ext cx="288260" cy="276999"/>
          </a:xfrm>
          <a:prstGeom prst="rect">
            <a:avLst/>
          </a:prstGeom>
        </p:spPr>
      </p:pic>
      <p:pic>
        <p:nvPicPr>
          <p:cNvPr id="56" name="图片 55">
            <a:extLst>
              <a:ext uri="{FF2B5EF4-FFF2-40B4-BE49-F238E27FC236}">
                <a16:creationId xmlns:a16="http://schemas.microsoft.com/office/drawing/2014/main" id="{5EE81270-FB99-C108-831C-2CDD01B263B5}"/>
              </a:ext>
            </a:extLst>
          </p:cNvPr>
          <p:cNvPicPr>
            <a:picLocks noChangeAspect="1"/>
          </p:cNvPicPr>
          <p:nvPr/>
        </p:nvPicPr>
        <p:blipFill>
          <a:blip r:embed="rId3"/>
          <a:stretch>
            <a:fillRect/>
          </a:stretch>
        </p:blipFill>
        <p:spPr>
          <a:xfrm>
            <a:off x="1425316" y="3696846"/>
            <a:ext cx="288260" cy="276999"/>
          </a:xfrm>
          <a:prstGeom prst="rect">
            <a:avLst/>
          </a:prstGeom>
        </p:spPr>
      </p:pic>
      <p:cxnSp>
        <p:nvCxnSpPr>
          <p:cNvPr id="57" name="直接箭头连接符 56">
            <a:extLst>
              <a:ext uri="{FF2B5EF4-FFF2-40B4-BE49-F238E27FC236}">
                <a16:creationId xmlns:a16="http://schemas.microsoft.com/office/drawing/2014/main" id="{0736E2CA-9A05-F619-32C8-E63086C80968}"/>
              </a:ext>
            </a:extLst>
          </p:cNvPr>
          <p:cNvCxnSpPr>
            <a:cxnSpLocks/>
          </p:cNvCxnSpPr>
          <p:nvPr/>
        </p:nvCxnSpPr>
        <p:spPr>
          <a:xfrm>
            <a:off x="1857006" y="3923398"/>
            <a:ext cx="1512211" cy="254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22" name="Freeform 6">
            <a:extLst>
              <a:ext uri="{FF2B5EF4-FFF2-40B4-BE49-F238E27FC236}">
                <a16:creationId xmlns:a16="http://schemas.microsoft.com/office/drawing/2014/main" id="{E4B29D3C-6B76-C293-8D65-8923BAC290D3}"/>
              </a:ext>
            </a:extLst>
          </p:cNvPr>
          <p:cNvSpPr>
            <a:spLocks/>
          </p:cNvSpPr>
          <p:nvPr/>
        </p:nvSpPr>
        <p:spPr bwMode="auto">
          <a:xfrm>
            <a:off x="5540345" y="2661421"/>
            <a:ext cx="41056" cy="91858"/>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3" name="Freeform 9">
            <a:extLst>
              <a:ext uri="{FF2B5EF4-FFF2-40B4-BE49-F238E27FC236}">
                <a16:creationId xmlns:a16="http://schemas.microsoft.com/office/drawing/2014/main" id="{CDDA574C-305A-7A30-B2F0-A827367E17A0}"/>
              </a:ext>
            </a:extLst>
          </p:cNvPr>
          <p:cNvSpPr>
            <a:spLocks/>
          </p:cNvSpPr>
          <p:nvPr/>
        </p:nvSpPr>
        <p:spPr bwMode="auto">
          <a:xfrm>
            <a:off x="5324321" y="2661421"/>
            <a:ext cx="41056" cy="91858"/>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4" name="Freeform 7">
            <a:extLst>
              <a:ext uri="{FF2B5EF4-FFF2-40B4-BE49-F238E27FC236}">
                <a16:creationId xmlns:a16="http://schemas.microsoft.com/office/drawing/2014/main" id="{1A2A2149-D358-657B-E599-B13283AD472A}"/>
              </a:ext>
            </a:extLst>
          </p:cNvPr>
          <p:cNvSpPr>
            <a:spLocks/>
          </p:cNvSpPr>
          <p:nvPr/>
        </p:nvSpPr>
        <p:spPr bwMode="auto">
          <a:xfrm>
            <a:off x="5612353" y="2630571"/>
            <a:ext cx="60832" cy="154845"/>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5" name="Freeform 10">
            <a:extLst>
              <a:ext uri="{FF2B5EF4-FFF2-40B4-BE49-F238E27FC236}">
                <a16:creationId xmlns:a16="http://schemas.microsoft.com/office/drawing/2014/main" id="{1B14FDAD-176C-92E3-CA64-6BED140A6711}"/>
              </a:ext>
            </a:extLst>
          </p:cNvPr>
          <p:cNvSpPr>
            <a:spLocks/>
          </p:cNvSpPr>
          <p:nvPr/>
        </p:nvSpPr>
        <p:spPr bwMode="auto">
          <a:xfrm>
            <a:off x="5252313" y="2630571"/>
            <a:ext cx="60940" cy="154845"/>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6" name="Freeform 8">
            <a:extLst>
              <a:ext uri="{FF2B5EF4-FFF2-40B4-BE49-F238E27FC236}">
                <a16:creationId xmlns:a16="http://schemas.microsoft.com/office/drawing/2014/main" id="{622DDB43-8696-E540-71EA-0D6A74C7ACF1}"/>
              </a:ext>
            </a:extLst>
          </p:cNvPr>
          <p:cNvSpPr>
            <a:spLocks/>
          </p:cNvSpPr>
          <p:nvPr/>
        </p:nvSpPr>
        <p:spPr bwMode="auto">
          <a:xfrm>
            <a:off x="5684361" y="2600314"/>
            <a:ext cx="66528" cy="217435"/>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7" name="Freeform 11">
            <a:extLst>
              <a:ext uri="{FF2B5EF4-FFF2-40B4-BE49-F238E27FC236}">
                <a16:creationId xmlns:a16="http://schemas.microsoft.com/office/drawing/2014/main" id="{6E192891-B06C-2236-3C57-93F3A4CFE497}"/>
              </a:ext>
            </a:extLst>
          </p:cNvPr>
          <p:cNvSpPr>
            <a:spLocks/>
          </p:cNvSpPr>
          <p:nvPr/>
        </p:nvSpPr>
        <p:spPr bwMode="auto">
          <a:xfrm>
            <a:off x="5180305" y="2594259"/>
            <a:ext cx="66636" cy="217435"/>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28" name="文本框 82">
            <a:extLst>
              <a:ext uri="{FF2B5EF4-FFF2-40B4-BE49-F238E27FC236}">
                <a16:creationId xmlns:a16="http://schemas.microsoft.com/office/drawing/2014/main" id="{24FA26BB-583B-D49C-3535-20FFFC9D8FDD}"/>
              </a:ext>
            </a:extLst>
          </p:cNvPr>
          <p:cNvSpPr txBox="1"/>
          <p:nvPr/>
        </p:nvSpPr>
        <p:spPr>
          <a:xfrm>
            <a:off x="2463758" y="3815847"/>
            <a:ext cx="418704"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9230" name="文本框 133">
            <a:extLst>
              <a:ext uri="{FF2B5EF4-FFF2-40B4-BE49-F238E27FC236}">
                <a16:creationId xmlns:a16="http://schemas.microsoft.com/office/drawing/2014/main" id="{AAD735D0-ED35-67E3-C3FC-53B7AF70D257}"/>
              </a:ext>
            </a:extLst>
          </p:cNvPr>
          <p:cNvSpPr txBox="1"/>
          <p:nvPr/>
        </p:nvSpPr>
        <p:spPr>
          <a:xfrm>
            <a:off x="1187017" y="3951130"/>
            <a:ext cx="803425"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AP1</a:t>
            </a:r>
          </a:p>
          <a:p>
            <a:pPr>
              <a:lnSpc>
                <a:spcPts val="800"/>
              </a:lnSpc>
            </a:pPr>
            <a:r>
              <a:rPr lang="en-US" altLang="zh-CN" sz="1000" dirty="0"/>
              <a:t>(shared AP)</a:t>
            </a:r>
            <a:endParaRPr lang="zh-CN" altLang="en-US" sz="1000" dirty="0"/>
          </a:p>
        </p:txBody>
      </p:sp>
      <p:sp>
        <p:nvSpPr>
          <p:cNvPr id="9231" name="文本框 133">
            <a:extLst>
              <a:ext uri="{FF2B5EF4-FFF2-40B4-BE49-F238E27FC236}">
                <a16:creationId xmlns:a16="http://schemas.microsoft.com/office/drawing/2014/main" id="{FA75E16E-FFF9-0064-C22F-13D440BF562C}"/>
              </a:ext>
            </a:extLst>
          </p:cNvPr>
          <p:cNvSpPr txBox="1"/>
          <p:nvPr/>
        </p:nvSpPr>
        <p:spPr>
          <a:xfrm>
            <a:off x="2946641" y="2996952"/>
            <a:ext cx="845103"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AP2</a:t>
            </a:r>
          </a:p>
          <a:p>
            <a:pPr>
              <a:lnSpc>
                <a:spcPts val="800"/>
              </a:lnSpc>
            </a:pPr>
            <a:r>
              <a:rPr lang="en-US" altLang="zh-CN" sz="1000" dirty="0"/>
              <a:t>(sharing AP)</a:t>
            </a:r>
            <a:endParaRPr lang="zh-CN" altLang="en-US" sz="1000" dirty="0"/>
          </a:p>
        </p:txBody>
      </p:sp>
      <p:sp>
        <p:nvSpPr>
          <p:cNvPr id="9233" name="文本框 133">
            <a:extLst>
              <a:ext uri="{FF2B5EF4-FFF2-40B4-BE49-F238E27FC236}">
                <a16:creationId xmlns:a16="http://schemas.microsoft.com/office/drawing/2014/main" id="{8703EDDD-A726-6A69-474F-77D02EF4CD89}"/>
              </a:ext>
            </a:extLst>
          </p:cNvPr>
          <p:cNvSpPr txBox="1"/>
          <p:nvPr/>
        </p:nvSpPr>
        <p:spPr>
          <a:xfrm rot="19908531">
            <a:off x="1902528" y="3140242"/>
            <a:ext cx="1167307"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non-ideal backhaul</a:t>
            </a:r>
            <a:endParaRPr lang="zh-CN" altLang="en-US" sz="1000" dirty="0"/>
          </a:p>
        </p:txBody>
      </p:sp>
      <p:cxnSp>
        <p:nvCxnSpPr>
          <p:cNvPr id="9234" name="直接连接符 9233">
            <a:extLst>
              <a:ext uri="{FF2B5EF4-FFF2-40B4-BE49-F238E27FC236}">
                <a16:creationId xmlns:a16="http://schemas.microsoft.com/office/drawing/2014/main" id="{BBC1FEBA-2999-E9BB-1177-FF8A9A739ADA}"/>
              </a:ext>
            </a:extLst>
          </p:cNvPr>
          <p:cNvCxnSpPr>
            <a:cxnSpLocks/>
          </p:cNvCxnSpPr>
          <p:nvPr/>
        </p:nvCxnSpPr>
        <p:spPr bwMode="auto">
          <a:xfrm flipV="1">
            <a:off x="1851518" y="3018838"/>
            <a:ext cx="1294984" cy="762846"/>
          </a:xfrm>
          <a:prstGeom prst="line">
            <a:avLst/>
          </a:prstGeom>
          <a:solidFill>
            <a:srgbClr val="00B8FF"/>
          </a:solidFill>
          <a:ln w="9525" cap="flat" cmpd="sng" algn="ctr">
            <a:solidFill>
              <a:schemeClr val="tx1"/>
            </a:solidFill>
            <a:prstDash val="lgDashDotDot"/>
            <a:round/>
            <a:headEnd type="none" w="med" len="med"/>
            <a:tailEnd type="none" w="med" len="med"/>
          </a:ln>
          <a:effectLst/>
        </p:spPr>
      </p:cxnSp>
      <p:grpSp>
        <p:nvGrpSpPr>
          <p:cNvPr id="9249" name="组合 9248">
            <a:extLst>
              <a:ext uri="{FF2B5EF4-FFF2-40B4-BE49-F238E27FC236}">
                <a16:creationId xmlns:a16="http://schemas.microsoft.com/office/drawing/2014/main" id="{FD7EFB48-8CAC-5A62-A4DD-4DB8D9C9F048}"/>
              </a:ext>
            </a:extLst>
          </p:cNvPr>
          <p:cNvGrpSpPr/>
          <p:nvPr/>
        </p:nvGrpSpPr>
        <p:grpSpPr>
          <a:xfrm>
            <a:off x="6858343" y="2535067"/>
            <a:ext cx="3424049" cy="1842121"/>
            <a:chOff x="1102012" y="4274321"/>
            <a:chExt cx="3424049" cy="1842121"/>
          </a:xfrm>
        </p:grpSpPr>
        <p:grpSp>
          <p:nvGrpSpPr>
            <p:cNvPr id="9250" name="组合 9249">
              <a:extLst>
                <a:ext uri="{FF2B5EF4-FFF2-40B4-BE49-F238E27FC236}">
                  <a16:creationId xmlns:a16="http://schemas.microsoft.com/office/drawing/2014/main" id="{F05446E4-B40C-DD7B-8E51-B0FE1D19DAF2}"/>
                </a:ext>
              </a:extLst>
            </p:cNvPr>
            <p:cNvGrpSpPr/>
            <p:nvPr/>
          </p:nvGrpSpPr>
          <p:grpSpPr>
            <a:xfrm>
              <a:off x="1102012" y="5210425"/>
              <a:ext cx="570583" cy="223490"/>
              <a:chOff x="-3185273" y="4417756"/>
              <a:chExt cx="1941883" cy="826749"/>
            </a:xfrm>
            <a:solidFill>
              <a:schemeClr val="accent5"/>
            </a:solidFill>
            <a:effectLst>
              <a:reflection blurRad="6350" stA="40000" endPos="7000" dir="5400000" sy="-100000" algn="bl" rotWithShape="0"/>
            </a:effectLst>
          </p:grpSpPr>
          <p:grpSp>
            <p:nvGrpSpPr>
              <p:cNvPr id="9268" name="组合 9267">
                <a:extLst>
                  <a:ext uri="{FF2B5EF4-FFF2-40B4-BE49-F238E27FC236}">
                    <a16:creationId xmlns:a16="http://schemas.microsoft.com/office/drawing/2014/main" id="{FBFB1286-3BAF-5804-C889-73710258611E}"/>
                  </a:ext>
                </a:extLst>
              </p:cNvPr>
              <p:cNvGrpSpPr/>
              <p:nvPr/>
            </p:nvGrpSpPr>
            <p:grpSpPr>
              <a:xfrm>
                <a:off x="-2695141" y="4666206"/>
                <a:ext cx="874927" cy="339811"/>
                <a:chOff x="-2702522" y="4666206"/>
                <a:chExt cx="874927" cy="339811"/>
              </a:xfrm>
              <a:grpFill/>
            </p:grpSpPr>
            <p:sp>
              <p:nvSpPr>
                <p:cNvPr id="9275" name="Freeform 6">
                  <a:extLst>
                    <a:ext uri="{FF2B5EF4-FFF2-40B4-BE49-F238E27FC236}">
                      <a16:creationId xmlns:a16="http://schemas.microsoft.com/office/drawing/2014/main" id="{09FD193B-D62D-3A5E-C92F-7D21747E2189}"/>
                    </a:ext>
                  </a:extLst>
                </p:cNvPr>
                <p:cNvSpPr>
                  <a:spLocks/>
                </p:cNvSpPr>
                <p:nvPr/>
              </p:nvSpPr>
              <p:spPr bwMode="auto">
                <a:xfrm>
                  <a:off x="-1967322" y="4666206"/>
                  <a:ext cx="139727" cy="339811"/>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76" name="Freeform 9">
                  <a:extLst>
                    <a:ext uri="{FF2B5EF4-FFF2-40B4-BE49-F238E27FC236}">
                      <a16:creationId xmlns:a16="http://schemas.microsoft.com/office/drawing/2014/main" id="{3B6B096D-ABDF-1879-AD4E-0C5B7E5C5018}"/>
                    </a:ext>
                  </a:extLst>
                </p:cNvPr>
                <p:cNvSpPr>
                  <a:spLocks/>
                </p:cNvSpPr>
                <p:nvPr/>
              </p:nvSpPr>
              <p:spPr bwMode="auto">
                <a:xfrm>
                  <a:off x="-2702522" y="4666210"/>
                  <a:ext cx="139727" cy="339807"/>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269" name="组合 9268">
                <a:extLst>
                  <a:ext uri="{FF2B5EF4-FFF2-40B4-BE49-F238E27FC236}">
                    <a16:creationId xmlns:a16="http://schemas.microsoft.com/office/drawing/2014/main" id="{631EA338-DB0B-195C-4700-11DAB4B60084}"/>
                  </a:ext>
                </a:extLst>
              </p:cNvPr>
              <p:cNvGrpSpPr/>
              <p:nvPr/>
            </p:nvGrpSpPr>
            <p:grpSpPr>
              <a:xfrm>
                <a:off x="-2940209" y="4552076"/>
                <a:ext cx="1432366" cy="572813"/>
                <a:chOff x="-2938518" y="4552076"/>
                <a:chExt cx="1432366" cy="572813"/>
              </a:xfrm>
              <a:grpFill/>
            </p:grpSpPr>
            <p:sp>
              <p:nvSpPr>
                <p:cNvPr id="9273" name="Freeform 7">
                  <a:extLst>
                    <a:ext uri="{FF2B5EF4-FFF2-40B4-BE49-F238E27FC236}">
                      <a16:creationId xmlns:a16="http://schemas.microsoft.com/office/drawing/2014/main" id="{1B590E80-9114-FB61-F5EA-5F67F58303DA}"/>
                    </a:ext>
                  </a:extLst>
                </p:cNvPr>
                <p:cNvSpPr>
                  <a:spLocks/>
                </p:cNvSpPr>
                <p:nvPr/>
              </p:nvSpPr>
              <p:spPr bwMode="auto">
                <a:xfrm>
                  <a:off x="-1713184" y="4552080"/>
                  <a:ext cx="207032" cy="572809"/>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74" name="Freeform 10">
                  <a:extLst>
                    <a:ext uri="{FF2B5EF4-FFF2-40B4-BE49-F238E27FC236}">
                      <a16:creationId xmlns:a16="http://schemas.microsoft.com/office/drawing/2014/main" id="{AF4448EE-3774-C47E-7687-D2F9B6A18C5E}"/>
                    </a:ext>
                  </a:extLst>
                </p:cNvPr>
                <p:cNvSpPr>
                  <a:spLocks/>
                </p:cNvSpPr>
                <p:nvPr/>
              </p:nvSpPr>
              <p:spPr bwMode="auto">
                <a:xfrm>
                  <a:off x="-2938518" y="4552076"/>
                  <a:ext cx="207399" cy="572813"/>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270" name="组合 9269">
                <a:extLst>
                  <a:ext uri="{FF2B5EF4-FFF2-40B4-BE49-F238E27FC236}">
                    <a16:creationId xmlns:a16="http://schemas.microsoft.com/office/drawing/2014/main" id="{8B422DA5-1829-E6FF-7BBD-816049C9B074}"/>
                  </a:ext>
                </a:extLst>
              </p:cNvPr>
              <p:cNvGrpSpPr/>
              <p:nvPr/>
            </p:nvGrpSpPr>
            <p:grpSpPr>
              <a:xfrm>
                <a:off x="-3185273" y="4417756"/>
                <a:ext cx="1941883" cy="826749"/>
                <a:chOff x="-3185273" y="4417756"/>
                <a:chExt cx="1941883" cy="826749"/>
              </a:xfrm>
              <a:grpFill/>
            </p:grpSpPr>
            <p:sp>
              <p:nvSpPr>
                <p:cNvPr id="9271" name="Freeform 8">
                  <a:extLst>
                    <a:ext uri="{FF2B5EF4-FFF2-40B4-BE49-F238E27FC236}">
                      <a16:creationId xmlns:a16="http://schemas.microsoft.com/office/drawing/2014/main" id="{E4D68607-7061-2A2D-708A-11C120410E6D}"/>
                    </a:ext>
                  </a:extLst>
                </p:cNvPr>
                <p:cNvSpPr>
                  <a:spLocks/>
                </p:cNvSpPr>
                <p:nvPr/>
              </p:nvSpPr>
              <p:spPr bwMode="auto">
                <a:xfrm>
                  <a:off x="-1469807" y="4440155"/>
                  <a:ext cx="226417" cy="804350"/>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72" name="Freeform 11">
                  <a:extLst>
                    <a:ext uri="{FF2B5EF4-FFF2-40B4-BE49-F238E27FC236}">
                      <a16:creationId xmlns:a16="http://schemas.microsoft.com/office/drawing/2014/main" id="{34F52F03-07C6-413A-831D-F8A71B7568DA}"/>
                    </a:ext>
                  </a:extLst>
                </p:cNvPr>
                <p:cNvSpPr>
                  <a:spLocks/>
                </p:cNvSpPr>
                <p:nvPr/>
              </p:nvSpPr>
              <p:spPr bwMode="auto">
                <a:xfrm>
                  <a:off x="-3185273" y="4417756"/>
                  <a:ext cx="226784" cy="804350"/>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sp>
          <p:nvSpPr>
            <p:cNvPr id="9251" name="tablet-computer_31138">
              <a:extLst>
                <a:ext uri="{FF2B5EF4-FFF2-40B4-BE49-F238E27FC236}">
                  <a16:creationId xmlns:a16="http://schemas.microsoft.com/office/drawing/2014/main" id="{F530953E-C594-8295-1CFE-E3A7F693698A}"/>
                </a:ext>
              </a:extLst>
            </p:cNvPr>
            <p:cNvSpPr>
              <a:spLocks noChangeAspect="1"/>
            </p:cNvSpPr>
            <p:nvPr/>
          </p:nvSpPr>
          <p:spPr bwMode="auto">
            <a:xfrm>
              <a:off x="3310278" y="5816326"/>
              <a:ext cx="162441" cy="300116"/>
            </a:xfrm>
            <a:custGeom>
              <a:avLst/>
              <a:gdLst>
                <a:gd name="T0" fmla="*/ 592 w 5249"/>
                <a:gd name="T1" fmla="*/ 42 h 6895"/>
                <a:gd name="T2" fmla="*/ 631 w 5249"/>
                <a:gd name="T3" fmla="*/ 0 h 6895"/>
                <a:gd name="T4" fmla="*/ 1091 w 5249"/>
                <a:gd name="T5" fmla="*/ 0 h 6895"/>
                <a:gd name="T6" fmla="*/ 1131 w 5249"/>
                <a:gd name="T7" fmla="*/ 42 h 6895"/>
                <a:gd name="T8" fmla="*/ 1091 w 5249"/>
                <a:gd name="T9" fmla="*/ 83 h 6895"/>
                <a:gd name="T10" fmla="*/ 631 w 5249"/>
                <a:gd name="T11" fmla="*/ 83 h 6895"/>
                <a:gd name="T12" fmla="*/ 592 w 5249"/>
                <a:gd name="T13" fmla="*/ 42 h 6895"/>
                <a:gd name="T14" fmla="*/ 5249 w 5249"/>
                <a:gd name="T15" fmla="*/ 2122 h 6895"/>
                <a:gd name="T16" fmla="*/ 5215 w 5249"/>
                <a:gd name="T17" fmla="*/ 2186 h 6895"/>
                <a:gd name="T18" fmla="*/ 5249 w 5249"/>
                <a:gd name="T19" fmla="*/ 2255 h 6895"/>
                <a:gd name="T20" fmla="*/ 5249 w 5249"/>
                <a:gd name="T21" fmla="*/ 3057 h 6895"/>
                <a:gd name="T22" fmla="*/ 5201 w 5249"/>
                <a:gd name="T23" fmla="*/ 3108 h 6895"/>
                <a:gd name="T24" fmla="*/ 5153 w 5249"/>
                <a:gd name="T25" fmla="*/ 3057 h 6895"/>
                <a:gd name="T26" fmla="*/ 5153 w 5249"/>
                <a:gd name="T27" fmla="*/ 6509 h 6895"/>
                <a:gd name="T28" fmla="*/ 4784 w 5249"/>
                <a:gd name="T29" fmla="*/ 6895 h 6895"/>
                <a:gd name="T30" fmla="*/ 369 w 5249"/>
                <a:gd name="T31" fmla="*/ 6895 h 6895"/>
                <a:gd name="T32" fmla="*/ 0 w 5249"/>
                <a:gd name="T33" fmla="*/ 6509 h 6895"/>
                <a:gd name="T34" fmla="*/ 0 w 5249"/>
                <a:gd name="T35" fmla="*/ 480 h 6895"/>
                <a:gd name="T36" fmla="*/ 369 w 5249"/>
                <a:gd name="T37" fmla="*/ 94 h 6895"/>
                <a:gd name="T38" fmla="*/ 4784 w 5249"/>
                <a:gd name="T39" fmla="*/ 94 h 6895"/>
                <a:gd name="T40" fmla="*/ 5153 w 5249"/>
                <a:gd name="T41" fmla="*/ 480 h 6895"/>
                <a:gd name="T42" fmla="*/ 5153 w 5249"/>
                <a:gd name="T43" fmla="*/ 1308 h 6895"/>
                <a:gd name="T44" fmla="*/ 5201 w 5249"/>
                <a:gd name="T45" fmla="*/ 1257 h 6895"/>
                <a:gd name="T46" fmla="*/ 5249 w 5249"/>
                <a:gd name="T47" fmla="*/ 1308 h 6895"/>
                <a:gd name="T48" fmla="*/ 5249 w 5249"/>
                <a:gd name="T49" fmla="*/ 2122 h 6895"/>
                <a:gd name="T50" fmla="*/ 2747 w 5249"/>
                <a:gd name="T51" fmla="*/ 6326 h 6895"/>
                <a:gd name="T52" fmla="*/ 2576 w 5249"/>
                <a:gd name="T53" fmla="*/ 6146 h 6895"/>
                <a:gd name="T54" fmla="*/ 2406 w 5249"/>
                <a:gd name="T55" fmla="*/ 6326 h 6895"/>
                <a:gd name="T56" fmla="*/ 2576 w 5249"/>
                <a:gd name="T57" fmla="*/ 6505 h 6895"/>
                <a:gd name="T58" fmla="*/ 2747 w 5249"/>
                <a:gd name="T59" fmla="*/ 6326 h 6895"/>
                <a:gd name="T60" fmla="*/ 4837 w 5249"/>
                <a:gd name="T61" fmla="*/ 480 h 6895"/>
                <a:gd name="T62" fmla="*/ 4784 w 5249"/>
                <a:gd name="T63" fmla="*/ 425 h 6895"/>
                <a:gd name="T64" fmla="*/ 369 w 5249"/>
                <a:gd name="T65" fmla="*/ 425 h 6895"/>
                <a:gd name="T66" fmla="*/ 316 w 5249"/>
                <a:gd name="T67" fmla="*/ 480 h 6895"/>
                <a:gd name="T68" fmla="*/ 316 w 5249"/>
                <a:gd name="T69" fmla="*/ 5818 h 6895"/>
                <a:gd name="T70" fmla="*/ 369 w 5249"/>
                <a:gd name="T71" fmla="*/ 5873 h 6895"/>
                <a:gd name="T72" fmla="*/ 4784 w 5249"/>
                <a:gd name="T73" fmla="*/ 5873 h 6895"/>
                <a:gd name="T74" fmla="*/ 4837 w 5249"/>
                <a:gd name="T75" fmla="*/ 5818 h 6895"/>
                <a:gd name="T76" fmla="*/ 4837 w 5249"/>
                <a:gd name="T77" fmla="*/ 480 h 6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9" h="6895">
                  <a:moveTo>
                    <a:pt x="592" y="42"/>
                  </a:moveTo>
                  <a:cubicBezTo>
                    <a:pt x="592" y="19"/>
                    <a:pt x="610" y="0"/>
                    <a:pt x="631" y="0"/>
                  </a:cubicBezTo>
                  <a:lnTo>
                    <a:pt x="1091" y="0"/>
                  </a:lnTo>
                  <a:cubicBezTo>
                    <a:pt x="1113" y="0"/>
                    <a:pt x="1131" y="19"/>
                    <a:pt x="1131" y="42"/>
                  </a:cubicBezTo>
                  <a:cubicBezTo>
                    <a:pt x="1131" y="64"/>
                    <a:pt x="1113" y="83"/>
                    <a:pt x="1091" y="83"/>
                  </a:cubicBezTo>
                  <a:lnTo>
                    <a:pt x="631" y="83"/>
                  </a:lnTo>
                  <a:cubicBezTo>
                    <a:pt x="610" y="83"/>
                    <a:pt x="592" y="64"/>
                    <a:pt x="592" y="42"/>
                  </a:cubicBezTo>
                  <a:close/>
                  <a:moveTo>
                    <a:pt x="5249" y="2122"/>
                  </a:moveTo>
                  <a:lnTo>
                    <a:pt x="5215" y="2186"/>
                  </a:lnTo>
                  <a:lnTo>
                    <a:pt x="5249" y="2255"/>
                  </a:lnTo>
                  <a:lnTo>
                    <a:pt x="5249" y="3057"/>
                  </a:lnTo>
                  <a:cubicBezTo>
                    <a:pt x="5249" y="3085"/>
                    <a:pt x="5227" y="3108"/>
                    <a:pt x="5201" y="3108"/>
                  </a:cubicBezTo>
                  <a:cubicBezTo>
                    <a:pt x="5174" y="3108"/>
                    <a:pt x="5153" y="3085"/>
                    <a:pt x="5153" y="3057"/>
                  </a:cubicBezTo>
                  <a:lnTo>
                    <a:pt x="5153" y="6509"/>
                  </a:lnTo>
                  <a:cubicBezTo>
                    <a:pt x="5153" y="6722"/>
                    <a:pt x="4987" y="6895"/>
                    <a:pt x="4784" y="6895"/>
                  </a:cubicBezTo>
                  <a:lnTo>
                    <a:pt x="369" y="6895"/>
                  </a:lnTo>
                  <a:cubicBezTo>
                    <a:pt x="166" y="6895"/>
                    <a:pt x="0" y="6722"/>
                    <a:pt x="0" y="6509"/>
                  </a:cubicBezTo>
                  <a:lnTo>
                    <a:pt x="0" y="480"/>
                  </a:lnTo>
                  <a:cubicBezTo>
                    <a:pt x="0" y="267"/>
                    <a:pt x="166" y="94"/>
                    <a:pt x="369" y="94"/>
                  </a:cubicBezTo>
                  <a:lnTo>
                    <a:pt x="4784" y="94"/>
                  </a:lnTo>
                  <a:cubicBezTo>
                    <a:pt x="4987" y="94"/>
                    <a:pt x="5153" y="267"/>
                    <a:pt x="5153" y="480"/>
                  </a:cubicBezTo>
                  <a:lnTo>
                    <a:pt x="5153" y="1308"/>
                  </a:lnTo>
                  <a:cubicBezTo>
                    <a:pt x="5153" y="1280"/>
                    <a:pt x="5174" y="1257"/>
                    <a:pt x="5201" y="1257"/>
                  </a:cubicBezTo>
                  <a:cubicBezTo>
                    <a:pt x="5227" y="1257"/>
                    <a:pt x="5249" y="1280"/>
                    <a:pt x="5249" y="1308"/>
                  </a:cubicBezTo>
                  <a:lnTo>
                    <a:pt x="5249" y="2122"/>
                  </a:lnTo>
                  <a:close/>
                  <a:moveTo>
                    <a:pt x="2747" y="6326"/>
                  </a:moveTo>
                  <a:cubicBezTo>
                    <a:pt x="2747" y="6227"/>
                    <a:pt x="2671" y="6146"/>
                    <a:pt x="2576" y="6146"/>
                  </a:cubicBezTo>
                  <a:cubicBezTo>
                    <a:pt x="2482" y="6146"/>
                    <a:pt x="2406" y="6227"/>
                    <a:pt x="2406" y="6326"/>
                  </a:cubicBezTo>
                  <a:cubicBezTo>
                    <a:pt x="2406" y="6425"/>
                    <a:pt x="2482" y="6505"/>
                    <a:pt x="2576" y="6505"/>
                  </a:cubicBezTo>
                  <a:cubicBezTo>
                    <a:pt x="2671" y="6506"/>
                    <a:pt x="2747" y="6425"/>
                    <a:pt x="2747" y="6326"/>
                  </a:cubicBezTo>
                  <a:close/>
                  <a:moveTo>
                    <a:pt x="4837" y="480"/>
                  </a:moveTo>
                  <a:cubicBezTo>
                    <a:pt x="4837" y="450"/>
                    <a:pt x="4814" y="425"/>
                    <a:pt x="4784" y="425"/>
                  </a:cubicBezTo>
                  <a:lnTo>
                    <a:pt x="369" y="425"/>
                  </a:lnTo>
                  <a:cubicBezTo>
                    <a:pt x="339" y="425"/>
                    <a:pt x="316" y="450"/>
                    <a:pt x="316" y="480"/>
                  </a:cubicBezTo>
                  <a:lnTo>
                    <a:pt x="316" y="5818"/>
                  </a:lnTo>
                  <a:cubicBezTo>
                    <a:pt x="316" y="5848"/>
                    <a:pt x="339" y="5873"/>
                    <a:pt x="369" y="5873"/>
                  </a:cubicBezTo>
                  <a:lnTo>
                    <a:pt x="4784" y="5873"/>
                  </a:lnTo>
                  <a:cubicBezTo>
                    <a:pt x="4814" y="5873"/>
                    <a:pt x="4837" y="5848"/>
                    <a:pt x="4837" y="5818"/>
                  </a:cubicBezTo>
                  <a:lnTo>
                    <a:pt x="4837" y="480"/>
                  </a:lnTo>
                  <a:close/>
                </a:path>
              </a:pathLst>
            </a:custGeom>
            <a:solidFill>
              <a:schemeClr val="accent5"/>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9252" name="组合 9251">
              <a:extLst>
                <a:ext uri="{FF2B5EF4-FFF2-40B4-BE49-F238E27FC236}">
                  <a16:creationId xmlns:a16="http://schemas.microsoft.com/office/drawing/2014/main" id="{EBEEEC97-1338-7905-3DC4-5FDC0383A289}"/>
                </a:ext>
              </a:extLst>
            </p:cNvPr>
            <p:cNvGrpSpPr/>
            <p:nvPr/>
          </p:nvGrpSpPr>
          <p:grpSpPr>
            <a:xfrm>
              <a:off x="2968739" y="4274321"/>
              <a:ext cx="493202" cy="217435"/>
              <a:chOff x="9993354" y="1018364"/>
              <a:chExt cx="1678530" cy="804350"/>
            </a:xfrm>
            <a:solidFill>
              <a:schemeClr val="accent5"/>
            </a:solidFill>
            <a:effectLst>
              <a:reflection blurRad="6350" stA="40000" endPos="7000" dir="5400000" sy="-100000" algn="bl" rotWithShape="0"/>
            </a:effectLst>
          </p:grpSpPr>
          <p:grpSp>
            <p:nvGrpSpPr>
              <p:cNvPr id="9259" name="组合 9258">
                <a:extLst>
                  <a:ext uri="{FF2B5EF4-FFF2-40B4-BE49-F238E27FC236}">
                    <a16:creationId xmlns:a16="http://schemas.microsoft.com/office/drawing/2014/main" id="{983BAEB2-0A95-61A0-2C47-0D73A0EF8010}"/>
                  </a:ext>
                </a:extLst>
              </p:cNvPr>
              <p:cNvGrpSpPr/>
              <p:nvPr/>
            </p:nvGrpSpPr>
            <p:grpSpPr>
              <a:xfrm>
                <a:off x="10570543" y="1244419"/>
                <a:ext cx="524524" cy="339810"/>
                <a:chOff x="10563162" y="1244419"/>
                <a:chExt cx="524524" cy="339810"/>
              </a:xfrm>
              <a:grpFill/>
            </p:grpSpPr>
            <p:sp>
              <p:nvSpPr>
                <p:cNvPr id="9266" name="Freeform 6">
                  <a:extLst>
                    <a:ext uri="{FF2B5EF4-FFF2-40B4-BE49-F238E27FC236}">
                      <a16:creationId xmlns:a16="http://schemas.microsoft.com/office/drawing/2014/main" id="{D40C80AE-BB22-D2BA-2CEB-A62F09819AA1}"/>
                    </a:ext>
                  </a:extLst>
                </p:cNvPr>
                <p:cNvSpPr>
                  <a:spLocks/>
                </p:cNvSpPr>
                <p:nvPr/>
              </p:nvSpPr>
              <p:spPr bwMode="auto">
                <a:xfrm>
                  <a:off x="10947959" y="1244423"/>
                  <a:ext cx="139727" cy="339804"/>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67" name="Freeform 9">
                  <a:extLst>
                    <a:ext uri="{FF2B5EF4-FFF2-40B4-BE49-F238E27FC236}">
                      <a16:creationId xmlns:a16="http://schemas.microsoft.com/office/drawing/2014/main" id="{11680407-D4D0-7DBE-07FC-2F83033AE7E8}"/>
                    </a:ext>
                  </a:extLst>
                </p:cNvPr>
                <p:cNvSpPr>
                  <a:spLocks/>
                </p:cNvSpPr>
                <p:nvPr/>
              </p:nvSpPr>
              <p:spPr bwMode="auto">
                <a:xfrm>
                  <a:off x="10563162" y="1244419"/>
                  <a:ext cx="139727" cy="339810"/>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260" name="组合 9259">
                <a:extLst>
                  <a:ext uri="{FF2B5EF4-FFF2-40B4-BE49-F238E27FC236}">
                    <a16:creationId xmlns:a16="http://schemas.microsoft.com/office/drawing/2014/main" id="{2D9A47B0-B986-FF9D-5FC4-B0B51FA04708}"/>
                  </a:ext>
                </a:extLst>
              </p:cNvPr>
              <p:cNvGrpSpPr/>
              <p:nvPr/>
            </p:nvGrpSpPr>
            <p:grpSpPr>
              <a:xfrm>
                <a:off x="10220135" y="1130297"/>
                <a:ext cx="1187295" cy="572813"/>
                <a:chOff x="10221826" y="1130297"/>
                <a:chExt cx="1187295" cy="572813"/>
              </a:xfrm>
              <a:grpFill/>
            </p:grpSpPr>
            <p:sp>
              <p:nvSpPr>
                <p:cNvPr id="9264" name="Freeform 7">
                  <a:extLst>
                    <a:ext uri="{FF2B5EF4-FFF2-40B4-BE49-F238E27FC236}">
                      <a16:creationId xmlns:a16="http://schemas.microsoft.com/office/drawing/2014/main" id="{1A8AAA8C-DF78-1D8D-F9B9-664D6F90B08E}"/>
                    </a:ext>
                  </a:extLst>
                </p:cNvPr>
                <p:cNvSpPr>
                  <a:spLocks/>
                </p:cNvSpPr>
                <p:nvPr/>
              </p:nvSpPr>
              <p:spPr bwMode="auto">
                <a:xfrm>
                  <a:off x="11202090" y="1130301"/>
                  <a:ext cx="207031" cy="572809"/>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65" name="Freeform 10">
                  <a:extLst>
                    <a:ext uri="{FF2B5EF4-FFF2-40B4-BE49-F238E27FC236}">
                      <a16:creationId xmlns:a16="http://schemas.microsoft.com/office/drawing/2014/main" id="{F96DA86C-F7F0-3135-78FA-C27706E1A0AF}"/>
                    </a:ext>
                  </a:extLst>
                </p:cNvPr>
                <p:cNvSpPr>
                  <a:spLocks/>
                </p:cNvSpPr>
                <p:nvPr/>
              </p:nvSpPr>
              <p:spPr bwMode="auto">
                <a:xfrm>
                  <a:off x="10221826" y="1130297"/>
                  <a:ext cx="207399" cy="572813"/>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261" name="组合 9260">
                <a:extLst>
                  <a:ext uri="{FF2B5EF4-FFF2-40B4-BE49-F238E27FC236}">
                    <a16:creationId xmlns:a16="http://schemas.microsoft.com/office/drawing/2014/main" id="{460668BC-E84F-F719-D9E8-497D1C152355}"/>
                  </a:ext>
                </a:extLst>
              </p:cNvPr>
              <p:cNvGrpSpPr/>
              <p:nvPr/>
            </p:nvGrpSpPr>
            <p:grpSpPr>
              <a:xfrm>
                <a:off x="9993354" y="1018364"/>
                <a:ext cx="1678530" cy="804350"/>
                <a:chOff x="9993354" y="1018364"/>
                <a:chExt cx="1678530" cy="804350"/>
              </a:xfrm>
              <a:grpFill/>
            </p:grpSpPr>
            <p:sp>
              <p:nvSpPr>
                <p:cNvPr id="9262" name="Freeform 8">
                  <a:extLst>
                    <a:ext uri="{FF2B5EF4-FFF2-40B4-BE49-F238E27FC236}">
                      <a16:creationId xmlns:a16="http://schemas.microsoft.com/office/drawing/2014/main" id="{DDE1B527-4B9F-AF82-F13E-0698C67F6B8C}"/>
                    </a:ext>
                  </a:extLst>
                </p:cNvPr>
                <p:cNvSpPr>
                  <a:spLocks/>
                </p:cNvSpPr>
                <p:nvPr/>
              </p:nvSpPr>
              <p:spPr bwMode="auto">
                <a:xfrm>
                  <a:off x="11445467" y="1018364"/>
                  <a:ext cx="226417" cy="804350"/>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63" name="Freeform 11">
                  <a:extLst>
                    <a:ext uri="{FF2B5EF4-FFF2-40B4-BE49-F238E27FC236}">
                      <a16:creationId xmlns:a16="http://schemas.microsoft.com/office/drawing/2014/main" id="{F2B1CDA7-330C-6F57-D59F-5CB9150CE73A}"/>
                    </a:ext>
                  </a:extLst>
                </p:cNvPr>
                <p:cNvSpPr>
                  <a:spLocks/>
                </p:cNvSpPr>
                <p:nvPr/>
              </p:nvSpPr>
              <p:spPr bwMode="auto">
                <a:xfrm>
                  <a:off x="9993354" y="1018364"/>
                  <a:ext cx="226784" cy="804350"/>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cxnSp>
          <p:nvCxnSpPr>
            <p:cNvPr id="9253" name="直接箭头连接符 9252">
              <a:extLst>
                <a:ext uri="{FF2B5EF4-FFF2-40B4-BE49-F238E27FC236}">
                  <a16:creationId xmlns:a16="http://schemas.microsoft.com/office/drawing/2014/main" id="{E824CF1B-2601-AE9E-9789-FF81E3173421}"/>
                </a:ext>
              </a:extLst>
            </p:cNvPr>
            <p:cNvCxnSpPr>
              <a:cxnSpLocks/>
            </p:cNvCxnSpPr>
            <p:nvPr/>
          </p:nvCxnSpPr>
          <p:spPr>
            <a:xfrm>
              <a:off x="3257123" y="5146711"/>
              <a:ext cx="155036" cy="594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54" name="直接箭头连接符 9253">
              <a:extLst>
                <a:ext uri="{FF2B5EF4-FFF2-40B4-BE49-F238E27FC236}">
                  <a16:creationId xmlns:a16="http://schemas.microsoft.com/office/drawing/2014/main" id="{8F409F90-8944-1A38-AF22-4DB8ADD42752}"/>
                </a:ext>
              </a:extLst>
            </p:cNvPr>
            <p:cNvCxnSpPr>
              <a:cxnSpLocks/>
            </p:cNvCxnSpPr>
            <p:nvPr/>
          </p:nvCxnSpPr>
          <p:spPr>
            <a:xfrm flipH="1">
              <a:off x="3568660" y="5119635"/>
              <a:ext cx="957401" cy="758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55" name="直接箭头连接符 9254">
              <a:extLst>
                <a:ext uri="{FF2B5EF4-FFF2-40B4-BE49-F238E27FC236}">
                  <a16:creationId xmlns:a16="http://schemas.microsoft.com/office/drawing/2014/main" id="{913B807D-48D4-1402-E943-E25B13D64838}"/>
                </a:ext>
              </a:extLst>
            </p:cNvPr>
            <p:cNvCxnSpPr>
              <a:cxnSpLocks/>
            </p:cNvCxnSpPr>
            <p:nvPr/>
          </p:nvCxnSpPr>
          <p:spPr>
            <a:xfrm flipH="1" flipV="1">
              <a:off x="3165064" y="5138329"/>
              <a:ext cx="145214" cy="57477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256" name="文本框 82">
              <a:extLst>
                <a:ext uri="{FF2B5EF4-FFF2-40B4-BE49-F238E27FC236}">
                  <a16:creationId xmlns:a16="http://schemas.microsoft.com/office/drawing/2014/main" id="{6F31BF51-3FDD-D977-24A8-9E9545B1BB19}"/>
                </a:ext>
              </a:extLst>
            </p:cNvPr>
            <p:cNvSpPr txBox="1"/>
            <p:nvPr/>
          </p:nvSpPr>
          <p:spPr>
            <a:xfrm>
              <a:off x="3270801" y="5203129"/>
              <a:ext cx="441146" cy="24622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9257" name="文本框 83">
              <a:extLst>
                <a:ext uri="{FF2B5EF4-FFF2-40B4-BE49-F238E27FC236}">
                  <a16:creationId xmlns:a16="http://schemas.microsoft.com/office/drawing/2014/main" id="{0AC3F7C6-E679-B791-1A5F-C2CD3EFFF4B1}"/>
                </a:ext>
              </a:extLst>
            </p:cNvPr>
            <p:cNvSpPr txBox="1"/>
            <p:nvPr/>
          </p:nvSpPr>
          <p:spPr>
            <a:xfrm>
              <a:off x="3786267" y="5096807"/>
              <a:ext cx="418704"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9258" name="文本框 84">
              <a:extLst>
                <a:ext uri="{FF2B5EF4-FFF2-40B4-BE49-F238E27FC236}">
                  <a16:creationId xmlns:a16="http://schemas.microsoft.com/office/drawing/2014/main" id="{8F49A142-8FC8-F40C-4794-F613B9D32D47}"/>
                </a:ext>
              </a:extLst>
            </p:cNvPr>
            <p:cNvSpPr txBox="1"/>
            <p:nvPr/>
          </p:nvSpPr>
          <p:spPr>
            <a:xfrm>
              <a:off x="2686851" y="5238306"/>
              <a:ext cx="573857"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1:</a:t>
              </a:r>
            </a:p>
            <a:p>
              <a:r>
                <a:rPr lang="en-US" altLang="zh-CN" sz="1000" dirty="0">
                  <a:solidFill>
                    <a:srgbClr val="FF0000"/>
                  </a:solidFill>
                </a:rPr>
                <a:t>Report</a:t>
              </a:r>
              <a:endParaRPr lang="zh-CN" altLang="en-US" sz="1000" dirty="0">
                <a:solidFill>
                  <a:srgbClr val="FF0000"/>
                </a:solidFill>
              </a:endParaRPr>
            </a:p>
          </p:txBody>
        </p:sp>
      </p:grpSp>
      <p:cxnSp>
        <p:nvCxnSpPr>
          <p:cNvPr id="9278" name="直接连接符 9277">
            <a:extLst>
              <a:ext uri="{FF2B5EF4-FFF2-40B4-BE49-F238E27FC236}">
                <a16:creationId xmlns:a16="http://schemas.microsoft.com/office/drawing/2014/main" id="{9EEFCDDC-3D32-DCCB-2326-2FF5D9D8B48D}"/>
              </a:ext>
            </a:extLst>
          </p:cNvPr>
          <p:cNvCxnSpPr>
            <a:cxnSpLocks/>
          </p:cNvCxnSpPr>
          <p:nvPr/>
        </p:nvCxnSpPr>
        <p:spPr bwMode="auto">
          <a:xfrm>
            <a:off x="9177058" y="2909651"/>
            <a:ext cx="1258814" cy="71221"/>
          </a:xfrm>
          <a:prstGeom prst="line">
            <a:avLst/>
          </a:prstGeom>
          <a:solidFill>
            <a:srgbClr val="00B8FF"/>
          </a:solidFill>
          <a:ln w="9525" cap="flat" cmpd="sng" algn="ctr">
            <a:solidFill>
              <a:schemeClr val="tx1"/>
            </a:solidFill>
            <a:prstDash val="lgDashDotDot"/>
            <a:round/>
            <a:headEnd type="none" w="med" len="med"/>
            <a:tailEnd type="none" w="med" len="med"/>
          </a:ln>
          <a:effectLst/>
        </p:spPr>
      </p:cxnSp>
      <p:sp>
        <p:nvSpPr>
          <p:cNvPr id="9279" name="文本框 133">
            <a:extLst>
              <a:ext uri="{FF2B5EF4-FFF2-40B4-BE49-F238E27FC236}">
                <a16:creationId xmlns:a16="http://schemas.microsoft.com/office/drawing/2014/main" id="{7F1C3261-40E4-54C3-031B-322DEF3CDA0C}"/>
              </a:ext>
            </a:extLst>
          </p:cNvPr>
          <p:cNvSpPr txBox="1"/>
          <p:nvPr/>
        </p:nvSpPr>
        <p:spPr>
          <a:xfrm rot="181798">
            <a:off x="9262172" y="2705837"/>
            <a:ext cx="1167307"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non-ideal backhaul</a:t>
            </a:r>
            <a:endParaRPr lang="zh-CN" altLang="en-US" sz="1000" dirty="0"/>
          </a:p>
        </p:txBody>
      </p:sp>
      <p:pic>
        <p:nvPicPr>
          <p:cNvPr id="9280" name="图片 9279">
            <a:extLst>
              <a:ext uri="{FF2B5EF4-FFF2-40B4-BE49-F238E27FC236}">
                <a16:creationId xmlns:a16="http://schemas.microsoft.com/office/drawing/2014/main" id="{5E2D2436-C822-D69B-DE41-0E1EDAFC6996}"/>
              </a:ext>
            </a:extLst>
          </p:cNvPr>
          <p:cNvPicPr>
            <a:picLocks noChangeAspect="1"/>
          </p:cNvPicPr>
          <p:nvPr/>
        </p:nvPicPr>
        <p:blipFill>
          <a:blip r:embed="rId3"/>
          <a:stretch>
            <a:fillRect/>
          </a:stretch>
        </p:blipFill>
        <p:spPr>
          <a:xfrm>
            <a:off x="8821165" y="2786766"/>
            <a:ext cx="288260" cy="276999"/>
          </a:xfrm>
          <a:prstGeom prst="rect">
            <a:avLst/>
          </a:prstGeom>
        </p:spPr>
      </p:pic>
      <p:pic>
        <p:nvPicPr>
          <p:cNvPr id="9281" name="图片 9280">
            <a:extLst>
              <a:ext uri="{FF2B5EF4-FFF2-40B4-BE49-F238E27FC236}">
                <a16:creationId xmlns:a16="http://schemas.microsoft.com/office/drawing/2014/main" id="{6C3A8152-74C2-A444-0818-BBBCA0A1C6F9}"/>
              </a:ext>
            </a:extLst>
          </p:cNvPr>
          <p:cNvPicPr>
            <a:picLocks noChangeAspect="1"/>
          </p:cNvPicPr>
          <p:nvPr/>
        </p:nvPicPr>
        <p:blipFill>
          <a:blip r:embed="rId3"/>
          <a:stretch>
            <a:fillRect/>
          </a:stretch>
        </p:blipFill>
        <p:spPr>
          <a:xfrm>
            <a:off x="10525961" y="2812030"/>
            <a:ext cx="288260" cy="276999"/>
          </a:xfrm>
          <a:prstGeom prst="rect">
            <a:avLst/>
          </a:prstGeom>
        </p:spPr>
      </p:pic>
      <p:pic>
        <p:nvPicPr>
          <p:cNvPr id="9282" name="图片 9281">
            <a:extLst>
              <a:ext uri="{FF2B5EF4-FFF2-40B4-BE49-F238E27FC236}">
                <a16:creationId xmlns:a16="http://schemas.microsoft.com/office/drawing/2014/main" id="{3A79A706-ADF9-CCD7-7FA8-4BADE5A1EA0D}"/>
              </a:ext>
            </a:extLst>
          </p:cNvPr>
          <p:cNvPicPr>
            <a:picLocks noChangeAspect="1"/>
          </p:cNvPicPr>
          <p:nvPr/>
        </p:nvPicPr>
        <p:blipFill>
          <a:blip r:embed="rId3"/>
          <a:stretch>
            <a:fillRect/>
          </a:stretch>
        </p:blipFill>
        <p:spPr>
          <a:xfrm>
            <a:off x="7002507" y="3697279"/>
            <a:ext cx="288260" cy="276999"/>
          </a:xfrm>
          <a:prstGeom prst="rect">
            <a:avLst/>
          </a:prstGeom>
        </p:spPr>
      </p:pic>
      <p:cxnSp>
        <p:nvCxnSpPr>
          <p:cNvPr id="9283" name="直接箭头连接符 9282">
            <a:extLst>
              <a:ext uri="{FF2B5EF4-FFF2-40B4-BE49-F238E27FC236}">
                <a16:creationId xmlns:a16="http://schemas.microsoft.com/office/drawing/2014/main" id="{1177211A-42DE-8375-7B31-325BE4A1C4E4}"/>
              </a:ext>
            </a:extLst>
          </p:cNvPr>
          <p:cNvCxnSpPr>
            <a:cxnSpLocks/>
          </p:cNvCxnSpPr>
          <p:nvPr/>
        </p:nvCxnSpPr>
        <p:spPr>
          <a:xfrm>
            <a:off x="7434197" y="3923831"/>
            <a:ext cx="1512211" cy="254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84" name="Freeform 6">
            <a:extLst>
              <a:ext uri="{FF2B5EF4-FFF2-40B4-BE49-F238E27FC236}">
                <a16:creationId xmlns:a16="http://schemas.microsoft.com/office/drawing/2014/main" id="{E51786E0-27E3-0FB4-2846-BA029E9C0402}"/>
              </a:ext>
            </a:extLst>
          </p:cNvPr>
          <p:cNvSpPr>
            <a:spLocks/>
          </p:cNvSpPr>
          <p:nvPr/>
        </p:nvSpPr>
        <p:spPr bwMode="auto">
          <a:xfrm>
            <a:off x="10750455" y="2661854"/>
            <a:ext cx="41056" cy="91858"/>
          </a:xfrm>
          <a:custGeom>
            <a:avLst/>
            <a:gdLst>
              <a:gd name="T0" fmla="*/ 120 w 288"/>
              <a:gd name="T1" fmla="*/ 33 h 701"/>
              <a:gd name="T2" fmla="*/ 98 w 288"/>
              <a:gd name="T3" fmla="*/ 11 h 701"/>
              <a:gd name="T4" fmla="*/ 69 w 288"/>
              <a:gd name="T5" fmla="*/ 0 h 701"/>
              <a:gd name="T6" fmla="*/ 38 w 288"/>
              <a:gd name="T7" fmla="*/ 14 h 701"/>
              <a:gd name="T8" fmla="*/ 27 w 288"/>
              <a:gd name="T9" fmla="*/ 45 h 701"/>
              <a:gd name="T10" fmla="*/ 41 w 288"/>
              <a:gd name="T11" fmla="*/ 74 h 701"/>
              <a:gd name="T12" fmla="*/ 58 w 288"/>
              <a:gd name="T13" fmla="*/ 91 h 701"/>
              <a:gd name="T14" fmla="*/ 32 w 288"/>
              <a:gd name="T15" fmla="*/ 611 h 701"/>
              <a:gd name="T16" fmla="*/ 16 w 288"/>
              <a:gd name="T17" fmla="*/ 626 h 701"/>
              <a:gd name="T18" fmla="*/ 1 w 288"/>
              <a:gd name="T19" fmla="*/ 655 h 701"/>
              <a:gd name="T20" fmla="*/ 11 w 288"/>
              <a:gd name="T21" fmla="*/ 686 h 701"/>
              <a:gd name="T22" fmla="*/ 13 w 288"/>
              <a:gd name="T23" fmla="*/ 688 h 701"/>
              <a:gd name="T24" fmla="*/ 43 w 288"/>
              <a:gd name="T25" fmla="*/ 701 h 701"/>
              <a:gd name="T26" fmla="*/ 71 w 288"/>
              <a:gd name="T27" fmla="*/ 691 h 701"/>
              <a:gd name="T28" fmla="*/ 91 w 288"/>
              <a:gd name="T29" fmla="*/ 672 h 701"/>
              <a:gd name="T30" fmla="*/ 120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20" y="33"/>
                </a:moveTo>
                <a:cubicBezTo>
                  <a:pt x="113" y="25"/>
                  <a:pt x="105" y="18"/>
                  <a:pt x="98" y="11"/>
                </a:cubicBezTo>
                <a:cubicBezTo>
                  <a:pt x="90" y="4"/>
                  <a:pt x="80" y="0"/>
                  <a:pt x="69" y="0"/>
                </a:cubicBezTo>
                <a:cubicBezTo>
                  <a:pt x="57" y="0"/>
                  <a:pt x="46" y="5"/>
                  <a:pt x="38" y="14"/>
                </a:cubicBezTo>
                <a:cubicBezTo>
                  <a:pt x="30" y="23"/>
                  <a:pt x="26" y="33"/>
                  <a:pt x="27" y="45"/>
                </a:cubicBezTo>
                <a:cubicBezTo>
                  <a:pt x="27" y="56"/>
                  <a:pt x="32" y="66"/>
                  <a:pt x="41" y="74"/>
                </a:cubicBezTo>
                <a:cubicBezTo>
                  <a:pt x="47" y="79"/>
                  <a:pt x="53" y="85"/>
                  <a:pt x="58" y="91"/>
                </a:cubicBezTo>
                <a:cubicBezTo>
                  <a:pt x="195" y="234"/>
                  <a:pt x="183" y="467"/>
                  <a:pt x="32" y="611"/>
                </a:cubicBezTo>
                <a:cubicBezTo>
                  <a:pt x="27" y="616"/>
                  <a:pt x="21" y="621"/>
                  <a:pt x="16" y="626"/>
                </a:cubicBezTo>
                <a:cubicBezTo>
                  <a:pt x="7" y="633"/>
                  <a:pt x="2" y="644"/>
                  <a:pt x="1" y="655"/>
                </a:cubicBezTo>
                <a:cubicBezTo>
                  <a:pt x="0" y="666"/>
                  <a:pt x="4" y="677"/>
                  <a:pt x="11" y="686"/>
                </a:cubicBezTo>
                <a:cubicBezTo>
                  <a:pt x="12" y="686"/>
                  <a:pt x="12" y="687"/>
                  <a:pt x="13" y="688"/>
                </a:cubicBezTo>
                <a:cubicBezTo>
                  <a:pt x="21" y="696"/>
                  <a:pt x="32" y="701"/>
                  <a:pt x="43" y="701"/>
                </a:cubicBezTo>
                <a:cubicBezTo>
                  <a:pt x="50" y="701"/>
                  <a:pt x="61" y="699"/>
                  <a:pt x="71" y="691"/>
                </a:cubicBezTo>
                <a:cubicBezTo>
                  <a:pt x="78" y="685"/>
                  <a:pt x="84" y="679"/>
                  <a:pt x="91" y="672"/>
                </a:cubicBezTo>
                <a:cubicBezTo>
                  <a:pt x="275" y="496"/>
                  <a:pt x="288" y="209"/>
                  <a:pt x="120" y="3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85" name="Freeform 9">
            <a:extLst>
              <a:ext uri="{FF2B5EF4-FFF2-40B4-BE49-F238E27FC236}">
                <a16:creationId xmlns:a16="http://schemas.microsoft.com/office/drawing/2014/main" id="{EF6C1B21-098E-8AB8-48A9-34AD44E67940}"/>
              </a:ext>
            </a:extLst>
          </p:cNvPr>
          <p:cNvSpPr>
            <a:spLocks/>
          </p:cNvSpPr>
          <p:nvPr/>
        </p:nvSpPr>
        <p:spPr bwMode="auto">
          <a:xfrm>
            <a:off x="10534431" y="2661854"/>
            <a:ext cx="41056" cy="91858"/>
          </a:xfrm>
          <a:custGeom>
            <a:avLst/>
            <a:gdLst>
              <a:gd name="T0" fmla="*/ 168 w 288"/>
              <a:gd name="T1" fmla="*/ 33 h 701"/>
              <a:gd name="T2" fmla="*/ 190 w 288"/>
              <a:gd name="T3" fmla="*/ 11 h 701"/>
              <a:gd name="T4" fmla="*/ 219 w 288"/>
              <a:gd name="T5" fmla="*/ 0 h 701"/>
              <a:gd name="T6" fmla="*/ 250 w 288"/>
              <a:gd name="T7" fmla="*/ 14 h 701"/>
              <a:gd name="T8" fmla="*/ 261 w 288"/>
              <a:gd name="T9" fmla="*/ 45 h 701"/>
              <a:gd name="T10" fmla="*/ 247 w 288"/>
              <a:gd name="T11" fmla="*/ 74 h 701"/>
              <a:gd name="T12" fmla="*/ 230 w 288"/>
              <a:gd name="T13" fmla="*/ 91 h 701"/>
              <a:gd name="T14" fmla="*/ 256 w 288"/>
              <a:gd name="T15" fmla="*/ 611 h 701"/>
              <a:gd name="T16" fmla="*/ 272 w 288"/>
              <a:gd name="T17" fmla="*/ 626 h 701"/>
              <a:gd name="T18" fmla="*/ 287 w 288"/>
              <a:gd name="T19" fmla="*/ 655 h 701"/>
              <a:gd name="T20" fmla="*/ 277 w 288"/>
              <a:gd name="T21" fmla="*/ 686 h 701"/>
              <a:gd name="T22" fmla="*/ 275 w 288"/>
              <a:gd name="T23" fmla="*/ 688 h 701"/>
              <a:gd name="T24" fmla="*/ 245 w 288"/>
              <a:gd name="T25" fmla="*/ 701 h 701"/>
              <a:gd name="T26" fmla="*/ 217 w 288"/>
              <a:gd name="T27" fmla="*/ 691 h 701"/>
              <a:gd name="T28" fmla="*/ 197 w 288"/>
              <a:gd name="T29" fmla="*/ 672 h 701"/>
              <a:gd name="T30" fmla="*/ 168 w 288"/>
              <a:gd name="T31" fmla="*/ 33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 h="701">
                <a:moveTo>
                  <a:pt x="168" y="33"/>
                </a:moveTo>
                <a:cubicBezTo>
                  <a:pt x="175" y="25"/>
                  <a:pt x="183" y="18"/>
                  <a:pt x="190" y="11"/>
                </a:cubicBezTo>
                <a:cubicBezTo>
                  <a:pt x="198" y="4"/>
                  <a:pt x="208" y="0"/>
                  <a:pt x="219" y="0"/>
                </a:cubicBezTo>
                <a:cubicBezTo>
                  <a:pt x="231" y="0"/>
                  <a:pt x="242" y="5"/>
                  <a:pt x="250" y="14"/>
                </a:cubicBezTo>
                <a:cubicBezTo>
                  <a:pt x="258" y="23"/>
                  <a:pt x="262" y="33"/>
                  <a:pt x="261" y="45"/>
                </a:cubicBezTo>
                <a:cubicBezTo>
                  <a:pt x="261" y="56"/>
                  <a:pt x="256" y="66"/>
                  <a:pt x="247" y="74"/>
                </a:cubicBezTo>
                <a:cubicBezTo>
                  <a:pt x="241" y="79"/>
                  <a:pt x="235" y="85"/>
                  <a:pt x="230" y="91"/>
                </a:cubicBezTo>
                <a:cubicBezTo>
                  <a:pt x="93" y="234"/>
                  <a:pt x="105" y="467"/>
                  <a:pt x="256" y="611"/>
                </a:cubicBezTo>
                <a:cubicBezTo>
                  <a:pt x="261" y="616"/>
                  <a:pt x="267" y="621"/>
                  <a:pt x="272" y="626"/>
                </a:cubicBezTo>
                <a:cubicBezTo>
                  <a:pt x="281" y="633"/>
                  <a:pt x="286" y="644"/>
                  <a:pt x="287" y="655"/>
                </a:cubicBezTo>
                <a:cubicBezTo>
                  <a:pt x="288" y="666"/>
                  <a:pt x="284" y="677"/>
                  <a:pt x="277" y="686"/>
                </a:cubicBezTo>
                <a:cubicBezTo>
                  <a:pt x="276" y="686"/>
                  <a:pt x="276" y="687"/>
                  <a:pt x="275" y="688"/>
                </a:cubicBezTo>
                <a:cubicBezTo>
                  <a:pt x="267" y="696"/>
                  <a:pt x="256" y="701"/>
                  <a:pt x="245" y="701"/>
                </a:cubicBezTo>
                <a:cubicBezTo>
                  <a:pt x="238" y="701"/>
                  <a:pt x="227" y="699"/>
                  <a:pt x="217" y="691"/>
                </a:cubicBezTo>
                <a:cubicBezTo>
                  <a:pt x="210" y="685"/>
                  <a:pt x="204" y="679"/>
                  <a:pt x="197" y="672"/>
                </a:cubicBezTo>
                <a:cubicBezTo>
                  <a:pt x="13" y="496"/>
                  <a:pt x="0" y="209"/>
                  <a:pt x="168" y="3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86" name="Freeform 7">
            <a:extLst>
              <a:ext uri="{FF2B5EF4-FFF2-40B4-BE49-F238E27FC236}">
                <a16:creationId xmlns:a16="http://schemas.microsoft.com/office/drawing/2014/main" id="{228B6E90-ABB0-13BB-B7F3-C1D6C3C860EE}"/>
              </a:ext>
            </a:extLst>
          </p:cNvPr>
          <p:cNvSpPr>
            <a:spLocks/>
          </p:cNvSpPr>
          <p:nvPr/>
        </p:nvSpPr>
        <p:spPr bwMode="auto">
          <a:xfrm>
            <a:off x="10822463" y="2631004"/>
            <a:ext cx="60832" cy="154845"/>
          </a:xfrm>
          <a:custGeom>
            <a:avLst/>
            <a:gdLst>
              <a:gd name="T0" fmla="*/ 121 w 427"/>
              <a:gd name="T1" fmla="*/ 14 h 1181"/>
              <a:gd name="T2" fmla="*/ 90 w 427"/>
              <a:gd name="T3" fmla="*/ 0 h 1181"/>
              <a:gd name="T4" fmla="*/ 61 w 427"/>
              <a:gd name="T5" fmla="*/ 12 h 1181"/>
              <a:gd name="T6" fmla="*/ 59 w 427"/>
              <a:gd name="T7" fmla="*/ 72 h 1181"/>
              <a:gd name="T8" fmla="*/ 253 w 427"/>
              <a:gd name="T9" fmla="*/ 592 h 1181"/>
              <a:gd name="T10" fmla="*/ 18 w 427"/>
              <a:gd name="T11" fmla="*/ 1108 h 1181"/>
              <a:gd name="T12" fmla="*/ 16 w 427"/>
              <a:gd name="T13" fmla="*/ 1168 h 1181"/>
              <a:gd name="T14" fmla="*/ 47 w 427"/>
              <a:gd name="T15" fmla="*/ 1181 h 1181"/>
              <a:gd name="T16" fmla="*/ 76 w 427"/>
              <a:gd name="T17" fmla="*/ 1170 h 1181"/>
              <a:gd name="T18" fmla="*/ 121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121" y="14"/>
                </a:moveTo>
                <a:cubicBezTo>
                  <a:pt x="113" y="5"/>
                  <a:pt x="102" y="0"/>
                  <a:pt x="90" y="0"/>
                </a:cubicBezTo>
                <a:cubicBezTo>
                  <a:pt x="79" y="0"/>
                  <a:pt x="69" y="5"/>
                  <a:pt x="61" y="12"/>
                </a:cubicBezTo>
                <a:cubicBezTo>
                  <a:pt x="44" y="28"/>
                  <a:pt x="43" y="55"/>
                  <a:pt x="59" y="72"/>
                </a:cubicBezTo>
                <a:cubicBezTo>
                  <a:pt x="192" y="211"/>
                  <a:pt x="261" y="396"/>
                  <a:pt x="253" y="592"/>
                </a:cubicBezTo>
                <a:cubicBezTo>
                  <a:pt x="245" y="788"/>
                  <a:pt x="161" y="971"/>
                  <a:pt x="18" y="1108"/>
                </a:cubicBezTo>
                <a:cubicBezTo>
                  <a:pt x="1" y="1124"/>
                  <a:pt x="0" y="1151"/>
                  <a:pt x="16" y="1168"/>
                </a:cubicBezTo>
                <a:cubicBezTo>
                  <a:pt x="24" y="1177"/>
                  <a:pt x="35" y="1181"/>
                  <a:pt x="47" y="1181"/>
                </a:cubicBezTo>
                <a:cubicBezTo>
                  <a:pt x="58" y="1181"/>
                  <a:pt x="68" y="1177"/>
                  <a:pt x="76" y="1170"/>
                </a:cubicBezTo>
                <a:cubicBezTo>
                  <a:pt x="407" y="854"/>
                  <a:pt x="427" y="335"/>
                  <a:pt x="121" y="1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87" name="Freeform 10">
            <a:extLst>
              <a:ext uri="{FF2B5EF4-FFF2-40B4-BE49-F238E27FC236}">
                <a16:creationId xmlns:a16="http://schemas.microsoft.com/office/drawing/2014/main" id="{125FA0A2-22E5-1CEA-C3AE-A14FEA4678E4}"/>
              </a:ext>
            </a:extLst>
          </p:cNvPr>
          <p:cNvSpPr>
            <a:spLocks/>
          </p:cNvSpPr>
          <p:nvPr/>
        </p:nvSpPr>
        <p:spPr bwMode="auto">
          <a:xfrm>
            <a:off x="10462423" y="2631004"/>
            <a:ext cx="60940" cy="154845"/>
          </a:xfrm>
          <a:custGeom>
            <a:avLst/>
            <a:gdLst>
              <a:gd name="T0" fmla="*/ 306 w 427"/>
              <a:gd name="T1" fmla="*/ 14 h 1181"/>
              <a:gd name="T2" fmla="*/ 337 w 427"/>
              <a:gd name="T3" fmla="*/ 0 h 1181"/>
              <a:gd name="T4" fmla="*/ 366 w 427"/>
              <a:gd name="T5" fmla="*/ 12 h 1181"/>
              <a:gd name="T6" fmla="*/ 368 w 427"/>
              <a:gd name="T7" fmla="*/ 72 h 1181"/>
              <a:gd name="T8" fmla="*/ 174 w 427"/>
              <a:gd name="T9" fmla="*/ 592 h 1181"/>
              <a:gd name="T10" fmla="*/ 409 w 427"/>
              <a:gd name="T11" fmla="*/ 1108 h 1181"/>
              <a:gd name="T12" fmla="*/ 411 w 427"/>
              <a:gd name="T13" fmla="*/ 1168 h 1181"/>
              <a:gd name="T14" fmla="*/ 380 w 427"/>
              <a:gd name="T15" fmla="*/ 1181 h 1181"/>
              <a:gd name="T16" fmla="*/ 351 w 427"/>
              <a:gd name="T17" fmla="*/ 1170 h 1181"/>
              <a:gd name="T18" fmla="*/ 306 w 427"/>
              <a:gd name="T19" fmla="*/ 14 h 1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7" h="1181">
                <a:moveTo>
                  <a:pt x="306" y="14"/>
                </a:moveTo>
                <a:cubicBezTo>
                  <a:pt x="314" y="5"/>
                  <a:pt x="325" y="0"/>
                  <a:pt x="337" y="0"/>
                </a:cubicBezTo>
                <a:cubicBezTo>
                  <a:pt x="348" y="0"/>
                  <a:pt x="358" y="5"/>
                  <a:pt x="366" y="12"/>
                </a:cubicBezTo>
                <a:cubicBezTo>
                  <a:pt x="383" y="28"/>
                  <a:pt x="384" y="55"/>
                  <a:pt x="368" y="72"/>
                </a:cubicBezTo>
                <a:cubicBezTo>
                  <a:pt x="235" y="211"/>
                  <a:pt x="166" y="396"/>
                  <a:pt x="174" y="592"/>
                </a:cubicBezTo>
                <a:cubicBezTo>
                  <a:pt x="182" y="788"/>
                  <a:pt x="266" y="971"/>
                  <a:pt x="409" y="1108"/>
                </a:cubicBezTo>
                <a:cubicBezTo>
                  <a:pt x="426" y="1124"/>
                  <a:pt x="427" y="1151"/>
                  <a:pt x="411" y="1168"/>
                </a:cubicBezTo>
                <a:cubicBezTo>
                  <a:pt x="403" y="1177"/>
                  <a:pt x="392" y="1181"/>
                  <a:pt x="380" y="1181"/>
                </a:cubicBezTo>
                <a:cubicBezTo>
                  <a:pt x="369" y="1181"/>
                  <a:pt x="359" y="1177"/>
                  <a:pt x="351" y="1170"/>
                </a:cubicBezTo>
                <a:cubicBezTo>
                  <a:pt x="20" y="854"/>
                  <a:pt x="0" y="335"/>
                  <a:pt x="306" y="14"/>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88" name="Freeform 8">
            <a:extLst>
              <a:ext uri="{FF2B5EF4-FFF2-40B4-BE49-F238E27FC236}">
                <a16:creationId xmlns:a16="http://schemas.microsoft.com/office/drawing/2014/main" id="{AF98004A-2003-B631-D660-981E4F2C6D80}"/>
              </a:ext>
            </a:extLst>
          </p:cNvPr>
          <p:cNvSpPr>
            <a:spLocks/>
          </p:cNvSpPr>
          <p:nvPr/>
        </p:nvSpPr>
        <p:spPr bwMode="auto">
          <a:xfrm>
            <a:off x="10894471" y="2600747"/>
            <a:ext cx="66528" cy="217435"/>
          </a:xfrm>
          <a:custGeom>
            <a:avLst/>
            <a:gdLst>
              <a:gd name="T0" fmla="*/ 124 w 467"/>
              <a:gd name="T1" fmla="*/ 13 h 1659"/>
              <a:gd name="T2" fmla="*/ 93 w 467"/>
              <a:gd name="T3" fmla="*/ 0 h 1659"/>
              <a:gd name="T4" fmla="*/ 64 w 467"/>
              <a:gd name="T5" fmla="*/ 12 h 1659"/>
              <a:gd name="T6" fmla="*/ 51 w 467"/>
              <a:gd name="T7" fmla="*/ 42 h 1659"/>
              <a:gd name="T8" fmla="*/ 63 w 467"/>
              <a:gd name="T9" fmla="*/ 72 h 1659"/>
              <a:gd name="T10" fmla="*/ 13 w 467"/>
              <a:gd name="T11" fmla="*/ 1586 h 1659"/>
              <a:gd name="T12" fmla="*/ 0 w 467"/>
              <a:gd name="T13" fmla="*/ 1615 h 1659"/>
              <a:gd name="T14" fmla="*/ 12 w 467"/>
              <a:gd name="T15" fmla="*/ 1646 h 1659"/>
              <a:gd name="T16" fmla="*/ 43 w 467"/>
              <a:gd name="T17" fmla="*/ 1659 h 1659"/>
              <a:gd name="T18" fmla="*/ 43 w 467"/>
              <a:gd name="T19" fmla="*/ 1659 h 1659"/>
              <a:gd name="T20" fmla="*/ 72 w 467"/>
              <a:gd name="T21" fmla="*/ 1647 h 1659"/>
              <a:gd name="T22" fmla="*/ 436 w 467"/>
              <a:gd name="T23" fmla="*/ 836 h 1659"/>
              <a:gd name="T24" fmla="*/ 124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124" y="13"/>
                </a:moveTo>
                <a:cubicBezTo>
                  <a:pt x="116" y="5"/>
                  <a:pt x="105" y="0"/>
                  <a:pt x="93" y="0"/>
                </a:cubicBezTo>
                <a:cubicBezTo>
                  <a:pt x="82" y="0"/>
                  <a:pt x="72" y="4"/>
                  <a:pt x="64" y="12"/>
                </a:cubicBezTo>
                <a:cubicBezTo>
                  <a:pt x="56" y="20"/>
                  <a:pt x="51" y="30"/>
                  <a:pt x="51" y="42"/>
                </a:cubicBezTo>
                <a:cubicBezTo>
                  <a:pt x="51" y="53"/>
                  <a:pt x="55" y="64"/>
                  <a:pt x="63" y="72"/>
                </a:cubicBezTo>
                <a:cubicBezTo>
                  <a:pt x="467" y="495"/>
                  <a:pt x="445" y="1174"/>
                  <a:pt x="13" y="1586"/>
                </a:cubicBezTo>
                <a:cubicBezTo>
                  <a:pt x="5" y="1593"/>
                  <a:pt x="1" y="1604"/>
                  <a:pt x="0" y="1615"/>
                </a:cubicBezTo>
                <a:cubicBezTo>
                  <a:pt x="0" y="1627"/>
                  <a:pt x="4" y="1637"/>
                  <a:pt x="12" y="1646"/>
                </a:cubicBezTo>
                <a:cubicBezTo>
                  <a:pt x="20" y="1654"/>
                  <a:pt x="31" y="1659"/>
                  <a:pt x="43" y="1659"/>
                </a:cubicBezTo>
                <a:cubicBezTo>
                  <a:pt x="43" y="1659"/>
                  <a:pt x="43" y="1659"/>
                  <a:pt x="43" y="1659"/>
                </a:cubicBezTo>
                <a:cubicBezTo>
                  <a:pt x="54" y="1659"/>
                  <a:pt x="64" y="1654"/>
                  <a:pt x="72" y="1647"/>
                </a:cubicBezTo>
                <a:cubicBezTo>
                  <a:pt x="297" y="1432"/>
                  <a:pt x="427" y="1144"/>
                  <a:pt x="436" y="836"/>
                </a:cubicBezTo>
                <a:cubicBezTo>
                  <a:pt x="446" y="527"/>
                  <a:pt x="335" y="235"/>
                  <a:pt x="124" y="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89" name="Freeform 11">
            <a:extLst>
              <a:ext uri="{FF2B5EF4-FFF2-40B4-BE49-F238E27FC236}">
                <a16:creationId xmlns:a16="http://schemas.microsoft.com/office/drawing/2014/main" id="{D5EC9BB8-4C29-89DD-409A-E5D574FDF147}"/>
              </a:ext>
            </a:extLst>
          </p:cNvPr>
          <p:cNvSpPr>
            <a:spLocks/>
          </p:cNvSpPr>
          <p:nvPr/>
        </p:nvSpPr>
        <p:spPr bwMode="auto">
          <a:xfrm>
            <a:off x="10390415" y="2594692"/>
            <a:ext cx="66636" cy="217435"/>
          </a:xfrm>
          <a:custGeom>
            <a:avLst/>
            <a:gdLst>
              <a:gd name="T0" fmla="*/ 343 w 467"/>
              <a:gd name="T1" fmla="*/ 13 h 1659"/>
              <a:gd name="T2" fmla="*/ 374 w 467"/>
              <a:gd name="T3" fmla="*/ 0 h 1659"/>
              <a:gd name="T4" fmla="*/ 403 w 467"/>
              <a:gd name="T5" fmla="*/ 12 h 1659"/>
              <a:gd name="T6" fmla="*/ 416 w 467"/>
              <a:gd name="T7" fmla="*/ 42 h 1659"/>
              <a:gd name="T8" fmla="*/ 404 w 467"/>
              <a:gd name="T9" fmla="*/ 72 h 1659"/>
              <a:gd name="T10" fmla="*/ 454 w 467"/>
              <a:gd name="T11" fmla="*/ 1586 h 1659"/>
              <a:gd name="T12" fmla="*/ 467 w 467"/>
              <a:gd name="T13" fmla="*/ 1615 h 1659"/>
              <a:gd name="T14" fmla="*/ 455 w 467"/>
              <a:gd name="T15" fmla="*/ 1646 h 1659"/>
              <a:gd name="T16" fmla="*/ 424 w 467"/>
              <a:gd name="T17" fmla="*/ 1659 h 1659"/>
              <a:gd name="T18" fmla="*/ 424 w 467"/>
              <a:gd name="T19" fmla="*/ 1659 h 1659"/>
              <a:gd name="T20" fmla="*/ 395 w 467"/>
              <a:gd name="T21" fmla="*/ 1647 h 1659"/>
              <a:gd name="T22" fmla="*/ 31 w 467"/>
              <a:gd name="T23" fmla="*/ 836 h 1659"/>
              <a:gd name="T24" fmla="*/ 343 w 467"/>
              <a:gd name="T25" fmla="*/ 13 h 1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7" h="1659">
                <a:moveTo>
                  <a:pt x="343" y="13"/>
                </a:moveTo>
                <a:cubicBezTo>
                  <a:pt x="351" y="5"/>
                  <a:pt x="362" y="0"/>
                  <a:pt x="374" y="0"/>
                </a:cubicBezTo>
                <a:cubicBezTo>
                  <a:pt x="385" y="0"/>
                  <a:pt x="395" y="4"/>
                  <a:pt x="403" y="12"/>
                </a:cubicBezTo>
                <a:cubicBezTo>
                  <a:pt x="411" y="20"/>
                  <a:pt x="416" y="30"/>
                  <a:pt x="416" y="42"/>
                </a:cubicBezTo>
                <a:cubicBezTo>
                  <a:pt x="416" y="53"/>
                  <a:pt x="412" y="64"/>
                  <a:pt x="404" y="72"/>
                </a:cubicBezTo>
                <a:cubicBezTo>
                  <a:pt x="0" y="495"/>
                  <a:pt x="22" y="1174"/>
                  <a:pt x="454" y="1586"/>
                </a:cubicBezTo>
                <a:cubicBezTo>
                  <a:pt x="462" y="1593"/>
                  <a:pt x="466" y="1604"/>
                  <a:pt x="467" y="1615"/>
                </a:cubicBezTo>
                <a:cubicBezTo>
                  <a:pt x="467" y="1627"/>
                  <a:pt x="463" y="1637"/>
                  <a:pt x="455" y="1646"/>
                </a:cubicBezTo>
                <a:cubicBezTo>
                  <a:pt x="447" y="1654"/>
                  <a:pt x="436" y="1659"/>
                  <a:pt x="424" y="1659"/>
                </a:cubicBezTo>
                <a:cubicBezTo>
                  <a:pt x="424" y="1659"/>
                  <a:pt x="424" y="1659"/>
                  <a:pt x="424" y="1659"/>
                </a:cubicBezTo>
                <a:cubicBezTo>
                  <a:pt x="413" y="1659"/>
                  <a:pt x="403" y="1654"/>
                  <a:pt x="395" y="1647"/>
                </a:cubicBezTo>
                <a:cubicBezTo>
                  <a:pt x="170" y="1432"/>
                  <a:pt x="40" y="1144"/>
                  <a:pt x="31" y="836"/>
                </a:cubicBezTo>
                <a:cubicBezTo>
                  <a:pt x="21" y="527"/>
                  <a:pt x="132" y="235"/>
                  <a:pt x="343" y="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290" name="文本框 82">
            <a:extLst>
              <a:ext uri="{FF2B5EF4-FFF2-40B4-BE49-F238E27FC236}">
                <a16:creationId xmlns:a16="http://schemas.microsoft.com/office/drawing/2014/main" id="{5B65A4A8-D553-4538-8279-EF7F86E9A6F4}"/>
              </a:ext>
            </a:extLst>
          </p:cNvPr>
          <p:cNvSpPr txBox="1"/>
          <p:nvPr/>
        </p:nvSpPr>
        <p:spPr>
          <a:xfrm>
            <a:off x="7998675" y="3782117"/>
            <a:ext cx="418704"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pilot</a:t>
            </a:r>
            <a:endParaRPr lang="zh-CN" altLang="en-US" sz="1000" dirty="0"/>
          </a:p>
        </p:txBody>
      </p:sp>
      <p:sp>
        <p:nvSpPr>
          <p:cNvPr id="9294" name="文本框 133">
            <a:extLst>
              <a:ext uri="{FF2B5EF4-FFF2-40B4-BE49-F238E27FC236}">
                <a16:creationId xmlns:a16="http://schemas.microsoft.com/office/drawing/2014/main" id="{CABE058E-D39D-DCDF-92DA-A7E1520AE19F}"/>
              </a:ext>
            </a:extLst>
          </p:cNvPr>
          <p:cNvSpPr txBox="1"/>
          <p:nvPr/>
        </p:nvSpPr>
        <p:spPr>
          <a:xfrm rot="19908531">
            <a:off x="7479719" y="3140675"/>
            <a:ext cx="1167307"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t>non-ideal backhaul</a:t>
            </a:r>
            <a:endParaRPr lang="zh-CN" altLang="en-US" sz="1000" dirty="0"/>
          </a:p>
        </p:txBody>
      </p:sp>
      <p:cxnSp>
        <p:nvCxnSpPr>
          <p:cNvPr id="9295" name="直接连接符 9294">
            <a:extLst>
              <a:ext uri="{FF2B5EF4-FFF2-40B4-BE49-F238E27FC236}">
                <a16:creationId xmlns:a16="http://schemas.microsoft.com/office/drawing/2014/main" id="{133A7442-4E99-6068-8DD8-646D5DE7550E}"/>
              </a:ext>
            </a:extLst>
          </p:cNvPr>
          <p:cNvCxnSpPr>
            <a:cxnSpLocks/>
          </p:cNvCxnSpPr>
          <p:nvPr/>
        </p:nvCxnSpPr>
        <p:spPr bwMode="auto">
          <a:xfrm flipV="1">
            <a:off x="7428709" y="3019271"/>
            <a:ext cx="1294984" cy="762846"/>
          </a:xfrm>
          <a:prstGeom prst="line">
            <a:avLst/>
          </a:prstGeom>
          <a:solidFill>
            <a:srgbClr val="00B8FF"/>
          </a:solidFill>
          <a:ln w="9525" cap="flat" cmpd="sng" algn="ctr">
            <a:solidFill>
              <a:schemeClr val="tx1"/>
            </a:solidFill>
            <a:prstDash val="lgDashDotDot"/>
            <a:round/>
            <a:headEnd type="none" w="med" len="med"/>
            <a:tailEnd type="none" w="med" len="med"/>
          </a:ln>
          <a:effectLst/>
        </p:spPr>
      </p:cxnSp>
      <p:cxnSp>
        <p:nvCxnSpPr>
          <p:cNvPr id="9296" name="直接连接符 9295">
            <a:extLst>
              <a:ext uri="{FF2B5EF4-FFF2-40B4-BE49-F238E27FC236}">
                <a16:creationId xmlns:a16="http://schemas.microsoft.com/office/drawing/2014/main" id="{11A42457-1A88-9A19-F337-9E0CD21FD278}"/>
              </a:ext>
            </a:extLst>
          </p:cNvPr>
          <p:cNvCxnSpPr>
            <a:cxnSpLocks/>
          </p:cNvCxnSpPr>
          <p:nvPr/>
        </p:nvCxnSpPr>
        <p:spPr bwMode="auto">
          <a:xfrm flipV="1">
            <a:off x="1908689" y="3068365"/>
            <a:ext cx="1294984" cy="762846"/>
          </a:xfrm>
          <a:prstGeom prst="line">
            <a:avLst/>
          </a:prstGeom>
          <a:solidFill>
            <a:srgbClr val="00B8FF"/>
          </a:solidFill>
          <a:ln w="9525" cap="flat" cmpd="sng" algn="ctr">
            <a:solidFill>
              <a:srgbClr val="FF0000"/>
            </a:solidFill>
            <a:prstDash val="dash"/>
            <a:round/>
            <a:headEnd type="triangle" w="med" len="med"/>
            <a:tailEnd type="none" w="med" len="med"/>
          </a:ln>
          <a:effectLst/>
        </p:spPr>
      </p:cxnSp>
      <p:sp>
        <p:nvSpPr>
          <p:cNvPr id="9297" name="文本框 84">
            <a:extLst>
              <a:ext uri="{FF2B5EF4-FFF2-40B4-BE49-F238E27FC236}">
                <a16:creationId xmlns:a16="http://schemas.microsoft.com/office/drawing/2014/main" id="{6A2D3596-74D2-677B-E997-71B3118DA8A7}"/>
              </a:ext>
            </a:extLst>
          </p:cNvPr>
          <p:cNvSpPr txBox="1"/>
          <p:nvPr/>
        </p:nvSpPr>
        <p:spPr>
          <a:xfrm rot="19747074">
            <a:off x="1963687" y="3364395"/>
            <a:ext cx="1397132"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2: air-based calibration among APs</a:t>
            </a:r>
          </a:p>
        </p:txBody>
      </p:sp>
      <p:cxnSp>
        <p:nvCxnSpPr>
          <p:cNvPr id="9298" name="直接连接符 9297">
            <a:extLst>
              <a:ext uri="{FF2B5EF4-FFF2-40B4-BE49-F238E27FC236}">
                <a16:creationId xmlns:a16="http://schemas.microsoft.com/office/drawing/2014/main" id="{D3576D77-15CF-F9B6-5C34-0828E5EC74A1}"/>
              </a:ext>
            </a:extLst>
          </p:cNvPr>
          <p:cNvCxnSpPr>
            <a:cxnSpLocks/>
          </p:cNvCxnSpPr>
          <p:nvPr/>
        </p:nvCxnSpPr>
        <p:spPr bwMode="auto">
          <a:xfrm>
            <a:off x="3594102" y="2981205"/>
            <a:ext cx="1616388" cy="88133"/>
          </a:xfrm>
          <a:prstGeom prst="line">
            <a:avLst/>
          </a:prstGeom>
          <a:solidFill>
            <a:srgbClr val="00B8FF"/>
          </a:solidFill>
          <a:ln w="9525" cap="flat" cmpd="sng" algn="ctr">
            <a:solidFill>
              <a:srgbClr val="FF0000"/>
            </a:solidFill>
            <a:prstDash val="dash"/>
            <a:round/>
            <a:headEnd type="none" w="med" len="med"/>
            <a:tailEnd type="triangle" w="med" len="med"/>
          </a:ln>
          <a:effectLst/>
        </p:spPr>
      </p:cxnSp>
      <p:sp>
        <p:nvSpPr>
          <p:cNvPr id="9299" name="文本框 84">
            <a:extLst>
              <a:ext uri="{FF2B5EF4-FFF2-40B4-BE49-F238E27FC236}">
                <a16:creationId xmlns:a16="http://schemas.microsoft.com/office/drawing/2014/main" id="{5816AA77-C713-4AA3-D46F-7814B35614F8}"/>
              </a:ext>
            </a:extLst>
          </p:cNvPr>
          <p:cNvSpPr txBox="1"/>
          <p:nvPr/>
        </p:nvSpPr>
        <p:spPr>
          <a:xfrm rot="201351">
            <a:off x="3776702" y="3007617"/>
            <a:ext cx="1433104"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2: air-based calibration among APs</a:t>
            </a:r>
          </a:p>
        </p:txBody>
      </p:sp>
      <p:cxnSp>
        <p:nvCxnSpPr>
          <p:cNvPr id="9303" name="直接箭头连接符 9302">
            <a:extLst>
              <a:ext uri="{FF2B5EF4-FFF2-40B4-BE49-F238E27FC236}">
                <a16:creationId xmlns:a16="http://schemas.microsoft.com/office/drawing/2014/main" id="{61E5F9AA-27A1-4496-BF04-A476D78B51D1}"/>
              </a:ext>
            </a:extLst>
          </p:cNvPr>
          <p:cNvCxnSpPr>
            <a:cxnSpLocks/>
          </p:cNvCxnSpPr>
          <p:nvPr/>
        </p:nvCxnSpPr>
        <p:spPr>
          <a:xfrm flipH="1" flipV="1">
            <a:off x="7428709" y="4037572"/>
            <a:ext cx="1438414" cy="246133"/>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306" name="文本框 84">
            <a:extLst>
              <a:ext uri="{FF2B5EF4-FFF2-40B4-BE49-F238E27FC236}">
                <a16:creationId xmlns:a16="http://schemas.microsoft.com/office/drawing/2014/main" id="{ADF5E0E7-4EE9-CBF7-92E8-8EA13F988866}"/>
              </a:ext>
            </a:extLst>
          </p:cNvPr>
          <p:cNvSpPr txBox="1"/>
          <p:nvPr/>
        </p:nvSpPr>
        <p:spPr>
          <a:xfrm>
            <a:off x="7792309" y="4139578"/>
            <a:ext cx="567784"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1:</a:t>
            </a:r>
          </a:p>
          <a:p>
            <a:r>
              <a:rPr lang="en-US" altLang="zh-CN" sz="1000" dirty="0">
                <a:solidFill>
                  <a:srgbClr val="FF0000"/>
                </a:solidFill>
              </a:rPr>
              <a:t>Report</a:t>
            </a:r>
            <a:endParaRPr lang="zh-CN" altLang="en-US" sz="1000" dirty="0">
              <a:solidFill>
                <a:srgbClr val="FF0000"/>
              </a:solidFill>
            </a:endParaRPr>
          </a:p>
        </p:txBody>
      </p:sp>
      <p:sp>
        <p:nvSpPr>
          <p:cNvPr id="9308" name="文本框 133">
            <a:extLst>
              <a:ext uri="{FF2B5EF4-FFF2-40B4-BE49-F238E27FC236}">
                <a16:creationId xmlns:a16="http://schemas.microsoft.com/office/drawing/2014/main" id="{33E997EB-EDD9-2827-6F71-84109DD043E4}"/>
              </a:ext>
            </a:extLst>
          </p:cNvPr>
          <p:cNvSpPr txBox="1"/>
          <p:nvPr/>
        </p:nvSpPr>
        <p:spPr>
          <a:xfrm>
            <a:off x="5076453" y="3060791"/>
            <a:ext cx="803425"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AP3</a:t>
            </a:r>
          </a:p>
          <a:p>
            <a:pPr>
              <a:lnSpc>
                <a:spcPts val="800"/>
              </a:lnSpc>
            </a:pPr>
            <a:r>
              <a:rPr lang="en-US" altLang="zh-CN" sz="1000" dirty="0"/>
              <a:t>(shared AP)</a:t>
            </a:r>
            <a:endParaRPr lang="zh-CN" altLang="en-US" sz="1000" dirty="0"/>
          </a:p>
        </p:txBody>
      </p:sp>
      <p:cxnSp>
        <p:nvCxnSpPr>
          <p:cNvPr id="9309" name="直接箭头连接符 9308">
            <a:extLst>
              <a:ext uri="{FF2B5EF4-FFF2-40B4-BE49-F238E27FC236}">
                <a16:creationId xmlns:a16="http://schemas.microsoft.com/office/drawing/2014/main" id="{6D8DCCD6-31C4-0B65-85AD-562E7964A4B3}"/>
              </a:ext>
            </a:extLst>
          </p:cNvPr>
          <p:cNvCxnSpPr>
            <a:cxnSpLocks/>
          </p:cNvCxnSpPr>
          <p:nvPr/>
        </p:nvCxnSpPr>
        <p:spPr>
          <a:xfrm flipV="1">
            <a:off x="9426649" y="3471758"/>
            <a:ext cx="917561" cy="74933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312" name="文本框 84">
            <a:extLst>
              <a:ext uri="{FF2B5EF4-FFF2-40B4-BE49-F238E27FC236}">
                <a16:creationId xmlns:a16="http://schemas.microsoft.com/office/drawing/2014/main" id="{67E11818-E5F2-A626-50A5-7AFEB0A56AE7}"/>
              </a:ext>
            </a:extLst>
          </p:cNvPr>
          <p:cNvSpPr txBox="1"/>
          <p:nvPr/>
        </p:nvSpPr>
        <p:spPr>
          <a:xfrm>
            <a:off x="10000392" y="3693607"/>
            <a:ext cx="567784"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1:</a:t>
            </a:r>
          </a:p>
          <a:p>
            <a:r>
              <a:rPr lang="en-US" altLang="zh-CN" sz="1000" dirty="0">
                <a:solidFill>
                  <a:srgbClr val="FF0000"/>
                </a:solidFill>
              </a:rPr>
              <a:t>Report</a:t>
            </a:r>
            <a:endParaRPr lang="zh-CN" altLang="en-US" sz="1000" dirty="0">
              <a:solidFill>
                <a:srgbClr val="FF0000"/>
              </a:solidFill>
            </a:endParaRPr>
          </a:p>
        </p:txBody>
      </p:sp>
      <p:sp>
        <p:nvSpPr>
          <p:cNvPr id="9313" name="文本框 84">
            <a:extLst>
              <a:ext uri="{FF2B5EF4-FFF2-40B4-BE49-F238E27FC236}">
                <a16:creationId xmlns:a16="http://schemas.microsoft.com/office/drawing/2014/main" id="{15713818-2FA9-2A17-F24C-AE74D8864263}"/>
              </a:ext>
            </a:extLst>
          </p:cNvPr>
          <p:cNvSpPr txBox="1"/>
          <p:nvPr/>
        </p:nvSpPr>
        <p:spPr>
          <a:xfrm>
            <a:off x="6731633" y="3097146"/>
            <a:ext cx="1048799"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2:</a:t>
            </a:r>
          </a:p>
          <a:p>
            <a:r>
              <a:rPr lang="en-US" altLang="zh-CN" sz="1000" dirty="0">
                <a:solidFill>
                  <a:srgbClr val="FF0000"/>
                </a:solidFill>
              </a:rPr>
              <a:t>Self-calibration</a:t>
            </a:r>
            <a:endParaRPr lang="zh-CN" altLang="en-US" sz="1000" dirty="0">
              <a:solidFill>
                <a:srgbClr val="FF0000"/>
              </a:solidFill>
            </a:endParaRPr>
          </a:p>
        </p:txBody>
      </p:sp>
      <p:sp>
        <p:nvSpPr>
          <p:cNvPr id="9314" name="文本框 84">
            <a:extLst>
              <a:ext uri="{FF2B5EF4-FFF2-40B4-BE49-F238E27FC236}">
                <a16:creationId xmlns:a16="http://schemas.microsoft.com/office/drawing/2014/main" id="{92EF9A18-6D2B-1F6A-A71D-384CCD1DC018}"/>
              </a:ext>
            </a:extLst>
          </p:cNvPr>
          <p:cNvSpPr txBox="1"/>
          <p:nvPr/>
        </p:nvSpPr>
        <p:spPr>
          <a:xfrm>
            <a:off x="8604719" y="2180711"/>
            <a:ext cx="1071697"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2:</a:t>
            </a:r>
          </a:p>
          <a:p>
            <a:r>
              <a:rPr lang="en-US" altLang="zh-CN" sz="1000" dirty="0">
                <a:solidFill>
                  <a:srgbClr val="FF0000"/>
                </a:solidFill>
              </a:rPr>
              <a:t>Self-calibration</a:t>
            </a:r>
            <a:endParaRPr lang="zh-CN" altLang="en-US" sz="1000" dirty="0">
              <a:solidFill>
                <a:srgbClr val="FF0000"/>
              </a:solidFill>
            </a:endParaRPr>
          </a:p>
        </p:txBody>
      </p:sp>
      <p:sp>
        <p:nvSpPr>
          <p:cNvPr id="9315" name="文本框 84">
            <a:extLst>
              <a:ext uri="{FF2B5EF4-FFF2-40B4-BE49-F238E27FC236}">
                <a16:creationId xmlns:a16="http://schemas.microsoft.com/office/drawing/2014/main" id="{123B1D0E-4B81-838F-73D0-B1CB3FF71E52}"/>
              </a:ext>
            </a:extLst>
          </p:cNvPr>
          <p:cNvSpPr txBox="1"/>
          <p:nvPr/>
        </p:nvSpPr>
        <p:spPr>
          <a:xfrm>
            <a:off x="10278372" y="2236145"/>
            <a:ext cx="1071697"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dirty="0">
                <a:solidFill>
                  <a:srgbClr val="FF0000"/>
                </a:solidFill>
              </a:rPr>
              <a:t>Step 2:</a:t>
            </a:r>
          </a:p>
          <a:p>
            <a:r>
              <a:rPr lang="en-US" altLang="zh-CN" sz="1000" dirty="0">
                <a:solidFill>
                  <a:srgbClr val="FF0000"/>
                </a:solidFill>
              </a:rPr>
              <a:t>Self-calibration</a:t>
            </a:r>
            <a:endParaRPr lang="zh-CN" altLang="en-US" sz="1000" dirty="0">
              <a:solidFill>
                <a:srgbClr val="FF0000"/>
              </a:solidFill>
            </a:endParaRPr>
          </a:p>
        </p:txBody>
      </p:sp>
      <p:sp>
        <p:nvSpPr>
          <p:cNvPr id="9317" name="文本框 133">
            <a:extLst>
              <a:ext uri="{FF2B5EF4-FFF2-40B4-BE49-F238E27FC236}">
                <a16:creationId xmlns:a16="http://schemas.microsoft.com/office/drawing/2014/main" id="{80179BCF-693A-6882-9103-031243096F28}"/>
              </a:ext>
            </a:extLst>
          </p:cNvPr>
          <p:cNvSpPr txBox="1"/>
          <p:nvPr/>
        </p:nvSpPr>
        <p:spPr>
          <a:xfrm>
            <a:off x="6764208" y="3948193"/>
            <a:ext cx="803425"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AP1</a:t>
            </a:r>
          </a:p>
          <a:p>
            <a:pPr>
              <a:lnSpc>
                <a:spcPts val="800"/>
              </a:lnSpc>
            </a:pPr>
            <a:r>
              <a:rPr lang="en-US" altLang="zh-CN" sz="1000" dirty="0"/>
              <a:t>(shared AP)</a:t>
            </a:r>
            <a:endParaRPr lang="zh-CN" altLang="en-US" sz="1000" dirty="0"/>
          </a:p>
        </p:txBody>
      </p:sp>
      <p:sp>
        <p:nvSpPr>
          <p:cNvPr id="9318" name="文本框 133">
            <a:extLst>
              <a:ext uri="{FF2B5EF4-FFF2-40B4-BE49-F238E27FC236}">
                <a16:creationId xmlns:a16="http://schemas.microsoft.com/office/drawing/2014/main" id="{A53DBB00-ECBF-3D37-7F0A-C9748988EB8E}"/>
              </a:ext>
            </a:extLst>
          </p:cNvPr>
          <p:cNvSpPr txBox="1"/>
          <p:nvPr/>
        </p:nvSpPr>
        <p:spPr>
          <a:xfrm>
            <a:off x="8560853" y="3012585"/>
            <a:ext cx="845103"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AP2</a:t>
            </a:r>
          </a:p>
          <a:p>
            <a:pPr>
              <a:lnSpc>
                <a:spcPts val="800"/>
              </a:lnSpc>
            </a:pPr>
            <a:r>
              <a:rPr lang="en-US" altLang="zh-CN" sz="1000" dirty="0"/>
              <a:t>(sharing AP)</a:t>
            </a:r>
            <a:endParaRPr lang="zh-CN" altLang="en-US" sz="1000" dirty="0"/>
          </a:p>
        </p:txBody>
      </p:sp>
      <p:sp>
        <p:nvSpPr>
          <p:cNvPr id="9319" name="文本框 133">
            <a:extLst>
              <a:ext uri="{FF2B5EF4-FFF2-40B4-BE49-F238E27FC236}">
                <a16:creationId xmlns:a16="http://schemas.microsoft.com/office/drawing/2014/main" id="{F5AB3516-A9DE-B7B1-419F-B795DCBE3586}"/>
              </a:ext>
            </a:extLst>
          </p:cNvPr>
          <p:cNvSpPr txBox="1"/>
          <p:nvPr/>
        </p:nvSpPr>
        <p:spPr>
          <a:xfrm>
            <a:off x="10303457" y="3042210"/>
            <a:ext cx="803425" cy="353238"/>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AP3</a:t>
            </a:r>
          </a:p>
          <a:p>
            <a:pPr>
              <a:lnSpc>
                <a:spcPts val="800"/>
              </a:lnSpc>
            </a:pPr>
            <a:r>
              <a:rPr lang="en-US" altLang="zh-CN" sz="1000" dirty="0"/>
              <a:t>(shared AP)</a:t>
            </a:r>
            <a:endParaRPr lang="zh-CN" altLang="en-US" sz="1000" dirty="0"/>
          </a:p>
        </p:txBody>
      </p:sp>
      <p:sp>
        <p:nvSpPr>
          <p:cNvPr id="9326" name="文本框 133">
            <a:extLst>
              <a:ext uri="{FF2B5EF4-FFF2-40B4-BE49-F238E27FC236}">
                <a16:creationId xmlns:a16="http://schemas.microsoft.com/office/drawing/2014/main" id="{B01843D2-B1FA-C37D-B636-43B3B35BD0A3}"/>
              </a:ext>
            </a:extLst>
          </p:cNvPr>
          <p:cNvSpPr txBox="1"/>
          <p:nvPr/>
        </p:nvSpPr>
        <p:spPr>
          <a:xfrm>
            <a:off x="6509793" y="4551511"/>
            <a:ext cx="5149336"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t>Alterative 2: STA reports </a:t>
            </a:r>
            <a:r>
              <a:rPr lang="en-US" altLang="zh-CN" sz="1400" dirty="0">
                <a:solidFill>
                  <a:schemeClr val="tx1"/>
                </a:solidFill>
                <a:latin typeface="Times New Roman" panose="02020603050405020304" pitchFamily="18" charset="0"/>
                <a:cs typeface="Times New Roman" panose="02020603050405020304" pitchFamily="18" charset="0"/>
              </a:rPr>
              <a:t>assistance information to each coordinated AP,  which then independently completes self-calibration </a:t>
            </a:r>
            <a:endParaRPr lang="zh-CN" altLang="en-US" sz="1400" dirty="0"/>
          </a:p>
        </p:txBody>
      </p:sp>
      <p:sp>
        <p:nvSpPr>
          <p:cNvPr id="9327" name="文本框 133">
            <a:extLst>
              <a:ext uri="{FF2B5EF4-FFF2-40B4-BE49-F238E27FC236}">
                <a16:creationId xmlns:a16="http://schemas.microsoft.com/office/drawing/2014/main" id="{9C904537-8E0D-A1AD-17BB-638A3FBF5BF6}"/>
              </a:ext>
            </a:extLst>
          </p:cNvPr>
          <p:cNvSpPr txBox="1"/>
          <p:nvPr/>
        </p:nvSpPr>
        <p:spPr>
          <a:xfrm>
            <a:off x="3280577" y="4330248"/>
            <a:ext cx="426720"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STA</a:t>
            </a:r>
            <a:endParaRPr lang="zh-CN" altLang="en-US" sz="1000" dirty="0"/>
          </a:p>
        </p:txBody>
      </p:sp>
      <p:sp>
        <p:nvSpPr>
          <p:cNvPr id="9328" name="文本框 133">
            <a:extLst>
              <a:ext uri="{FF2B5EF4-FFF2-40B4-BE49-F238E27FC236}">
                <a16:creationId xmlns:a16="http://schemas.microsoft.com/office/drawing/2014/main" id="{F7F589E7-BB3F-D89F-CE0A-7CA71BC9524F}"/>
              </a:ext>
            </a:extLst>
          </p:cNvPr>
          <p:cNvSpPr txBox="1"/>
          <p:nvPr/>
        </p:nvSpPr>
        <p:spPr>
          <a:xfrm>
            <a:off x="8935721" y="4342562"/>
            <a:ext cx="426720" cy="24622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t>STA</a:t>
            </a:r>
            <a:endParaRPr lang="zh-CN" altLang="en-US" sz="1000" dirty="0"/>
          </a:p>
        </p:txBody>
      </p:sp>
    </p:spTree>
    <p:extLst>
      <p:ext uri="{BB962C8B-B14F-4D97-AF65-F5344CB8AC3E}">
        <p14:creationId xmlns:p14="http://schemas.microsoft.com/office/powerpoint/2010/main" val="2210138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xfrm>
            <a:off x="929217" y="1746957"/>
            <a:ext cx="10805007" cy="3312368"/>
          </a:xfrm>
          <a:ln/>
        </p:spPr>
        <p:txBody>
          <a:bodyPr/>
          <a:lstStyle/>
          <a:p>
            <a:pPr>
              <a:buFont typeface="Times New Roman" pitchFamily="16" charset="0"/>
              <a:buChar char="•"/>
            </a:pPr>
            <a:r>
              <a:rPr lang="en-US" altLang="zh-CN" sz="2000" dirty="0"/>
              <a:t>STA-assisted calibration for multi-AP </a:t>
            </a:r>
            <a:r>
              <a:rPr lang="en-GB" altLang="zh-CN" sz="2000" dirty="0"/>
              <a:t>coordination</a:t>
            </a:r>
            <a:r>
              <a:rPr lang="en-US" sz="2000" dirty="0"/>
              <a:t>: </a:t>
            </a:r>
          </a:p>
          <a:p>
            <a:pPr lvl="1">
              <a:buFont typeface="Arial" panose="020B0604020202020204" pitchFamily="34" charset="0"/>
              <a:buChar char="•"/>
            </a:pPr>
            <a:r>
              <a:rPr lang="en-US" altLang="zh-CN" sz="1600" b="0" dirty="0">
                <a:solidFill>
                  <a:schemeClr val="tx1"/>
                </a:solidFill>
              </a:rPr>
              <a:t>It is beneficial to introduce STA-assisted synchronization and calibration for multi-AP coordination (especially CJT) with non-ideal backhaul and non-ideal synchronization.</a:t>
            </a:r>
          </a:p>
          <a:p>
            <a:pPr lvl="1">
              <a:buFont typeface="Arial" panose="020B0604020202020204" pitchFamily="34" charset="0"/>
              <a:buChar char="•"/>
            </a:pPr>
            <a:r>
              <a:rPr lang="en-US" altLang="zh-CN" sz="1600" dirty="0">
                <a:solidFill>
                  <a:schemeClr val="tx1"/>
                </a:solidFill>
              </a:rPr>
              <a:t>All multi-AP transmission schemes </a:t>
            </a:r>
            <a:r>
              <a:rPr lang="en-US" altLang="zh-CN" sz="1600" b="0" dirty="0">
                <a:effectLst/>
              </a:rPr>
              <a:t>(C-OFDMA, C-TDMA, C-SR, C-BF, C-RTWT, JT) can benefit from the proposed </a:t>
            </a:r>
            <a:r>
              <a:rPr lang="en-US" altLang="zh-CN" sz="1600" b="0" dirty="0">
                <a:solidFill>
                  <a:schemeClr val="tx1"/>
                </a:solidFill>
              </a:rPr>
              <a:t>STA-assisted synchronization and calibration. </a:t>
            </a:r>
          </a:p>
          <a:p>
            <a:pPr marL="0" indent="0"/>
            <a:endParaRPr lang="en-US" sz="2000" b="0" dirty="0"/>
          </a:p>
          <a:p>
            <a:pPr>
              <a:buFont typeface="Times New Roman" pitchFamily="16" charset="0"/>
              <a:buChar char="•"/>
            </a:pPr>
            <a:r>
              <a:rPr lang="en-US" altLang="zh-CN" sz="2000" dirty="0"/>
              <a:t>Details of STA-assisted calibration for multi-AP </a:t>
            </a:r>
            <a:r>
              <a:rPr lang="en-GB" altLang="zh-CN" sz="2000" dirty="0"/>
              <a:t>coordination</a:t>
            </a:r>
            <a:r>
              <a:rPr lang="en-US" altLang="zh-CN" sz="2000" dirty="0"/>
              <a:t> need further study, including</a:t>
            </a:r>
            <a:endParaRPr lang="en-US" sz="2000" dirty="0"/>
          </a:p>
          <a:p>
            <a:pPr lvl="1">
              <a:buFont typeface="Arial" panose="020B0604020202020204" pitchFamily="34" charset="0"/>
              <a:buChar char="•"/>
            </a:pPr>
            <a:r>
              <a:rPr lang="en-GB" sz="1600" dirty="0"/>
              <a:t>Necessary m</a:t>
            </a:r>
            <a:r>
              <a:rPr lang="en-GB" sz="1600" b="0" dirty="0"/>
              <a:t>easurements, signalling/mechanism(s) </a:t>
            </a:r>
          </a:p>
          <a:p>
            <a:pPr lvl="1">
              <a:buFont typeface="Arial" panose="020B0604020202020204" pitchFamily="34" charset="0"/>
              <a:buChar char="•"/>
            </a:pPr>
            <a:r>
              <a:rPr lang="en-GB" sz="1600" b="0" dirty="0"/>
              <a:t>Reporting configuration/content/format/</a:t>
            </a:r>
            <a:r>
              <a:rPr lang="en-GB" sz="1600" dirty="0"/>
              <a:t>procedure</a:t>
            </a:r>
          </a:p>
          <a:p>
            <a:pPr lvl="1">
              <a:buFont typeface="Arial" panose="020B0604020202020204" pitchFamily="34" charset="0"/>
              <a:buChar char="•"/>
            </a:pPr>
            <a:r>
              <a:rPr lang="en-GB" sz="1600" b="0" dirty="0"/>
              <a:t>Calibration procedure</a:t>
            </a:r>
          </a:p>
          <a:p>
            <a:pPr lvl="1">
              <a:buFont typeface="Arial" panose="020B0604020202020204" pitchFamily="34" charset="0"/>
              <a:buChar char="•"/>
            </a:pPr>
            <a:r>
              <a:rPr lang="en-GB" sz="1600" dirty="0"/>
              <a:t>…</a:t>
            </a:r>
            <a:endParaRPr lang="en-GB" sz="1600" b="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476672"/>
            <a:ext cx="10361084" cy="1065213"/>
          </a:xfrm>
        </p:spPr>
        <p:txBody>
          <a:bodyPr/>
          <a:lstStyle/>
          <a:p>
            <a:r>
              <a:rPr lang="en-GB" dirty="0"/>
              <a:t>Discussions</a:t>
            </a:r>
          </a:p>
        </p:txBody>
      </p:sp>
      <p:sp>
        <p:nvSpPr>
          <p:cNvPr id="9218" name="Rectangle 2"/>
          <p:cNvSpPr>
            <a:spLocks noGrp="1" noChangeArrowheads="1"/>
          </p:cNvSpPr>
          <p:nvPr>
            <p:ph idx="1"/>
          </p:nvPr>
        </p:nvSpPr>
        <p:spPr>
          <a:xfrm>
            <a:off x="335360" y="1340768"/>
            <a:ext cx="11665296" cy="4968552"/>
          </a:xfrm>
          <a:ln/>
        </p:spPr>
        <p:txBody>
          <a:bodyPr/>
          <a:lstStyle/>
          <a:p>
            <a:pPr marL="0" indent="0"/>
            <a:r>
              <a:rPr lang="en-US" altLang="zh-CN" sz="2000" dirty="0"/>
              <a:t>C</a:t>
            </a:r>
            <a:r>
              <a:rPr lang="en-US" altLang="zh-CN" sz="1800" dirty="0"/>
              <a:t>: </a:t>
            </a:r>
          </a:p>
          <a:p>
            <a:pPr marL="0" indent="0"/>
            <a:r>
              <a:rPr lang="en-US" altLang="zh-CN" sz="1800" b="0" dirty="0"/>
              <a:t>When the backhaul connection is poor, and the two APs can hardly hear each other on the air,  how could we organize the joint transmission from the two APs? That is, how to prepare for the joint transmission, e.g. parsing data to both APs or copy data from one AP to another, if the two APs are out of connection either via the backhaul or the air interface?</a:t>
            </a:r>
          </a:p>
          <a:p>
            <a:pPr marL="0" indent="0"/>
            <a:endParaRPr lang="en-US" sz="1800" dirty="0"/>
          </a:p>
          <a:p>
            <a:r>
              <a:rPr lang="en-US" sz="2000" dirty="0">
                <a:solidFill>
                  <a:schemeClr val="tx1"/>
                </a:solidFill>
              </a:rPr>
              <a:t>A</a:t>
            </a:r>
            <a:r>
              <a:rPr lang="en-US" sz="2000" b="0" dirty="0">
                <a:solidFill>
                  <a:schemeClr val="tx1"/>
                </a:solidFill>
              </a:rPr>
              <a:t>: </a:t>
            </a:r>
          </a:p>
          <a:p>
            <a:pPr algn="just">
              <a:buFont typeface="Arial" panose="020B0604020202020204" pitchFamily="34" charset="0"/>
              <a:buChar char="•"/>
            </a:pPr>
            <a:r>
              <a:rPr lang="en-US" altLang="zh-CN" sz="1800" b="0" dirty="0">
                <a:effectLst/>
              </a:rPr>
              <a:t>The non-ideal backhaul mentioned in the presentation means the backhaul between APs (no matter it is wired or wireless backhaul) is non-ideal, but not 'zero' or 'none' or 'out of connection'. This is to say, APs can exchange their information and data through backhaul (or they can hear each other through backhaul), but the exchanged information and data between APs cannot achieve ideal synchronization during or after the exchange, due to non-ideality of backhaul. That's why we need calibration between APs. </a:t>
            </a:r>
            <a:endParaRPr lang="en-US" altLang="zh-CN" sz="1800" b="0" dirty="0"/>
          </a:p>
          <a:p>
            <a:pPr algn="just">
              <a:buFont typeface="Arial" panose="020B0604020202020204" pitchFamily="34" charset="0"/>
              <a:buChar char="•"/>
            </a:pPr>
            <a:r>
              <a:rPr lang="en-US" altLang="zh-CN" sz="1800" b="0" dirty="0">
                <a:effectLst/>
              </a:rPr>
              <a:t>Moreover, the proposed AP-assisted calibration method in this presentation can be applied to all existing multi-AP transmission schemes (C-OFDMA, C-TDMA, C-SR, C-BF, C-RTWT, JT), not just for JT. </a:t>
            </a:r>
          </a:p>
          <a:p>
            <a:pPr algn="just">
              <a:buFont typeface="Arial" panose="020B0604020202020204" pitchFamily="34" charset="0"/>
              <a:buChar char="•"/>
            </a:pPr>
            <a:r>
              <a:rPr lang="en-US" altLang="zh-CN" sz="1800" b="0" dirty="0">
                <a:effectLst/>
              </a:rPr>
              <a:t>JT is mentioned here only as an example, because of its more strict synchronization requirement compared to other schemes.  However, it is not to say the other schemes do not require synchronization between APs. More synchronized APs are always preferred for all multi-AP transmission schemes.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2050315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91579"/>
            <a:ext cx="10361084" cy="1065213"/>
          </a:xfrm>
        </p:spPr>
        <p:txBody>
          <a:bodyPr/>
          <a:lstStyle/>
          <a:p>
            <a:r>
              <a:rPr lang="en-GB" dirty="0"/>
              <a:t>Discussions</a:t>
            </a:r>
          </a:p>
        </p:txBody>
      </p:sp>
      <p:sp>
        <p:nvSpPr>
          <p:cNvPr id="9218" name="Rectangle 2"/>
          <p:cNvSpPr>
            <a:spLocks noGrp="1" noChangeArrowheads="1"/>
          </p:cNvSpPr>
          <p:nvPr>
            <p:ph idx="1"/>
          </p:nvPr>
        </p:nvSpPr>
        <p:spPr>
          <a:xfrm>
            <a:off x="263352" y="1632298"/>
            <a:ext cx="11737304" cy="4172966"/>
          </a:xfrm>
          <a:ln/>
        </p:spPr>
        <p:txBody>
          <a:bodyPr/>
          <a:lstStyle/>
          <a:p>
            <a:pPr marL="0" indent="0"/>
            <a:r>
              <a:rPr lang="en-US" altLang="zh-CN" sz="2000" dirty="0"/>
              <a:t>C</a:t>
            </a:r>
            <a:r>
              <a:rPr lang="en-US" altLang="zh-CN" sz="1800" dirty="0"/>
              <a:t>: </a:t>
            </a:r>
          </a:p>
          <a:p>
            <a:pPr marL="0" indent="0"/>
            <a:r>
              <a:rPr lang="en-US" altLang="zh-CN" sz="1800" b="0" dirty="0">
                <a:effectLst/>
                <a:latin typeface="Times New Roman" panose="02020603050405020304" pitchFamily="18" charset="0"/>
                <a:ea typeface="Times New Roman" panose="02020603050405020304" pitchFamily="18" charset="0"/>
              </a:rPr>
              <a:t>Why wouldn’t APs calibrate directly with each other? </a:t>
            </a:r>
          </a:p>
          <a:p>
            <a:pPr marL="0" indent="0"/>
            <a:endParaRPr lang="en-US" sz="1800" dirty="0"/>
          </a:p>
          <a:p>
            <a:r>
              <a:rPr lang="en-US" sz="2000" dirty="0">
                <a:solidFill>
                  <a:schemeClr val="tx1"/>
                </a:solidFill>
              </a:rPr>
              <a:t>A</a:t>
            </a:r>
            <a:r>
              <a:rPr lang="en-US" sz="2000" b="0" dirty="0">
                <a:solidFill>
                  <a:schemeClr val="tx1"/>
                </a:solidFill>
              </a:rPr>
              <a:t>: </a:t>
            </a:r>
          </a:p>
          <a:p>
            <a:pPr algn="just">
              <a:buFont typeface="Arial" panose="020B0604020202020204" pitchFamily="34" charset="0"/>
              <a:buChar char="•"/>
            </a:pPr>
            <a:r>
              <a:rPr lang="en-US" altLang="zh-CN" sz="1800" b="0" dirty="0"/>
              <a:t>First of all,  the intention of the proposed STA-assisted calibration is to perform timely calibration between APs, since STA </a:t>
            </a:r>
            <a:r>
              <a:rPr lang="en-US" altLang="zh-CN" sz="1800" b="0" dirty="0">
                <a:solidFill>
                  <a:schemeClr val="tx1"/>
                </a:solidFill>
                <a:latin typeface="Times New Roman" panose="02020603050405020304" pitchFamily="18" charset="0"/>
                <a:cs typeface="Times New Roman" panose="02020603050405020304" pitchFamily="18" charset="0"/>
              </a:rPr>
              <a:t>has more timely knowledge of signal quality changes.</a:t>
            </a:r>
            <a:r>
              <a:rPr lang="en-US" altLang="zh-CN" sz="1800" b="0" dirty="0"/>
              <a:t> </a:t>
            </a:r>
            <a:r>
              <a:rPr lang="en-US" altLang="zh-CN" sz="1800" b="0" dirty="0">
                <a:solidFill>
                  <a:schemeClr val="tx1"/>
                </a:solidFill>
                <a:latin typeface="Times New Roman" panose="02020603050405020304" pitchFamily="18" charset="0"/>
                <a:cs typeface="Times New Roman" panose="02020603050405020304" pitchFamily="18" charset="0"/>
              </a:rPr>
              <a:t>Under such a procedure, if the STA determines that a reporting criteria is satisfied (e.g., current signal quality becomes lower than a pre-defined threshold), STA can trigger calibration-related reporting to AP(s) to assist synchronization among APs in a timely manner. </a:t>
            </a:r>
          </a:p>
          <a:p>
            <a:pPr algn="just">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Secondly, </a:t>
            </a:r>
            <a:r>
              <a:rPr lang="en-US" altLang="zh-CN" sz="1800" b="0" dirty="0">
                <a:effectLst/>
                <a:latin typeface="Times New Roman" panose="02020603050405020304" pitchFamily="18" charset="0"/>
                <a:ea typeface="Times New Roman" panose="02020603050405020304" pitchFamily="18" charset="0"/>
              </a:rPr>
              <a:t>APs cannot calibrate directly with each other</a:t>
            </a:r>
            <a:r>
              <a:rPr lang="en-US" altLang="zh-CN" sz="1800" b="0" dirty="0">
                <a:solidFill>
                  <a:schemeClr val="tx1"/>
                </a:solidFill>
                <a:latin typeface="Times New Roman" panose="02020603050405020304" pitchFamily="18" charset="0"/>
                <a:cs typeface="Times New Roman" panose="02020603050405020304" pitchFamily="18" charset="0"/>
              </a:rPr>
              <a:t> since the backhaul is non-ideal, which means </a:t>
            </a:r>
            <a:r>
              <a:rPr lang="en-US" altLang="zh-CN" sz="1800" b="0" dirty="0">
                <a:effectLst/>
              </a:rPr>
              <a:t>the exchanged information between APs cannot achieve ideal synchronization during or after the exchange.</a:t>
            </a:r>
            <a:endParaRPr lang="en-US" altLang="zh-CN" sz="1800" b="0" dirty="0"/>
          </a:p>
          <a:p>
            <a:pPr algn="just">
              <a:buFont typeface="Arial" panose="020B0604020202020204" pitchFamily="34" charset="0"/>
              <a:buChar char="•"/>
            </a:pPr>
            <a:r>
              <a:rPr lang="en-US" altLang="zh-CN" sz="1800" b="0" dirty="0">
                <a:effectLst/>
                <a:latin typeface="Times New Roman" panose="02020603050405020304" pitchFamily="18" charset="0"/>
                <a:ea typeface="Times New Roman" panose="02020603050405020304" pitchFamily="18" charset="0"/>
              </a:rPr>
              <a:t>Withou</a:t>
            </a:r>
            <a:r>
              <a:rPr lang="en-US" altLang="zh-CN" sz="1800" b="0" dirty="0">
                <a:latin typeface="Times New Roman" panose="02020603050405020304" pitchFamily="18" charset="0"/>
                <a:ea typeface="Times New Roman" panose="02020603050405020304" pitchFamily="18" charset="0"/>
              </a:rPr>
              <a:t>t the assistance from STA, only periodic or random calibration can be performed when </a:t>
            </a:r>
            <a:r>
              <a:rPr lang="en-US" altLang="zh-CN" sz="1800" b="0" dirty="0">
                <a:effectLst/>
                <a:latin typeface="Times New Roman" panose="02020603050405020304" pitchFamily="18" charset="0"/>
                <a:ea typeface="Times New Roman" panose="02020603050405020304" pitchFamily="18" charset="0"/>
              </a:rPr>
              <a:t>APs calibrating directly with each other,</a:t>
            </a:r>
            <a:r>
              <a:rPr lang="en-US" altLang="zh-CN" sz="1800" b="0" dirty="0">
                <a:latin typeface="Times New Roman" panose="02020603050405020304" pitchFamily="18" charset="0"/>
                <a:ea typeface="Times New Roman" panose="02020603050405020304" pitchFamily="18" charset="0"/>
              </a:rPr>
              <a:t> since there is not a clue from AP(s) as when to perform calibration, and therefore timely calibration cannot be guaranteed. </a:t>
            </a:r>
          </a:p>
          <a:p>
            <a:pPr algn="just">
              <a:buFont typeface="Arial" panose="020B0604020202020204" pitchFamily="34" charset="0"/>
              <a:buChar char="•"/>
            </a:pPr>
            <a:endParaRPr lang="en-US" altLang="zh-CN" sz="1600" dirty="0">
              <a:effectLst/>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15723851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91579"/>
            <a:ext cx="10361084" cy="1065213"/>
          </a:xfrm>
        </p:spPr>
        <p:txBody>
          <a:bodyPr/>
          <a:lstStyle/>
          <a:p>
            <a:r>
              <a:rPr lang="en-GB" dirty="0"/>
              <a:t>Discussions</a:t>
            </a:r>
          </a:p>
        </p:txBody>
      </p:sp>
      <p:sp>
        <p:nvSpPr>
          <p:cNvPr id="9218" name="Rectangle 2"/>
          <p:cNvSpPr>
            <a:spLocks noGrp="1" noChangeArrowheads="1"/>
          </p:cNvSpPr>
          <p:nvPr>
            <p:ph idx="1"/>
          </p:nvPr>
        </p:nvSpPr>
        <p:spPr>
          <a:xfrm>
            <a:off x="313094" y="1732237"/>
            <a:ext cx="11665296" cy="3456386"/>
          </a:xfrm>
          <a:ln/>
        </p:spPr>
        <p:txBody>
          <a:bodyPr/>
          <a:lstStyle/>
          <a:p>
            <a:pPr marL="0" indent="0"/>
            <a:r>
              <a:rPr lang="en-US" altLang="zh-CN" sz="2000" dirty="0"/>
              <a:t>C</a:t>
            </a:r>
            <a:r>
              <a:rPr lang="en-US" altLang="zh-CN" sz="1800" dirty="0"/>
              <a:t>: </a:t>
            </a:r>
          </a:p>
          <a:p>
            <a:pPr marL="0" indent="0"/>
            <a:r>
              <a:rPr lang="en-US" altLang="zh-CN" sz="1800" b="0" dirty="0">
                <a:effectLst/>
                <a:latin typeface="Times New Roman" panose="02020603050405020304" pitchFamily="18" charset="0"/>
                <a:ea typeface="Times New Roman" panose="02020603050405020304" pitchFamily="18" charset="0"/>
              </a:rPr>
              <a:t>In the status such as each AP cannot hear the other and backhaul is poor, why AP does not synchronize with STA?  </a:t>
            </a:r>
            <a:endParaRPr lang="en-US" altLang="zh-CN" sz="1800" b="0" dirty="0"/>
          </a:p>
          <a:p>
            <a:pPr marL="0" indent="0"/>
            <a:endParaRPr lang="en-US" sz="1800" dirty="0"/>
          </a:p>
          <a:p>
            <a:r>
              <a:rPr lang="en-US" sz="2000" dirty="0">
                <a:solidFill>
                  <a:schemeClr val="tx1"/>
                </a:solidFill>
              </a:rPr>
              <a:t>A</a:t>
            </a:r>
            <a:r>
              <a:rPr lang="en-US" sz="2000" b="0" dirty="0">
                <a:solidFill>
                  <a:schemeClr val="tx1"/>
                </a:solidFill>
              </a:rPr>
              <a:t>: </a:t>
            </a:r>
          </a:p>
          <a:p>
            <a:pPr algn="just">
              <a:buFont typeface="Arial" panose="020B0604020202020204" pitchFamily="34" charset="0"/>
              <a:buChar char="•"/>
            </a:pPr>
            <a:r>
              <a:rPr lang="en-US" altLang="zh-CN" sz="1800" b="0" dirty="0">
                <a:effectLst/>
              </a:rPr>
              <a:t>First of all, the non-ideal backhaul mentioned in the presentation means the backhaul between APs (no matter it is wired or wireless backhaul) is non-ideal, but not 'zero' or 'none' or 'out of connection'. This is to say, APs can exchange their information and data through backhaul (or they can hear each other through backhaul), but the exchanged information and data between APs cannot achieve ideal synchronization during or after the exchange, due to non-ideality of backhaul. That's why we need calibration between APs. </a:t>
            </a:r>
          </a:p>
          <a:p>
            <a:pPr algn="just">
              <a:buFont typeface="Arial" panose="020B0604020202020204" pitchFamily="34" charset="0"/>
              <a:buChar char="•"/>
            </a:pPr>
            <a:r>
              <a:rPr lang="en-US" altLang="zh-CN" sz="1800" b="0" dirty="0"/>
              <a:t>Although different </a:t>
            </a:r>
            <a:r>
              <a:rPr lang="en-US" altLang="zh-CN" sz="1800" b="0" dirty="0">
                <a:effectLst/>
              </a:rPr>
              <a:t>multi-AP transmission schemes require different levels of synchronization among APs</a:t>
            </a:r>
            <a:r>
              <a:rPr lang="en-US" altLang="zh-CN" sz="1800" b="0" dirty="0"/>
              <a:t>, APs need to keep some kind of synchronization among APs in multi-AP transmission (i.e., the multi-AP transmission is a joint transmission so each AP should be synchronized), not just synchronization of APs with STA. </a:t>
            </a:r>
            <a:endParaRPr lang="en-US" altLang="zh-CN" sz="1800" b="0" dirty="0">
              <a:effectLst/>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May 2024</a:t>
            </a:r>
            <a:endParaRPr lang="en-GB" altLang="zh-CN" dirty="0"/>
          </a:p>
        </p:txBody>
      </p:sp>
    </p:spTree>
    <p:extLst>
      <p:ext uri="{BB962C8B-B14F-4D97-AF65-F5344CB8AC3E}">
        <p14:creationId xmlns:p14="http://schemas.microsoft.com/office/powerpoint/2010/main" val="13475723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8292</TotalTime>
  <Words>2163</Words>
  <Application>Microsoft Office PowerPoint</Application>
  <PresentationFormat>宽屏</PresentationFormat>
  <Paragraphs>235</Paragraphs>
  <Slides>13</Slides>
  <Notes>12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微软雅黑</vt:lpstr>
      <vt:lpstr>Arial</vt:lpstr>
      <vt:lpstr>Times New Roman</vt:lpstr>
      <vt:lpstr>Office 主题</vt:lpstr>
      <vt:lpstr>STA-assisted Calibration for Multi-AP Coordination</vt:lpstr>
      <vt:lpstr>Abstract</vt:lpstr>
      <vt:lpstr>Introduction</vt:lpstr>
      <vt:lpstr>Calibration issue for Multi-AP coordination </vt:lpstr>
      <vt:lpstr> STA-assisted Calibration for Multi-AP Coordination   </vt:lpstr>
      <vt:lpstr>Conclusion</vt:lpstr>
      <vt:lpstr>Discussions</vt:lpstr>
      <vt:lpstr>Discussions</vt:lpstr>
      <vt:lpstr>Discussions</vt:lpstr>
      <vt:lpstr>Discussions</vt:lpstr>
      <vt:lpstr>Discussions</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zhong ke</cp:lastModifiedBy>
  <cp:revision>364</cp:revision>
  <cp:lastPrinted>1601-01-01T00:00:00Z</cp:lastPrinted>
  <dcterms:created xsi:type="dcterms:W3CDTF">2023-10-25T06:39:10Z</dcterms:created>
  <dcterms:modified xsi:type="dcterms:W3CDTF">2024-05-31T17:11:16Z</dcterms:modified>
  <cp:category>Hui Che, Ruijie Networks Co., Ltd</cp:category>
</cp:coreProperties>
</file>