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432" r:id="rId4"/>
    <p:sldId id="433" r:id="rId5"/>
    <p:sldId id="434" r:id="rId6"/>
    <p:sldId id="436" r:id="rId7"/>
    <p:sldId id="435" r:id="rId8"/>
    <p:sldId id="417" r:id="rId9"/>
    <p:sldId id="425" r:id="rId10"/>
    <p:sldId id="43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802.11-24/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0486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35685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Some considerations on non-primary channel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</a:t>
            </a:r>
            <a:r>
              <a:rPr lang="en-US" altLang="zh-CN" sz="2000" b="0" dirty="0"/>
              <a:t>03</a:t>
            </a:r>
            <a:r>
              <a:rPr lang="en-US" sz="2000" b="0" dirty="0"/>
              <a:t>-01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4" name="Document" r:id="rId4" imgW="8269988" imgH="4489309" progId="Word.Document.8">
                  <p:embed/>
                </p:oleObj>
              </mc:Choice>
              <mc:Fallback>
                <p:oleObj name="Document" r:id="rId4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sz="2400" dirty="0" smtClean="0"/>
              <a:t>Appendix (</a:t>
            </a:r>
            <a:r>
              <a:rPr lang="fi-FI" altLang="zh-CN" sz="2400" dirty="0"/>
              <a:t>Draft ETSI EN 301 893 V2.2.0 (2023-11)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572" y="1187264"/>
            <a:ext cx="4964428" cy="553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5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107" y="1932472"/>
            <a:ext cx="7772400" cy="4114800"/>
          </a:xfrm>
        </p:spPr>
        <p:txBody>
          <a:bodyPr/>
          <a:lstStyle/>
          <a:p>
            <a:r>
              <a:rPr lang="en-US" altLang="zh-CN" dirty="0"/>
              <a:t>Non-primary channel access feature has gained much intention in </a:t>
            </a:r>
            <a:r>
              <a:rPr lang="en-US" altLang="zh-CN" dirty="0" err="1"/>
              <a:t>TGbn</a:t>
            </a:r>
            <a:r>
              <a:rPr lang="en-US" altLang="zh-CN" dirty="0"/>
              <a:t> group [1-18].</a:t>
            </a:r>
          </a:p>
          <a:p>
            <a:pPr lvl="1"/>
            <a:r>
              <a:rPr lang="en-US" altLang="zh-CN" sz="1600" dirty="0"/>
              <a:t>Address the channel underutilization issue when the primary channel </a:t>
            </a:r>
            <a:r>
              <a:rPr lang="en-US" altLang="zh-CN" sz="1600" dirty="0" smtClean="0"/>
              <a:t>is known to be </a:t>
            </a:r>
            <a:r>
              <a:rPr lang="en-US" altLang="zh-CN" sz="1600" dirty="0"/>
              <a:t>occupied by OBSS</a:t>
            </a:r>
          </a:p>
          <a:p>
            <a:pPr lvl="1"/>
            <a:r>
              <a:rPr lang="en-US" altLang="zh-CN" sz="1600" dirty="0"/>
              <a:t>Allow that both AP and non-AP STA switch to secondary channels for frame exchange when the primary channel is busy because of OBSS </a:t>
            </a:r>
            <a:r>
              <a:rPr lang="en-US" altLang="zh-CN" sz="1600" dirty="0" smtClean="0"/>
              <a:t>transmission or SP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  <p:sp>
        <p:nvSpPr>
          <p:cNvPr id="17" name="Trapezoid 6">
            <a:extLst>
              <a:ext uri="{FF2B5EF4-FFF2-40B4-BE49-F238E27FC236}">
                <a16:creationId xmlns:a16="http://schemas.microsoft.com/office/drawing/2014/main" xmlns="" id="{C0EE57E8-C01B-4595-A76A-13E860B36504}"/>
              </a:ext>
            </a:extLst>
          </p:cNvPr>
          <p:cNvSpPr/>
          <p:nvPr/>
        </p:nvSpPr>
        <p:spPr>
          <a:xfrm rot="16200000">
            <a:off x="1971540" y="4257158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20" name="Straight Connector 7">
            <a:extLst>
              <a:ext uri="{FF2B5EF4-FFF2-40B4-BE49-F238E27FC236}">
                <a16:creationId xmlns:a16="http://schemas.microsoft.com/office/drawing/2014/main" xmlns="" id="{6E5D91E3-B542-4EC2-8E2F-B6DC9C5C2D12}"/>
              </a:ext>
            </a:extLst>
          </p:cNvPr>
          <p:cNvCxnSpPr/>
          <p:nvPr/>
        </p:nvCxnSpPr>
        <p:spPr>
          <a:xfrm>
            <a:off x="2664056" y="5837223"/>
            <a:ext cx="5304053" cy="0"/>
          </a:xfrm>
          <a:prstGeom prst="line">
            <a:avLst/>
          </a:prstGeom>
          <a:ln w="12700">
            <a:solidFill>
              <a:schemeClr val="tx2"/>
            </a:solidFill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8">
            <a:extLst>
              <a:ext uri="{FF2B5EF4-FFF2-40B4-BE49-F238E27FC236}">
                <a16:creationId xmlns:a16="http://schemas.microsoft.com/office/drawing/2014/main" xmlns="" id="{89FD42C7-54E5-411F-909D-81A10ADE0142}"/>
              </a:ext>
            </a:extLst>
          </p:cNvPr>
          <p:cNvCxnSpPr/>
          <p:nvPr/>
        </p:nvCxnSpPr>
        <p:spPr>
          <a:xfrm>
            <a:off x="2589835" y="6097177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9">
            <a:extLst>
              <a:ext uri="{FF2B5EF4-FFF2-40B4-BE49-F238E27FC236}">
                <a16:creationId xmlns:a16="http://schemas.microsoft.com/office/drawing/2014/main" xmlns="" id="{086A16D4-A7A8-4224-B302-AB5B0D87E4F4}"/>
              </a:ext>
            </a:extLst>
          </p:cNvPr>
          <p:cNvSpPr txBox="1"/>
          <p:nvPr/>
        </p:nvSpPr>
        <p:spPr>
          <a:xfrm>
            <a:off x="644308" y="5625020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:a16="http://schemas.microsoft.com/office/drawing/2014/main" xmlns="" id="{C3BF08FE-DDC7-4A8C-A0C4-7D13608B9A1D}"/>
              </a:ext>
            </a:extLst>
          </p:cNvPr>
          <p:cNvSpPr txBox="1"/>
          <p:nvPr/>
        </p:nvSpPr>
        <p:spPr>
          <a:xfrm>
            <a:off x="627482" y="5164151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27" name="TextBox 11">
            <a:extLst>
              <a:ext uri="{FF2B5EF4-FFF2-40B4-BE49-F238E27FC236}">
                <a16:creationId xmlns:a16="http://schemas.microsoft.com/office/drawing/2014/main" xmlns="" id="{105846D8-354B-4E60-8BC7-53E96BD5443F}"/>
              </a:ext>
            </a:extLst>
          </p:cNvPr>
          <p:cNvSpPr txBox="1"/>
          <p:nvPr/>
        </p:nvSpPr>
        <p:spPr>
          <a:xfrm>
            <a:off x="627482" y="4477361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xmlns="" id="{20BD51BD-1479-4E46-A53C-F162316ED4C9}"/>
              </a:ext>
            </a:extLst>
          </p:cNvPr>
          <p:cNvSpPr txBox="1"/>
          <p:nvPr/>
        </p:nvSpPr>
        <p:spPr>
          <a:xfrm>
            <a:off x="8006425" y="5954486"/>
            <a:ext cx="52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time</a:t>
            </a:r>
          </a:p>
        </p:txBody>
      </p:sp>
      <p:cxnSp>
        <p:nvCxnSpPr>
          <p:cNvPr id="30" name="Straight Connector 14">
            <a:extLst>
              <a:ext uri="{FF2B5EF4-FFF2-40B4-BE49-F238E27FC236}">
                <a16:creationId xmlns:a16="http://schemas.microsoft.com/office/drawing/2014/main" xmlns="" id="{6468E961-50B0-4DA0-8293-AE474FBED8DA}"/>
              </a:ext>
            </a:extLst>
          </p:cNvPr>
          <p:cNvCxnSpPr/>
          <p:nvPr/>
        </p:nvCxnSpPr>
        <p:spPr>
          <a:xfrm rot="16200000">
            <a:off x="1251615" y="5029839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rapezoid 15">
            <a:extLst>
              <a:ext uri="{FF2B5EF4-FFF2-40B4-BE49-F238E27FC236}">
                <a16:creationId xmlns:a16="http://schemas.microsoft.com/office/drawing/2014/main" xmlns="" id="{D6E0E01F-BC7A-4397-B1A3-AABC935DAC39}"/>
              </a:ext>
            </a:extLst>
          </p:cNvPr>
          <p:cNvSpPr/>
          <p:nvPr/>
        </p:nvSpPr>
        <p:spPr>
          <a:xfrm rot="16200000">
            <a:off x="1971542" y="5179311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2" name="Trapezoid 16">
            <a:extLst>
              <a:ext uri="{FF2B5EF4-FFF2-40B4-BE49-F238E27FC236}">
                <a16:creationId xmlns:a16="http://schemas.microsoft.com/office/drawing/2014/main" xmlns="" id="{73A83142-3DCF-4D23-BF2D-AFEFD45AD54A}"/>
              </a:ext>
            </a:extLst>
          </p:cNvPr>
          <p:cNvSpPr/>
          <p:nvPr/>
        </p:nvSpPr>
        <p:spPr>
          <a:xfrm rot="16200000">
            <a:off x="1988370" y="5636169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3" name="Trapezoid 17">
            <a:extLst>
              <a:ext uri="{FF2B5EF4-FFF2-40B4-BE49-F238E27FC236}">
                <a16:creationId xmlns:a16="http://schemas.microsoft.com/office/drawing/2014/main" xmlns="" id="{D8BEA73E-57B5-470F-B7CA-90409B7379BB}"/>
              </a:ext>
            </a:extLst>
          </p:cNvPr>
          <p:cNvSpPr/>
          <p:nvPr/>
        </p:nvSpPr>
        <p:spPr>
          <a:xfrm rot="16200000">
            <a:off x="1971544" y="4714186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4" name="Trapezoid 18">
            <a:extLst>
              <a:ext uri="{FF2B5EF4-FFF2-40B4-BE49-F238E27FC236}">
                <a16:creationId xmlns:a16="http://schemas.microsoft.com/office/drawing/2014/main" xmlns="" id="{0327E1EC-9D0A-447C-A2F9-2FC6D6F514EE}"/>
              </a:ext>
            </a:extLst>
          </p:cNvPr>
          <p:cNvSpPr/>
          <p:nvPr/>
        </p:nvSpPr>
        <p:spPr>
          <a:xfrm rot="16200000">
            <a:off x="1971541" y="4256986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35" name="Straight Arrow Connector 19">
            <a:extLst>
              <a:ext uri="{FF2B5EF4-FFF2-40B4-BE49-F238E27FC236}">
                <a16:creationId xmlns:a16="http://schemas.microsoft.com/office/drawing/2014/main" xmlns="" id="{4B7EF015-2340-4838-B7AC-A4C77B9E6E57}"/>
              </a:ext>
            </a:extLst>
          </p:cNvPr>
          <p:cNvCxnSpPr/>
          <p:nvPr/>
        </p:nvCxnSpPr>
        <p:spPr>
          <a:xfrm flipV="1">
            <a:off x="1999083" y="5075569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20">
            <a:extLst>
              <a:ext uri="{FF2B5EF4-FFF2-40B4-BE49-F238E27FC236}">
                <a16:creationId xmlns:a16="http://schemas.microsoft.com/office/drawing/2014/main" xmlns="" id="{FCEDC9C5-2367-4385-897E-74A9A270E0FC}"/>
              </a:ext>
            </a:extLst>
          </p:cNvPr>
          <p:cNvCxnSpPr/>
          <p:nvPr/>
        </p:nvCxnSpPr>
        <p:spPr>
          <a:xfrm flipV="1">
            <a:off x="2015909" y="5532427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21">
            <a:extLst>
              <a:ext uri="{FF2B5EF4-FFF2-40B4-BE49-F238E27FC236}">
                <a16:creationId xmlns:a16="http://schemas.microsoft.com/office/drawing/2014/main" xmlns="" id="{9BB928E4-9BE6-4ED1-B098-C145FEBB6A42}"/>
              </a:ext>
            </a:extLst>
          </p:cNvPr>
          <p:cNvCxnSpPr/>
          <p:nvPr/>
        </p:nvCxnSpPr>
        <p:spPr>
          <a:xfrm flipV="1">
            <a:off x="1999083" y="4154065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22">
            <a:extLst>
              <a:ext uri="{FF2B5EF4-FFF2-40B4-BE49-F238E27FC236}">
                <a16:creationId xmlns:a16="http://schemas.microsoft.com/office/drawing/2014/main" xmlns="" id="{A62A2247-2779-41C7-8A91-1F188FB311BB}"/>
              </a:ext>
            </a:extLst>
          </p:cNvPr>
          <p:cNvSpPr/>
          <p:nvPr/>
        </p:nvSpPr>
        <p:spPr>
          <a:xfrm>
            <a:off x="6163391" y="4141840"/>
            <a:ext cx="1453157" cy="182997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80MHz PPDU</a:t>
            </a:r>
          </a:p>
        </p:txBody>
      </p:sp>
      <p:sp>
        <p:nvSpPr>
          <p:cNvPr id="39" name="Trapezoid 25">
            <a:extLst>
              <a:ext uri="{FF2B5EF4-FFF2-40B4-BE49-F238E27FC236}">
                <a16:creationId xmlns:a16="http://schemas.microsoft.com/office/drawing/2014/main" xmlns="" id="{96DE8955-1FBD-463B-A0D7-8F929F0A36BC}"/>
              </a:ext>
            </a:extLst>
          </p:cNvPr>
          <p:cNvSpPr/>
          <p:nvPr/>
        </p:nvSpPr>
        <p:spPr>
          <a:xfrm rot="16200000">
            <a:off x="1988367" y="563616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0" name="Trapezoid 26">
            <a:extLst>
              <a:ext uri="{FF2B5EF4-FFF2-40B4-BE49-F238E27FC236}">
                <a16:creationId xmlns:a16="http://schemas.microsoft.com/office/drawing/2014/main" xmlns="" id="{400BC1ED-FE94-4905-BE23-83D904CA609D}"/>
              </a:ext>
            </a:extLst>
          </p:cNvPr>
          <p:cNvSpPr/>
          <p:nvPr/>
        </p:nvSpPr>
        <p:spPr>
          <a:xfrm rot="16200000">
            <a:off x="1971540" y="5179310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41" name="Trapezoid 27">
            <a:extLst>
              <a:ext uri="{FF2B5EF4-FFF2-40B4-BE49-F238E27FC236}">
                <a16:creationId xmlns:a16="http://schemas.microsoft.com/office/drawing/2014/main" xmlns="" id="{7F99F59E-9668-4F2D-97A3-C7F6A8F7EA65}"/>
              </a:ext>
            </a:extLst>
          </p:cNvPr>
          <p:cNvSpPr/>
          <p:nvPr/>
        </p:nvSpPr>
        <p:spPr>
          <a:xfrm rot="16200000">
            <a:off x="1971545" y="4714186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42" name="Trapezoid 28">
            <a:extLst>
              <a:ext uri="{FF2B5EF4-FFF2-40B4-BE49-F238E27FC236}">
                <a16:creationId xmlns:a16="http://schemas.microsoft.com/office/drawing/2014/main" xmlns="" id="{9AFFF365-F11C-4EEA-A186-752485D63CC7}"/>
              </a:ext>
            </a:extLst>
          </p:cNvPr>
          <p:cNvSpPr/>
          <p:nvPr/>
        </p:nvSpPr>
        <p:spPr>
          <a:xfrm rot="16200000">
            <a:off x="1988371" y="563616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3" name="Trapezoid 29">
            <a:extLst>
              <a:ext uri="{FF2B5EF4-FFF2-40B4-BE49-F238E27FC236}">
                <a16:creationId xmlns:a16="http://schemas.microsoft.com/office/drawing/2014/main" xmlns="" id="{228A7726-1748-48DF-815C-52CCAB3A3C33}"/>
              </a:ext>
            </a:extLst>
          </p:cNvPr>
          <p:cNvSpPr/>
          <p:nvPr/>
        </p:nvSpPr>
        <p:spPr>
          <a:xfrm rot="16200000">
            <a:off x="1971548" y="517896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4" name="Trapezoid 30">
            <a:extLst>
              <a:ext uri="{FF2B5EF4-FFF2-40B4-BE49-F238E27FC236}">
                <a16:creationId xmlns:a16="http://schemas.microsoft.com/office/drawing/2014/main" xmlns="" id="{C649438B-971B-47A5-AF17-D531985DCFCF}"/>
              </a:ext>
            </a:extLst>
          </p:cNvPr>
          <p:cNvSpPr/>
          <p:nvPr/>
        </p:nvSpPr>
        <p:spPr>
          <a:xfrm rot="16200000">
            <a:off x="1969367" y="4256640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5" name="Trapezoid 31">
            <a:extLst>
              <a:ext uri="{FF2B5EF4-FFF2-40B4-BE49-F238E27FC236}">
                <a16:creationId xmlns:a16="http://schemas.microsoft.com/office/drawing/2014/main" xmlns="" id="{4FF885C4-D3D3-4022-82CC-88E673ABFB85}"/>
              </a:ext>
            </a:extLst>
          </p:cNvPr>
          <p:cNvSpPr/>
          <p:nvPr/>
        </p:nvSpPr>
        <p:spPr>
          <a:xfrm rot="16200000">
            <a:off x="1971547" y="471418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6" name="Trapezoid 32">
            <a:extLst>
              <a:ext uri="{FF2B5EF4-FFF2-40B4-BE49-F238E27FC236}">
                <a16:creationId xmlns:a16="http://schemas.microsoft.com/office/drawing/2014/main" xmlns="" id="{9231993F-66F9-4FCC-BA90-18253A9CAE7C}"/>
              </a:ext>
            </a:extLst>
          </p:cNvPr>
          <p:cNvSpPr/>
          <p:nvPr/>
        </p:nvSpPr>
        <p:spPr>
          <a:xfrm rot="16200000">
            <a:off x="1988372" y="5636169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47" name="Trapezoid 33">
            <a:extLst>
              <a:ext uri="{FF2B5EF4-FFF2-40B4-BE49-F238E27FC236}">
                <a16:creationId xmlns:a16="http://schemas.microsoft.com/office/drawing/2014/main" xmlns="" id="{1DC0972F-358B-4E70-8E94-7715D7FB96FD}"/>
              </a:ext>
            </a:extLst>
          </p:cNvPr>
          <p:cNvSpPr/>
          <p:nvPr/>
        </p:nvSpPr>
        <p:spPr>
          <a:xfrm rot="16200000">
            <a:off x="1971540" y="517896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grpSp>
        <p:nvGrpSpPr>
          <p:cNvPr id="48" name="Group 34">
            <a:extLst>
              <a:ext uri="{FF2B5EF4-FFF2-40B4-BE49-F238E27FC236}">
                <a16:creationId xmlns:a16="http://schemas.microsoft.com/office/drawing/2014/main" xmlns="" id="{FE7C3430-D135-45DA-AA8F-32C9B55E28D8}"/>
              </a:ext>
            </a:extLst>
          </p:cNvPr>
          <p:cNvGrpSpPr/>
          <p:nvPr/>
        </p:nvGrpSpPr>
        <p:grpSpPr>
          <a:xfrm>
            <a:off x="3657600" y="5694022"/>
            <a:ext cx="307788" cy="126812"/>
            <a:chOff x="2689212" y="5501845"/>
            <a:chExt cx="385509" cy="173850"/>
          </a:xfrm>
        </p:grpSpPr>
        <p:cxnSp>
          <p:nvCxnSpPr>
            <p:cNvPr id="49" name="Straight Connector 35">
              <a:extLst>
                <a:ext uri="{FF2B5EF4-FFF2-40B4-BE49-F238E27FC236}">
                  <a16:creationId xmlns:a16="http://schemas.microsoft.com/office/drawing/2014/main" xmlns="" id="{11213F0F-9333-4D2A-BE69-6B25E20B2CEE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36">
              <a:extLst>
                <a:ext uri="{FF2B5EF4-FFF2-40B4-BE49-F238E27FC236}">
                  <a16:creationId xmlns:a16="http://schemas.microsoft.com/office/drawing/2014/main" xmlns="" id="{508D6336-E944-4779-A1AB-6CE8A5CA8CB9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37">
              <a:extLst>
                <a:ext uri="{FF2B5EF4-FFF2-40B4-BE49-F238E27FC236}">
                  <a16:creationId xmlns:a16="http://schemas.microsoft.com/office/drawing/2014/main" xmlns="" id="{9D424AF3-DE2E-4C5F-863B-65DC45E0582A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38">
              <a:extLst>
                <a:ext uri="{FF2B5EF4-FFF2-40B4-BE49-F238E27FC236}">
                  <a16:creationId xmlns:a16="http://schemas.microsoft.com/office/drawing/2014/main" xmlns="" id="{A1BB2AF4-78DE-47DD-AC8D-BE3F6FEFA782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39">
              <a:extLst>
                <a:ext uri="{FF2B5EF4-FFF2-40B4-BE49-F238E27FC236}">
                  <a16:creationId xmlns:a16="http://schemas.microsoft.com/office/drawing/2014/main" xmlns="" id="{70929747-05CA-478A-9968-82CC601E79A2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40">
            <a:extLst>
              <a:ext uri="{FF2B5EF4-FFF2-40B4-BE49-F238E27FC236}">
                <a16:creationId xmlns:a16="http://schemas.microsoft.com/office/drawing/2014/main" xmlns="" id="{0690795D-399B-4996-BBEE-DFA9ECD74640}"/>
              </a:ext>
            </a:extLst>
          </p:cNvPr>
          <p:cNvGrpSpPr/>
          <p:nvPr/>
        </p:nvGrpSpPr>
        <p:grpSpPr>
          <a:xfrm>
            <a:off x="5826165" y="5705762"/>
            <a:ext cx="307788" cy="126812"/>
            <a:chOff x="2689212" y="5501845"/>
            <a:chExt cx="385509" cy="173850"/>
          </a:xfrm>
        </p:grpSpPr>
        <p:cxnSp>
          <p:nvCxnSpPr>
            <p:cNvPr id="55" name="Straight Connector 41">
              <a:extLst>
                <a:ext uri="{FF2B5EF4-FFF2-40B4-BE49-F238E27FC236}">
                  <a16:creationId xmlns:a16="http://schemas.microsoft.com/office/drawing/2014/main" xmlns="" id="{B30545BF-FDBE-41C3-85F8-44AEE7B9C0C5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42">
              <a:extLst>
                <a:ext uri="{FF2B5EF4-FFF2-40B4-BE49-F238E27FC236}">
                  <a16:creationId xmlns:a16="http://schemas.microsoft.com/office/drawing/2014/main" xmlns="" id="{FFCD481F-8875-4D8E-9E6F-69EA9DCE9F2D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43">
              <a:extLst>
                <a:ext uri="{FF2B5EF4-FFF2-40B4-BE49-F238E27FC236}">
                  <a16:creationId xmlns:a16="http://schemas.microsoft.com/office/drawing/2014/main" xmlns="" id="{CDD18557-EFC5-4FDA-8102-735B0F950EEC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44">
              <a:extLst>
                <a:ext uri="{FF2B5EF4-FFF2-40B4-BE49-F238E27FC236}">
                  <a16:creationId xmlns:a16="http://schemas.microsoft.com/office/drawing/2014/main" xmlns="" id="{3B97CA48-F153-478A-9C87-E39D969988BB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45">
              <a:extLst>
                <a:ext uri="{FF2B5EF4-FFF2-40B4-BE49-F238E27FC236}">
                  <a16:creationId xmlns:a16="http://schemas.microsoft.com/office/drawing/2014/main" xmlns="" id="{060E7355-BADE-405D-99FC-92F6F4F6393D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46">
            <a:extLst>
              <a:ext uri="{FF2B5EF4-FFF2-40B4-BE49-F238E27FC236}">
                <a16:creationId xmlns:a16="http://schemas.microsoft.com/office/drawing/2014/main" xmlns="" id="{4B4FBA75-CFC9-401E-84EF-A5EF73ECD33F}"/>
              </a:ext>
            </a:extLst>
          </p:cNvPr>
          <p:cNvSpPr txBox="1"/>
          <p:nvPr/>
        </p:nvSpPr>
        <p:spPr>
          <a:xfrm>
            <a:off x="1411059" y="3846238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sp>
        <p:nvSpPr>
          <p:cNvPr id="61" name="Rectangle 47">
            <a:extLst>
              <a:ext uri="{FF2B5EF4-FFF2-40B4-BE49-F238E27FC236}">
                <a16:creationId xmlns:a16="http://schemas.microsoft.com/office/drawing/2014/main" xmlns="" id="{571FDF8B-8EA0-472E-8492-AE36AC5F2AA5}"/>
              </a:ext>
            </a:extLst>
          </p:cNvPr>
          <p:cNvSpPr/>
          <p:nvPr/>
        </p:nvSpPr>
        <p:spPr>
          <a:xfrm>
            <a:off x="4001538" y="5140589"/>
            <a:ext cx="1703209" cy="831222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62" name="Straight Arrow Connector 48">
            <a:extLst>
              <a:ext uri="{FF2B5EF4-FFF2-40B4-BE49-F238E27FC236}">
                <a16:creationId xmlns:a16="http://schemas.microsoft.com/office/drawing/2014/main" xmlns="" id="{33408E88-7B9C-4E79-B708-3E3742E28C9C}"/>
              </a:ext>
            </a:extLst>
          </p:cNvPr>
          <p:cNvCxnSpPr>
            <a:cxnSpLocks/>
          </p:cNvCxnSpPr>
          <p:nvPr/>
        </p:nvCxnSpPr>
        <p:spPr>
          <a:xfrm flipV="1">
            <a:off x="3124630" y="4826148"/>
            <a:ext cx="1122447" cy="145642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50">
            <a:extLst>
              <a:ext uri="{FF2B5EF4-FFF2-40B4-BE49-F238E27FC236}">
                <a16:creationId xmlns:a16="http://schemas.microsoft.com/office/drawing/2014/main" xmlns="" id="{1AF638DD-46F4-4039-99E0-01A10FD8B79F}"/>
              </a:ext>
            </a:extLst>
          </p:cNvPr>
          <p:cNvSpPr txBox="1"/>
          <p:nvPr/>
        </p:nvSpPr>
        <p:spPr>
          <a:xfrm>
            <a:off x="2695125" y="6203258"/>
            <a:ext cx="6262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STA can transmit a packet on the secondary channels while the primary channel is busy</a:t>
            </a:r>
          </a:p>
        </p:txBody>
      </p:sp>
      <p:sp>
        <p:nvSpPr>
          <p:cNvPr id="66" name="Rectangle 52">
            <a:extLst>
              <a:ext uri="{FF2B5EF4-FFF2-40B4-BE49-F238E27FC236}">
                <a16:creationId xmlns:a16="http://schemas.microsoft.com/office/drawing/2014/main" xmlns="" id="{784A7990-0CAF-4DC4-980B-B0BEF29A7F1A}"/>
              </a:ext>
            </a:extLst>
          </p:cNvPr>
          <p:cNvSpPr/>
          <p:nvPr/>
        </p:nvSpPr>
        <p:spPr>
          <a:xfrm>
            <a:off x="4286388" y="4141840"/>
            <a:ext cx="1418359" cy="933383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</p:txBody>
      </p:sp>
    </p:spTree>
    <p:extLst>
      <p:ext uri="{BB962C8B-B14F-4D97-AF65-F5344CB8AC3E}">
        <p14:creationId xmlns:p14="http://schemas.microsoft.com/office/powerpoint/2010/main" val="39979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1715"/>
            <a:ext cx="7772400" cy="4114800"/>
          </a:xfrm>
        </p:spPr>
        <p:txBody>
          <a:bodyPr/>
          <a:lstStyle/>
          <a:p>
            <a:r>
              <a:rPr lang="en-US" altLang="zh-CN" dirty="0"/>
              <a:t>To make non-primary channel access (NPCA) feature easily implemented, more details are provided</a:t>
            </a:r>
          </a:p>
          <a:p>
            <a:pPr lvl="1"/>
            <a:r>
              <a:rPr lang="en-US" altLang="zh-CN" sz="1600" dirty="0"/>
              <a:t>Only one anchor channel for NPCA is preferred</a:t>
            </a:r>
          </a:p>
          <a:p>
            <a:pPr lvl="1"/>
            <a:r>
              <a:rPr lang="en-US" altLang="zh-CN" sz="1600" dirty="0"/>
              <a:t>Non-primary transmission should be terminated earlier than OBSS </a:t>
            </a:r>
            <a:r>
              <a:rPr lang="en-US" altLang="zh-CN" sz="1600" dirty="0" smtClean="0"/>
              <a:t>TXOP or SP</a:t>
            </a:r>
            <a:endParaRPr lang="en-US" altLang="zh-CN" sz="1600" dirty="0"/>
          </a:p>
          <a:p>
            <a:pPr lvl="1"/>
            <a:r>
              <a:rPr lang="en-US" altLang="zh-CN" sz="1600" dirty="0"/>
              <a:t>Non-primary transmission should start with RTS based on lower ED threshold like one of medium synchronization schemes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NPCA channel bandwidth is also discussed</a:t>
            </a:r>
          </a:p>
          <a:p>
            <a:pPr lvl="1"/>
            <a:r>
              <a:rPr lang="en-US" altLang="zh-CN" sz="1600" dirty="0"/>
              <a:t>Accessing the secondary channels of the NPCA primary channel follows the same PIFS rules defined in the baseline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 this contribution, we raise some issues and hope they pushes the NPCA more complete and competitive.</a:t>
            </a:r>
          </a:p>
          <a:p>
            <a:pPr lvl="1"/>
            <a:r>
              <a:rPr lang="en-US" altLang="zh-CN" sz="1600" dirty="0"/>
              <a:t>Adjacent channel interference</a:t>
            </a:r>
          </a:p>
          <a:p>
            <a:pPr lvl="1"/>
            <a:r>
              <a:rPr lang="en-US" altLang="zh-CN" sz="1600" dirty="0"/>
              <a:t>EU Regulation  </a:t>
            </a:r>
          </a:p>
          <a:p>
            <a:pPr lvl="1"/>
            <a:r>
              <a:rPr lang="en-US" altLang="zh-CN" sz="1600" dirty="0"/>
              <a:t>ED threshold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Adjacent channel interference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Current WLAN system is not synchronized system, all APs are not required to do timing synchronization with each other. </a:t>
            </a:r>
          </a:p>
          <a:p>
            <a:r>
              <a:rPr lang="en-US" altLang="zh-CN" sz="2000" dirty="0"/>
              <a:t>Besides time synchronization, transmission in OFDM level synchronization among different BSSs is also </a:t>
            </a:r>
            <a:r>
              <a:rPr lang="en-US" altLang="zh-CN" sz="2000" dirty="0" smtClean="0"/>
              <a:t>easily not </a:t>
            </a:r>
            <a:r>
              <a:rPr lang="en-US" altLang="zh-CN" sz="2000" dirty="0"/>
              <a:t>achieved.</a:t>
            </a:r>
          </a:p>
          <a:p>
            <a:r>
              <a:rPr lang="en-US" altLang="zh-CN" sz="2000" dirty="0"/>
              <a:t>Like spatial reuse feature in 802.11 ax, non-primary transmission should also not play impact on current OBSS transmission in primary channel</a:t>
            </a:r>
          </a:p>
          <a:p>
            <a:r>
              <a:rPr lang="en-US" altLang="zh-CN" sz="2000" dirty="0"/>
              <a:t>Based on the above facts, we propose that NPCA should take adjacent channel interference into account</a:t>
            </a:r>
            <a:r>
              <a:rPr lang="en-US" altLang="zh-CN" sz="2000" dirty="0" smtClean="0"/>
              <a:t>.</a:t>
            </a:r>
          </a:p>
          <a:p>
            <a:pPr lvl="1"/>
            <a:r>
              <a:rPr lang="en-US" altLang="zh-CN" sz="1600" dirty="0" err="1"/>
              <a:t>DON’t</a:t>
            </a:r>
            <a:r>
              <a:rPr lang="en-US" altLang="zh-CN" sz="1600" dirty="0"/>
              <a:t> play much impact on OBSS transmission in Primary channel</a:t>
            </a: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Adjacent channel interference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075" y="1632885"/>
            <a:ext cx="7858125" cy="4114800"/>
          </a:xfrm>
        </p:spPr>
        <p:txBody>
          <a:bodyPr/>
          <a:lstStyle/>
          <a:p>
            <a:r>
              <a:rPr lang="en-US" altLang="zh-CN" sz="2000" dirty="0"/>
              <a:t>In baseline spec, we have defined adjacent channel rejection, which could help design NPCA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It </a:t>
            </a:r>
            <a:r>
              <a:rPr lang="en-US" altLang="zh-CN" sz="2000" dirty="0"/>
              <a:t>is observed the two factors of NPCA channel width and anchor channel will </a:t>
            </a:r>
            <a:r>
              <a:rPr lang="en-US" altLang="zh-CN" sz="2000" dirty="0" smtClean="0"/>
              <a:t>impact on </a:t>
            </a:r>
            <a:r>
              <a:rPr lang="en-US" altLang="zh-CN" sz="2000" dirty="0"/>
              <a:t>current OBSS transmission.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2433" y="2113964"/>
            <a:ext cx="3737085" cy="26590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96912" y="2253579"/>
            <a:ext cx="4789488" cy="366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Adjacent channel rejection for W MHz (where W is 20, 40, 80, 160, or 320) shall be measured by setting the desired signal’s strength 3 dB above the rate-dependent sensitivity specified in Table 36-67 (Receiver minimum input level sensitivity)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in </a:t>
            </a:r>
            <a:r>
              <a:rPr lang="en-US" altLang="zh-CN" sz="1400" kern="0" dirty="0" err="1" smtClean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REVme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 D5.0 and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raising the power of the interfering signal of W MHz bandwidth until 10% PER is caused for a PSDU length of 2048 octets for BPSK modulation with DCM or 4096 octets for all other modulations.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Minimum required adjacent and nonadjacent channel rejection levels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  <a:ea typeface="ＭＳ Ｐゴシック" charset="-128"/>
              </a:rPr>
              <a:t>is as shown in the right table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1400" dirty="0"/>
              <a:t>The center frequency of </a:t>
            </a:r>
            <a:r>
              <a:rPr lang="en-US" altLang="zh-CN" sz="1400" b="1" dirty="0"/>
              <a:t>the adjacent channel </a:t>
            </a:r>
            <a:r>
              <a:rPr lang="en-US" altLang="zh-CN" sz="1400" dirty="0"/>
              <a:t>shall be placed </a:t>
            </a:r>
            <a:r>
              <a:rPr lang="en-US" altLang="zh-CN" sz="1400" i="1" dirty="0"/>
              <a:t>W </a:t>
            </a:r>
            <a:r>
              <a:rPr lang="en-US" altLang="zh-CN" sz="1400" dirty="0"/>
              <a:t>MHz away from the center frequency of the desired signal</a:t>
            </a:r>
            <a:endParaRPr lang="en-US" altLang="zh-CN" sz="1400" b="1" kern="0" dirty="0" smtClean="0">
              <a:solidFill>
                <a:srgbClr val="000000"/>
              </a:solidFill>
              <a:latin typeface="Times New Roman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zh-CN" altLang="en-US" sz="1400" kern="0" dirty="0">
              <a:solidFill>
                <a:srgbClr val="000000"/>
              </a:solidFill>
              <a:latin typeface="Times New Roman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EU Regulation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According to </a:t>
            </a:r>
            <a:r>
              <a:rPr lang="fi-FI" altLang="zh-CN" sz="1800" b="0" dirty="0"/>
              <a:t>Draft ETSI EN 301 </a:t>
            </a:r>
            <a:r>
              <a:rPr lang="fi-FI" altLang="zh-CN" sz="1800" b="0" dirty="0" smtClean="0"/>
              <a:t>893 </a:t>
            </a:r>
            <a:r>
              <a:rPr lang="en-US" altLang="zh-CN" sz="1800" b="0" dirty="0" smtClean="0"/>
              <a:t>(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2023-11</a:t>
            </a:r>
            <a:r>
              <a:rPr lang="en-US" altLang="zh-CN" sz="1800" b="0" dirty="0" smtClean="0"/>
              <a:t>)</a:t>
            </a:r>
            <a:r>
              <a:rPr lang="en-US" altLang="zh-CN" sz="1800" dirty="0" smtClean="0"/>
              <a:t>, </a:t>
            </a:r>
            <a:r>
              <a:rPr lang="en-US" altLang="zh-CN" sz="1800" dirty="0"/>
              <a:t>for load based equipment, </a:t>
            </a:r>
            <a:r>
              <a:rPr lang="en-US" altLang="zh-CN" sz="1800" b="0" dirty="0">
                <a:latin typeface="Times New Roman" panose="02020603050405020304" pitchFamily="18" charset="0"/>
              </a:rPr>
              <a:t>the choice of the </a:t>
            </a:r>
            <a:r>
              <a:rPr lang="en-US" altLang="zh-CN" sz="1800" b="0" i="1" dirty="0">
                <a:latin typeface="Times New Roman" panose="02020603050405020304" pitchFamily="18" charset="0"/>
              </a:rPr>
              <a:t>Primary Operating Channel </a:t>
            </a:r>
            <a:r>
              <a:rPr lang="en-US" altLang="zh-CN" sz="1800" b="0" i="1" dirty="0" smtClean="0">
                <a:latin typeface="Times New Roman" panose="02020603050405020304" pitchFamily="18" charset="0"/>
              </a:rPr>
              <a:t>in Option 2 </a:t>
            </a:r>
            <a:r>
              <a:rPr lang="en-US" altLang="zh-CN" sz="1800" b="0" i="1" dirty="0" smtClean="0">
                <a:latin typeface="Times New Roman" panose="02020603050405020304" pitchFamily="18" charset="0"/>
              </a:rPr>
              <a:t>(channel bonding with PIFS check) </a:t>
            </a:r>
            <a:r>
              <a:rPr lang="en-US" altLang="zh-CN" sz="1800" b="0" dirty="0" smtClean="0">
                <a:latin typeface="Times New Roman" panose="02020603050405020304" pitchFamily="18" charset="0"/>
              </a:rPr>
              <a:t>shall </a:t>
            </a:r>
            <a:r>
              <a:rPr lang="en-US" altLang="zh-CN" sz="1800" b="0" dirty="0">
                <a:latin typeface="Times New Roman" panose="02020603050405020304" pitchFamily="18" charset="0"/>
              </a:rPr>
              <a:t>follow one of the following procedures:</a:t>
            </a:r>
          </a:p>
          <a:p>
            <a:pPr lvl="1"/>
            <a:r>
              <a:rPr lang="en-US" altLang="zh-CN" sz="1400" dirty="0"/>
              <a:t>the Primary Operating Channel is </a:t>
            </a:r>
            <a:r>
              <a:rPr lang="en-US" altLang="zh-CN" sz="1400" dirty="0">
                <a:solidFill>
                  <a:srgbClr val="FF0000"/>
                </a:solidFill>
              </a:rPr>
              <a:t>chosen uniformly randomly whenever the contention window (CW), corresponding to a completed transmission on the current Primary Operating Channel is set to its minimum value (</a:t>
            </a:r>
            <a:r>
              <a:rPr lang="en-US" altLang="zh-CN" sz="1400" dirty="0" err="1">
                <a:solidFill>
                  <a:srgbClr val="FF0000"/>
                </a:solidFill>
              </a:rPr>
              <a:t>CWmin</a:t>
            </a:r>
            <a:r>
              <a:rPr lang="en-US" altLang="zh-CN" sz="1400" dirty="0">
                <a:solidFill>
                  <a:srgbClr val="FF0000"/>
                </a:solidFill>
              </a:rPr>
              <a:t>). </a:t>
            </a:r>
            <a:r>
              <a:rPr lang="en-US" altLang="zh-CN" sz="1400" dirty="0"/>
              <a:t>For this procedure, a contention window (CW) is maintained for each Priority Class (see clause 4.2.7.3.2.4) within each 20 MHz Operating Channel within the bonded channel.</a:t>
            </a:r>
          </a:p>
          <a:p>
            <a:pPr lvl="1"/>
            <a:r>
              <a:rPr lang="en-US" altLang="zh-CN" sz="1400" dirty="0"/>
              <a:t>the Primary Operating Channel is arbitrarily determined and </a:t>
            </a:r>
            <a:r>
              <a:rPr lang="en-US" altLang="zh-CN" sz="1400" dirty="0">
                <a:solidFill>
                  <a:srgbClr val="FF0000"/>
                </a:solidFill>
              </a:rPr>
              <a:t>not changed more than once per second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The rules with red color are not easily satisfied according to current </a:t>
            </a:r>
            <a:r>
              <a:rPr lang="en-US" altLang="zh-CN" b="1" dirty="0" smtClean="0">
                <a:ea typeface="+mn-ea"/>
                <a:cs typeface="+mn-cs"/>
              </a:rPr>
              <a:t>NPCA</a:t>
            </a:r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NOTE- Option 1 for load based that is not suitable for WLAN since it requires independent </a:t>
            </a:r>
            <a:r>
              <a:rPr lang="en-US" altLang="zh-CN" b="1" dirty="0" err="1" smtClean="0">
                <a:ea typeface="+mn-ea"/>
                <a:cs typeface="+mn-cs"/>
              </a:rPr>
              <a:t>backoff</a:t>
            </a:r>
            <a:r>
              <a:rPr lang="en-US" altLang="zh-CN" b="1" dirty="0" smtClean="0">
                <a:ea typeface="+mn-ea"/>
                <a:cs typeface="+mn-cs"/>
              </a:rPr>
              <a:t> on each 20 MHz</a:t>
            </a: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ED threshold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few proposals mentioned to reuse current medium synchronization recovery scheme: start with RTS frame based on low ED threshold CCA</a:t>
            </a:r>
          </a:p>
          <a:p>
            <a:r>
              <a:rPr lang="en-US" altLang="zh-CN" sz="2000" dirty="0" smtClean="0"/>
              <a:t>However, this default value of ED threshold (-72dB) is not tested. Concern is that the device will abuse this mechanism, leading to much bad impact on current transmission.</a:t>
            </a:r>
          </a:p>
          <a:p>
            <a:endParaRPr lang="en-US" altLang="zh-CN" sz="2000" dirty="0"/>
          </a:p>
          <a:p>
            <a:r>
              <a:rPr lang="en-US" altLang="zh-CN" sz="2000" dirty="0"/>
              <a:t>On the other hand, concurrent CCA capable AP proposed in [18] can avoid the above issue by using trigger based scheme.</a:t>
            </a:r>
          </a:p>
          <a:p>
            <a:pPr lvl="1"/>
            <a:r>
              <a:rPr lang="en-US" altLang="zh-CN" sz="2000" dirty="0"/>
              <a:t> </a:t>
            </a:r>
            <a:r>
              <a:rPr lang="en-US" altLang="zh-CN" sz="1600" dirty="0"/>
              <a:t>of course concurrent CCA capable AP requires extra capability</a:t>
            </a:r>
            <a:r>
              <a:rPr lang="en-US" altLang="zh-CN" sz="1600" dirty="0" smtClean="0"/>
              <a:t>.</a:t>
            </a:r>
          </a:p>
          <a:p>
            <a:pPr lvl="1"/>
            <a:endParaRPr lang="en-US" altLang="zh-CN" sz="1600" dirty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Suggest to </a:t>
            </a:r>
            <a:r>
              <a:rPr lang="en-US" altLang="zh-CN" b="1" dirty="0">
                <a:ea typeface="+mn-ea"/>
                <a:cs typeface="+mn-cs"/>
              </a:rPr>
              <a:t>reconsider current medium synchronization recovery scheme</a:t>
            </a:r>
          </a:p>
          <a:p>
            <a:pPr lvl="1"/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contribution, we propose that NPCA should take adjacent channel interference into account and leave other two open issues for discussion </a:t>
            </a:r>
          </a:p>
          <a:p>
            <a:pPr lvl="1"/>
            <a:r>
              <a:rPr lang="en-US" altLang="zh-CN" sz="1600" dirty="0"/>
              <a:t>Primary Operating Channel change rule in </a:t>
            </a:r>
            <a:r>
              <a:rPr lang="fi-FI" altLang="zh-CN" sz="1600" dirty="0"/>
              <a:t>Draft ETSI EN 301 893</a:t>
            </a:r>
            <a:endParaRPr lang="en-US" altLang="zh-CN" sz="1600" dirty="0"/>
          </a:p>
          <a:p>
            <a:pPr lvl="1"/>
            <a:r>
              <a:rPr lang="en-US" altLang="zh-CN" sz="1600" dirty="0"/>
              <a:t>Medium synchronization recovery scheme: RTS frame may be transmitted with regular ED threshold (-62 </a:t>
            </a:r>
            <a:r>
              <a:rPr lang="en-US" altLang="zh-CN" sz="1600" dirty="0" err="1"/>
              <a:t>dBm</a:t>
            </a:r>
            <a:r>
              <a:rPr lang="en-US" altLang="zh-CN" sz="1600" dirty="0"/>
              <a:t>)</a:t>
            </a:r>
          </a:p>
          <a:p>
            <a:pPr lvl="1"/>
            <a:endParaRPr lang="en-US" altLang="zh-CN" sz="1600" dirty="0"/>
          </a:p>
          <a:p>
            <a:endParaRPr lang="en-US" altLang="zh-CN" sz="1600" dirty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dirty="0"/>
              <a:t>March </a:t>
            </a:r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/>
              <a:t>[1] 11-23/34, “Non-primary channel utilization,” Sindhu Verma</a:t>
            </a:r>
          </a:p>
          <a:p>
            <a:r>
              <a:rPr lang="en-US" altLang="zh-CN" sz="1200" dirty="0"/>
              <a:t>[2] 11-23/631, “Secondary channel usage and secondary 20MHz channel </a:t>
            </a:r>
            <a:r>
              <a:rPr lang="en-US" altLang="zh-CN" sz="1200" dirty="0" err="1"/>
              <a:t>backoff</a:t>
            </a:r>
            <a:r>
              <a:rPr lang="en-US" altLang="zh-CN" sz="1200" dirty="0"/>
              <a:t>,” Liwen Chu</a:t>
            </a:r>
          </a:p>
          <a:p>
            <a:r>
              <a:rPr lang="en-US" altLang="zh-CN" sz="1200" dirty="0"/>
              <a:t>[3] 11-23/797, “Non-primary channel access,” Yongho Seok</a:t>
            </a:r>
          </a:p>
          <a:p>
            <a:r>
              <a:rPr lang="en-US" altLang="zh-CN" sz="1200" dirty="0"/>
              <a:t>[4] 11-23/961, “UHR secondary channel access,” Minyoung Park</a:t>
            </a:r>
          </a:p>
          <a:p>
            <a:r>
              <a:rPr lang="en-US" altLang="zh-CN" sz="1200" dirty="0"/>
              <a:t>[5] 11-23/962, “UHR secondary channel access evaluation,” Dibakar Das</a:t>
            </a:r>
          </a:p>
          <a:p>
            <a:r>
              <a:rPr lang="en-US" altLang="zh-CN" sz="1200" dirty="0"/>
              <a:t>[6] 11-23/1112, “Thoughts on secondary channel access,” </a:t>
            </a:r>
            <a:r>
              <a:rPr lang="en-US" altLang="zh-CN" sz="1200" dirty="0" err="1"/>
              <a:t>Insun</a:t>
            </a:r>
            <a:r>
              <a:rPr lang="en-US" altLang="zh-CN" sz="1200" dirty="0"/>
              <a:t> Jang</a:t>
            </a:r>
          </a:p>
          <a:p>
            <a:r>
              <a:rPr lang="en-US" altLang="zh-CN" sz="1200" dirty="0"/>
              <a:t>[7] 11-23/1365, “Discussions on non-primary channel access,” </a:t>
            </a:r>
            <a:r>
              <a:rPr lang="en-US" altLang="zh-CN" sz="1200" dirty="0" err="1"/>
              <a:t>Sanghyun</a:t>
            </a:r>
            <a:r>
              <a:rPr lang="en-US" altLang="zh-CN" sz="1200" dirty="0"/>
              <a:t> Kim </a:t>
            </a:r>
          </a:p>
          <a:p>
            <a:r>
              <a:rPr lang="en-US" altLang="zh-CN" sz="1200" dirty="0"/>
              <a:t>[8] 11-23/1414, “Secondary channel usage follow up,” Liwen Chu</a:t>
            </a:r>
          </a:p>
          <a:p>
            <a:r>
              <a:rPr lang="en-US" altLang="zh-CN" sz="1200" dirty="0"/>
              <a:t>[9] 11-23/1444, “Non-primary channel access evaluation – follow-up,” Dibakar Das</a:t>
            </a:r>
          </a:p>
          <a:p>
            <a:r>
              <a:rPr lang="en-US" altLang="zh-CN" sz="1200" dirty="0"/>
              <a:t>[10] 11-23/1288, “Non-primary channel utilization – follow-up,” Sindhu Verma</a:t>
            </a:r>
          </a:p>
          <a:p>
            <a:r>
              <a:rPr lang="en-US" altLang="zh-CN" sz="1200" dirty="0"/>
              <a:t>[11] 11-23/1911, “Secondary channel access and frame transmission,” </a:t>
            </a:r>
            <a:r>
              <a:rPr lang="en-US" altLang="zh-CN" sz="1200" dirty="0" err="1"/>
              <a:t>Dongju</a:t>
            </a:r>
            <a:r>
              <a:rPr lang="en-US" altLang="zh-CN" sz="1200" dirty="0"/>
              <a:t> Cha</a:t>
            </a:r>
          </a:p>
          <a:p>
            <a:r>
              <a:rPr lang="en-US" altLang="zh-CN" sz="1200" dirty="0"/>
              <a:t>[12] 11-23/1913, “Secondary channel access operation,” </a:t>
            </a:r>
            <a:r>
              <a:rPr lang="en-US" altLang="zh-CN" sz="1200" dirty="0" err="1"/>
              <a:t>Dongju</a:t>
            </a:r>
            <a:r>
              <a:rPr lang="en-US" altLang="zh-CN" sz="1200" dirty="0"/>
              <a:t> Cha</a:t>
            </a:r>
          </a:p>
          <a:p>
            <a:r>
              <a:rPr lang="en-US" altLang="zh-CN" sz="1200" dirty="0"/>
              <a:t>[13] 11-23/1935, “Secondary channel usage follow up,” Liwen Chu</a:t>
            </a:r>
          </a:p>
          <a:p>
            <a:r>
              <a:rPr lang="en-US" altLang="zh-CN" sz="1200" dirty="0"/>
              <a:t>[14] 11-23/1951, “Concurrent CCA for non-primary channel access,” Leonardo Lanante</a:t>
            </a:r>
          </a:p>
          <a:p>
            <a:r>
              <a:rPr lang="en-US" altLang="zh-CN" sz="1200" dirty="0"/>
              <a:t>[15]11-23/2023, “Further discussion on non-primary channel access,” Sindhu Verma</a:t>
            </a:r>
          </a:p>
          <a:p>
            <a:r>
              <a:rPr lang="en-US" altLang="zh-CN" sz="1200" dirty="0"/>
              <a:t>[16] 11-23/2039, “Secondary channel usage follow up,” Liwen Chu</a:t>
            </a:r>
          </a:p>
          <a:p>
            <a:r>
              <a:rPr lang="en-US" altLang="zh-CN" sz="1200" dirty="0"/>
              <a:t>[17] 11-23/2005, “</a:t>
            </a:r>
            <a:r>
              <a:rPr lang="en-GB" altLang="zh-CN" sz="1200" dirty="0"/>
              <a:t>Non-Primary Channel Access (NPCA)</a:t>
            </a:r>
            <a:r>
              <a:rPr lang="en-US" altLang="zh-CN" sz="1200" dirty="0"/>
              <a:t>”, Minyoung Park</a:t>
            </a:r>
          </a:p>
          <a:p>
            <a:r>
              <a:rPr lang="en-US" altLang="zh-CN" sz="1200" dirty="0"/>
              <a:t>[18] </a:t>
            </a:r>
            <a:r>
              <a:rPr lang="it-IT" altLang="zh-CN" sz="1200" dirty="0"/>
              <a:t>11-23/1951 Concurrent CCA for Non-Primary Channel Access, Leonardo Lanante</a:t>
            </a:r>
            <a:endParaRPr lang="en-US" altLang="zh-CN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/>
              <a:t>March </a:t>
            </a:r>
            <a:r>
              <a:rPr lang="en-US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97415</TotalTime>
  <Words>1133</Words>
  <Application>Microsoft Office PowerPoint</Application>
  <PresentationFormat>全屏显示(4:3)</PresentationFormat>
  <Paragraphs>126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Intel Clear</vt:lpstr>
      <vt:lpstr>ＭＳ Ｐゴシック</vt:lpstr>
      <vt:lpstr>Neo Sans Intel</vt:lpstr>
      <vt:lpstr>Times New Roman</vt:lpstr>
      <vt:lpstr>802-11-Submission</vt:lpstr>
      <vt:lpstr>Document</vt:lpstr>
      <vt:lpstr>Some considerations on non-primary channel access</vt:lpstr>
      <vt:lpstr>Background</vt:lpstr>
      <vt:lpstr>Background</vt:lpstr>
      <vt:lpstr>Adjacent channel interference</vt:lpstr>
      <vt:lpstr>Adjacent channel interference</vt:lpstr>
      <vt:lpstr>EU Regulation</vt:lpstr>
      <vt:lpstr>ED threshold </vt:lpstr>
      <vt:lpstr>Summary </vt:lpstr>
      <vt:lpstr>References</vt:lpstr>
      <vt:lpstr>Appendix (Draft ETSI EN 301 893 V2.2.0 (2023-11))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797</cp:revision>
  <cp:lastPrinted>1998-02-10T13:28:06Z</cp:lastPrinted>
  <dcterms:created xsi:type="dcterms:W3CDTF">2013-11-12T18:41:50Z</dcterms:created>
  <dcterms:modified xsi:type="dcterms:W3CDTF">2024-05-15T21:25:11Z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(3)bfJXWEWv8YYMLl1lugjEjZV3Bjp7LELVz+dviEQpl3iMmeU/fhc6EP8BSV4hK9b7sZzrPoRb
xGkp3ynwnPL92bSQ/M/E6+coI2nC9MagPT2LD2fde+YA5ummnyQ3KPtEeXgkpRPIZynTxyaA
m9BfWXtLNbFeUxxuLC/TB/hF07fR2I2y8NAt+LWEhFOH8vl3LUpr8GrlG3zeUeF9fvRsgE8F
lB1+zD3vuocNnyBPW4</vt:lpwstr>
  </property>
  <property fmtid="{D5CDD505-2E9C-101B-9397-08002B2CF9AE}" pid="4" name="_2015_ms_pID_7253431">
    <vt:lpwstr>CHPO1auCVZtlNATIKrdSTqw7XY3dgqwXGMGKbd4rT3pMkkjB7mlez9
zdIxhsICcSAeyyG3XqfWHYJ6tdUqdYAuyt84j5tx4k0KdJ/91rWHwGBm1BEejK9ro+RfT1+t
EN8aUsBac4gY7whJfBRKUHguLRs0ztQhQJdT+X9OtG/LuWTmb+Z+t7PVA3NgfosN53aFkyZc
YjaNI9+z8Zx8+vkCklb5XzIGVEOTT9YlEhQr</vt:lpwstr>
  </property>
  <property fmtid="{D5CDD505-2E9C-101B-9397-08002B2CF9AE}" pid="5" name="_2015_ms_pID_7253432">
    <vt:lpwstr>4hm7tfGfe7Myamg+rQ3R+0c=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