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515" r:id="rId3"/>
    <p:sldId id="538" r:id="rId4"/>
    <p:sldId id="539" r:id="rId5"/>
    <p:sldId id="528" r:id="rId6"/>
    <p:sldId id="540" r:id="rId7"/>
    <p:sldId id="53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3" name="weijie" initials="weijie" lastIdx="1" clrIdx="2">
    <p:extLst>
      <p:ext uri="{19B8F6BF-5375-455C-9EA6-DF929625EA0E}">
        <p15:presenceInfo xmlns:p15="http://schemas.microsoft.com/office/powerpoint/2012/main" userId="weij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248" autoAdjust="0"/>
    <p:restoredTop sz="96340" autoAdjust="0"/>
  </p:normalViewPr>
  <p:slideViewPr>
    <p:cSldViewPr>
      <p:cViewPr varScale="1">
        <p:scale>
          <a:sx n="113" d="100"/>
          <a:sy n="113" d="100"/>
        </p:scale>
        <p:origin x="23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27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43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An HT STA that included a value of 1 in the Supported Channel Width Set subfield (indicating its capability to operate on a 40 MHz channel) of its most recent transmission of a frame containing an HT Capabilities element.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7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7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FD8D03E-34BB-4A7A-AF56-C195E079EA8C}"/>
              </a:ext>
            </a:extLst>
          </p:cNvPr>
          <p:cNvSpPr txBox="1">
            <a:spLocks/>
          </p:cNvSpPr>
          <p:nvPr userDrawn="1"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GB" sz="1800" b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EE6A26-7493-41C1-8715-E66D234ADB7D}"/>
              </a:ext>
            </a:extLst>
          </p:cNvPr>
          <p:cNvSpPr/>
          <p:nvPr userDrawn="1"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802.11-24/0482r1</a:t>
            </a:r>
            <a:endParaRPr lang="en-SG" sz="1800" dirty="0"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0454615-BA23-45A7-BA0B-DC73F58E2A08}"/>
              </a:ext>
            </a:extLst>
          </p:cNvPr>
          <p:cNvSpPr txBox="1">
            <a:spLocks/>
          </p:cNvSpPr>
          <p:nvPr userDrawn="1"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</a:t>
            </a:r>
            <a:r>
              <a:rPr lang="en-US" sz="1800" b="1" dirty="0"/>
              <a:t> 2024</a:t>
            </a:r>
            <a:endParaRPr lang="en-GB" sz="1800" b="1" dirty="0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ECFCCB1F-53AC-4C86-B1AE-431D263E18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9010" y="6475155"/>
            <a:ext cx="14891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r>
              <a:rPr lang="en-US" dirty="0"/>
              <a:t>Shuqiao Chen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AMP Terminology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2024-03-11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1881-3FE1-4578-8B6F-9E07835D6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1" name="Table 9">
            <a:extLst>
              <a:ext uri="{FF2B5EF4-FFF2-40B4-BE49-F238E27FC236}">
                <a16:creationId xmlns:a16="http://schemas.microsoft.com/office/drawing/2014/main" id="{82CD3959-3E30-4472-9AE7-4F9DEF39F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829245"/>
              </p:ext>
            </p:extLst>
          </p:nvPr>
        </p:nvGraphicFramePr>
        <p:xfrm>
          <a:off x="838200" y="2667000"/>
          <a:ext cx="7581899" cy="2743200"/>
        </p:xfrm>
        <a:graphic>
          <a:graphicData uri="http://schemas.openxmlformats.org/drawingml/2006/table">
            <a:tbl>
              <a:tblPr firstRow="1" bandRow="1"/>
              <a:tblGrid>
                <a:gridCol w="1563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466">
                  <a:extLst>
                    <a:ext uri="{9D8B030D-6E8A-4147-A177-3AD203B41FA5}">
                      <a16:colId xmlns:a16="http://schemas.microsoft.com/office/drawing/2014/main" val="2884518145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7905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425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Shuqiao Chen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9"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chenshuqiao1@huawei.com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04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 Chitrakar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574291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Panpan Li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859975"/>
                  </a:ext>
                </a:extLst>
              </a:tr>
              <a:tr h="200204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29555"/>
                  </a:ext>
                </a:extLst>
              </a:tr>
              <a:tr h="200204">
                <a:tc>
                  <a:txBody>
                    <a:bodyPr/>
                    <a:lstStyle>
                      <a:lvl1pPr marL="0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977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95599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493398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9911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488997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9867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484596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982395" algn="l" defTabSz="497799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Zhi Mao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Ying Li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David Xun Yang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Huawei,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C0EE0-BAB9-4FEF-A852-7438529A0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altLang="zh-CN" dirty="0"/>
              <a:t>bstract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6CB87-72D2-40CA-8527-0AD415E33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 altLang="zh-CN" dirty="0"/>
              <a:t>contribution</a:t>
            </a:r>
            <a:r>
              <a:rPr lang="en-US" dirty="0"/>
              <a:t> </a:t>
            </a:r>
            <a:r>
              <a:rPr lang="en-US" altLang="zh-CN" dirty="0"/>
              <a:t>propose</a:t>
            </a:r>
            <a:r>
              <a:rPr lang="en-US" dirty="0"/>
              <a:t> a unified AMP terminology to ease further discussion.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710D1-AEF8-4918-8FF2-7ECDF60AB9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35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14914-D97A-4D5F-8937-4BB691BF8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326" y="838207"/>
            <a:ext cx="8305783" cy="609592"/>
          </a:xfrm>
        </p:spPr>
        <p:txBody>
          <a:bodyPr/>
          <a:lstStyle/>
          <a:p>
            <a:r>
              <a:rPr lang="en-US" dirty="0"/>
              <a:t>Recap: previously proposed AMP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7BEDE-6BF6-4305-BD8E-5802304AE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949" y="1676400"/>
            <a:ext cx="3809997" cy="914396"/>
          </a:xfrm>
        </p:spPr>
        <p:txBody>
          <a:bodyPr/>
          <a:lstStyle/>
          <a:p>
            <a:r>
              <a:rPr lang="en-US" sz="1600" dirty="0"/>
              <a:t>Contribution [1][2][3][4] mentioned the following AMP topology with </a:t>
            </a:r>
            <a:r>
              <a:rPr lang="en-US" sz="1600" dirty="0">
                <a:solidFill>
                  <a:srgbClr val="C00000"/>
                </a:solidFill>
              </a:rPr>
              <a:t>separate node for wireless power transfer.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81B33-E7A5-4370-87F5-6DBCE80A99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A0BB369-2CCD-4225-B080-A1DF2F631C04}"/>
              </a:ext>
            </a:extLst>
          </p:cNvPr>
          <p:cNvCxnSpPr>
            <a:cxnSpLocks/>
          </p:cNvCxnSpPr>
          <p:nvPr/>
        </p:nvCxnSpPr>
        <p:spPr bwMode="auto">
          <a:xfrm>
            <a:off x="4398149" y="1674810"/>
            <a:ext cx="0" cy="472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B5C794-5624-48CE-8722-E324B9B3227F}"/>
              </a:ext>
            </a:extLst>
          </p:cNvPr>
          <p:cNvCxnSpPr>
            <a:cxnSpLocks/>
          </p:cNvCxnSpPr>
          <p:nvPr/>
        </p:nvCxnSpPr>
        <p:spPr bwMode="auto">
          <a:xfrm flipH="1">
            <a:off x="731089" y="3810000"/>
            <a:ext cx="77818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D8C819D-5B3A-459B-BD49-BDF668B237F8}"/>
              </a:ext>
            </a:extLst>
          </p:cNvPr>
          <p:cNvSpPr txBox="1">
            <a:spLocks/>
          </p:cNvSpPr>
          <p:nvPr/>
        </p:nvSpPr>
        <p:spPr bwMode="auto">
          <a:xfrm>
            <a:off x="4553367" y="1676400"/>
            <a:ext cx="3809997" cy="91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Contribution [2][3] mentioned the following AMP topology with </a:t>
            </a:r>
            <a:r>
              <a:rPr lang="en-US" sz="1600" kern="0" dirty="0">
                <a:solidFill>
                  <a:srgbClr val="C00000"/>
                </a:solidFill>
              </a:rPr>
              <a:t>a relay node.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A9E2E94-B0BB-4AF2-82EB-8B69DF48E320}"/>
              </a:ext>
            </a:extLst>
          </p:cNvPr>
          <p:cNvSpPr txBox="1">
            <a:spLocks/>
          </p:cNvSpPr>
          <p:nvPr/>
        </p:nvSpPr>
        <p:spPr bwMode="auto">
          <a:xfrm>
            <a:off x="583420" y="4037010"/>
            <a:ext cx="3547702" cy="91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Contribution [4][5] mentioned the following AMP topology with </a:t>
            </a:r>
            <a:r>
              <a:rPr lang="en-US" sz="1600" kern="0" dirty="0">
                <a:solidFill>
                  <a:srgbClr val="C00000"/>
                </a:solidFill>
              </a:rPr>
              <a:t>intermediate carrier generator for backscatter operation.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1C79C710-E158-4DA7-BABB-5B8372D55F20}"/>
              </a:ext>
            </a:extLst>
          </p:cNvPr>
          <p:cNvSpPr txBox="1">
            <a:spLocks/>
          </p:cNvSpPr>
          <p:nvPr/>
        </p:nvSpPr>
        <p:spPr bwMode="auto">
          <a:xfrm>
            <a:off x="4584213" y="4018493"/>
            <a:ext cx="4102587" cy="2362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Contribution [6] proposed 3 types of AMP device. </a:t>
            </a:r>
          </a:p>
          <a:p>
            <a:pPr lvl="1"/>
            <a:r>
              <a:rPr lang="en-US" altLang="zh-CN" sz="1400" b="1" dirty="0"/>
              <a:t>Type A</a:t>
            </a:r>
            <a:r>
              <a:rPr lang="en-US" altLang="zh-CN" sz="1400" dirty="0"/>
              <a:t>: </a:t>
            </a:r>
            <a:r>
              <a:rPr lang="en-US" altLang="zh-CN" sz="1400" dirty="0">
                <a:solidFill>
                  <a:srgbClr val="000000"/>
                </a:solidFill>
              </a:rPr>
              <a:t>AMP-assisted IoT devices has </a:t>
            </a:r>
            <a:r>
              <a:rPr lang="en-US" altLang="zh-CN" sz="1400" dirty="0"/>
              <a:t>similar capability as current Wi-Fi devices</a:t>
            </a:r>
          </a:p>
          <a:p>
            <a:pPr lvl="1"/>
            <a:r>
              <a:rPr lang="en-US" altLang="zh-CN" sz="1400" b="1" dirty="0"/>
              <a:t>Type B:</a:t>
            </a:r>
            <a:r>
              <a:rPr lang="en-US" altLang="zh-CN" sz="1400" dirty="0"/>
              <a:t> AMP IoT devices with active transmitters</a:t>
            </a:r>
          </a:p>
          <a:p>
            <a:pPr lvl="1"/>
            <a:r>
              <a:rPr lang="en-US" altLang="zh-CN" sz="1400" b="1" dirty="0"/>
              <a:t>Type C</a:t>
            </a:r>
            <a:r>
              <a:rPr lang="en-US" altLang="zh-CN" sz="1400" dirty="0"/>
              <a:t>: Backscatter AMP IoT devices with configuration MoBC and BiBC</a:t>
            </a:r>
          </a:p>
          <a:p>
            <a:pPr marL="400050" lvl="1" indent="0">
              <a:buNone/>
            </a:pPr>
            <a:endParaRPr lang="en-US" sz="1200" kern="0" dirty="0"/>
          </a:p>
        </p:txBody>
      </p:sp>
      <p:pic>
        <p:nvPicPr>
          <p:cNvPr id="22" name="pic">
            <a:extLst>
              <a:ext uri="{FF2B5EF4-FFF2-40B4-BE49-F238E27FC236}">
                <a16:creationId xmlns:a16="http://schemas.microsoft.com/office/drawing/2014/main" id="{8031CD5D-8BD0-41F6-A01E-85A3CC399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8964" y="5271749"/>
            <a:ext cx="3235966" cy="782895"/>
          </a:xfrm>
          <a:prstGeom prst="rect">
            <a:avLst/>
          </a:prstGeom>
        </p:spPr>
      </p:pic>
      <p:pic>
        <p:nvPicPr>
          <p:cNvPr id="23" name="pic">
            <a:extLst>
              <a:ext uri="{FF2B5EF4-FFF2-40B4-BE49-F238E27FC236}">
                <a16:creationId xmlns:a16="http://schemas.microsoft.com/office/drawing/2014/main" id="{BDC8ADE4-2999-48CF-A805-3271086CF4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5712" y="2753617"/>
            <a:ext cx="3285409" cy="628586"/>
          </a:xfrm>
          <a:prstGeom prst="rect">
            <a:avLst/>
          </a:prstGeom>
        </p:spPr>
      </p:pic>
      <p:pic>
        <p:nvPicPr>
          <p:cNvPr id="24" name="pic">
            <a:extLst>
              <a:ext uri="{FF2B5EF4-FFF2-40B4-BE49-F238E27FC236}">
                <a16:creationId xmlns:a16="http://schemas.microsoft.com/office/drawing/2014/main" id="{D55BFB9E-5D04-4613-B1CE-875175ECD1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7185" y="2713790"/>
            <a:ext cx="3523081" cy="60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2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9577F-6695-474D-9885-A5ADBDBBB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9E28A-D15A-4674-B391-16CC3D570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AMP devices with different names have similar function, e.g. an energizer device, or power node, or AMP assisting STA can all support wireless power transfer for the AMP non-AP STA.</a:t>
            </a:r>
          </a:p>
          <a:p>
            <a:endParaRPr lang="en-US" dirty="0"/>
          </a:p>
          <a:p>
            <a:r>
              <a:rPr lang="en-US" dirty="0"/>
              <a:t>It’s necessary to unify the terminology for AMP device based on their functionality for easy of further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F1EF1-FE44-4E82-B1A1-4CC618057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54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CD2C7-0E1A-4737-9E3D-3B2DE762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AMP Terminology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2DFD-69D6-4DB0-A075-CEABD77B8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70" y="1752600"/>
            <a:ext cx="7858060" cy="4722812"/>
          </a:xfrm>
        </p:spPr>
        <p:txBody>
          <a:bodyPr/>
          <a:lstStyle/>
          <a:p>
            <a:r>
              <a:rPr lang="en-US" dirty="0"/>
              <a:t>AMP AP: </a:t>
            </a:r>
            <a:r>
              <a:rPr lang="en-US" b="0" dirty="0"/>
              <a:t>An AP that supports AMP operation.</a:t>
            </a:r>
            <a:endParaRPr lang="en-US" b="0" strike="sngStrike" dirty="0"/>
          </a:p>
          <a:p>
            <a:pPr lvl="1"/>
            <a:endParaRPr lang="en-US" sz="1800" dirty="0"/>
          </a:p>
          <a:p>
            <a:r>
              <a:rPr lang="en-US" dirty="0"/>
              <a:t>AMP non-AP STA: </a:t>
            </a:r>
            <a:r>
              <a:rPr lang="en-US" b="0" dirty="0"/>
              <a:t>A non-AP STA that supports AMP operation. AMP non-AP STA can be subdivided into 3 categories based on functionality:</a:t>
            </a:r>
          </a:p>
          <a:p>
            <a:pPr lvl="1"/>
            <a:r>
              <a:rPr lang="en-US" sz="1800" u="sng" dirty="0"/>
              <a:t>T</a:t>
            </a:r>
            <a:r>
              <a:rPr lang="en-US" altLang="zh-CN" sz="1800" u="sng" dirty="0"/>
              <a:t>ype</a:t>
            </a:r>
            <a:r>
              <a:rPr lang="en-US" sz="1800" u="sng" dirty="0"/>
              <a:t>-A AMP STA</a:t>
            </a:r>
            <a:r>
              <a:rPr lang="en-US" sz="1800" dirty="0"/>
              <a:t>: </a:t>
            </a:r>
            <a:r>
              <a:rPr lang="en-US" sz="1800" b="0" dirty="0"/>
              <a:t>An AMP non-AP STA that </a:t>
            </a:r>
            <a:r>
              <a:rPr lang="en-US" sz="1800" dirty="0">
                <a:solidFill>
                  <a:srgbClr val="C00000"/>
                </a:solidFill>
              </a:rPr>
              <a:t>support existing WLAN standards  (e.g. 2.4 GHz 11b/n).</a:t>
            </a:r>
            <a:endParaRPr lang="en-US" sz="1800" b="0" dirty="0">
              <a:solidFill>
                <a:srgbClr val="C00000"/>
              </a:solidFill>
            </a:endParaRPr>
          </a:p>
          <a:p>
            <a:pPr lvl="1"/>
            <a:r>
              <a:rPr lang="en-US" sz="1800" u="sng" dirty="0"/>
              <a:t>Type-B AMP STA</a:t>
            </a:r>
            <a:r>
              <a:rPr lang="en-US" sz="1800" dirty="0"/>
              <a:t>: An AMP non-AP STA that </a:t>
            </a:r>
            <a:r>
              <a:rPr lang="en-US" sz="1800" dirty="0">
                <a:solidFill>
                  <a:srgbClr val="C00000"/>
                </a:solidFill>
              </a:rPr>
              <a:t>only support low power active transmitter which is not compliant with existing WLAN standard. </a:t>
            </a:r>
          </a:p>
          <a:p>
            <a:pPr lvl="1"/>
            <a:r>
              <a:rPr lang="en-US" sz="1800" u="sng" dirty="0"/>
              <a:t>Type-C AMP STA</a:t>
            </a:r>
            <a:r>
              <a:rPr lang="en-US" sz="1800" dirty="0"/>
              <a:t>: An AMP non-AP STA that </a:t>
            </a:r>
            <a:r>
              <a:rPr lang="en-US" sz="1800" dirty="0">
                <a:solidFill>
                  <a:srgbClr val="C00000"/>
                </a:solidFill>
              </a:rPr>
              <a:t>only support backscatter operation.</a:t>
            </a:r>
            <a:endParaRPr lang="en-US" sz="1800" b="0" dirty="0">
              <a:solidFill>
                <a:srgbClr val="C00000"/>
              </a:solidFill>
            </a:endParaRPr>
          </a:p>
          <a:p>
            <a:pPr lvl="1"/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BE87D-E192-4F7A-9501-F4AD04E384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63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CD2C7-0E1A-4737-9E3D-3B2DE762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AMP Terminology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2DFD-69D6-4DB0-A075-CEABD77B8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70" y="1752600"/>
            <a:ext cx="7858060" cy="4722812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AMP Energizer: </a:t>
            </a:r>
            <a:r>
              <a:rPr lang="en-US" b="0" dirty="0">
                <a:solidFill>
                  <a:srgbClr val="000000"/>
                </a:solidFill>
              </a:rPr>
              <a:t>A logical entity that supports wireless power transfer operation and transmits RF power signals to AMP non-AP STAs.</a:t>
            </a:r>
          </a:p>
          <a:p>
            <a:endParaRPr lang="en-US" b="0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AMP Relay: </a:t>
            </a:r>
            <a:r>
              <a:rPr lang="en-US" b="0" dirty="0">
                <a:solidFill>
                  <a:srgbClr val="000000"/>
                </a:solidFill>
              </a:rPr>
              <a:t>A logical entity that forwards frames between the AMP AP and AMP non-AP STAs.</a:t>
            </a:r>
          </a:p>
          <a:p>
            <a:endParaRPr lang="en-US" b="0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AMP Activator: </a:t>
            </a:r>
            <a:r>
              <a:rPr lang="en-US" b="0" dirty="0">
                <a:solidFill>
                  <a:srgbClr val="000000"/>
                </a:solidFill>
              </a:rPr>
              <a:t>A logical entity that supports backscatter operation by transmitting carrier signal to Type-C AMP STAs.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BE87D-E192-4F7A-9501-F4AD04E384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221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4F45B-1D05-445B-A0A2-225EB822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D5E5A-2E6D-4059-9F50-DC8B16AC2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b="0" dirty="0"/>
              <a:t>IEEE 802.11-23/1135r0, AMP STA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802.11-23/1195r0, Thoughts on AMP IOT and PAR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802.11-23/1529r0, Summary of AMP SG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802.11-23/1356r0, Discussion on AMP Power link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802.11-23/0106r0, Some Thoughts on Backscatter Modulation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802.11-24/0075r0, Follow Up on AMP Link Budgets</a:t>
            </a:r>
          </a:p>
          <a:p>
            <a:pPr>
              <a:buFont typeface="+mj-lt"/>
              <a:buAutoNum type="arabicPeriod"/>
            </a:pP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2EDF3-8EA5-479E-A06B-733079B5CB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04892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97191</TotalTime>
  <Words>578</Words>
  <Application>Microsoft Office PowerPoint</Application>
  <PresentationFormat>On-screen Show (4:3)</PresentationFormat>
  <Paragraphs>89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ACcord Submission Template</vt:lpstr>
      <vt:lpstr>AMP Terminology</vt:lpstr>
      <vt:lpstr>Abstract</vt:lpstr>
      <vt:lpstr>Recap: previously proposed AMP terminology</vt:lpstr>
      <vt:lpstr>Observation</vt:lpstr>
      <vt:lpstr>Proposed AMP Terminology (1/2)</vt:lpstr>
      <vt:lpstr>Proposed AMP Terminology (2/2)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chenshuqiao</cp:lastModifiedBy>
  <cp:revision>2278</cp:revision>
  <cp:lastPrinted>1998-02-10T13:28:06Z</cp:lastPrinted>
  <dcterms:created xsi:type="dcterms:W3CDTF">2009-12-02T19:05:24Z</dcterms:created>
  <dcterms:modified xsi:type="dcterms:W3CDTF">2024-03-08T06:32:28Z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(3)H7yggAzDQp2YWQDpgvi1oLUEXvUq0dbyPdHfE1zWgPhvDPbuqrgXvr27YYczGSyiFUH/UiI5
5doRZCOiDEx8u6/zsgFDgCClKsvsrgfT+VkYAe6giOD5ruYr86TqUHGhkZIm0yTkKoMfAGte
ncCweRbt3twLUyd367iALPWPvnkbMZ+6Ca5piJ/R3UiZInX2NEnvNYJnJHD12q8brtdqOVhk
A8NeqRjFsMLDwNIMJU</vt:lpwstr>
  </property>
  <property fmtid="{D5CDD505-2E9C-101B-9397-08002B2CF9AE}" pid="10" name="_2015_ms_pID_7253431">
    <vt:lpwstr>pskVDgcrotBewv3L6jGN7X8L+W1QHM7y7tg1Rx7vxJHr8xWyH6Q3lo
X5uFya//wUcO4gRDwsBbMJ1jnp5EEr1KWg2hRTbwrTXCcJZLU1boCM0W3daAGHD7LdWqWJRh
xbHJ19WyZcGV587xCxbjgSyOXCogydONe/Dfo+ci7n8vfKh1PIyB39C4ZXux8roNxdztE0qF
cWsAAwYkD0z0gbNZlSMtWHurDMSYoC5y5IlZ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UhcbkPGrdAxnhm7lhJbew9E=</vt:lpwstr>
  </property>
</Properties>
</file>