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331" r:id="rId2"/>
    <p:sldId id="374" r:id="rId3"/>
    <p:sldId id="373" r:id="rId4"/>
    <p:sldId id="382" r:id="rId5"/>
    <p:sldId id="387" r:id="rId6"/>
    <p:sldId id="385" r:id="rId7"/>
    <p:sldId id="386" r:id="rId8"/>
    <p:sldId id="388" r:id="rId9"/>
    <p:sldId id="392" r:id="rId10"/>
    <p:sldId id="389" r:id="rId11"/>
    <p:sldId id="390" r:id="rId12"/>
    <p:sldId id="391" r:id="rId13"/>
    <p:sldId id="376" r:id="rId14"/>
    <p:sldId id="346" r:id="rId15"/>
    <p:sldId id="371" r:id="rId16"/>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92" autoAdjust="0"/>
    <p:restoredTop sz="94595" autoAdjust="0"/>
  </p:normalViewPr>
  <p:slideViewPr>
    <p:cSldViewPr>
      <p:cViewPr varScale="1">
        <p:scale>
          <a:sx n="76" d="100"/>
          <a:sy n="76" d="100"/>
        </p:scale>
        <p:origin x="980" y="6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
        <p:nvSpPr>
          <p:cNvPr id="7" name="Rectangle 5">
            <a:extLst>
              <a:ext uri="{FF2B5EF4-FFF2-40B4-BE49-F238E27FC236}">
                <a16:creationId xmlns="" xmlns:a16="http://schemas.microsoft.com/office/drawing/2014/main" id="{654A75B2-D015-133F-F99A-361A78F48447}"/>
              </a:ext>
            </a:extLst>
          </p:cNvPr>
          <p:cNvSpPr>
            <a:spLocks noGrp="1" noChangeArrowheads="1"/>
          </p:cNvSpPr>
          <p:nvPr>
            <p:ph type="ftr" sz="quarter" idx="11"/>
          </p:nvPr>
        </p:nvSpPr>
        <p:spPr>
          <a:xfrm>
            <a:off x="6804248" y="6475413"/>
            <a:ext cx="2016224" cy="184666"/>
          </a:xfrm>
          <a:prstGeom prst="rect">
            <a:avLst/>
          </a:prstGeom>
        </p:spPr>
        <p:txBody>
          <a:bodyPr/>
          <a:lstStyle>
            <a:lvl1pPr>
              <a:defRPr/>
            </a:lvl1pPr>
          </a:lstStyle>
          <a:p>
            <a:pPr>
              <a:defRPr/>
            </a:pPr>
            <a:r>
              <a:rPr lang="en-US" altLang="zh-CN" dirty="0" err="1"/>
              <a:t>Guogang</a:t>
            </a:r>
            <a:r>
              <a:rPr lang="en-US" altLang="zh-CN" dirty="0"/>
              <a:t> Huang (Huawei)</a:t>
            </a:r>
            <a:endParaRPr lang="en-GB" dirty="0"/>
          </a:p>
        </p:txBody>
      </p:sp>
      <p:sp>
        <p:nvSpPr>
          <p:cNvPr id="8" name="Rectangle 4">
            <a:extLst>
              <a:ext uri="{FF2B5EF4-FFF2-40B4-BE49-F238E27FC236}">
                <a16:creationId xmlns="" xmlns:a16="http://schemas.microsoft.com/office/drawing/2014/main" id="{86300E1E-FA07-41D3-BAAF-6E8157D8E09F}"/>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February 2024</a:t>
            </a:r>
            <a:endParaRPr lang="en-GB" altLang="en-US" dirty="0"/>
          </a:p>
        </p:txBody>
      </p:sp>
    </p:spTree>
    <p:extLst>
      <p:ext uri="{BB962C8B-B14F-4D97-AF65-F5344CB8AC3E}">
        <p14:creationId xmlns:p14="http://schemas.microsoft.com/office/powerpoint/2010/main" val="605707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
        <p:nvSpPr>
          <p:cNvPr id="7" name="Rectangle 5">
            <a:extLst>
              <a:ext uri="{FF2B5EF4-FFF2-40B4-BE49-F238E27FC236}">
                <a16:creationId xmlns="" xmlns:a16="http://schemas.microsoft.com/office/drawing/2014/main" id="{F64917E5-2694-35C2-56FD-CD52CE524833}"/>
              </a:ext>
            </a:extLst>
          </p:cNvPr>
          <p:cNvSpPr>
            <a:spLocks noGrp="1" noChangeArrowheads="1"/>
          </p:cNvSpPr>
          <p:nvPr>
            <p:ph type="ftr" sz="quarter" idx="11"/>
          </p:nvPr>
        </p:nvSpPr>
        <p:spPr>
          <a:xfrm>
            <a:off x="6804248" y="6475413"/>
            <a:ext cx="1944216" cy="184666"/>
          </a:xfrm>
          <a:prstGeom prst="rect">
            <a:avLst/>
          </a:prstGeom>
        </p:spPr>
        <p:txBody>
          <a:bodyPr/>
          <a:lstStyle>
            <a:lvl1pPr>
              <a:defRPr/>
            </a:lvl1pPr>
          </a:lstStyle>
          <a:p>
            <a:pPr>
              <a:defRPr/>
            </a:pPr>
            <a:r>
              <a:rPr lang="en-GB" dirty="0" err="1"/>
              <a:t>Guogang</a:t>
            </a:r>
            <a:r>
              <a:rPr lang="en-GB" dirty="0"/>
              <a:t> Huang (Huawei)</a:t>
            </a:r>
          </a:p>
        </p:txBody>
      </p:sp>
      <p:sp>
        <p:nvSpPr>
          <p:cNvPr id="8" name="Rectangle 4">
            <a:extLst>
              <a:ext uri="{FF2B5EF4-FFF2-40B4-BE49-F238E27FC236}">
                <a16:creationId xmlns="" xmlns:a16="http://schemas.microsoft.com/office/drawing/2014/main" id="{399979FC-1938-4260-B7A3-E84F978AEA59}"/>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February 2024</a:t>
            </a:r>
            <a:endParaRPr lang="en-GB" altLang="en-US" dirty="0"/>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 xmlns:a16="http://schemas.microsoft.com/office/drawing/2014/main" id="{486B718A-BF64-5278-43D9-982E2E752CE8}"/>
              </a:ext>
            </a:extLst>
          </p:cNvPr>
          <p:cNvSpPr>
            <a:spLocks noGrp="1" noChangeArrowheads="1"/>
          </p:cNvSpPr>
          <p:nvPr>
            <p:ph type="ftr" sz="quarter" idx="11"/>
          </p:nvPr>
        </p:nvSpPr>
        <p:spPr>
          <a:xfrm>
            <a:off x="6876256" y="6475413"/>
            <a:ext cx="1872208" cy="184666"/>
          </a:xfrm>
          <a:prstGeom prst="rect">
            <a:avLst/>
          </a:prstGeom>
        </p:spPr>
        <p:txBody>
          <a:bodyPr/>
          <a:lstStyle>
            <a:lvl1pPr>
              <a:defRPr/>
            </a:lvl1pPr>
          </a:lstStyle>
          <a:p>
            <a:pPr>
              <a:defRPr/>
            </a:pPr>
            <a:r>
              <a:rPr lang="en-GB" dirty="0" err="1"/>
              <a:t>Guogang</a:t>
            </a:r>
            <a:r>
              <a:rPr lang="en-GB" dirty="0"/>
              <a:t> Huang (Huawei)</a:t>
            </a:r>
          </a:p>
        </p:txBody>
      </p:sp>
      <p:sp>
        <p:nvSpPr>
          <p:cNvPr id="7" name="Rectangle 4">
            <a:extLst>
              <a:ext uri="{FF2B5EF4-FFF2-40B4-BE49-F238E27FC236}">
                <a16:creationId xmlns="" xmlns:a16="http://schemas.microsoft.com/office/drawing/2014/main" id="{E392E3F7-6ECE-49C8-A0C9-D447BF1534B0}"/>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February 2024</a:t>
            </a:r>
            <a:endParaRPr lang="en-GB" altLang="en-US" dirty="0"/>
          </a:p>
        </p:txBody>
      </p:sp>
    </p:spTree>
    <p:extLst>
      <p:ext uri="{BB962C8B-B14F-4D97-AF65-F5344CB8AC3E}">
        <p14:creationId xmlns:p14="http://schemas.microsoft.com/office/powerpoint/2010/main" val="8136951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March 2024</a:t>
            </a:r>
            <a:endParaRPr lang="en-GB" altLang="en-US"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802.11-24/0480r0</a:t>
            </a:r>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 name="Rectangle 5">
            <a:extLst>
              <a:ext uri="{FF2B5EF4-FFF2-40B4-BE49-F238E27FC236}">
                <a16:creationId xmlns="" xmlns:a16="http://schemas.microsoft.com/office/drawing/2014/main" id="{97A672E9-0B6E-BA67-CFFA-0C207F6BED4A}"/>
              </a:ext>
            </a:extLst>
          </p:cNvPr>
          <p:cNvSpPr>
            <a:spLocks noGrp="1" noChangeArrowheads="1"/>
          </p:cNvSpPr>
          <p:nvPr>
            <p:ph type="ftr" sz="quarter" idx="3"/>
          </p:nvPr>
        </p:nvSpPr>
        <p:spPr>
          <a:xfrm>
            <a:off x="6660232" y="6475413"/>
            <a:ext cx="1874168" cy="184666"/>
          </a:xfrm>
          <a:prstGeom prst="rect">
            <a:avLst/>
          </a:prstGeom>
        </p:spPr>
        <p:txBody>
          <a:bodyPr/>
          <a:lstStyle>
            <a:lvl1pPr>
              <a:defRPr/>
            </a:lvl1pPr>
          </a:lstStyle>
          <a:p>
            <a:pPr>
              <a:defRPr/>
            </a:pPr>
            <a:r>
              <a:rPr lang="en-GB" dirty="0" err="1"/>
              <a:t>Guogang</a:t>
            </a:r>
            <a:r>
              <a:rPr lang="en-GB" dirty="0"/>
              <a:t> Huang (Huawei)</a:t>
            </a:r>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6" r:id="rId3"/>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p:nvPr>
        </p:nvSpPr>
        <p:spPr>
          <a:xfrm>
            <a:off x="495300" y="685799"/>
            <a:ext cx="8109148" cy="1285569"/>
          </a:xfrm>
          <a:noFill/>
        </p:spPr>
        <p:txBody>
          <a:bodyPr/>
          <a:lstStyle/>
          <a:p>
            <a:r>
              <a:rPr lang="en-GB" altLang="en-US" dirty="0"/>
              <a:t>Details of Context Transfer and Data Forwarding under Enhanced FT Protocol</a:t>
            </a:r>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2024-03-08</a:t>
            </a:r>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sp>
        <p:nvSpPr>
          <p:cNvPr id="8" name="Footer Placeholder 3"/>
          <p:cNvSpPr>
            <a:spLocks noGrp="1"/>
          </p:cNvSpPr>
          <p:nvPr>
            <p:ph type="ftr" sz="quarter" idx="11"/>
          </p:nvPr>
        </p:nvSpPr>
        <p:spPr>
          <a:xfrm>
            <a:off x="6804248" y="6475413"/>
            <a:ext cx="1944216" cy="184666"/>
          </a:xfrm>
        </p:spPr>
        <p:txBody>
          <a:bodyPr/>
          <a:lstStyle/>
          <a:p>
            <a:pPr>
              <a:defRPr/>
            </a:pPr>
            <a:r>
              <a:rPr lang="en-GB" dirty="0" err="1"/>
              <a:t>Guogang</a:t>
            </a:r>
            <a:r>
              <a:rPr lang="en-GB" dirty="0"/>
              <a:t> Huang (Huawei)</a:t>
            </a:r>
          </a:p>
        </p:txBody>
      </p:sp>
      <p:graphicFrame>
        <p:nvGraphicFramePr>
          <p:cNvPr id="2" name="Object 3">
            <a:extLst>
              <a:ext uri="{FF2B5EF4-FFF2-40B4-BE49-F238E27FC236}">
                <a16:creationId xmlns="" xmlns:a16="http://schemas.microsoft.com/office/drawing/2014/main" id="{C3BA3063-1181-389F-D3EE-75934725F791}"/>
              </a:ext>
            </a:extLst>
          </p:cNvPr>
          <p:cNvGraphicFramePr>
            <a:graphicFrameLocks noChangeAspect="1"/>
          </p:cNvGraphicFramePr>
          <p:nvPr>
            <p:extLst>
              <p:ext uri="{D42A27DB-BD31-4B8C-83A1-F6EECF244321}">
                <p14:modId xmlns:p14="http://schemas.microsoft.com/office/powerpoint/2010/main" val="2822519457"/>
              </p:ext>
            </p:extLst>
          </p:nvPr>
        </p:nvGraphicFramePr>
        <p:xfrm>
          <a:off x="696913" y="3327400"/>
          <a:ext cx="7673975" cy="2874963"/>
        </p:xfrm>
        <a:graphic>
          <a:graphicData uri="http://schemas.openxmlformats.org/presentationml/2006/ole">
            <mc:AlternateContent xmlns:mc="http://schemas.openxmlformats.org/markup-compatibility/2006">
              <mc:Choice xmlns:v="urn:schemas-microsoft-com:vml" Requires="v">
                <p:oleObj spid="_x0000_s1149" name="Document" r:id="rId4" imgW="8243994" imgH="3091039" progId="Word.Document.8">
                  <p:embed/>
                </p:oleObj>
              </mc:Choice>
              <mc:Fallback>
                <p:oleObj name="Document" r:id="rId4" imgW="8243994" imgH="3091039" progId="Word.Document.8">
                  <p:embed/>
                  <p:pic>
                    <p:nvPicPr>
                      <p:cNvPr id="2" name="Object 3">
                        <a:extLst>
                          <a:ext uri="{FF2B5EF4-FFF2-40B4-BE49-F238E27FC236}">
                            <a16:creationId xmlns="" xmlns:a16="http://schemas.microsoft.com/office/drawing/2014/main" id="{C3BA3063-1181-389F-D3EE-75934725F791}"/>
                          </a:ext>
                        </a:extLst>
                      </p:cNvPr>
                      <p:cNvPicPr>
                        <a:picLocks noChangeAspect="1" noChangeArrowheads="1"/>
                      </p:cNvPicPr>
                      <p:nvPr/>
                    </p:nvPicPr>
                    <p:blipFill>
                      <a:blip r:embed="rId5"/>
                      <a:srcRect/>
                      <a:stretch>
                        <a:fillRect/>
                      </a:stretch>
                    </p:blipFill>
                    <p:spPr bwMode="auto">
                      <a:xfrm>
                        <a:off x="696913" y="3327400"/>
                        <a:ext cx="7673975" cy="2874963"/>
                      </a:xfrm>
                      <a:prstGeom prst="rect">
                        <a:avLst/>
                      </a:prstGeom>
                      <a:noFill/>
                    </p:spPr>
                  </p:pic>
                </p:oleObj>
              </mc:Fallback>
            </mc:AlternateContent>
          </a:graphicData>
        </a:graphic>
      </p:graphicFrame>
      <p:sp>
        <p:nvSpPr>
          <p:cNvPr id="3" name="Date Placeholder 3">
            <a:extLst>
              <a:ext uri="{FF2B5EF4-FFF2-40B4-BE49-F238E27FC236}">
                <a16:creationId xmlns="" xmlns:a16="http://schemas.microsoft.com/office/drawing/2014/main" id="{DAA909B8-954B-00B2-C988-2905B9E3D42F}"/>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March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F2599045-18AF-45A3-83A5-236CBBFE6265}"/>
              </a:ext>
            </a:extLst>
          </p:cNvPr>
          <p:cNvSpPr>
            <a:spLocks noGrp="1"/>
          </p:cNvSpPr>
          <p:nvPr>
            <p:ph type="title"/>
          </p:nvPr>
        </p:nvSpPr>
        <p:spPr/>
        <p:txBody>
          <a:bodyPr/>
          <a:lstStyle/>
          <a:p>
            <a:r>
              <a:rPr lang="en-US" altLang="zh-CN" dirty="0"/>
              <a:t>Context Transfer and Data forwarding</a:t>
            </a:r>
            <a:endParaRPr lang="zh-CN" altLang="en-US" dirty="0"/>
          </a:p>
        </p:txBody>
      </p:sp>
      <p:sp>
        <p:nvSpPr>
          <p:cNvPr id="3" name="内容占位符 2">
            <a:extLst>
              <a:ext uri="{FF2B5EF4-FFF2-40B4-BE49-F238E27FC236}">
                <a16:creationId xmlns="" xmlns:a16="http://schemas.microsoft.com/office/drawing/2014/main" id="{9156E3C2-2D77-4CBF-B8B4-8B7C56465419}"/>
              </a:ext>
            </a:extLst>
          </p:cNvPr>
          <p:cNvSpPr>
            <a:spLocks noGrp="1"/>
          </p:cNvSpPr>
          <p:nvPr>
            <p:ph idx="1"/>
          </p:nvPr>
        </p:nvSpPr>
        <p:spPr>
          <a:xfrm>
            <a:off x="467544" y="1844823"/>
            <a:ext cx="4680520" cy="4630589"/>
          </a:xfrm>
        </p:spPr>
        <p:txBody>
          <a:bodyPr/>
          <a:lstStyle/>
          <a:p>
            <a:pPr algn="just"/>
            <a:r>
              <a:rPr lang="en-US" altLang="zh-CN" sz="1800" dirty="0"/>
              <a:t>Procedures</a:t>
            </a:r>
          </a:p>
          <a:p>
            <a:pPr lvl="1" algn="just"/>
            <a:r>
              <a:rPr lang="en-US" altLang="zh-CN" sz="1600" dirty="0"/>
              <a:t>Step 1. Non-AP MLD sending Reassociation Request to target AP MLD</a:t>
            </a:r>
          </a:p>
          <a:p>
            <a:pPr lvl="1" algn="just"/>
            <a:r>
              <a:rPr lang="en-US" altLang="zh-CN" sz="1600" dirty="0"/>
              <a:t>Step 2. Target AP MLD sending Context Transfer Request message to current AP MLD via the DS.</a:t>
            </a:r>
          </a:p>
          <a:p>
            <a:pPr lvl="2" algn="just"/>
            <a:r>
              <a:rPr lang="en-US" altLang="zh-CN" sz="1400" dirty="0"/>
              <a:t>Step A. After receiving Context Transfer Request message, the current AP MLD shall stop the uplink data delivery to the DS through itself and the downlink data transmission.</a:t>
            </a:r>
          </a:p>
          <a:p>
            <a:pPr lvl="2" algn="just"/>
            <a:r>
              <a:rPr lang="en-US" altLang="zh-CN" sz="1400" dirty="0"/>
              <a:t>Step B. After a guard period, the target AP MLD switches the data path to itself.</a:t>
            </a:r>
          </a:p>
          <a:p>
            <a:pPr lvl="1" algn="just"/>
            <a:r>
              <a:rPr lang="en-US" altLang="zh-CN" sz="1600" dirty="0"/>
              <a:t>Step 3. Current AP MLD replying Context Transfer Response message to target AP MLD via the DS</a:t>
            </a:r>
          </a:p>
          <a:p>
            <a:pPr lvl="1" algn="just"/>
            <a:r>
              <a:rPr lang="en-US" altLang="zh-CN" sz="1600" dirty="0"/>
              <a:t>Step 4. Target AP MLD replying Reassociation Response to current AP MLD</a:t>
            </a:r>
          </a:p>
        </p:txBody>
      </p:sp>
      <p:sp>
        <p:nvSpPr>
          <p:cNvPr id="4" name="灯片编号占位符 3">
            <a:extLst>
              <a:ext uri="{FF2B5EF4-FFF2-40B4-BE49-F238E27FC236}">
                <a16:creationId xmlns="" xmlns:a16="http://schemas.microsoft.com/office/drawing/2014/main" id="{9812C8B7-AF4E-4844-B8B8-59A6C92B6CD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5" name="页脚占位符 4">
            <a:extLst>
              <a:ext uri="{FF2B5EF4-FFF2-40B4-BE49-F238E27FC236}">
                <a16:creationId xmlns="" xmlns:a16="http://schemas.microsoft.com/office/drawing/2014/main" id="{1220BA77-B583-4512-95E8-A1795EA6AB3F}"/>
              </a:ext>
            </a:extLst>
          </p:cNvPr>
          <p:cNvSpPr>
            <a:spLocks noGrp="1"/>
          </p:cNvSpPr>
          <p:nvPr>
            <p:ph type="ftr" sz="quarter" idx="11"/>
          </p:nvPr>
        </p:nvSpPr>
        <p:spPr/>
        <p:txBody>
          <a:bodyPr/>
          <a:lstStyle/>
          <a:p>
            <a:pPr>
              <a:defRPr/>
            </a:pPr>
            <a:r>
              <a:rPr lang="en-GB"/>
              <a:t>Guogang Huang (Huawei)</a:t>
            </a:r>
            <a:endParaRPr lang="en-GB" dirty="0"/>
          </a:p>
        </p:txBody>
      </p:sp>
      <p:pic>
        <p:nvPicPr>
          <p:cNvPr id="10" name="图片 9">
            <a:extLst>
              <a:ext uri="{FF2B5EF4-FFF2-40B4-BE49-F238E27FC236}">
                <a16:creationId xmlns="" xmlns:a16="http://schemas.microsoft.com/office/drawing/2014/main" id="{83E9D64A-CE53-4162-B88D-3C652F234BBB}"/>
              </a:ext>
            </a:extLst>
          </p:cNvPr>
          <p:cNvPicPr>
            <a:picLocks noChangeAspect="1"/>
          </p:cNvPicPr>
          <p:nvPr/>
        </p:nvPicPr>
        <p:blipFill>
          <a:blip r:embed="rId2"/>
          <a:stretch>
            <a:fillRect/>
          </a:stretch>
        </p:blipFill>
        <p:spPr>
          <a:xfrm>
            <a:off x="5148064" y="1912866"/>
            <a:ext cx="3672408" cy="4402280"/>
          </a:xfrm>
          <a:prstGeom prst="rect">
            <a:avLst/>
          </a:prstGeom>
        </p:spPr>
      </p:pic>
      <p:sp>
        <p:nvSpPr>
          <p:cNvPr id="11" name="Date Placeholder 3">
            <a:extLst>
              <a:ext uri="{FF2B5EF4-FFF2-40B4-BE49-F238E27FC236}">
                <a16:creationId xmlns="" xmlns:a16="http://schemas.microsoft.com/office/drawing/2014/main" id="{5C2A7F9A-D785-4A52-A9A9-008D10391441}"/>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March 2024</a:t>
            </a:r>
          </a:p>
        </p:txBody>
      </p:sp>
    </p:spTree>
    <p:extLst>
      <p:ext uri="{BB962C8B-B14F-4D97-AF65-F5344CB8AC3E}">
        <p14:creationId xmlns:p14="http://schemas.microsoft.com/office/powerpoint/2010/main" val="2102576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449FF2FC-295E-4B20-A31B-EEA417ED2388}"/>
              </a:ext>
            </a:extLst>
          </p:cNvPr>
          <p:cNvSpPr>
            <a:spLocks noGrp="1"/>
          </p:cNvSpPr>
          <p:nvPr>
            <p:ph type="title"/>
          </p:nvPr>
        </p:nvSpPr>
        <p:spPr/>
        <p:txBody>
          <a:bodyPr/>
          <a:lstStyle/>
          <a:p>
            <a:r>
              <a:rPr lang="en-US" altLang="zh-CN" dirty="0"/>
              <a:t>Context Transfer and Data forwarding (Cont.)</a:t>
            </a:r>
            <a:endParaRPr lang="zh-CN" altLang="en-US" dirty="0"/>
          </a:p>
        </p:txBody>
      </p:sp>
      <p:sp>
        <p:nvSpPr>
          <p:cNvPr id="3" name="内容占位符 2">
            <a:extLst>
              <a:ext uri="{FF2B5EF4-FFF2-40B4-BE49-F238E27FC236}">
                <a16:creationId xmlns="" xmlns:a16="http://schemas.microsoft.com/office/drawing/2014/main" id="{096253DE-13FE-47A2-A8CB-6A5F33AE20FB}"/>
              </a:ext>
            </a:extLst>
          </p:cNvPr>
          <p:cNvSpPr>
            <a:spLocks noGrp="1"/>
          </p:cNvSpPr>
          <p:nvPr>
            <p:ph idx="1"/>
          </p:nvPr>
        </p:nvSpPr>
        <p:spPr/>
        <p:txBody>
          <a:bodyPr/>
          <a:lstStyle/>
          <a:p>
            <a:r>
              <a:rPr lang="en-US" altLang="zh-CN" dirty="0"/>
              <a:t>Details on signaling</a:t>
            </a:r>
          </a:p>
          <a:p>
            <a:pPr lvl="1" algn="just"/>
            <a:r>
              <a:rPr lang="en-US" altLang="zh-CN" dirty="0"/>
              <a:t>The non-AP MLD may include the TID info within the Reassociation Request frame to request the target AP MLD to do the corresponding context transfer, e.g. DL TID bitmap and UL TID bitmap.</a:t>
            </a:r>
          </a:p>
          <a:p>
            <a:pPr lvl="2" algn="just"/>
            <a:r>
              <a:rPr lang="en-US" altLang="zh-CN" dirty="0"/>
              <a:t>The target AP MLD may also indicate whether the context transfer is successful or not within the Reassociation Response. </a:t>
            </a:r>
          </a:p>
          <a:p>
            <a:pPr lvl="1" algn="just"/>
            <a:r>
              <a:rPr lang="en-US" altLang="zh-CN" dirty="0"/>
              <a:t>The following info may be included within the defined Context Transfer Request Message</a:t>
            </a:r>
          </a:p>
          <a:p>
            <a:pPr lvl="2"/>
            <a:r>
              <a:rPr lang="en-US" altLang="zh-CN" dirty="0"/>
              <a:t>Non-AP MLD MAC address</a:t>
            </a:r>
          </a:p>
          <a:p>
            <a:pPr lvl="2"/>
            <a:r>
              <a:rPr lang="en-US" altLang="zh-CN" dirty="0"/>
              <a:t>DL TID Bitmap</a:t>
            </a:r>
          </a:p>
          <a:p>
            <a:pPr lvl="2"/>
            <a:r>
              <a:rPr lang="en-US" altLang="zh-CN" dirty="0"/>
              <a:t>UL TID Bitmap</a:t>
            </a:r>
          </a:p>
          <a:p>
            <a:endParaRPr lang="zh-CN" altLang="en-US" dirty="0"/>
          </a:p>
        </p:txBody>
      </p:sp>
      <p:sp>
        <p:nvSpPr>
          <p:cNvPr id="4" name="灯片编号占位符 3">
            <a:extLst>
              <a:ext uri="{FF2B5EF4-FFF2-40B4-BE49-F238E27FC236}">
                <a16:creationId xmlns="" xmlns:a16="http://schemas.microsoft.com/office/drawing/2014/main" id="{C454A583-4C8E-4133-8F81-81E57FD5C68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
        <p:nvSpPr>
          <p:cNvPr id="5" name="页脚占位符 4">
            <a:extLst>
              <a:ext uri="{FF2B5EF4-FFF2-40B4-BE49-F238E27FC236}">
                <a16:creationId xmlns="" xmlns:a16="http://schemas.microsoft.com/office/drawing/2014/main" id="{A9AF9AE6-F010-40A0-A1BF-F54A7FA604A5}"/>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 xmlns:a16="http://schemas.microsoft.com/office/drawing/2014/main" id="{ABC5AD32-B271-422F-A599-593B55FDBE23}"/>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March 2024</a:t>
            </a:r>
          </a:p>
        </p:txBody>
      </p:sp>
    </p:spTree>
    <p:extLst>
      <p:ext uri="{BB962C8B-B14F-4D97-AF65-F5344CB8AC3E}">
        <p14:creationId xmlns:p14="http://schemas.microsoft.com/office/powerpoint/2010/main" val="1668434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B7BD4F29-4A13-4C7E-88DB-A00C22D41AC5}"/>
              </a:ext>
            </a:extLst>
          </p:cNvPr>
          <p:cNvSpPr>
            <a:spLocks noGrp="1"/>
          </p:cNvSpPr>
          <p:nvPr>
            <p:ph type="title"/>
          </p:nvPr>
        </p:nvSpPr>
        <p:spPr/>
        <p:txBody>
          <a:bodyPr/>
          <a:lstStyle/>
          <a:p>
            <a:r>
              <a:rPr lang="en-US" altLang="zh-CN" dirty="0"/>
              <a:t>Context Transfer and Data forwarding (Cont.)</a:t>
            </a:r>
            <a:endParaRPr lang="zh-CN" altLang="en-US" dirty="0"/>
          </a:p>
        </p:txBody>
      </p:sp>
      <p:sp>
        <p:nvSpPr>
          <p:cNvPr id="3" name="内容占位符 2">
            <a:extLst>
              <a:ext uri="{FF2B5EF4-FFF2-40B4-BE49-F238E27FC236}">
                <a16:creationId xmlns="" xmlns:a16="http://schemas.microsoft.com/office/drawing/2014/main" id="{44AB6B1E-AC08-4ABA-B270-402B1B8B2F31}"/>
              </a:ext>
            </a:extLst>
          </p:cNvPr>
          <p:cNvSpPr>
            <a:spLocks noGrp="1"/>
          </p:cNvSpPr>
          <p:nvPr>
            <p:ph idx="1"/>
          </p:nvPr>
        </p:nvSpPr>
        <p:spPr>
          <a:xfrm>
            <a:off x="684213" y="1752601"/>
            <a:ext cx="7772400" cy="3908647"/>
          </a:xfrm>
        </p:spPr>
        <p:txBody>
          <a:bodyPr/>
          <a:lstStyle/>
          <a:p>
            <a:r>
              <a:rPr lang="en-US" altLang="zh-CN" sz="2000" dirty="0"/>
              <a:t>Details on signaling</a:t>
            </a:r>
          </a:p>
          <a:p>
            <a:pPr lvl="1"/>
            <a:r>
              <a:rPr lang="en-US" altLang="zh-CN" sz="1800" dirty="0"/>
              <a:t>The following info may be included within the defined Context Transfer Response Message</a:t>
            </a:r>
          </a:p>
          <a:p>
            <a:pPr lvl="2"/>
            <a:r>
              <a:rPr lang="en-US" altLang="zh-CN" sz="1600" dirty="0"/>
              <a:t>Non-AP MLD MAC Address</a:t>
            </a:r>
          </a:p>
          <a:p>
            <a:pPr lvl="2"/>
            <a:r>
              <a:rPr lang="en-US" altLang="zh-CN" sz="1600" dirty="0"/>
              <a:t>DL BA context</a:t>
            </a:r>
          </a:p>
          <a:p>
            <a:pPr lvl="3"/>
            <a:r>
              <a:rPr lang="en-US" altLang="zh-CN" sz="1400" dirty="0"/>
              <a:t>TID, Next SN, WinStart_O, </a:t>
            </a:r>
            <a:r>
              <a:rPr lang="en-US" altLang="zh-CN" sz="1400" dirty="0">
                <a:solidFill>
                  <a:schemeClr val="bg2">
                    <a:lumMod val="75000"/>
                  </a:schemeClr>
                </a:solidFill>
              </a:rPr>
              <a:t>WinSize_O </a:t>
            </a:r>
          </a:p>
          <a:p>
            <a:pPr lvl="3"/>
            <a:r>
              <a:rPr lang="en-US" altLang="zh-CN" sz="1400" dirty="0">
                <a:solidFill>
                  <a:schemeClr val="bg2">
                    <a:lumMod val="75000"/>
                  </a:schemeClr>
                </a:solidFill>
              </a:rPr>
              <a:t>BA Parameters, e.g. A-MSDU Supported, BA Timeout value, No-Fragmentation, HE Fragmentation</a:t>
            </a:r>
            <a:endParaRPr lang="zh-CN" altLang="en-US" sz="1400" dirty="0">
              <a:solidFill>
                <a:schemeClr val="bg2">
                  <a:lumMod val="75000"/>
                </a:schemeClr>
              </a:solidFill>
            </a:endParaRPr>
          </a:p>
          <a:p>
            <a:pPr lvl="2"/>
            <a:r>
              <a:rPr lang="en-US" altLang="zh-CN" sz="1600" dirty="0"/>
              <a:t>UL BA context</a:t>
            </a:r>
          </a:p>
          <a:p>
            <a:pPr lvl="3"/>
            <a:r>
              <a:rPr lang="en-US" altLang="zh-CN" sz="1400" dirty="0"/>
              <a:t>TID</a:t>
            </a:r>
          </a:p>
          <a:p>
            <a:pPr lvl="3"/>
            <a:r>
              <a:rPr lang="en-US" altLang="zh-CN" sz="1400" dirty="0"/>
              <a:t>Scoreboard, WinStart_R, </a:t>
            </a:r>
            <a:r>
              <a:rPr lang="en-US" altLang="zh-CN" sz="1400" dirty="0">
                <a:solidFill>
                  <a:schemeClr val="bg2">
                    <a:lumMod val="75000"/>
                  </a:schemeClr>
                </a:solidFill>
              </a:rPr>
              <a:t>WinSize_R</a:t>
            </a:r>
          </a:p>
          <a:p>
            <a:pPr lvl="3"/>
            <a:r>
              <a:rPr lang="en-US" altLang="zh-CN" sz="1400" dirty="0"/>
              <a:t>WinStart_B, </a:t>
            </a:r>
            <a:r>
              <a:rPr lang="en-US" altLang="zh-CN" sz="1400" dirty="0">
                <a:solidFill>
                  <a:schemeClr val="bg2">
                    <a:lumMod val="75000"/>
                  </a:schemeClr>
                </a:solidFill>
              </a:rPr>
              <a:t>WinSize_B</a:t>
            </a:r>
          </a:p>
          <a:p>
            <a:pPr lvl="3"/>
            <a:r>
              <a:rPr lang="en-US" altLang="zh-CN" sz="1400" dirty="0">
                <a:solidFill>
                  <a:schemeClr val="bg2">
                    <a:lumMod val="75000"/>
                  </a:schemeClr>
                </a:solidFill>
              </a:rPr>
              <a:t>BA Parameters, e.g. A-MSDU Supported, BA Timeout value, No-Fragmentation, HE Fragmentation</a:t>
            </a:r>
          </a:p>
          <a:p>
            <a:pPr lvl="1"/>
            <a:endParaRPr lang="zh-CN" altLang="en-US" dirty="0"/>
          </a:p>
        </p:txBody>
      </p:sp>
      <p:sp>
        <p:nvSpPr>
          <p:cNvPr id="4" name="灯片编号占位符 3">
            <a:extLst>
              <a:ext uri="{FF2B5EF4-FFF2-40B4-BE49-F238E27FC236}">
                <a16:creationId xmlns="" xmlns:a16="http://schemas.microsoft.com/office/drawing/2014/main" id="{51E0ABB6-C473-4A53-A4CB-9712E997C38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
        <p:nvSpPr>
          <p:cNvPr id="5" name="页脚占位符 4">
            <a:extLst>
              <a:ext uri="{FF2B5EF4-FFF2-40B4-BE49-F238E27FC236}">
                <a16:creationId xmlns="" xmlns:a16="http://schemas.microsoft.com/office/drawing/2014/main" id="{092BF040-2D3C-4B09-ADE5-0E9B783B9D25}"/>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 xmlns:a16="http://schemas.microsoft.com/office/drawing/2014/main" id="{776E6681-7955-4D42-8859-22BD5FF07A5A}"/>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March 2024</a:t>
            </a:r>
          </a:p>
        </p:txBody>
      </p:sp>
      <p:sp>
        <p:nvSpPr>
          <p:cNvPr id="7" name="文本框 6">
            <a:extLst>
              <a:ext uri="{FF2B5EF4-FFF2-40B4-BE49-F238E27FC236}">
                <a16:creationId xmlns="" xmlns:a16="http://schemas.microsoft.com/office/drawing/2014/main" id="{24CCA077-F351-4F9C-B707-D83D1CCAB6E2}"/>
              </a:ext>
            </a:extLst>
          </p:cNvPr>
          <p:cNvSpPr txBox="1"/>
          <p:nvPr/>
        </p:nvSpPr>
        <p:spPr>
          <a:xfrm>
            <a:off x="1619672" y="5715827"/>
            <a:ext cx="6696744" cy="461665"/>
          </a:xfrm>
          <a:prstGeom prst="rect">
            <a:avLst/>
          </a:prstGeom>
          <a:noFill/>
        </p:spPr>
        <p:txBody>
          <a:bodyPr wrap="square" rtlCol="0">
            <a:spAutoFit/>
          </a:bodyPr>
          <a:lstStyle/>
          <a:p>
            <a:pPr algn="just"/>
            <a:r>
              <a:rPr lang="en-US" altLang="zh-CN" dirty="0"/>
              <a:t>Note. For the same TID, if both resource request with Block Ack Context Transfer and context transfer are requested, corresponding BA parameters (in gray color) in RIC-Response are real values. </a:t>
            </a:r>
          </a:p>
        </p:txBody>
      </p:sp>
    </p:spTree>
    <p:extLst>
      <p:ext uri="{BB962C8B-B14F-4D97-AF65-F5344CB8AC3E}">
        <p14:creationId xmlns:p14="http://schemas.microsoft.com/office/powerpoint/2010/main" val="1241679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表格 18">
            <a:extLst>
              <a:ext uri="{FF2B5EF4-FFF2-40B4-BE49-F238E27FC236}">
                <a16:creationId xmlns="" xmlns:a16="http://schemas.microsoft.com/office/drawing/2014/main" id="{A2D41D03-A272-47C9-A49F-E3BA01A4F187}"/>
              </a:ext>
            </a:extLst>
          </p:cNvPr>
          <p:cNvGraphicFramePr>
            <a:graphicFrameLocks noGrp="1"/>
          </p:cNvGraphicFramePr>
          <p:nvPr>
            <p:extLst>
              <p:ext uri="{D42A27DB-BD31-4B8C-83A1-F6EECF244321}">
                <p14:modId xmlns:p14="http://schemas.microsoft.com/office/powerpoint/2010/main" val="3438559853"/>
              </p:ext>
            </p:extLst>
          </p:nvPr>
        </p:nvGraphicFramePr>
        <p:xfrm>
          <a:off x="129681" y="5282712"/>
          <a:ext cx="2228422" cy="370840"/>
        </p:xfrm>
        <a:graphic>
          <a:graphicData uri="http://schemas.openxmlformats.org/drawingml/2006/table">
            <a:tbl>
              <a:tblPr firstRow="1" bandRow="1">
                <a:tableStyleId>{5C22544A-7EE6-4342-B048-85BDC9FD1C3A}</a:tableStyleId>
              </a:tblPr>
              <a:tblGrid>
                <a:gridCol w="1220310">
                  <a:extLst>
                    <a:ext uri="{9D8B030D-6E8A-4147-A177-3AD203B41FA5}">
                      <a16:colId xmlns="" xmlns:a16="http://schemas.microsoft.com/office/drawing/2014/main" val="987683082"/>
                    </a:ext>
                  </a:extLst>
                </a:gridCol>
                <a:gridCol w="1008112">
                  <a:extLst>
                    <a:ext uri="{9D8B030D-6E8A-4147-A177-3AD203B41FA5}">
                      <a16:colId xmlns="" xmlns:a16="http://schemas.microsoft.com/office/drawing/2014/main" val="2097387399"/>
                    </a:ext>
                  </a:extLst>
                </a:gridCol>
              </a:tblGrid>
              <a:tr h="370840">
                <a:tc>
                  <a:txBody>
                    <a:bodyPr/>
                    <a:lstStyle/>
                    <a:p>
                      <a:r>
                        <a:rPr lang="en-US" altLang="zh-CN" sz="1400" dirty="0">
                          <a:solidFill>
                            <a:schemeClr val="tx1"/>
                          </a:solidFill>
                        </a:rPr>
                        <a:t>Vendor Code</a:t>
                      </a:r>
                      <a:endParaRPr lang="zh-CN" altLang="en-US" sz="1400" dirty="0">
                        <a:solidFill>
                          <a:schemeClr val="tx1"/>
                        </a:solidFill>
                      </a:endParaRPr>
                    </a:p>
                  </a:txBody>
                  <a:tcPr/>
                </a:tc>
                <a:tc>
                  <a:txBody>
                    <a:bodyPr/>
                    <a:lstStyle/>
                    <a:p>
                      <a:pPr marL="0" algn="l" defTabSz="914400" rtl="0" eaLnBrk="1" latinLnBrk="0" hangingPunct="1"/>
                      <a:r>
                        <a:rPr lang="en-US" altLang="zh-CN" sz="1400" b="1" kern="1200" dirty="0" err="1">
                          <a:solidFill>
                            <a:schemeClr val="tx1"/>
                          </a:solidFill>
                          <a:latin typeface="+mn-lt"/>
                          <a:ea typeface="+mn-ea"/>
                          <a:cs typeface="+mn-cs"/>
                        </a:rPr>
                        <a:t>EtherType</a:t>
                      </a:r>
                      <a:endParaRPr lang="en-US" altLang="zh-CN" sz="1400" b="1" kern="1200" dirty="0">
                        <a:solidFill>
                          <a:schemeClr val="tx1"/>
                        </a:solidFill>
                        <a:latin typeface="+mn-lt"/>
                        <a:ea typeface="+mn-ea"/>
                        <a:cs typeface="+mn-cs"/>
                      </a:endParaRPr>
                    </a:p>
                  </a:txBody>
                  <a:tcPr/>
                </a:tc>
                <a:extLst>
                  <a:ext uri="{0D108BD9-81ED-4DB2-BD59-A6C34878D82A}">
                    <a16:rowId xmlns="" xmlns:a16="http://schemas.microsoft.com/office/drawing/2014/main" val="636999544"/>
                  </a:ext>
                </a:extLst>
              </a:tr>
            </a:tbl>
          </a:graphicData>
        </a:graphic>
      </p:graphicFrame>
      <p:sp>
        <p:nvSpPr>
          <p:cNvPr id="2" name="标题 1">
            <a:extLst>
              <a:ext uri="{FF2B5EF4-FFF2-40B4-BE49-F238E27FC236}">
                <a16:creationId xmlns="" xmlns:a16="http://schemas.microsoft.com/office/drawing/2014/main" id="{F74FCA5E-67DC-44F9-9D04-CCC755D950A3}"/>
              </a:ext>
            </a:extLst>
          </p:cNvPr>
          <p:cNvSpPr>
            <a:spLocks noGrp="1"/>
          </p:cNvSpPr>
          <p:nvPr>
            <p:ph type="title"/>
          </p:nvPr>
        </p:nvSpPr>
        <p:spPr/>
        <p:txBody>
          <a:bodyPr/>
          <a:lstStyle/>
          <a:p>
            <a:r>
              <a:rPr lang="en-US" altLang="zh-CN" dirty="0"/>
              <a:t>Context Transfer and Data forwarding (Cont.)</a:t>
            </a:r>
            <a:endParaRPr lang="zh-CN" altLang="en-US" dirty="0"/>
          </a:p>
        </p:txBody>
      </p:sp>
      <p:sp>
        <p:nvSpPr>
          <p:cNvPr id="3" name="内容占位符 2">
            <a:extLst>
              <a:ext uri="{FF2B5EF4-FFF2-40B4-BE49-F238E27FC236}">
                <a16:creationId xmlns="" xmlns:a16="http://schemas.microsoft.com/office/drawing/2014/main" id="{C32DD74A-9BC8-43E1-AEB1-1688E1788B3B}"/>
              </a:ext>
            </a:extLst>
          </p:cNvPr>
          <p:cNvSpPr>
            <a:spLocks noGrp="1"/>
          </p:cNvSpPr>
          <p:nvPr>
            <p:ph idx="1"/>
          </p:nvPr>
        </p:nvSpPr>
        <p:spPr>
          <a:xfrm>
            <a:off x="684213" y="1828800"/>
            <a:ext cx="7772400" cy="2196551"/>
          </a:xfrm>
        </p:spPr>
        <p:txBody>
          <a:bodyPr/>
          <a:lstStyle/>
          <a:p>
            <a:pPr algn="just"/>
            <a:r>
              <a:rPr lang="en-US" altLang="zh-CN" sz="1800" dirty="0"/>
              <a:t>Suggest to use </a:t>
            </a:r>
            <a:r>
              <a:rPr lang="en-US" altLang="zh-CN" sz="1800" dirty="0" err="1"/>
              <a:t>EtherType</a:t>
            </a:r>
            <a:r>
              <a:rPr lang="en-US" altLang="zh-CN" sz="1800" dirty="0"/>
              <a:t> 89-0d (See Annex H of D80.11REVme 5.0) frame to enable the data forwarding. Specifically, </a:t>
            </a:r>
          </a:p>
          <a:p>
            <a:pPr lvl="1"/>
            <a:r>
              <a:rPr lang="en-US" altLang="zh-CN" sz="1400" dirty="0"/>
              <a:t>Define a new Payload type, e.g. Data Forwarding</a:t>
            </a:r>
          </a:p>
          <a:p>
            <a:pPr lvl="1"/>
            <a:r>
              <a:rPr lang="en-US" altLang="zh-CN" sz="1400" dirty="0"/>
              <a:t>The corresponding Payload field is shown in the below figure</a:t>
            </a:r>
          </a:p>
          <a:p>
            <a:pPr lvl="2"/>
            <a:r>
              <a:rPr lang="en-US" altLang="zh-CN" sz="1200" dirty="0"/>
              <a:t>TID, SN, End Mark Bit, DA, SA, Length</a:t>
            </a:r>
          </a:p>
          <a:p>
            <a:pPr lvl="1"/>
            <a:r>
              <a:rPr lang="en-US" altLang="zh-CN" sz="1400" dirty="0"/>
              <a:t>Note that the Next SN info can be directly included within the Context Transfer Response message or implicitly indicated by the SN and End Mark Bit. </a:t>
            </a:r>
          </a:p>
        </p:txBody>
      </p:sp>
      <p:sp>
        <p:nvSpPr>
          <p:cNvPr id="4" name="灯片编号占位符 3">
            <a:extLst>
              <a:ext uri="{FF2B5EF4-FFF2-40B4-BE49-F238E27FC236}">
                <a16:creationId xmlns="" xmlns:a16="http://schemas.microsoft.com/office/drawing/2014/main" id="{8BA309BF-7DBB-455E-B90F-5C341EA06491}"/>
              </a:ext>
            </a:extLst>
          </p:cNvPr>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13</a:t>
            </a:fld>
            <a:endParaRPr lang="en-GB" altLang="en-US"/>
          </a:p>
        </p:txBody>
      </p:sp>
      <p:sp>
        <p:nvSpPr>
          <p:cNvPr id="5" name="页脚占位符 4">
            <a:extLst>
              <a:ext uri="{FF2B5EF4-FFF2-40B4-BE49-F238E27FC236}">
                <a16:creationId xmlns="" xmlns:a16="http://schemas.microsoft.com/office/drawing/2014/main" id="{4B5F4380-0BC1-469A-859B-9F7819DACBF7}"/>
              </a:ext>
            </a:extLst>
          </p:cNvPr>
          <p:cNvSpPr>
            <a:spLocks noGrp="1"/>
          </p:cNvSpPr>
          <p:nvPr>
            <p:ph type="ftr" sz="quarter" idx="11"/>
          </p:nvPr>
        </p:nvSpPr>
        <p:spPr>
          <a:xfrm>
            <a:off x="6804248" y="6475413"/>
            <a:ext cx="1944216" cy="184666"/>
          </a:xfrm>
        </p:spPr>
        <p:txBody>
          <a:bodyPr/>
          <a:lstStyle/>
          <a:p>
            <a:pPr>
              <a:defRPr/>
            </a:pPr>
            <a:r>
              <a:rPr lang="en-GB"/>
              <a:t>Guogang Huang (Huawei)</a:t>
            </a:r>
            <a:endParaRPr lang="en-GB" dirty="0"/>
          </a:p>
        </p:txBody>
      </p:sp>
      <p:sp>
        <p:nvSpPr>
          <p:cNvPr id="6" name="Date Placeholder 3">
            <a:extLst>
              <a:ext uri="{FF2B5EF4-FFF2-40B4-BE49-F238E27FC236}">
                <a16:creationId xmlns="" xmlns:a16="http://schemas.microsoft.com/office/drawing/2014/main" id="{BE9CF1B7-A190-406E-A9A2-3786BBFD82FB}"/>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March 2024</a:t>
            </a:r>
          </a:p>
        </p:txBody>
      </p:sp>
      <p:graphicFrame>
        <p:nvGraphicFramePr>
          <p:cNvPr id="7" name="表格 6">
            <a:extLst>
              <a:ext uri="{FF2B5EF4-FFF2-40B4-BE49-F238E27FC236}">
                <a16:creationId xmlns="" xmlns:a16="http://schemas.microsoft.com/office/drawing/2014/main" id="{DD7C9038-7CB7-4195-90C1-58245793B457}"/>
              </a:ext>
            </a:extLst>
          </p:cNvPr>
          <p:cNvGraphicFramePr>
            <a:graphicFrameLocks noGrp="1"/>
          </p:cNvGraphicFramePr>
          <p:nvPr>
            <p:extLst>
              <p:ext uri="{D42A27DB-BD31-4B8C-83A1-F6EECF244321}">
                <p14:modId xmlns:p14="http://schemas.microsoft.com/office/powerpoint/2010/main" val="2219529378"/>
              </p:ext>
            </p:extLst>
          </p:nvPr>
        </p:nvGraphicFramePr>
        <p:xfrm>
          <a:off x="1243898" y="4653878"/>
          <a:ext cx="3456384" cy="370840"/>
        </p:xfrm>
        <a:graphic>
          <a:graphicData uri="http://schemas.openxmlformats.org/drawingml/2006/table">
            <a:tbl>
              <a:tblPr firstRow="1" bandRow="1">
                <a:tableStyleId>{5C22544A-7EE6-4342-B048-85BDC9FD1C3A}</a:tableStyleId>
              </a:tblPr>
              <a:tblGrid>
                <a:gridCol w="576064">
                  <a:extLst>
                    <a:ext uri="{9D8B030D-6E8A-4147-A177-3AD203B41FA5}">
                      <a16:colId xmlns="" xmlns:a16="http://schemas.microsoft.com/office/drawing/2014/main" val="987683082"/>
                    </a:ext>
                  </a:extLst>
                </a:gridCol>
                <a:gridCol w="720080">
                  <a:extLst>
                    <a:ext uri="{9D8B030D-6E8A-4147-A177-3AD203B41FA5}">
                      <a16:colId xmlns="" xmlns:a16="http://schemas.microsoft.com/office/drawing/2014/main" val="2097387399"/>
                    </a:ext>
                  </a:extLst>
                </a:gridCol>
                <a:gridCol w="1224136">
                  <a:extLst>
                    <a:ext uri="{9D8B030D-6E8A-4147-A177-3AD203B41FA5}">
                      <a16:colId xmlns="" xmlns:a16="http://schemas.microsoft.com/office/drawing/2014/main" val="3952515626"/>
                    </a:ext>
                  </a:extLst>
                </a:gridCol>
                <a:gridCol w="936104">
                  <a:extLst>
                    <a:ext uri="{9D8B030D-6E8A-4147-A177-3AD203B41FA5}">
                      <a16:colId xmlns="" xmlns:a16="http://schemas.microsoft.com/office/drawing/2014/main" val="1673165902"/>
                    </a:ext>
                  </a:extLst>
                </a:gridCol>
              </a:tblGrid>
              <a:tr h="370840">
                <a:tc>
                  <a:txBody>
                    <a:bodyPr/>
                    <a:lstStyle/>
                    <a:p>
                      <a:r>
                        <a:rPr lang="en-US" altLang="zh-CN" sz="1400" dirty="0">
                          <a:solidFill>
                            <a:schemeClr val="tx1"/>
                          </a:solidFill>
                        </a:rPr>
                        <a:t>LLC</a:t>
                      </a:r>
                      <a:endParaRPr lang="zh-CN" altLang="en-US" sz="1400" dirty="0">
                        <a:solidFill>
                          <a:schemeClr val="tx1"/>
                        </a:solidFill>
                      </a:endParaRPr>
                    </a:p>
                  </a:txBody>
                  <a:tcPr/>
                </a:tc>
                <a:tc>
                  <a:txBody>
                    <a:bodyPr/>
                    <a:lstStyle/>
                    <a:p>
                      <a:r>
                        <a:rPr lang="en-US" altLang="zh-CN" sz="1400" dirty="0">
                          <a:solidFill>
                            <a:schemeClr val="tx1"/>
                          </a:solidFill>
                        </a:rPr>
                        <a:t>SNAP</a:t>
                      </a:r>
                      <a:endParaRPr lang="zh-CN" altLang="en-US" sz="1400" dirty="0">
                        <a:solidFill>
                          <a:schemeClr val="tx1"/>
                        </a:solidFill>
                      </a:endParaRPr>
                    </a:p>
                  </a:txBody>
                  <a:tcPr/>
                </a:tc>
                <a:tc>
                  <a:txBody>
                    <a:bodyPr/>
                    <a:lstStyle/>
                    <a:p>
                      <a:r>
                        <a:rPr lang="en-US" altLang="zh-CN" sz="1400" dirty="0">
                          <a:solidFill>
                            <a:schemeClr val="tx1"/>
                          </a:solidFill>
                        </a:rPr>
                        <a:t>Payload Type</a:t>
                      </a:r>
                      <a:endParaRPr lang="zh-CN" altLang="en-US" sz="1400" dirty="0">
                        <a:solidFill>
                          <a:schemeClr val="tx1"/>
                        </a:solidFill>
                      </a:endParaRPr>
                    </a:p>
                  </a:txBody>
                  <a:tcPr/>
                </a:tc>
                <a:tc>
                  <a:txBody>
                    <a:bodyPr/>
                    <a:lstStyle/>
                    <a:p>
                      <a:r>
                        <a:rPr lang="en-US" altLang="zh-CN" sz="1400" dirty="0">
                          <a:solidFill>
                            <a:schemeClr val="tx1"/>
                          </a:solidFill>
                        </a:rPr>
                        <a:t>Payload</a:t>
                      </a:r>
                      <a:endParaRPr lang="zh-CN" altLang="en-US" sz="1400" dirty="0">
                        <a:solidFill>
                          <a:schemeClr val="tx1"/>
                        </a:solidFill>
                      </a:endParaRPr>
                    </a:p>
                  </a:txBody>
                  <a:tcPr/>
                </a:tc>
                <a:extLst>
                  <a:ext uri="{0D108BD9-81ED-4DB2-BD59-A6C34878D82A}">
                    <a16:rowId xmlns="" xmlns:a16="http://schemas.microsoft.com/office/drawing/2014/main" val="636999544"/>
                  </a:ext>
                </a:extLst>
              </a:tr>
            </a:tbl>
          </a:graphicData>
        </a:graphic>
      </p:graphicFrame>
      <p:cxnSp>
        <p:nvCxnSpPr>
          <p:cNvPr id="10" name="直接箭头连接符 9">
            <a:extLst>
              <a:ext uri="{FF2B5EF4-FFF2-40B4-BE49-F238E27FC236}">
                <a16:creationId xmlns="" xmlns:a16="http://schemas.microsoft.com/office/drawing/2014/main" id="{48043F2B-EB83-4623-8B4F-F8FF838205A6}"/>
              </a:ext>
            </a:extLst>
          </p:cNvPr>
          <p:cNvCxnSpPr>
            <a:cxnSpLocks/>
          </p:cNvCxnSpPr>
          <p:nvPr/>
        </p:nvCxnSpPr>
        <p:spPr bwMode="auto">
          <a:xfrm flipH="1">
            <a:off x="1555652" y="5024718"/>
            <a:ext cx="2208528" cy="91937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2" name="直接箭头连接符 11">
            <a:extLst>
              <a:ext uri="{FF2B5EF4-FFF2-40B4-BE49-F238E27FC236}">
                <a16:creationId xmlns="" xmlns:a16="http://schemas.microsoft.com/office/drawing/2014/main" id="{9277ED91-D4FD-427D-B796-258B8C5B58B8}"/>
              </a:ext>
            </a:extLst>
          </p:cNvPr>
          <p:cNvCxnSpPr>
            <a:cxnSpLocks/>
          </p:cNvCxnSpPr>
          <p:nvPr/>
        </p:nvCxnSpPr>
        <p:spPr bwMode="auto">
          <a:xfrm>
            <a:off x="4700283" y="5024718"/>
            <a:ext cx="1595489" cy="97443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pic>
        <p:nvPicPr>
          <p:cNvPr id="13" name="图片 12">
            <a:extLst>
              <a:ext uri="{FF2B5EF4-FFF2-40B4-BE49-F238E27FC236}">
                <a16:creationId xmlns="" xmlns:a16="http://schemas.microsoft.com/office/drawing/2014/main" id="{6BBCC766-55BC-4E14-BFAC-21F52DE4C344}"/>
              </a:ext>
            </a:extLst>
          </p:cNvPr>
          <p:cNvPicPr>
            <a:picLocks noChangeAspect="1"/>
          </p:cNvPicPr>
          <p:nvPr/>
        </p:nvPicPr>
        <p:blipFill>
          <a:blip r:embed="rId2"/>
          <a:stretch>
            <a:fillRect/>
          </a:stretch>
        </p:blipFill>
        <p:spPr>
          <a:xfrm>
            <a:off x="5776417" y="3639449"/>
            <a:ext cx="3142538" cy="2059240"/>
          </a:xfrm>
          <a:prstGeom prst="rect">
            <a:avLst/>
          </a:prstGeom>
        </p:spPr>
      </p:pic>
      <p:graphicFrame>
        <p:nvGraphicFramePr>
          <p:cNvPr id="14" name="表格 13">
            <a:extLst>
              <a:ext uri="{FF2B5EF4-FFF2-40B4-BE49-F238E27FC236}">
                <a16:creationId xmlns="" xmlns:a16="http://schemas.microsoft.com/office/drawing/2014/main" id="{44F794B7-D96A-4509-8961-46DF548E9F9C}"/>
              </a:ext>
            </a:extLst>
          </p:cNvPr>
          <p:cNvGraphicFramePr>
            <a:graphicFrameLocks noGrp="1"/>
          </p:cNvGraphicFramePr>
          <p:nvPr>
            <p:extLst>
              <p:ext uri="{D42A27DB-BD31-4B8C-83A1-F6EECF244321}">
                <p14:modId xmlns:p14="http://schemas.microsoft.com/office/powerpoint/2010/main" val="1161785765"/>
              </p:ext>
            </p:extLst>
          </p:nvPr>
        </p:nvGraphicFramePr>
        <p:xfrm>
          <a:off x="467544" y="4017242"/>
          <a:ext cx="2191776" cy="370840"/>
        </p:xfrm>
        <a:graphic>
          <a:graphicData uri="http://schemas.openxmlformats.org/drawingml/2006/table">
            <a:tbl>
              <a:tblPr firstRow="1" bandRow="1">
                <a:tableStyleId>{5C22544A-7EE6-4342-B048-85BDC9FD1C3A}</a:tableStyleId>
              </a:tblPr>
              <a:tblGrid>
                <a:gridCol w="679608">
                  <a:extLst>
                    <a:ext uri="{9D8B030D-6E8A-4147-A177-3AD203B41FA5}">
                      <a16:colId xmlns="" xmlns:a16="http://schemas.microsoft.com/office/drawing/2014/main" val="987683082"/>
                    </a:ext>
                  </a:extLst>
                </a:gridCol>
                <a:gridCol w="720080">
                  <a:extLst>
                    <a:ext uri="{9D8B030D-6E8A-4147-A177-3AD203B41FA5}">
                      <a16:colId xmlns="" xmlns:a16="http://schemas.microsoft.com/office/drawing/2014/main" val="2097387399"/>
                    </a:ext>
                  </a:extLst>
                </a:gridCol>
                <a:gridCol w="792088">
                  <a:extLst>
                    <a:ext uri="{9D8B030D-6E8A-4147-A177-3AD203B41FA5}">
                      <a16:colId xmlns="" xmlns:a16="http://schemas.microsoft.com/office/drawing/2014/main" val="3952515626"/>
                    </a:ext>
                  </a:extLst>
                </a:gridCol>
              </a:tblGrid>
              <a:tr h="370840">
                <a:tc>
                  <a:txBody>
                    <a:bodyPr/>
                    <a:lstStyle/>
                    <a:p>
                      <a:r>
                        <a:rPr lang="en-US" altLang="zh-CN" sz="1400" dirty="0">
                          <a:solidFill>
                            <a:schemeClr val="tx1"/>
                          </a:solidFill>
                        </a:rPr>
                        <a:t>DSAP</a:t>
                      </a:r>
                      <a:endParaRPr lang="zh-CN" altLang="en-US" sz="1400" dirty="0">
                        <a:solidFill>
                          <a:schemeClr val="tx1"/>
                        </a:solidFill>
                      </a:endParaRPr>
                    </a:p>
                  </a:txBody>
                  <a:tcPr/>
                </a:tc>
                <a:tc>
                  <a:txBody>
                    <a:bodyPr/>
                    <a:lstStyle/>
                    <a:p>
                      <a:r>
                        <a:rPr lang="en-US" altLang="zh-CN" sz="1400" dirty="0">
                          <a:solidFill>
                            <a:schemeClr val="tx1"/>
                          </a:solidFill>
                        </a:rPr>
                        <a:t>SSAP</a:t>
                      </a:r>
                      <a:endParaRPr lang="zh-CN" altLang="en-US" sz="1400" dirty="0">
                        <a:solidFill>
                          <a:schemeClr val="tx1"/>
                        </a:solidFill>
                      </a:endParaRPr>
                    </a:p>
                  </a:txBody>
                  <a:tcPr/>
                </a:tc>
                <a:tc>
                  <a:txBody>
                    <a:bodyPr/>
                    <a:lstStyle/>
                    <a:p>
                      <a:r>
                        <a:rPr lang="en-US" altLang="zh-CN" sz="1400" dirty="0">
                          <a:solidFill>
                            <a:schemeClr val="tx1"/>
                          </a:solidFill>
                        </a:rPr>
                        <a:t>Control</a:t>
                      </a:r>
                      <a:endParaRPr lang="zh-CN" altLang="en-US" sz="1400" dirty="0">
                        <a:solidFill>
                          <a:schemeClr val="tx1"/>
                        </a:solidFill>
                      </a:endParaRPr>
                    </a:p>
                  </a:txBody>
                  <a:tcPr/>
                </a:tc>
                <a:extLst>
                  <a:ext uri="{0D108BD9-81ED-4DB2-BD59-A6C34878D82A}">
                    <a16:rowId xmlns="" xmlns:a16="http://schemas.microsoft.com/office/drawing/2014/main" val="636999544"/>
                  </a:ext>
                </a:extLst>
              </a:tr>
            </a:tbl>
          </a:graphicData>
        </a:graphic>
      </p:graphicFrame>
      <p:cxnSp>
        <p:nvCxnSpPr>
          <p:cNvPr id="16" name="直接箭头连接符 15">
            <a:extLst>
              <a:ext uri="{FF2B5EF4-FFF2-40B4-BE49-F238E27FC236}">
                <a16:creationId xmlns="" xmlns:a16="http://schemas.microsoft.com/office/drawing/2014/main" id="{5C5494D8-4F35-46F2-8AAD-8C7006E4F551}"/>
              </a:ext>
            </a:extLst>
          </p:cNvPr>
          <p:cNvCxnSpPr>
            <a:cxnSpLocks/>
          </p:cNvCxnSpPr>
          <p:nvPr/>
        </p:nvCxnSpPr>
        <p:spPr bwMode="auto">
          <a:xfrm flipH="1" flipV="1">
            <a:off x="467544" y="4388082"/>
            <a:ext cx="776349" cy="26579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8" name="直接箭头连接符 17">
            <a:extLst>
              <a:ext uri="{FF2B5EF4-FFF2-40B4-BE49-F238E27FC236}">
                <a16:creationId xmlns="" xmlns:a16="http://schemas.microsoft.com/office/drawing/2014/main" id="{B350FCDA-BFEA-4AB7-90E5-46244330E5DA}"/>
              </a:ext>
            </a:extLst>
          </p:cNvPr>
          <p:cNvCxnSpPr>
            <a:cxnSpLocks/>
          </p:cNvCxnSpPr>
          <p:nvPr/>
        </p:nvCxnSpPr>
        <p:spPr bwMode="auto">
          <a:xfrm flipV="1">
            <a:off x="1823781" y="4388082"/>
            <a:ext cx="805901" cy="26579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3" name="直接箭头连接符 22">
            <a:extLst>
              <a:ext uri="{FF2B5EF4-FFF2-40B4-BE49-F238E27FC236}">
                <a16:creationId xmlns="" xmlns:a16="http://schemas.microsoft.com/office/drawing/2014/main" id="{8C4C3346-E533-4CB1-81AA-72E9F540ED7B}"/>
              </a:ext>
            </a:extLst>
          </p:cNvPr>
          <p:cNvCxnSpPr>
            <a:cxnSpLocks/>
          </p:cNvCxnSpPr>
          <p:nvPr/>
        </p:nvCxnSpPr>
        <p:spPr bwMode="auto">
          <a:xfrm flipH="1">
            <a:off x="129680" y="5024718"/>
            <a:ext cx="1694102" cy="29474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5" name="直接箭头连接符 24">
            <a:extLst>
              <a:ext uri="{FF2B5EF4-FFF2-40B4-BE49-F238E27FC236}">
                <a16:creationId xmlns="" xmlns:a16="http://schemas.microsoft.com/office/drawing/2014/main" id="{5C5790A5-9EEC-47C5-859F-3FD3BCD29F4C}"/>
              </a:ext>
            </a:extLst>
          </p:cNvPr>
          <p:cNvCxnSpPr>
            <a:cxnSpLocks/>
          </p:cNvCxnSpPr>
          <p:nvPr/>
        </p:nvCxnSpPr>
        <p:spPr bwMode="auto">
          <a:xfrm flipH="1">
            <a:off x="2358103" y="4994914"/>
            <a:ext cx="145933" cy="2956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graphicFrame>
        <p:nvGraphicFramePr>
          <p:cNvPr id="32" name="表格 31">
            <a:extLst>
              <a:ext uri="{FF2B5EF4-FFF2-40B4-BE49-F238E27FC236}">
                <a16:creationId xmlns="" xmlns:a16="http://schemas.microsoft.com/office/drawing/2014/main" id="{DAFAA430-1A16-46E2-9CB0-7A63419B78C2}"/>
              </a:ext>
            </a:extLst>
          </p:cNvPr>
          <p:cNvGraphicFramePr>
            <a:graphicFrameLocks noGrp="1"/>
          </p:cNvGraphicFramePr>
          <p:nvPr>
            <p:extLst>
              <p:ext uri="{D42A27DB-BD31-4B8C-83A1-F6EECF244321}">
                <p14:modId xmlns:p14="http://schemas.microsoft.com/office/powerpoint/2010/main" val="3398429331"/>
              </p:ext>
            </p:extLst>
          </p:nvPr>
        </p:nvGraphicFramePr>
        <p:xfrm>
          <a:off x="1555652" y="5999148"/>
          <a:ext cx="4740120" cy="370840"/>
        </p:xfrm>
        <a:graphic>
          <a:graphicData uri="http://schemas.openxmlformats.org/drawingml/2006/table">
            <a:tbl>
              <a:tblPr firstRow="1" bandRow="1">
                <a:tableStyleId>{5C22544A-7EE6-4342-B048-85BDC9FD1C3A}</a:tableStyleId>
              </a:tblPr>
              <a:tblGrid>
                <a:gridCol w="563658">
                  <a:extLst>
                    <a:ext uri="{9D8B030D-6E8A-4147-A177-3AD203B41FA5}">
                      <a16:colId xmlns="" xmlns:a16="http://schemas.microsoft.com/office/drawing/2014/main" val="2778251877"/>
                    </a:ext>
                  </a:extLst>
                </a:gridCol>
                <a:gridCol w="432048">
                  <a:extLst>
                    <a:ext uri="{9D8B030D-6E8A-4147-A177-3AD203B41FA5}">
                      <a16:colId xmlns="" xmlns:a16="http://schemas.microsoft.com/office/drawing/2014/main" val="2374895251"/>
                    </a:ext>
                  </a:extLst>
                </a:gridCol>
                <a:gridCol w="1296144">
                  <a:extLst>
                    <a:ext uri="{9D8B030D-6E8A-4147-A177-3AD203B41FA5}">
                      <a16:colId xmlns="" xmlns:a16="http://schemas.microsoft.com/office/drawing/2014/main" val="416153747"/>
                    </a:ext>
                  </a:extLst>
                </a:gridCol>
                <a:gridCol w="504056">
                  <a:extLst>
                    <a:ext uri="{9D8B030D-6E8A-4147-A177-3AD203B41FA5}">
                      <a16:colId xmlns="" xmlns:a16="http://schemas.microsoft.com/office/drawing/2014/main" val="1554880829"/>
                    </a:ext>
                  </a:extLst>
                </a:gridCol>
                <a:gridCol w="432048">
                  <a:extLst>
                    <a:ext uri="{9D8B030D-6E8A-4147-A177-3AD203B41FA5}">
                      <a16:colId xmlns="" xmlns:a16="http://schemas.microsoft.com/office/drawing/2014/main" val="1607197883"/>
                    </a:ext>
                  </a:extLst>
                </a:gridCol>
                <a:gridCol w="792088">
                  <a:extLst>
                    <a:ext uri="{9D8B030D-6E8A-4147-A177-3AD203B41FA5}">
                      <a16:colId xmlns="" xmlns:a16="http://schemas.microsoft.com/office/drawing/2014/main" val="1769357927"/>
                    </a:ext>
                  </a:extLst>
                </a:gridCol>
                <a:gridCol w="720078">
                  <a:extLst>
                    <a:ext uri="{9D8B030D-6E8A-4147-A177-3AD203B41FA5}">
                      <a16:colId xmlns="" xmlns:a16="http://schemas.microsoft.com/office/drawing/2014/main" val="1515960716"/>
                    </a:ext>
                  </a:extLst>
                </a:gridCol>
              </a:tblGrid>
              <a:tr h="370840">
                <a:tc>
                  <a:txBody>
                    <a:bodyPr/>
                    <a:lstStyle/>
                    <a:p>
                      <a:r>
                        <a:rPr lang="en-US" altLang="zh-CN" sz="1400" dirty="0">
                          <a:solidFill>
                            <a:srgbClr val="0000FF"/>
                          </a:solidFill>
                        </a:rPr>
                        <a:t>TID</a:t>
                      </a:r>
                      <a:endParaRPr lang="zh-CN" altLang="en-US" sz="1400" dirty="0">
                        <a:solidFill>
                          <a:srgbClr val="0000FF"/>
                        </a:solidFill>
                      </a:endParaRPr>
                    </a:p>
                  </a:txBody>
                  <a:tcPr/>
                </a:tc>
                <a:tc>
                  <a:txBody>
                    <a:bodyPr/>
                    <a:lstStyle/>
                    <a:p>
                      <a:r>
                        <a:rPr lang="en-US" altLang="zh-CN" sz="1400" dirty="0">
                          <a:solidFill>
                            <a:srgbClr val="0000FF"/>
                          </a:solidFill>
                        </a:rPr>
                        <a:t>SN</a:t>
                      </a:r>
                      <a:endParaRPr lang="zh-CN" altLang="en-US" sz="1400" dirty="0">
                        <a:solidFill>
                          <a:srgbClr val="0000FF"/>
                        </a:solidFill>
                      </a:endParaRPr>
                    </a:p>
                  </a:txBody>
                  <a:tcPr/>
                </a:tc>
                <a:tc>
                  <a:txBody>
                    <a:bodyPr/>
                    <a:lstStyle/>
                    <a:p>
                      <a:r>
                        <a:rPr lang="en-US" altLang="zh-CN" sz="1400" dirty="0">
                          <a:solidFill>
                            <a:srgbClr val="0000FF"/>
                          </a:solidFill>
                        </a:rPr>
                        <a:t>End Mark Bit</a:t>
                      </a:r>
                      <a:endParaRPr lang="zh-CN" altLang="en-US" sz="1400" dirty="0">
                        <a:solidFill>
                          <a:srgbClr val="0000FF"/>
                        </a:solidFill>
                      </a:endParaRPr>
                    </a:p>
                  </a:txBody>
                  <a:tcPr/>
                </a:tc>
                <a:tc>
                  <a:txBody>
                    <a:bodyPr/>
                    <a:lstStyle/>
                    <a:p>
                      <a:r>
                        <a:rPr lang="en-US" altLang="zh-CN" sz="1400" dirty="0">
                          <a:solidFill>
                            <a:srgbClr val="0000FF"/>
                          </a:solidFill>
                        </a:rPr>
                        <a:t>DA</a:t>
                      </a:r>
                      <a:endParaRPr lang="zh-CN" altLang="en-US" sz="1400" dirty="0">
                        <a:solidFill>
                          <a:srgbClr val="0000FF"/>
                        </a:solidFill>
                      </a:endParaRPr>
                    </a:p>
                  </a:txBody>
                  <a:tcPr/>
                </a:tc>
                <a:tc>
                  <a:txBody>
                    <a:bodyPr/>
                    <a:lstStyle/>
                    <a:p>
                      <a:r>
                        <a:rPr lang="en-US" altLang="zh-CN" sz="1400" dirty="0">
                          <a:solidFill>
                            <a:srgbClr val="0000FF"/>
                          </a:solidFill>
                        </a:rPr>
                        <a:t>SA</a:t>
                      </a:r>
                      <a:endParaRPr lang="zh-CN" altLang="en-US" sz="1400" dirty="0">
                        <a:solidFill>
                          <a:srgbClr val="0000FF"/>
                        </a:solidFill>
                      </a:endParaRPr>
                    </a:p>
                  </a:txBody>
                  <a:tcPr/>
                </a:tc>
                <a:tc>
                  <a:txBody>
                    <a:bodyPr/>
                    <a:lstStyle/>
                    <a:p>
                      <a:r>
                        <a:rPr lang="en-US" altLang="zh-CN" sz="1400" dirty="0">
                          <a:solidFill>
                            <a:srgbClr val="0000FF"/>
                          </a:solidFill>
                        </a:rPr>
                        <a:t>Length</a:t>
                      </a:r>
                      <a:endParaRPr lang="zh-CN" altLang="en-US" sz="1400" dirty="0">
                        <a:solidFill>
                          <a:srgbClr val="0000FF"/>
                        </a:solidFill>
                      </a:endParaRPr>
                    </a:p>
                  </a:txBody>
                  <a:tcPr/>
                </a:tc>
                <a:tc>
                  <a:txBody>
                    <a:bodyPr/>
                    <a:lstStyle/>
                    <a:p>
                      <a:r>
                        <a:rPr lang="en-US" altLang="zh-CN" sz="1400" dirty="0">
                          <a:solidFill>
                            <a:srgbClr val="0000FF"/>
                          </a:solidFill>
                        </a:rPr>
                        <a:t>MSDU</a:t>
                      </a:r>
                      <a:endParaRPr lang="zh-CN" altLang="en-US" sz="1400" dirty="0">
                        <a:solidFill>
                          <a:srgbClr val="0000FF"/>
                        </a:solidFill>
                      </a:endParaRPr>
                    </a:p>
                  </a:txBody>
                  <a:tcPr/>
                </a:tc>
                <a:extLst>
                  <a:ext uri="{0D108BD9-81ED-4DB2-BD59-A6C34878D82A}">
                    <a16:rowId xmlns="" xmlns:a16="http://schemas.microsoft.com/office/drawing/2014/main" val="724593031"/>
                  </a:ext>
                </a:extLst>
              </a:tr>
            </a:tbl>
          </a:graphicData>
        </a:graphic>
      </p:graphicFrame>
      <p:sp>
        <p:nvSpPr>
          <p:cNvPr id="34" name="文本框 33">
            <a:extLst>
              <a:ext uri="{FF2B5EF4-FFF2-40B4-BE49-F238E27FC236}">
                <a16:creationId xmlns="" xmlns:a16="http://schemas.microsoft.com/office/drawing/2014/main" id="{6B05D5AA-A02F-4615-AC43-934383B796A4}"/>
              </a:ext>
            </a:extLst>
          </p:cNvPr>
          <p:cNvSpPr txBox="1"/>
          <p:nvPr/>
        </p:nvSpPr>
        <p:spPr>
          <a:xfrm>
            <a:off x="1383316" y="4428251"/>
            <a:ext cx="261610" cy="276999"/>
          </a:xfrm>
          <a:prstGeom prst="rect">
            <a:avLst/>
          </a:prstGeom>
          <a:noFill/>
        </p:spPr>
        <p:txBody>
          <a:bodyPr wrap="none" rtlCol="0">
            <a:spAutoFit/>
          </a:bodyPr>
          <a:lstStyle/>
          <a:p>
            <a:r>
              <a:rPr lang="en-US" altLang="zh-CN" dirty="0"/>
              <a:t>3</a:t>
            </a:r>
            <a:endParaRPr lang="zh-CN" altLang="en-US" dirty="0"/>
          </a:p>
        </p:txBody>
      </p:sp>
      <p:sp>
        <p:nvSpPr>
          <p:cNvPr id="35" name="文本框 34">
            <a:extLst>
              <a:ext uri="{FF2B5EF4-FFF2-40B4-BE49-F238E27FC236}">
                <a16:creationId xmlns="" xmlns:a16="http://schemas.microsoft.com/office/drawing/2014/main" id="{B1F7BE53-80FC-41B6-AE9F-F69EC091971B}"/>
              </a:ext>
            </a:extLst>
          </p:cNvPr>
          <p:cNvSpPr txBox="1"/>
          <p:nvPr/>
        </p:nvSpPr>
        <p:spPr>
          <a:xfrm>
            <a:off x="2134138" y="4424411"/>
            <a:ext cx="259224" cy="276999"/>
          </a:xfrm>
          <a:prstGeom prst="rect">
            <a:avLst/>
          </a:prstGeom>
          <a:noFill/>
        </p:spPr>
        <p:txBody>
          <a:bodyPr wrap="square" rtlCol="0">
            <a:spAutoFit/>
          </a:bodyPr>
          <a:lstStyle/>
          <a:p>
            <a:r>
              <a:rPr lang="en-US" altLang="zh-CN" dirty="0"/>
              <a:t>5</a:t>
            </a:r>
            <a:endParaRPr lang="zh-CN" altLang="en-US" dirty="0"/>
          </a:p>
        </p:txBody>
      </p:sp>
      <p:sp>
        <p:nvSpPr>
          <p:cNvPr id="36" name="文本框 35">
            <a:extLst>
              <a:ext uri="{FF2B5EF4-FFF2-40B4-BE49-F238E27FC236}">
                <a16:creationId xmlns="" xmlns:a16="http://schemas.microsoft.com/office/drawing/2014/main" id="{3F986F57-83BC-466E-AE77-4DECA64E987D}"/>
              </a:ext>
            </a:extLst>
          </p:cNvPr>
          <p:cNvSpPr txBox="1"/>
          <p:nvPr/>
        </p:nvSpPr>
        <p:spPr>
          <a:xfrm>
            <a:off x="3078765" y="4402565"/>
            <a:ext cx="261610" cy="276999"/>
          </a:xfrm>
          <a:prstGeom prst="rect">
            <a:avLst/>
          </a:prstGeom>
          <a:noFill/>
        </p:spPr>
        <p:txBody>
          <a:bodyPr wrap="none" rtlCol="0">
            <a:spAutoFit/>
          </a:bodyPr>
          <a:lstStyle/>
          <a:p>
            <a:r>
              <a:rPr lang="en-US" altLang="zh-CN" dirty="0"/>
              <a:t>1</a:t>
            </a:r>
            <a:endParaRPr lang="zh-CN" altLang="en-US" dirty="0"/>
          </a:p>
        </p:txBody>
      </p:sp>
      <p:sp>
        <p:nvSpPr>
          <p:cNvPr id="37" name="文本框 36">
            <a:extLst>
              <a:ext uri="{FF2B5EF4-FFF2-40B4-BE49-F238E27FC236}">
                <a16:creationId xmlns="" xmlns:a16="http://schemas.microsoft.com/office/drawing/2014/main" id="{ABD34010-E891-4ADC-8357-ABA8D02180E5}"/>
              </a:ext>
            </a:extLst>
          </p:cNvPr>
          <p:cNvSpPr txBox="1"/>
          <p:nvPr/>
        </p:nvSpPr>
        <p:spPr>
          <a:xfrm>
            <a:off x="3815418" y="4402565"/>
            <a:ext cx="699807" cy="276999"/>
          </a:xfrm>
          <a:prstGeom prst="rect">
            <a:avLst/>
          </a:prstGeom>
          <a:noFill/>
        </p:spPr>
        <p:txBody>
          <a:bodyPr wrap="none" rtlCol="0">
            <a:spAutoFit/>
          </a:bodyPr>
          <a:lstStyle/>
          <a:p>
            <a:r>
              <a:rPr lang="en-US" altLang="zh-CN" dirty="0"/>
              <a:t>Variable</a:t>
            </a:r>
            <a:endParaRPr lang="zh-CN" altLang="en-US" dirty="0"/>
          </a:p>
        </p:txBody>
      </p:sp>
      <p:sp>
        <p:nvSpPr>
          <p:cNvPr id="38" name="文本框 37">
            <a:extLst>
              <a:ext uri="{FF2B5EF4-FFF2-40B4-BE49-F238E27FC236}">
                <a16:creationId xmlns="" xmlns:a16="http://schemas.microsoft.com/office/drawing/2014/main" id="{717DDA3B-10A0-491C-B55A-651D90556897}"/>
              </a:ext>
            </a:extLst>
          </p:cNvPr>
          <p:cNvSpPr txBox="1"/>
          <p:nvPr/>
        </p:nvSpPr>
        <p:spPr>
          <a:xfrm>
            <a:off x="594108" y="3783500"/>
            <a:ext cx="261610" cy="276999"/>
          </a:xfrm>
          <a:prstGeom prst="rect">
            <a:avLst/>
          </a:prstGeom>
          <a:noFill/>
        </p:spPr>
        <p:txBody>
          <a:bodyPr wrap="none" rtlCol="0">
            <a:spAutoFit/>
          </a:bodyPr>
          <a:lstStyle/>
          <a:p>
            <a:r>
              <a:rPr lang="en-US" altLang="zh-CN" dirty="0"/>
              <a:t>1</a:t>
            </a:r>
            <a:endParaRPr lang="zh-CN" altLang="en-US" dirty="0"/>
          </a:p>
        </p:txBody>
      </p:sp>
      <p:sp>
        <p:nvSpPr>
          <p:cNvPr id="39" name="文本框 38">
            <a:extLst>
              <a:ext uri="{FF2B5EF4-FFF2-40B4-BE49-F238E27FC236}">
                <a16:creationId xmlns="" xmlns:a16="http://schemas.microsoft.com/office/drawing/2014/main" id="{2006EEF9-C0F0-4B79-8C8F-2D4A540F49EB}"/>
              </a:ext>
            </a:extLst>
          </p:cNvPr>
          <p:cNvSpPr txBox="1"/>
          <p:nvPr/>
        </p:nvSpPr>
        <p:spPr>
          <a:xfrm>
            <a:off x="1301822" y="3777818"/>
            <a:ext cx="261610" cy="276999"/>
          </a:xfrm>
          <a:prstGeom prst="rect">
            <a:avLst/>
          </a:prstGeom>
          <a:noFill/>
        </p:spPr>
        <p:txBody>
          <a:bodyPr wrap="none" rtlCol="0">
            <a:spAutoFit/>
          </a:bodyPr>
          <a:lstStyle/>
          <a:p>
            <a:r>
              <a:rPr lang="en-US" altLang="zh-CN" dirty="0"/>
              <a:t>1</a:t>
            </a:r>
            <a:endParaRPr lang="zh-CN" altLang="en-US" dirty="0"/>
          </a:p>
        </p:txBody>
      </p:sp>
      <p:sp>
        <p:nvSpPr>
          <p:cNvPr id="40" name="文本框 39">
            <a:extLst>
              <a:ext uri="{FF2B5EF4-FFF2-40B4-BE49-F238E27FC236}">
                <a16:creationId xmlns="" xmlns:a16="http://schemas.microsoft.com/office/drawing/2014/main" id="{4BCB3F67-C2A9-44DD-A8C5-39F1771E81A2}"/>
              </a:ext>
            </a:extLst>
          </p:cNvPr>
          <p:cNvSpPr txBox="1"/>
          <p:nvPr/>
        </p:nvSpPr>
        <p:spPr>
          <a:xfrm>
            <a:off x="2169459" y="3784374"/>
            <a:ext cx="261610" cy="276999"/>
          </a:xfrm>
          <a:prstGeom prst="rect">
            <a:avLst/>
          </a:prstGeom>
          <a:noFill/>
        </p:spPr>
        <p:txBody>
          <a:bodyPr wrap="none" rtlCol="0">
            <a:spAutoFit/>
          </a:bodyPr>
          <a:lstStyle/>
          <a:p>
            <a:r>
              <a:rPr lang="en-US" altLang="zh-CN" dirty="0"/>
              <a:t>1</a:t>
            </a:r>
            <a:endParaRPr lang="zh-CN" altLang="en-US" dirty="0"/>
          </a:p>
        </p:txBody>
      </p:sp>
      <p:sp>
        <p:nvSpPr>
          <p:cNvPr id="41" name="文本框 40">
            <a:extLst>
              <a:ext uri="{FF2B5EF4-FFF2-40B4-BE49-F238E27FC236}">
                <a16:creationId xmlns="" xmlns:a16="http://schemas.microsoft.com/office/drawing/2014/main" id="{C81DF135-DA87-4DFE-A077-251785D5B485}"/>
              </a:ext>
            </a:extLst>
          </p:cNvPr>
          <p:cNvSpPr txBox="1"/>
          <p:nvPr/>
        </p:nvSpPr>
        <p:spPr>
          <a:xfrm>
            <a:off x="704187" y="5073459"/>
            <a:ext cx="261610" cy="276999"/>
          </a:xfrm>
          <a:prstGeom prst="rect">
            <a:avLst/>
          </a:prstGeom>
          <a:noFill/>
        </p:spPr>
        <p:txBody>
          <a:bodyPr wrap="none" rtlCol="0">
            <a:spAutoFit/>
          </a:bodyPr>
          <a:lstStyle/>
          <a:p>
            <a:r>
              <a:rPr lang="en-US" altLang="zh-CN" dirty="0"/>
              <a:t>3</a:t>
            </a:r>
            <a:endParaRPr lang="zh-CN" altLang="en-US" dirty="0"/>
          </a:p>
        </p:txBody>
      </p:sp>
      <p:sp>
        <p:nvSpPr>
          <p:cNvPr id="42" name="文本框 41">
            <a:extLst>
              <a:ext uri="{FF2B5EF4-FFF2-40B4-BE49-F238E27FC236}">
                <a16:creationId xmlns="" xmlns:a16="http://schemas.microsoft.com/office/drawing/2014/main" id="{E9B0C31F-329B-413C-9889-B27B5F4D276F}"/>
              </a:ext>
            </a:extLst>
          </p:cNvPr>
          <p:cNvSpPr txBox="1"/>
          <p:nvPr/>
        </p:nvSpPr>
        <p:spPr>
          <a:xfrm>
            <a:off x="1750343" y="5057962"/>
            <a:ext cx="261610" cy="276999"/>
          </a:xfrm>
          <a:prstGeom prst="rect">
            <a:avLst/>
          </a:prstGeom>
          <a:noFill/>
        </p:spPr>
        <p:txBody>
          <a:bodyPr wrap="none" rtlCol="0">
            <a:spAutoFit/>
          </a:bodyPr>
          <a:lstStyle/>
          <a:p>
            <a:r>
              <a:rPr lang="en-US" altLang="zh-CN" dirty="0"/>
              <a:t>2</a:t>
            </a:r>
            <a:endParaRPr lang="zh-CN" altLang="en-US" dirty="0"/>
          </a:p>
        </p:txBody>
      </p:sp>
      <p:sp>
        <p:nvSpPr>
          <p:cNvPr id="43" name="文本框 42">
            <a:extLst>
              <a:ext uri="{FF2B5EF4-FFF2-40B4-BE49-F238E27FC236}">
                <a16:creationId xmlns="" xmlns:a16="http://schemas.microsoft.com/office/drawing/2014/main" id="{B5B9A9ED-819F-45CD-998E-6337AD519374}"/>
              </a:ext>
            </a:extLst>
          </p:cNvPr>
          <p:cNvSpPr txBox="1"/>
          <p:nvPr/>
        </p:nvSpPr>
        <p:spPr>
          <a:xfrm>
            <a:off x="5003839" y="5769069"/>
            <a:ext cx="261610" cy="276999"/>
          </a:xfrm>
          <a:prstGeom prst="rect">
            <a:avLst/>
          </a:prstGeom>
          <a:noFill/>
        </p:spPr>
        <p:txBody>
          <a:bodyPr wrap="none" rtlCol="0">
            <a:spAutoFit/>
          </a:bodyPr>
          <a:lstStyle/>
          <a:p>
            <a:r>
              <a:rPr lang="en-US" altLang="zh-CN" dirty="0"/>
              <a:t>2</a:t>
            </a:r>
            <a:endParaRPr lang="zh-CN" altLang="en-US" dirty="0"/>
          </a:p>
        </p:txBody>
      </p:sp>
      <p:sp>
        <p:nvSpPr>
          <p:cNvPr id="44" name="文本框 43">
            <a:extLst>
              <a:ext uri="{FF2B5EF4-FFF2-40B4-BE49-F238E27FC236}">
                <a16:creationId xmlns="" xmlns:a16="http://schemas.microsoft.com/office/drawing/2014/main" id="{74115AD8-AFEF-478D-B70A-CB368A852CFD}"/>
              </a:ext>
            </a:extLst>
          </p:cNvPr>
          <p:cNvSpPr txBox="1"/>
          <p:nvPr/>
        </p:nvSpPr>
        <p:spPr>
          <a:xfrm>
            <a:off x="4415996" y="5769069"/>
            <a:ext cx="261610" cy="276999"/>
          </a:xfrm>
          <a:prstGeom prst="rect">
            <a:avLst/>
          </a:prstGeom>
          <a:noFill/>
        </p:spPr>
        <p:txBody>
          <a:bodyPr wrap="none" rtlCol="0">
            <a:spAutoFit/>
          </a:bodyPr>
          <a:lstStyle/>
          <a:p>
            <a:r>
              <a:rPr lang="en-US" altLang="zh-CN" dirty="0"/>
              <a:t>6</a:t>
            </a:r>
            <a:endParaRPr lang="zh-CN" altLang="en-US" dirty="0"/>
          </a:p>
        </p:txBody>
      </p:sp>
      <p:sp>
        <p:nvSpPr>
          <p:cNvPr id="45" name="文本框 44">
            <a:extLst>
              <a:ext uri="{FF2B5EF4-FFF2-40B4-BE49-F238E27FC236}">
                <a16:creationId xmlns="" xmlns:a16="http://schemas.microsoft.com/office/drawing/2014/main" id="{D78ED848-BD4F-4C39-8271-A8A7EFACAAA7}"/>
              </a:ext>
            </a:extLst>
          </p:cNvPr>
          <p:cNvSpPr txBox="1"/>
          <p:nvPr/>
        </p:nvSpPr>
        <p:spPr>
          <a:xfrm>
            <a:off x="3958958" y="5769069"/>
            <a:ext cx="261610" cy="276999"/>
          </a:xfrm>
          <a:prstGeom prst="rect">
            <a:avLst/>
          </a:prstGeom>
          <a:noFill/>
        </p:spPr>
        <p:txBody>
          <a:bodyPr wrap="none" rtlCol="0">
            <a:spAutoFit/>
          </a:bodyPr>
          <a:lstStyle/>
          <a:p>
            <a:r>
              <a:rPr lang="en-US" altLang="zh-CN" dirty="0"/>
              <a:t>6</a:t>
            </a:r>
            <a:endParaRPr lang="zh-CN" altLang="en-US" dirty="0"/>
          </a:p>
        </p:txBody>
      </p:sp>
      <p:sp>
        <p:nvSpPr>
          <p:cNvPr id="46" name="文本框 45">
            <a:extLst>
              <a:ext uri="{FF2B5EF4-FFF2-40B4-BE49-F238E27FC236}">
                <a16:creationId xmlns="" xmlns:a16="http://schemas.microsoft.com/office/drawing/2014/main" id="{9A4BE889-AD1D-4833-88FB-3359D0E18AA9}"/>
              </a:ext>
            </a:extLst>
          </p:cNvPr>
          <p:cNvSpPr txBox="1"/>
          <p:nvPr/>
        </p:nvSpPr>
        <p:spPr>
          <a:xfrm>
            <a:off x="2002140" y="5760427"/>
            <a:ext cx="261610" cy="276999"/>
          </a:xfrm>
          <a:prstGeom prst="rect">
            <a:avLst/>
          </a:prstGeom>
          <a:noFill/>
        </p:spPr>
        <p:txBody>
          <a:bodyPr wrap="none" rtlCol="0">
            <a:spAutoFit/>
          </a:bodyPr>
          <a:lstStyle/>
          <a:p>
            <a:r>
              <a:rPr lang="en-US" altLang="zh-CN" dirty="0"/>
              <a:t>2</a:t>
            </a:r>
            <a:endParaRPr lang="zh-CN" altLang="en-US" dirty="0"/>
          </a:p>
        </p:txBody>
      </p:sp>
      <p:sp>
        <p:nvSpPr>
          <p:cNvPr id="47" name="文本框 46">
            <a:extLst>
              <a:ext uri="{FF2B5EF4-FFF2-40B4-BE49-F238E27FC236}">
                <a16:creationId xmlns="" xmlns:a16="http://schemas.microsoft.com/office/drawing/2014/main" id="{FA86DDC0-ADA9-4D23-8C70-A459BED53645}"/>
              </a:ext>
            </a:extLst>
          </p:cNvPr>
          <p:cNvSpPr txBox="1"/>
          <p:nvPr/>
        </p:nvSpPr>
        <p:spPr>
          <a:xfrm>
            <a:off x="3093548" y="5760427"/>
            <a:ext cx="261610" cy="276999"/>
          </a:xfrm>
          <a:prstGeom prst="rect">
            <a:avLst/>
          </a:prstGeom>
          <a:noFill/>
        </p:spPr>
        <p:txBody>
          <a:bodyPr wrap="none" rtlCol="0">
            <a:spAutoFit/>
          </a:bodyPr>
          <a:lstStyle/>
          <a:p>
            <a:r>
              <a:rPr lang="en-US" altLang="zh-CN" dirty="0"/>
              <a:t>1</a:t>
            </a:r>
            <a:endParaRPr lang="zh-CN" altLang="en-US" dirty="0"/>
          </a:p>
        </p:txBody>
      </p:sp>
      <p:sp>
        <p:nvSpPr>
          <p:cNvPr id="48" name="文本框 47">
            <a:extLst>
              <a:ext uri="{FF2B5EF4-FFF2-40B4-BE49-F238E27FC236}">
                <a16:creationId xmlns="" xmlns:a16="http://schemas.microsoft.com/office/drawing/2014/main" id="{F3C30173-0D1E-4335-A2A4-70D0AFBE2A76}"/>
              </a:ext>
            </a:extLst>
          </p:cNvPr>
          <p:cNvSpPr txBox="1"/>
          <p:nvPr/>
        </p:nvSpPr>
        <p:spPr>
          <a:xfrm>
            <a:off x="5547661" y="5745609"/>
            <a:ext cx="699807" cy="276999"/>
          </a:xfrm>
          <a:prstGeom prst="rect">
            <a:avLst/>
          </a:prstGeom>
          <a:noFill/>
        </p:spPr>
        <p:txBody>
          <a:bodyPr wrap="none" rtlCol="0">
            <a:spAutoFit/>
          </a:bodyPr>
          <a:lstStyle/>
          <a:p>
            <a:r>
              <a:rPr lang="en-US" altLang="zh-CN" dirty="0"/>
              <a:t>Variable</a:t>
            </a:r>
            <a:endParaRPr lang="zh-CN" altLang="en-US" dirty="0"/>
          </a:p>
        </p:txBody>
      </p:sp>
    </p:spTree>
    <p:extLst>
      <p:ext uri="{BB962C8B-B14F-4D97-AF65-F5344CB8AC3E}">
        <p14:creationId xmlns:p14="http://schemas.microsoft.com/office/powerpoint/2010/main" val="24499696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509533-D6AD-4F30-FB75-43170C823E27}"/>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 xmlns:a16="http://schemas.microsoft.com/office/drawing/2014/main" id="{B59E4E8A-DE1A-686E-E16A-EA406F29CA1C}"/>
              </a:ext>
            </a:extLst>
          </p:cNvPr>
          <p:cNvSpPr>
            <a:spLocks noGrp="1"/>
          </p:cNvSpPr>
          <p:nvPr>
            <p:ph idx="1"/>
          </p:nvPr>
        </p:nvSpPr>
        <p:spPr>
          <a:xfrm>
            <a:off x="684213" y="1989138"/>
            <a:ext cx="7772400" cy="4320182"/>
          </a:xfrm>
        </p:spPr>
        <p:txBody>
          <a:bodyPr/>
          <a:lstStyle/>
          <a:p>
            <a:pPr algn="just"/>
            <a:r>
              <a:rPr lang="en-US" dirty="0"/>
              <a:t>To realize the seamless roaming, we have discussed some design details on the resource request, context transfer and data forwarding to enhance the FT protocol. Specifically,</a:t>
            </a:r>
          </a:p>
          <a:p>
            <a:pPr lvl="1" algn="just"/>
            <a:r>
              <a:rPr lang="en-US" dirty="0"/>
              <a:t>For the resource request, define some new resource request types, e.g. Extension Block Ack, Block Ack Context Transfer, SCS and so on.</a:t>
            </a:r>
          </a:p>
          <a:p>
            <a:pPr lvl="1" algn="just"/>
            <a:r>
              <a:rPr lang="en-US" dirty="0"/>
              <a:t>Include RIC-Request and corresponding RIC</a:t>
            </a:r>
            <a:r>
              <a:rPr lang="en-US" altLang="zh-CN" dirty="0"/>
              <a:t>-Response respectively within</a:t>
            </a:r>
            <a:r>
              <a:rPr lang="en-US" dirty="0"/>
              <a:t> the FT Response/Confirm</a:t>
            </a:r>
            <a:r>
              <a:rPr lang="zh-CN" altLang="en-US" dirty="0"/>
              <a:t> </a:t>
            </a:r>
            <a:r>
              <a:rPr lang="en-US" altLang="zh-CN" dirty="0"/>
              <a:t>frames</a:t>
            </a:r>
            <a:r>
              <a:rPr lang="zh-CN" altLang="en-US" dirty="0"/>
              <a:t> </a:t>
            </a:r>
            <a:r>
              <a:rPr lang="en-US" altLang="zh-CN" dirty="0"/>
              <a:t>to enable the DL BA agreement setup.</a:t>
            </a:r>
            <a:r>
              <a:rPr lang="zh-CN" altLang="en-US" dirty="0"/>
              <a:t> </a:t>
            </a:r>
            <a:endParaRPr lang="en-US" dirty="0"/>
          </a:p>
          <a:p>
            <a:pPr lvl="1" algn="just"/>
            <a:r>
              <a:rPr lang="en-US" dirty="0"/>
              <a:t> Procedure  and signaling details of the context transfer and data forwarding.</a:t>
            </a:r>
          </a:p>
          <a:p>
            <a:pPr marL="0" indent="0">
              <a:buNone/>
            </a:pPr>
            <a:endParaRPr lang="en-US" sz="1800" dirty="0"/>
          </a:p>
        </p:txBody>
      </p:sp>
      <p:sp>
        <p:nvSpPr>
          <p:cNvPr id="4" name="Slide Number Placeholder 3">
            <a:extLst>
              <a:ext uri="{FF2B5EF4-FFF2-40B4-BE49-F238E27FC236}">
                <a16:creationId xmlns="" xmlns:a16="http://schemas.microsoft.com/office/drawing/2014/main" id="{A0E36956-442A-A66F-63A7-1E724B06497C}"/>
              </a:ext>
            </a:extLst>
          </p:cNvPr>
          <p:cNvSpPr>
            <a:spLocks noGrp="1"/>
          </p:cNvSpPr>
          <p:nvPr>
            <p:ph type="sldNum" sz="quarter" idx="12"/>
          </p:nvPr>
        </p:nvSpPr>
        <p:spPr/>
        <p:txBody>
          <a:bodyPr/>
          <a:lstStyle/>
          <a:p>
            <a:r>
              <a:rPr lang="en-GB" altLang="en-US"/>
              <a:t>Slide </a:t>
            </a:r>
            <a:fld id="{6D24465E-2B0A-4D96-BA39-EC98956D452B}" type="slidenum">
              <a:rPr lang="en-GB" altLang="en-US" smtClean="0"/>
              <a:pPr/>
              <a:t>14</a:t>
            </a:fld>
            <a:endParaRPr lang="en-GB" altLang="en-US"/>
          </a:p>
        </p:txBody>
      </p:sp>
      <p:sp>
        <p:nvSpPr>
          <p:cNvPr id="5" name="Footer Placeholder 4">
            <a:extLst>
              <a:ext uri="{FF2B5EF4-FFF2-40B4-BE49-F238E27FC236}">
                <a16:creationId xmlns="" xmlns:a16="http://schemas.microsoft.com/office/drawing/2014/main" id="{7E69BD31-2D55-BBD1-E8C3-AEC1E1F19684}"/>
              </a:ext>
            </a:extLst>
          </p:cNvPr>
          <p:cNvSpPr>
            <a:spLocks noGrp="1"/>
          </p:cNvSpPr>
          <p:nvPr>
            <p:ph type="ftr" sz="quarter" idx="11"/>
          </p:nvPr>
        </p:nvSpPr>
        <p:spPr/>
        <p:txBody>
          <a:bodyPr/>
          <a:lstStyle/>
          <a:p>
            <a:r>
              <a:rPr lang="en-GB" dirty="0" err="1"/>
              <a:t>Guogang</a:t>
            </a:r>
            <a:r>
              <a:rPr lang="en-GB" dirty="0"/>
              <a:t> Huang (Huawei)</a:t>
            </a:r>
          </a:p>
        </p:txBody>
      </p:sp>
      <p:sp>
        <p:nvSpPr>
          <p:cNvPr id="7" name="Date Placeholder 3">
            <a:extLst>
              <a:ext uri="{FF2B5EF4-FFF2-40B4-BE49-F238E27FC236}">
                <a16:creationId xmlns="" xmlns:a16="http://schemas.microsoft.com/office/drawing/2014/main" id="{FC31D5E3-88E7-4C0B-9710-955BAE5502FB}"/>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March 2024</a:t>
            </a:r>
          </a:p>
        </p:txBody>
      </p:sp>
    </p:spTree>
    <p:extLst>
      <p:ext uri="{BB962C8B-B14F-4D97-AF65-F5344CB8AC3E}">
        <p14:creationId xmlns:p14="http://schemas.microsoft.com/office/powerpoint/2010/main" val="40682355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34C5E355-9A75-4958-A432-E920C6BAAC5A}"/>
              </a:ext>
            </a:extLst>
          </p:cNvPr>
          <p:cNvSpPr>
            <a:spLocks noGrp="1"/>
          </p:cNvSpPr>
          <p:nvPr>
            <p:ph type="title"/>
          </p:nvPr>
        </p:nvSpPr>
        <p:spPr/>
        <p:txBody>
          <a:bodyPr/>
          <a:lstStyle/>
          <a:p>
            <a:r>
              <a:rPr lang="en-US" altLang="zh-CN" dirty="0"/>
              <a:t>References</a:t>
            </a:r>
            <a:endParaRPr lang="zh-CN" altLang="en-US" dirty="0"/>
          </a:p>
        </p:txBody>
      </p:sp>
      <p:sp>
        <p:nvSpPr>
          <p:cNvPr id="3" name="内容占位符 2">
            <a:extLst>
              <a:ext uri="{FF2B5EF4-FFF2-40B4-BE49-F238E27FC236}">
                <a16:creationId xmlns="" xmlns:a16="http://schemas.microsoft.com/office/drawing/2014/main" id="{E51396C3-2E21-4C8A-9B76-C9BAE590309D}"/>
              </a:ext>
            </a:extLst>
          </p:cNvPr>
          <p:cNvSpPr>
            <a:spLocks noGrp="1"/>
          </p:cNvSpPr>
          <p:nvPr>
            <p:ph idx="1"/>
          </p:nvPr>
        </p:nvSpPr>
        <p:spPr/>
        <p:txBody>
          <a:bodyPr/>
          <a:lstStyle/>
          <a:p>
            <a:pPr marL="0" indent="0">
              <a:buNone/>
            </a:pPr>
            <a:r>
              <a:rPr lang="en-US" altLang="zh-CN" dirty="0"/>
              <a:t>[1] 11-23-1897-00-00bn-thoughts-on-improving-roaming-under-existing-architecture</a:t>
            </a:r>
          </a:p>
          <a:p>
            <a:pPr marL="0" indent="0">
              <a:buNone/>
            </a:pPr>
            <a:r>
              <a:rPr lang="en-US" altLang="zh-CN" dirty="0"/>
              <a:t>[2] 11-24-0349-01-00bn-enhanced-fast-bss-transition</a:t>
            </a:r>
          </a:p>
        </p:txBody>
      </p:sp>
      <p:sp>
        <p:nvSpPr>
          <p:cNvPr id="4" name="灯片编号占位符 3">
            <a:extLst>
              <a:ext uri="{FF2B5EF4-FFF2-40B4-BE49-F238E27FC236}">
                <a16:creationId xmlns="" xmlns:a16="http://schemas.microsoft.com/office/drawing/2014/main" id="{51602CC1-D865-4F0A-8F5C-30E02DBBF5F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sp>
        <p:nvSpPr>
          <p:cNvPr id="5" name="页脚占位符 4">
            <a:extLst>
              <a:ext uri="{FF2B5EF4-FFF2-40B4-BE49-F238E27FC236}">
                <a16:creationId xmlns="" xmlns:a16="http://schemas.microsoft.com/office/drawing/2014/main" id="{05BA6CEA-9817-4A71-80B5-DEB7D46CE3D2}"/>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 xmlns:a16="http://schemas.microsoft.com/office/drawing/2014/main" id="{4A71DDFE-BFF8-4BD2-AC5C-B2864CB83C36}"/>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March 2024</a:t>
            </a:r>
          </a:p>
        </p:txBody>
      </p:sp>
    </p:spTree>
    <p:extLst>
      <p:ext uri="{BB962C8B-B14F-4D97-AF65-F5344CB8AC3E}">
        <p14:creationId xmlns:p14="http://schemas.microsoft.com/office/powerpoint/2010/main" val="1320282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F3ADE9F0-090E-4AC7-869C-8A9D9A54D1BD}"/>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 xmlns:a16="http://schemas.microsoft.com/office/drawing/2014/main" id="{AB6B37D0-9355-4AA4-86EC-07D0D868B8AF}"/>
              </a:ext>
            </a:extLst>
          </p:cNvPr>
          <p:cNvSpPr>
            <a:spLocks noGrp="1"/>
          </p:cNvSpPr>
          <p:nvPr>
            <p:ph idx="1"/>
          </p:nvPr>
        </p:nvSpPr>
        <p:spPr/>
        <p:txBody>
          <a:bodyPr/>
          <a:lstStyle/>
          <a:p>
            <a:pPr algn="just"/>
            <a:r>
              <a:rPr lang="en-US" altLang="zh-CN" dirty="0"/>
              <a:t>In [1-2], an enhanced fast BSS transition (FT) is proposed to reduce/avoid the packet loss by considering the context transfer and the data forwarding.</a:t>
            </a:r>
          </a:p>
          <a:p>
            <a:pPr algn="just"/>
            <a:endParaRPr lang="en-US" altLang="zh-CN" dirty="0"/>
          </a:p>
          <a:p>
            <a:pPr algn="just"/>
            <a:r>
              <a:rPr lang="en-US" altLang="zh-CN" dirty="0"/>
              <a:t>In this contribution, some details on the resource request, the context transfer and the data forwarding are discussed.</a:t>
            </a:r>
            <a:endParaRPr lang="zh-CN" altLang="en-US" dirty="0"/>
          </a:p>
        </p:txBody>
      </p:sp>
      <p:sp>
        <p:nvSpPr>
          <p:cNvPr id="4" name="灯片编号占位符 3">
            <a:extLst>
              <a:ext uri="{FF2B5EF4-FFF2-40B4-BE49-F238E27FC236}">
                <a16:creationId xmlns="" xmlns:a16="http://schemas.microsoft.com/office/drawing/2014/main" id="{7776557A-179F-443D-ABDE-909A3521C9D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5" name="页脚占位符 4">
            <a:extLst>
              <a:ext uri="{FF2B5EF4-FFF2-40B4-BE49-F238E27FC236}">
                <a16:creationId xmlns="" xmlns:a16="http://schemas.microsoft.com/office/drawing/2014/main" id="{0FA1BF2E-553C-49A1-9033-A40BACF3E9CC}"/>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 xmlns:a16="http://schemas.microsoft.com/office/drawing/2014/main" id="{2AF073B6-4FEA-4E68-8147-B82F102F4507}"/>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March 2024</a:t>
            </a:r>
          </a:p>
        </p:txBody>
      </p:sp>
    </p:spTree>
    <p:extLst>
      <p:ext uri="{BB962C8B-B14F-4D97-AF65-F5344CB8AC3E}">
        <p14:creationId xmlns:p14="http://schemas.microsoft.com/office/powerpoint/2010/main" val="2835038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A2C5D153-4EF1-4990-BF04-62EEC3447D13}"/>
              </a:ext>
            </a:extLst>
          </p:cNvPr>
          <p:cNvSpPr>
            <a:spLocks noGrp="1"/>
          </p:cNvSpPr>
          <p:nvPr>
            <p:ph type="title"/>
          </p:nvPr>
        </p:nvSpPr>
        <p:spPr/>
        <p:txBody>
          <a:bodyPr/>
          <a:lstStyle/>
          <a:p>
            <a:r>
              <a:rPr lang="en-US" altLang="zh-CN" dirty="0"/>
              <a:t>Recap FT resource request protocol</a:t>
            </a:r>
            <a:endParaRPr lang="zh-CN" altLang="en-US" dirty="0"/>
          </a:p>
        </p:txBody>
      </p:sp>
      <p:sp>
        <p:nvSpPr>
          <p:cNvPr id="3" name="内容占位符 2">
            <a:extLst>
              <a:ext uri="{FF2B5EF4-FFF2-40B4-BE49-F238E27FC236}">
                <a16:creationId xmlns="" xmlns:a16="http://schemas.microsoft.com/office/drawing/2014/main" id="{DD0BD005-24D2-43BF-B8B3-49CEC0A5C56D}"/>
              </a:ext>
            </a:extLst>
          </p:cNvPr>
          <p:cNvSpPr>
            <a:spLocks noGrp="1"/>
          </p:cNvSpPr>
          <p:nvPr>
            <p:ph idx="1"/>
          </p:nvPr>
        </p:nvSpPr>
        <p:spPr>
          <a:xfrm>
            <a:off x="684213" y="1752600"/>
            <a:ext cx="7772400" cy="4351338"/>
          </a:xfrm>
        </p:spPr>
        <p:txBody>
          <a:bodyPr/>
          <a:lstStyle/>
          <a:p>
            <a:r>
              <a:rPr lang="en-US" altLang="zh-CN" sz="2000" dirty="0"/>
              <a:t>FT Confirm/Ack frames are used for the resource request from the non-AP MLD to the target AP MLD.</a:t>
            </a:r>
          </a:p>
          <a:p>
            <a:pPr lvl="1"/>
            <a:r>
              <a:rPr lang="en-US" altLang="zh-CN" sz="1600" dirty="0"/>
              <a:t>Alternatively, the FTO also can include RIC-Request within the Reassociation Request frame to negotiate the resource request with the target AP MLD. </a:t>
            </a:r>
            <a:endParaRPr lang="zh-CN" altLang="en-US" sz="1600" dirty="0"/>
          </a:p>
        </p:txBody>
      </p:sp>
      <p:sp>
        <p:nvSpPr>
          <p:cNvPr id="4" name="灯片编号占位符 3">
            <a:extLst>
              <a:ext uri="{FF2B5EF4-FFF2-40B4-BE49-F238E27FC236}">
                <a16:creationId xmlns="" xmlns:a16="http://schemas.microsoft.com/office/drawing/2014/main" id="{99F75C00-BD44-4FEE-A66D-9121AA379D7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5" name="页脚占位符 4">
            <a:extLst>
              <a:ext uri="{FF2B5EF4-FFF2-40B4-BE49-F238E27FC236}">
                <a16:creationId xmlns="" xmlns:a16="http://schemas.microsoft.com/office/drawing/2014/main" id="{CD901832-5CA6-44E7-A4AD-73C8BB2AE45C}"/>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 xmlns:a16="http://schemas.microsoft.com/office/drawing/2014/main" id="{66A3B305-C315-4F75-80AD-5C9AFEC1CB1C}"/>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March 2024</a:t>
            </a:r>
          </a:p>
        </p:txBody>
      </p:sp>
      <p:pic>
        <p:nvPicPr>
          <p:cNvPr id="9" name="图片 8">
            <a:extLst>
              <a:ext uri="{FF2B5EF4-FFF2-40B4-BE49-F238E27FC236}">
                <a16:creationId xmlns="" xmlns:a16="http://schemas.microsoft.com/office/drawing/2014/main" id="{0C0CEFF8-EE44-4502-8B6E-419C9B45F8EF}"/>
              </a:ext>
            </a:extLst>
          </p:cNvPr>
          <p:cNvPicPr>
            <a:picLocks noChangeAspect="1"/>
          </p:cNvPicPr>
          <p:nvPr/>
        </p:nvPicPr>
        <p:blipFill>
          <a:blip r:embed="rId2"/>
          <a:stretch>
            <a:fillRect/>
          </a:stretch>
        </p:blipFill>
        <p:spPr>
          <a:xfrm>
            <a:off x="2843807" y="2996952"/>
            <a:ext cx="3804035" cy="3389050"/>
          </a:xfrm>
          <a:prstGeom prst="rect">
            <a:avLst/>
          </a:prstGeom>
        </p:spPr>
      </p:pic>
    </p:spTree>
    <p:extLst>
      <p:ext uri="{BB962C8B-B14F-4D97-AF65-F5344CB8AC3E}">
        <p14:creationId xmlns:p14="http://schemas.microsoft.com/office/powerpoint/2010/main" val="856524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 xmlns:a16="http://schemas.microsoft.com/office/drawing/2014/main" id="{631664D4-85B8-4161-9611-4BE5803BD34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5" name="页脚占位符 4">
            <a:extLst>
              <a:ext uri="{FF2B5EF4-FFF2-40B4-BE49-F238E27FC236}">
                <a16:creationId xmlns="" xmlns:a16="http://schemas.microsoft.com/office/drawing/2014/main" id="{13288887-F63E-4914-B1D9-03DB11C8C234}"/>
              </a:ext>
            </a:extLst>
          </p:cNvPr>
          <p:cNvSpPr>
            <a:spLocks noGrp="1"/>
          </p:cNvSpPr>
          <p:nvPr>
            <p:ph type="ftr" sz="quarter" idx="11"/>
          </p:nvPr>
        </p:nvSpPr>
        <p:spPr/>
        <p:txBody>
          <a:bodyPr/>
          <a:lstStyle/>
          <a:p>
            <a:pPr>
              <a:defRPr/>
            </a:pPr>
            <a:r>
              <a:rPr lang="en-GB"/>
              <a:t>Guogang Huang (Huawei)</a:t>
            </a:r>
            <a:endParaRPr lang="en-GB" dirty="0"/>
          </a:p>
        </p:txBody>
      </p:sp>
      <p:pic>
        <p:nvPicPr>
          <p:cNvPr id="40" name="图片 39">
            <a:extLst>
              <a:ext uri="{FF2B5EF4-FFF2-40B4-BE49-F238E27FC236}">
                <a16:creationId xmlns="" xmlns:a16="http://schemas.microsoft.com/office/drawing/2014/main" id="{E34532B3-3D17-4923-8405-C6B494E6E8A5}"/>
              </a:ext>
            </a:extLst>
          </p:cNvPr>
          <p:cNvPicPr>
            <a:picLocks noChangeAspect="1"/>
          </p:cNvPicPr>
          <p:nvPr/>
        </p:nvPicPr>
        <p:blipFill>
          <a:blip r:embed="rId2"/>
          <a:stretch>
            <a:fillRect/>
          </a:stretch>
        </p:blipFill>
        <p:spPr>
          <a:xfrm>
            <a:off x="971600" y="4128629"/>
            <a:ext cx="5544616" cy="1703582"/>
          </a:xfrm>
          <a:prstGeom prst="rect">
            <a:avLst/>
          </a:prstGeom>
        </p:spPr>
      </p:pic>
      <p:pic>
        <p:nvPicPr>
          <p:cNvPr id="7" name="图片 6">
            <a:extLst>
              <a:ext uri="{FF2B5EF4-FFF2-40B4-BE49-F238E27FC236}">
                <a16:creationId xmlns="" xmlns:a16="http://schemas.microsoft.com/office/drawing/2014/main" id="{53A4E7B1-49A4-4818-8200-1863663B16A8}"/>
              </a:ext>
            </a:extLst>
          </p:cNvPr>
          <p:cNvPicPr>
            <a:picLocks noChangeAspect="1"/>
          </p:cNvPicPr>
          <p:nvPr/>
        </p:nvPicPr>
        <p:blipFill>
          <a:blip r:embed="rId3"/>
          <a:stretch>
            <a:fillRect/>
          </a:stretch>
        </p:blipFill>
        <p:spPr>
          <a:xfrm>
            <a:off x="2051720" y="1617910"/>
            <a:ext cx="2638074" cy="565788"/>
          </a:xfrm>
          <a:prstGeom prst="rect">
            <a:avLst/>
          </a:prstGeom>
        </p:spPr>
      </p:pic>
      <p:pic>
        <p:nvPicPr>
          <p:cNvPr id="8" name="图片 7">
            <a:extLst>
              <a:ext uri="{FF2B5EF4-FFF2-40B4-BE49-F238E27FC236}">
                <a16:creationId xmlns="" xmlns:a16="http://schemas.microsoft.com/office/drawing/2014/main" id="{55E900C4-EC13-4B88-BE69-35DD3D4662F5}"/>
              </a:ext>
            </a:extLst>
          </p:cNvPr>
          <p:cNvPicPr>
            <a:picLocks noChangeAspect="1"/>
          </p:cNvPicPr>
          <p:nvPr/>
        </p:nvPicPr>
        <p:blipFill>
          <a:blip r:embed="rId4"/>
          <a:stretch>
            <a:fillRect/>
          </a:stretch>
        </p:blipFill>
        <p:spPr>
          <a:xfrm>
            <a:off x="16373" y="2386059"/>
            <a:ext cx="4012851" cy="654373"/>
          </a:xfrm>
          <a:prstGeom prst="rect">
            <a:avLst/>
          </a:prstGeom>
        </p:spPr>
      </p:pic>
      <p:pic>
        <p:nvPicPr>
          <p:cNvPr id="13" name="图片 12">
            <a:extLst>
              <a:ext uri="{FF2B5EF4-FFF2-40B4-BE49-F238E27FC236}">
                <a16:creationId xmlns="" xmlns:a16="http://schemas.microsoft.com/office/drawing/2014/main" id="{D1CA03A9-0459-4ECD-9A34-C69A96C26C44}"/>
              </a:ext>
            </a:extLst>
          </p:cNvPr>
          <p:cNvPicPr>
            <a:picLocks noChangeAspect="1"/>
          </p:cNvPicPr>
          <p:nvPr/>
        </p:nvPicPr>
        <p:blipFill>
          <a:blip r:embed="rId5"/>
          <a:stretch>
            <a:fillRect/>
          </a:stretch>
        </p:blipFill>
        <p:spPr>
          <a:xfrm>
            <a:off x="460528" y="3155090"/>
            <a:ext cx="4246418" cy="835763"/>
          </a:xfrm>
          <a:prstGeom prst="rect">
            <a:avLst/>
          </a:prstGeom>
        </p:spPr>
      </p:pic>
      <p:cxnSp>
        <p:nvCxnSpPr>
          <p:cNvPr id="15" name="直接箭头连接符 14">
            <a:extLst>
              <a:ext uri="{FF2B5EF4-FFF2-40B4-BE49-F238E27FC236}">
                <a16:creationId xmlns="" xmlns:a16="http://schemas.microsoft.com/office/drawing/2014/main" id="{DB280654-3F57-46A3-95A7-EF0A8D39A22C}"/>
              </a:ext>
            </a:extLst>
          </p:cNvPr>
          <p:cNvCxnSpPr>
            <a:cxnSpLocks/>
          </p:cNvCxnSpPr>
          <p:nvPr/>
        </p:nvCxnSpPr>
        <p:spPr bwMode="auto">
          <a:xfrm flipH="1">
            <a:off x="2304507" y="1329735"/>
            <a:ext cx="200352" cy="327803"/>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18" name="直接箭头连接符 17">
            <a:extLst>
              <a:ext uri="{FF2B5EF4-FFF2-40B4-BE49-F238E27FC236}">
                <a16:creationId xmlns="" xmlns:a16="http://schemas.microsoft.com/office/drawing/2014/main" id="{107920D3-4430-4A03-94E6-AD440BDA1AD9}"/>
              </a:ext>
            </a:extLst>
          </p:cNvPr>
          <p:cNvCxnSpPr>
            <a:cxnSpLocks/>
          </p:cNvCxnSpPr>
          <p:nvPr/>
        </p:nvCxnSpPr>
        <p:spPr bwMode="auto">
          <a:xfrm>
            <a:off x="4165890" y="1329735"/>
            <a:ext cx="312552" cy="302244"/>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20" name="直接箭头连接符 19">
            <a:extLst>
              <a:ext uri="{FF2B5EF4-FFF2-40B4-BE49-F238E27FC236}">
                <a16:creationId xmlns="" xmlns:a16="http://schemas.microsoft.com/office/drawing/2014/main" id="{0F6A4583-C0CE-407E-9813-8BE9DC3D18D9}"/>
              </a:ext>
            </a:extLst>
          </p:cNvPr>
          <p:cNvCxnSpPr>
            <a:cxnSpLocks/>
          </p:cNvCxnSpPr>
          <p:nvPr/>
        </p:nvCxnSpPr>
        <p:spPr bwMode="auto">
          <a:xfrm flipH="1">
            <a:off x="361214" y="1934537"/>
            <a:ext cx="1914829" cy="446492"/>
          </a:xfrm>
          <a:prstGeom prst="straightConnector1">
            <a:avLst/>
          </a:prstGeom>
          <a:solidFill>
            <a:schemeClr val="accent1"/>
          </a:solidFill>
          <a:ln w="12700" cap="flat" cmpd="sng" algn="ctr">
            <a:solidFill>
              <a:srgbClr val="FF0000"/>
            </a:solidFill>
            <a:prstDash val="sysDash"/>
            <a:round/>
            <a:headEnd type="none" w="sm" len="sm"/>
            <a:tailEnd type="triangle"/>
          </a:ln>
          <a:effectLst/>
        </p:spPr>
      </p:cxnSp>
      <p:cxnSp>
        <p:nvCxnSpPr>
          <p:cNvPr id="22" name="直接箭头连接符 21">
            <a:extLst>
              <a:ext uri="{FF2B5EF4-FFF2-40B4-BE49-F238E27FC236}">
                <a16:creationId xmlns="" xmlns:a16="http://schemas.microsoft.com/office/drawing/2014/main" id="{F69AC427-3D91-4A0B-9FAA-785B8AFDEFF5}"/>
              </a:ext>
            </a:extLst>
          </p:cNvPr>
          <p:cNvCxnSpPr>
            <a:cxnSpLocks/>
          </p:cNvCxnSpPr>
          <p:nvPr/>
        </p:nvCxnSpPr>
        <p:spPr bwMode="auto">
          <a:xfrm>
            <a:off x="3119080" y="1926173"/>
            <a:ext cx="881531" cy="454856"/>
          </a:xfrm>
          <a:prstGeom prst="straightConnector1">
            <a:avLst/>
          </a:prstGeom>
          <a:solidFill>
            <a:schemeClr val="accent1"/>
          </a:solidFill>
          <a:ln w="12700" cap="flat" cmpd="sng" algn="ctr">
            <a:solidFill>
              <a:srgbClr val="FF0000"/>
            </a:solidFill>
            <a:prstDash val="sysDash"/>
            <a:round/>
            <a:headEnd type="none" w="sm" len="sm"/>
            <a:tailEnd type="triangle"/>
          </a:ln>
          <a:effectLst/>
        </p:spPr>
      </p:cxnSp>
      <p:cxnSp>
        <p:nvCxnSpPr>
          <p:cNvPr id="26" name="直接箭头连接符 25">
            <a:extLst>
              <a:ext uri="{FF2B5EF4-FFF2-40B4-BE49-F238E27FC236}">
                <a16:creationId xmlns="" xmlns:a16="http://schemas.microsoft.com/office/drawing/2014/main" id="{9505B454-D527-4ADD-B4C9-487DE36D6472}"/>
              </a:ext>
            </a:extLst>
          </p:cNvPr>
          <p:cNvCxnSpPr>
            <a:cxnSpLocks/>
          </p:cNvCxnSpPr>
          <p:nvPr/>
        </p:nvCxnSpPr>
        <p:spPr bwMode="auto">
          <a:xfrm flipH="1">
            <a:off x="855951" y="2123504"/>
            <a:ext cx="2260445" cy="1031586"/>
          </a:xfrm>
          <a:prstGeom prst="straightConnector1">
            <a:avLst/>
          </a:prstGeom>
          <a:solidFill>
            <a:schemeClr val="accent1"/>
          </a:solidFill>
          <a:ln w="12700" cap="flat" cmpd="sng" algn="ctr">
            <a:solidFill>
              <a:srgbClr val="00B050"/>
            </a:solidFill>
            <a:prstDash val="sysDash"/>
            <a:round/>
            <a:headEnd type="none" w="sm" len="sm"/>
            <a:tailEnd type="triangle"/>
          </a:ln>
          <a:effectLst/>
        </p:spPr>
      </p:cxnSp>
      <p:cxnSp>
        <p:nvCxnSpPr>
          <p:cNvPr id="28" name="直接箭头连接符 27">
            <a:extLst>
              <a:ext uri="{FF2B5EF4-FFF2-40B4-BE49-F238E27FC236}">
                <a16:creationId xmlns="" xmlns:a16="http://schemas.microsoft.com/office/drawing/2014/main" id="{0AB6495B-2223-4E68-8AAE-5FC43D20AA64}"/>
              </a:ext>
            </a:extLst>
          </p:cNvPr>
          <p:cNvCxnSpPr>
            <a:cxnSpLocks/>
          </p:cNvCxnSpPr>
          <p:nvPr/>
        </p:nvCxnSpPr>
        <p:spPr bwMode="auto">
          <a:xfrm>
            <a:off x="4478442" y="2097945"/>
            <a:ext cx="205814" cy="1057145"/>
          </a:xfrm>
          <a:prstGeom prst="straightConnector1">
            <a:avLst/>
          </a:prstGeom>
          <a:solidFill>
            <a:schemeClr val="accent1"/>
          </a:solidFill>
          <a:ln w="12700" cap="flat" cmpd="sng" algn="ctr">
            <a:solidFill>
              <a:srgbClr val="00B050"/>
            </a:solidFill>
            <a:prstDash val="sysDash"/>
            <a:round/>
            <a:headEnd type="none" w="sm" len="sm"/>
            <a:tailEnd type="triangle"/>
          </a:ln>
          <a:effectLst/>
        </p:spPr>
      </p:cxnSp>
      <p:sp>
        <p:nvSpPr>
          <p:cNvPr id="45" name="文本框 44">
            <a:extLst>
              <a:ext uri="{FF2B5EF4-FFF2-40B4-BE49-F238E27FC236}">
                <a16:creationId xmlns="" xmlns:a16="http://schemas.microsoft.com/office/drawing/2014/main" id="{EFA973BA-3CAB-4373-B363-A8FB3CF1A81E}"/>
              </a:ext>
            </a:extLst>
          </p:cNvPr>
          <p:cNvSpPr txBox="1"/>
          <p:nvPr/>
        </p:nvSpPr>
        <p:spPr>
          <a:xfrm>
            <a:off x="2504858" y="1052736"/>
            <a:ext cx="1661032" cy="276999"/>
          </a:xfrm>
          <a:prstGeom prst="rect">
            <a:avLst/>
          </a:prstGeom>
          <a:noFill/>
          <a:ln>
            <a:solidFill>
              <a:schemeClr val="tx1"/>
            </a:solidFill>
          </a:ln>
        </p:spPr>
        <p:txBody>
          <a:bodyPr wrap="none" rtlCol="0">
            <a:spAutoFit/>
          </a:bodyPr>
          <a:lstStyle/>
          <a:p>
            <a:r>
              <a:rPr lang="en-US" altLang="zh-CN" dirty="0"/>
              <a:t>RIC-Request/Response</a:t>
            </a:r>
            <a:endParaRPr lang="zh-CN" altLang="en-US" dirty="0"/>
          </a:p>
        </p:txBody>
      </p:sp>
      <p:cxnSp>
        <p:nvCxnSpPr>
          <p:cNvPr id="63" name="直接箭头连接符 62">
            <a:extLst>
              <a:ext uri="{FF2B5EF4-FFF2-40B4-BE49-F238E27FC236}">
                <a16:creationId xmlns="" xmlns:a16="http://schemas.microsoft.com/office/drawing/2014/main" id="{5B82C7AF-1C64-43DB-A3EA-28066C65C98A}"/>
              </a:ext>
            </a:extLst>
          </p:cNvPr>
          <p:cNvCxnSpPr>
            <a:cxnSpLocks/>
          </p:cNvCxnSpPr>
          <p:nvPr/>
        </p:nvCxnSpPr>
        <p:spPr bwMode="auto">
          <a:xfrm flipH="1">
            <a:off x="971600" y="3566690"/>
            <a:ext cx="1584177" cy="870422"/>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65" name="直接箭头连接符 64">
            <a:extLst>
              <a:ext uri="{FF2B5EF4-FFF2-40B4-BE49-F238E27FC236}">
                <a16:creationId xmlns="" xmlns:a16="http://schemas.microsoft.com/office/drawing/2014/main" id="{56BD7E06-C3F2-4A16-A766-D6A2A41192F0}"/>
              </a:ext>
            </a:extLst>
          </p:cNvPr>
          <p:cNvCxnSpPr>
            <a:cxnSpLocks/>
            <a:stCxn id="13" idx="3"/>
          </p:cNvCxnSpPr>
          <p:nvPr/>
        </p:nvCxnSpPr>
        <p:spPr bwMode="auto">
          <a:xfrm>
            <a:off x="4706946" y="3572972"/>
            <a:ext cx="1809270" cy="86414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21" name="Date Placeholder 3">
            <a:extLst>
              <a:ext uri="{FF2B5EF4-FFF2-40B4-BE49-F238E27FC236}">
                <a16:creationId xmlns="" xmlns:a16="http://schemas.microsoft.com/office/drawing/2014/main" id="{3F134706-2C0B-4789-A73C-AA1BC5ECA6D3}"/>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March 2024</a:t>
            </a:r>
          </a:p>
        </p:txBody>
      </p:sp>
      <p:grpSp>
        <p:nvGrpSpPr>
          <p:cNvPr id="44" name="组合 43">
            <a:extLst>
              <a:ext uri="{FF2B5EF4-FFF2-40B4-BE49-F238E27FC236}">
                <a16:creationId xmlns="" xmlns:a16="http://schemas.microsoft.com/office/drawing/2014/main" id="{D616A55A-A9B6-473D-8C1C-570DE5D9D9E2}"/>
              </a:ext>
            </a:extLst>
          </p:cNvPr>
          <p:cNvGrpSpPr/>
          <p:nvPr/>
        </p:nvGrpSpPr>
        <p:grpSpPr>
          <a:xfrm>
            <a:off x="4523961" y="686375"/>
            <a:ext cx="4216998" cy="2677656"/>
            <a:chOff x="4459732" y="692696"/>
            <a:chExt cx="4216998" cy="2677656"/>
          </a:xfrm>
        </p:grpSpPr>
        <p:sp>
          <p:nvSpPr>
            <p:cNvPr id="10" name="文本框 9">
              <a:extLst>
                <a:ext uri="{FF2B5EF4-FFF2-40B4-BE49-F238E27FC236}">
                  <a16:creationId xmlns="" xmlns:a16="http://schemas.microsoft.com/office/drawing/2014/main" id="{C7CC7335-32F6-4DD4-B2BD-C25C1FFD95CA}"/>
                </a:ext>
              </a:extLst>
            </p:cNvPr>
            <p:cNvSpPr txBox="1"/>
            <p:nvPr/>
          </p:nvSpPr>
          <p:spPr>
            <a:xfrm>
              <a:off x="4867226" y="692696"/>
              <a:ext cx="3809504" cy="2677656"/>
            </a:xfrm>
            <a:prstGeom prst="rect">
              <a:avLst/>
            </a:prstGeom>
            <a:noFill/>
          </p:spPr>
          <p:txBody>
            <a:bodyPr wrap="none" rtlCol="0">
              <a:spAutoFit/>
            </a:bodyPr>
            <a:lstStyle/>
            <a:p>
              <a:pPr marL="171450" indent="-171450">
                <a:buFont typeface="Wingdings" panose="05000000000000000000" pitchFamily="2" charset="2"/>
                <a:buChar char="u"/>
              </a:pPr>
              <a:r>
                <a:rPr lang="en-US" altLang="zh-CN" dirty="0">
                  <a:solidFill>
                    <a:schemeClr val="bg1">
                      <a:lumMod val="75000"/>
                    </a:schemeClr>
                  </a:solidFill>
                </a:rPr>
                <a:t>Case 1 (802.11 QoS):</a:t>
              </a:r>
            </a:p>
            <a:p>
              <a:pPr marL="628650" lvl="1" indent="-171450">
                <a:buFont typeface="Wingdings" panose="05000000000000000000" pitchFamily="2" charset="2"/>
                <a:buChar char="p"/>
              </a:pPr>
              <a:r>
                <a:rPr lang="en-US" altLang="zh-CN" dirty="0">
                  <a:solidFill>
                    <a:schemeClr val="bg1">
                      <a:lumMod val="75000"/>
                    </a:schemeClr>
                  </a:solidFill>
                </a:rPr>
                <a:t>Resource Request</a:t>
              </a:r>
            </a:p>
            <a:p>
              <a:pPr marL="1085850" lvl="2" indent="-171450">
                <a:buFont typeface="Arial" panose="020B0604020202020204" pitchFamily="34" charset="0"/>
                <a:buChar char="•"/>
              </a:pPr>
              <a:r>
                <a:rPr lang="en-US" altLang="zh-CN" dirty="0">
                  <a:solidFill>
                    <a:schemeClr val="bg1">
                      <a:lumMod val="75000"/>
                    </a:schemeClr>
                  </a:solidFill>
                </a:rPr>
                <a:t>TSPEC element </a:t>
              </a:r>
            </a:p>
            <a:p>
              <a:pPr marL="1085850" lvl="2" indent="-171450">
                <a:buFont typeface="Arial" panose="020B0604020202020204" pitchFamily="34" charset="0"/>
                <a:buChar char="•"/>
              </a:pPr>
              <a:r>
                <a:rPr lang="en-US" altLang="zh-CN" dirty="0">
                  <a:solidFill>
                    <a:schemeClr val="bg1">
                      <a:lumMod val="75000"/>
                    </a:schemeClr>
                  </a:solidFill>
                </a:rPr>
                <a:t>zero or more TCLAS element  </a:t>
              </a:r>
            </a:p>
            <a:p>
              <a:pPr marL="1085850" lvl="2" indent="-171450">
                <a:buFont typeface="Arial" panose="020B0604020202020204" pitchFamily="34" charset="0"/>
                <a:buChar char="•"/>
              </a:pPr>
              <a:r>
                <a:rPr lang="en-US" altLang="zh-CN" dirty="0">
                  <a:solidFill>
                    <a:schemeClr val="bg1">
                      <a:lumMod val="75000"/>
                    </a:schemeClr>
                  </a:solidFill>
                </a:rPr>
                <a:t>zero or one TCLAS Processing element  </a:t>
              </a:r>
            </a:p>
            <a:p>
              <a:pPr marL="1085850" lvl="2" indent="-171450">
                <a:buFont typeface="Arial" panose="020B0604020202020204" pitchFamily="34" charset="0"/>
                <a:buChar char="•"/>
              </a:pPr>
              <a:r>
                <a:rPr lang="en-US" altLang="zh-CN" dirty="0">
                  <a:solidFill>
                    <a:schemeClr val="bg1">
                      <a:lumMod val="75000"/>
                    </a:schemeClr>
                  </a:solidFill>
                </a:rPr>
                <a:t>Expedited Bandwidth Request element </a:t>
              </a:r>
            </a:p>
            <a:p>
              <a:pPr marL="628650" lvl="1" indent="-171450">
                <a:buFont typeface="Wingdings" panose="05000000000000000000" pitchFamily="2" charset="2"/>
                <a:buChar char="p"/>
              </a:pPr>
              <a:r>
                <a:rPr lang="en-US" altLang="zh-CN" dirty="0">
                  <a:solidFill>
                    <a:schemeClr val="bg1">
                      <a:lumMod val="75000"/>
                    </a:schemeClr>
                  </a:solidFill>
                </a:rPr>
                <a:t>Resource Response</a:t>
              </a:r>
            </a:p>
            <a:p>
              <a:pPr marL="1085850" lvl="2" indent="-171450">
                <a:buFont typeface="Arial" panose="020B0604020202020204" pitchFamily="34" charset="0"/>
                <a:buChar char="•"/>
              </a:pPr>
              <a:r>
                <a:rPr lang="en-US" altLang="zh-CN" dirty="0">
                  <a:solidFill>
                    <a:schemeClr val="bg1">
                      <a:lumMod val="75000"/>
                    </a:schemeClr>
                  </a:solidFill>
                </a:rPr>
                <a:t>TSPEC element </a:t>
              </a:r>
            </a:p>
            <a:p>
              <a:pPr marL="1085850" lvl="2" indent="-171450">
                <a:buFont typeface="Arial" panose="020B0604020202020204" pitchFamily="34" charset="0"/>
                <a:buChar char="•"/>
              </a:pPr>
              <a:r>
                <a:rPr lang="en-US" altLang="zh-CN" dirty="0">
                  <a:solidFill>
                    <a:schemeClr val="bg1">
                      <a:lumMod val="75000"/>
                    </a:schemeClr>
                  </a:solidFill>
                </a:rPr>
                <a:t>zero or one Schedule element</a:t>
              </a:r>
            </a:p>
            <a:p>
              <a:pPr marL="1085850" lvl="2" indent="-171450">
                <a:buFont typeface="Arial" panose="020B0604020202020204" pitchFamily="34" charset="0"/>
                <a:buChar char="•"/>
              </a:pPr>
              <a:r>
                <a:rPr lang="en-US" altLang="zh-CN" dirty="0">
                  <a:solidFill>
                    <a:schemeClr val="bg1">
                      <a:lumMod val="75000"/>
                    </a:schemeClr>
                  </a:solidFill>
                </a:rPr>
                <a:t>zero or more Delay element</a:t>
              </a:r>
            </a:p>
            <a:p>
              <a:pPr marL="171450" indent="-171450">
                <a:buFont typeface="Wingdings" panose="05000000000000000000" pitchFamily="2" charset="2"/>
                <a:buChar char="u"/>
              </a:pPr>
              <a:r>
                <a:rPr lang="en-US" altLang="zh-CN" dirty="0"/>
                <a:t>Case 2 (Block Ack Parameters):</a:t>
              </a:r>
            </a:p>
            <a:p>
              <a:pPr marL="628650" lvl="1" indent="-171450">
                <a:buFont typeface="Wingdings" panose="05000000000000000000" pitchFamily="2" charset="2"/>
                <a:buChar char="p"/>
              </a:pPr>
              <a:r>
                <a:rPr lang="en-US" altLang="zh-CN" dirty="0"/>
                <a:t>Resource Request/Response</a:t>
              </a:r>
            </a:p>
            <a:p>
              <a:pPr marL="1085850" lvl="2" indent="-171450">
                <a:buFont typeface="Arial" panose="020B0604020202020204" pitchFamily="34" charset="0"/>
                <a:buChar char="•"/>
              </a:pPr>
              <a:r>
                <a:rPr lang="en-US" altLang="zh-CN" dirty="0"/>
                <a:t>RIC Descriptor element</a:t>
              </a:r>
            </a:p>
            <a:p>
              <a:pPr marL="171450" indent="-171450">
                <a:buFont typeface="Arial" panose="020B0604020202020204" pitchFamily="34" charset="0"/>
                <a:buChar char="•"/>
              </a:pPr>
              <a:endParaRPr lang="zh-CN" altLang="en-US" dirty="0"/>
            </a:p>
          </p:txBody>
        </p:sp>
        <p:sp>
          <p:nvSpPr>
            <p:cNvPr id="39" name="左大括号 38">
              <a:extLst>
                <a:ext uri="{FF2B5EF4-FFF2-40B4-BE49-F238E27FC236}">
                  <a16:creationId xmlns="" xmlns:a16="http://schemas.microsoft.com/office/drawing/2014/main" id="{108A22AF-6466-45FB-9EEB-43A02B123F6F}"/>
                </a:ext>
              </a:extLst>
            </p:cNvPr>
            <p:cNvSpPr/>
            <p:nvPr/>
          </p:nvSpPr>
          <p:spPr bwMode="auto">
            <a:xfrm>
              <a:off x="4459732" y="834143"/>
              <a:ext cx="412728" cy="1872208"/>
            </a:xfrm>
            <a:prstGeom prst="leftBrac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4245613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DE032CE9-6E31-40CE-B542-213979AEC724}"/>
              </a:ext>
            </a:extLst>
          </p:cNvPr>
          <p:cNvSpPr>
            <a:spLocks noGrp="1"/>
          </p:cNvSpPr>
          <p:nvPr>
            <p:ph type="title"/>
          </p:nvPr>
        </p:nvSpPr>
        <p:spPr/>
        <p:txBody>
          <a:bodyPr/>
          <a:lstStyle/>
          <a:p>
            <a:r>
              <a:rPr lang="en-US" altLang="zh-CN" dirty="0"/>
              <a:t>Extension on Resource Request</a:t>
            </a:r>
            <a:endParaRPr lang="zh-CN" altLang="en-US" dirty="0"/>
          </a:p>
        </p:txBody>
      </p:sp>
      <p:sp>
        <p:nvSpPr>
          <p:cNvPr id="3" name="内容占位符 2">
            <a:extLst>
              <a:ext uri="{FF2B5EF4-FFF2-40B4-BE49-F238E27FC236}">
                <a16:creationId xmlns="" xmlns:a16="http://schemas.microsoft.com/office/drawing/2014/main" id="{B844FB39-A437-42B9-9AD2-1FE3725C5AE0}"/>
              </a:ext>
            </a:extLst>
          </p:cNvPr>
          <p:cNvSpPr>
            <a:spLocks noGrp="1"/>
          </p:cNvSpPr>
          <p:nvPr>
            <p:ph idx="1"/>
          </p:nvPr>
        </p:nvSpPr>
        <p:spPr/>
        <p:txBody>
          <a:bodyPr/>
          <a:lstStyle/>
          <a:p>
            <a:pPr algn="just"/>
            <a:r>
              <a:rPr lang="en-US" altLang="zh-CN" sz="2000" dirty="0"/>
              <a:t>Since the resource request only can be initiated by the FTO, the current FT resource request protocol doesn’t support the downlink BA agreement negotiation. We should develop a method to negotiate the downlink BA agreement.</a:t>
            </a:r>
          </a:p>
          <a:p>
            <a:pPr algn="just"/>
            <a:r>
              <a:rPr lang="en-US" altLang="zh-CN" sz="2000" dirty="0"/>
              <a:t>Generally, there are three options:</a:t>
            </a:r>
          </a:p>
          <a:p>
            <a:pPr lvl="1" algn="just"/>
            <a:r>
              <a:rPr lang="en-US" altLang="zh-CN" sz="1800" dirty="0"/>
              <a:t>Option 1. Allow the target AP MLD to initiate FT Confirm/ACK</a:t>
            </a:r>
            <a:r>
              <a:rPr lang="zh-CN" altLang="en-US" sz="1800" dirty="0"/>
              <a:t> </a:t>
            </a:r>
            <a:r>
              <a:rPr lang="en-US" altLang="zh-CN" sz="1800" dirty="0"/>
              <a:t>frame exchange.</a:t>
            </a:r>
          </a:p>
          <a:p>
            <a:pPr lvl="1" algn="just"/>
            <a:r>
              <a:rPr lang="en-US" altLang="zh-CN" sz="1800" dirty="0"/>
              <a:t>Option 2. Include RIC-Request and corresponding RIC-Response within the FT ACK (which is protected by MIC) and Reassociation Request frames (which is protected by PTK), respectively.</a:t>
            </a:r>
          </a:p>
          <a:p>
            <a:pPr lvl="1" algn="just"/>
            <a:r>
              <a:rPr lang="en-US" altLang="zh-CN" sz="1800" dirty="0"/>
              <a:t>Option 3 (Prefer). Include RIC-Request and corresponding RIC-Response within the FT Response and Confirm frames, respectively.</a:t>
            </a:r>
          </a:p>
          <a:p>
            <a:pPr lvl="2" algn="just"/>
            <a:r>
              <a:rPr lang="en-US" altLang="zh-CN" sz="1600" dirty="0"/>
              <a:t>RIC-Request/Response</a:t>
            </a:r>
            <a:r>
              <a:rPr lang="zh-CN" altLang="en-US" sz="1600" dirty="0"/>
              <a:t> </a:t>
            </a:r>
            <a:r>
              <a:rPr lang="en-US" altLang="zh-CN" sz="1600" dirty="0"/>
              <a:t>are</a:t>
            </a:r>
            <a:r>
              <a:rPr lang="zh-CN" altLang="en-US" sz="1600" dirty="0"/>
              <a:t> </a:t>
            </a:r>
            <a:r>
              <a:rPr lang="en-US" altLang="zh-CN" sz="1600" dirty="0"/>
              <a:t>protected</a:t>
            </a:r>
            <a:r>
              <a:rPr lang="zh-CN" altLang="en-US" sz="1600" dirty="0"/>
              <a:t> </a:t>
            </a:r>
            <a:r>
              <a:rPr lang="en-US" altLang="zh-CN" sz="1600" dirty="0"/>
              <a:t>by</a:t>
            </a:r>
            <a:r>
              <a:rPr lang="zh-CN" altLang="en-US" sz="1600" dirty="0"/>
              <a:t> </a:t>
            </a:r>
            <a:r>
              <a:rPr lang="en-US" altLang="zh-CN" sz="1600" dirty="0"/>
              <a:t>MICs within the FTE. </a:t>
            </a:r>
          </a:p>
          <a:p>
            <a:pPr lvl="1" algn="just"/>
            <a:endParaRPr lang="zh-CN" altLang="en-US" sz="1800" dirty="0"/>
          </a:p>
        </p:txBody>
      </p:sp>
      <p:sp>
        <p:nvSpPr>
          <p:cNvPr id="4" name="灯片编号占位符 3">
            <a:extLst>
              <a:ext uri="{FF2B5EF4-FFF2-40B4-BE49-F238E27FC236}">
                <a16:creationId xmlns="" xmlns:a16="http://schemas.microsoft.com/office/drawing/2014/main" id="{FF397701-79B8-421F-AD26-E72226E2C30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5" name="页脚占位符 4">
            <a:extLst>
              <a:ext uri="{FF2B5EF4-FFF2-40B4-BE49-F238E27FC236}">
                <a16:creationId xmlns="" xmlns:a16="http://schemas.microsoft.com/office/drawing/2014/main" id="{DE289053-277E-4E9B-90A4-9444615DC0EF}"/>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 xmlns:a16="http://schemas.microsoft.com/office/drawing/2014/main" id="{F8DEC366-A2F9-4167-A52C-A66C53116747}"/>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March 2024</a:t>
            </a:r>
          </a:p>
        </p:txBody>
      </p:sp>
    </p:spTree>
    <p:extLst>
      <p:ext uri="{BB962C8B-B14F-4D97-AF65-F5344CB8AC3E}">
        <p14:creationId xmlns:p14="http://schemas.microsoft.com/office/powerpoint/2010/main" val="4209086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16F00F4B-64DD-49DD-8E57-0FECF68D2032}"/>
              </a:ext>
            </a:extLst>
          </p:cNvPr>
          <p:cNvSpPr>
            <a:spLocks noGrp="1"/>
          </p:cNvSpPr>
          <p:nvPr>
            <p:ph type="title"/>
          </p:nvPr>
        </p:nvSpPr>
        <p:spPr/>
        <p:txBody>
          <a:bodyPr/>
          <a:lstStyle/>
          <a:p>
            <a:r>
              <a:rPr lang="en-US" altLang="zh-CN" dirty="0"/>
              <a:t>Extension on Resource Request (Cont.)</a:t>
            </a:r>
            <a:endParaRPr lang="zh-CN" altLang="en-US" dirty="0"/>
          </a:p>
        </p:txBody>
      </p:sp>
      <p:sp>
        <p:nvSpPr>
          <p:cNvPr id="3" name="内容占位符 2">
            <a:extLst>
              <a:ext uri="{FF2B5EF4-FFF2-40B4-BE49-F238E27FC236}">
                <a16:creationId xmlns="" xmlns:a16="http://schemas.microsoft.com/office/drawing/2014/main" id="{C21F6C94-8A2E-4A3D-9341-AC85C5469BC3}"/>
              </a:ext>
            </a:extLst>
          </p:cNvPr>
          <p:cNvSpPr>
            <a:spLocks noGrp="1"/>
          </p:cNvSpPr>
          <p:nvPr>
            <p:ph idx="1"/>
          </p:nvPr>
        </p:nvSpPr>
        <p:spPr/>
        <p:txBody>
          <a:bodyPr/>
          <a:lstStyle/>
          <a:p>
            <a:r>
              <a:rPr lang="en-US" altLang="zh-CN" dirty="0"/>
              <a:t>Considering 11ax defined a dynamic fragmentation mechanism, a new resource type (named Extension block Ack Parameters) is defined as shown in below. </a:t>
            </a:r>
            <a:endParaRPr lang="zh-CN" altLang="en-US" dirty="0"/>
          </a:p>
        </p:txBody>
      </p:sp>
      <p:sp>
        <p:nvSpPr>
          <p:cNvPr id="4" name="灯片编号占位符 3">
            <a:extLst>
              <a:ext uri="{FF2B5EF4-FFF2-40B4-BE49-F238E27FC236}">
                <a16:creationId xmlns="" xmlns:a16="http://schemas.microsoft.com/office/drawing/2014/main" id="{8DE83375-696A-47CE-BABC-E8C9FEEF157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5" name="页脚占位符 4">
            <a:extLst>
              <a:ext uri="{FF2B5EF4-FFF2-40B4-BE49-F238E27FC236}">
                <a16:creationId xmlns="" xmlns:a16="http://schemas.microsoft.com/office/drawing/2014/main" id="{B757B115-1ADD-4E62-B869-D065E560B28F}"/>
              </a:ext>
            </a:extLst>
          </p:cNvPr>
          <p:cNvSpPr>
            <a:spLocks noGrp="1"/>
          </p:cNvSpPr>
          <p:nvPr>
            <p:ph type="ftr" sz="quarter" idx="11"/>
          </p:nvPr>
        </p:nvSpPr>
        <p:spPr/>
        <p:txBody>
          <a:bodyPr/>
          <a:lstStyle/>
          <a:p>
            <a:pPr>
              <a:defRPr/>
            </a:pPr>
            <a:r>
              <a:rPr lang="en-GB"/>
              <a:t>Guogang Huang (Huawei)</a:t>
            </a:r>
            <a:endParaRPr lang="en-GB" dirty="0"/>
          </a:p>
        </p:txBody>
      </p:sp>
      <p:graphicFrame>
        <p:nvGraphicFramePr>
          <p:cNvPr id="6" name="表格 5">
            <a:extLst>
              <a:ext uri="{FF2B5EF4-FFF2-40B4-BE49-F238E27FC236}">
                <a16:creationId xmlns="" xmlns:a16="http://schemas.microsoft.com/office/drawing/2014/main" id="{724DBDDF-17C2-4DA0-90F7-3D03A3CA321B}"/>
              </a:ext>
            </a:extLst>
          </p:cNvPr>
          <p:cNvGraphicFramePr>
            <a:graphicFrameLocks noGrp="1"/>
          </p:cNvGraphicFramePr>
          <p:nvPr>
            <p:extLst>
              <p:ext uri="{D42A27DB-BD31-4B8C-83A1-F6EECF244321}">
                <p14:modId xmlns:p14="http://schemas.microsoft.com/office/powerpoint/2010/main" val="268230951"/>
              </p:ext>
            </p:extLst>
          </p:nvPr>
        </p:nvGraphicFramePr>
        <p:xfrm>
          <a:off x="1039788" y="3717032"/>
          <a:ext cx="7416825" cy="2204720"/>
        </p:xfrm>
        <a:graphic>
          <a:graphicData uri="http://schemas.openxmlformats.org/drawingml/2006/table">
            <a:tbl>
              <a:tblPr firstRow="1" bandRow="1">
                <a:tableStyleId>{5C22544A-7EE6-4342-B048-85BDC9FD1C3A}</a:tableStyleId>
              </a:tblPr>
              <a:tblGrid>
                <a:gridCol w="1584176">
                  <a:extLst>
                    <a:ext uri="{9D8B030D-6E8A-4147-A177-3AD203B41FA5}">
                      <a16:colId xmlns="" xmlns:a16="http://schemas.microsoft.com/office/drawing/2014/main" val="2461647797"/>
                    </a:ext>
                  </a:extLst>
                </a:gridCol>
                <a:gridCol w="1728192">
                  <a:extLst>
                    <a:ext uri="{9D8B030D-6E8A-4147-A177-3AD203B41FA5}">
                      <a16:colId xmlns="" xmlns:a16="http://schemas.microsoft.com/office/drawing/2014/main" val="295583719"/>
                    </a:ext>
                  </a:extLst>
                </a:gridCol>
                <a:gridCol w="4104457">
                  <a:extLst>
                    <a:ext uri="{9D8B030D-6E8A-4147-A177-3AD203B41FA5}">
                      <a16:colId xmlns="" xmlns:a16="http://schemas.microsoft.com/office/drawing/2014/main" val="27022345"/>
                    </a:ext>
                  </a:extLst>
                </a:gridCol>
              </a:tblGrid>
              <a:tr h="370840">
                <a:tc>
                  <a:txBody>
                    <a:bodyPr/>
                    <a:lstStyle/>
                    <a:p>
                      <a:r>
                        <a:rPr lang="en-US" altLang="zh-CN" sz="1200" dirty="0"/>
                        <a:t>Resource Type value</a:t>
                      </a:r>
                      <a:endParaRPr lang="zh-CN" altLang="en-US" sz="1200" dirty="0"/>
                    </a:p>
                  </a:txBody>
                  <a:tcPr/>
                </a:tc>
                <a:tc>
                  <a:txBody>
                    <a:bodyPr/>
                    <a:lstStyle/>
                    <a:p>
                      <a:r>
                        <a:rPr lang="en-US" altLang="zh-CN" sz="1200" dirty="0"/>
                        <a:t>Meaning</a:t>
                      </a:r>
                      <a:endParaRPr lang="zh-CN" altLang="en-US" sz="1200" dirty="0"/>
                    </a:p>
                  </a:txBody>
                  <a:tcPr/>
                </a:tc>
                <a:tc>
                  <a:txBody>
                    <a:bodyPr/>
                    <a:lstStyle/>
                    <a:p>
                      <a:r>
                        <a:rPr lang="en-US" altLang="zh-CN" sz="1200" dirty="0"/>
                        <a:t>Variable parameters</a:t>
                      </a:r>
                      <a:endParaRPr lang="zh-CN" altLang="en-US" sz="1200" dirty="0"/>
                    </a:p>
                  </a:txBody>
                  <a:tcPr/>
                </a:tc>
                <a:extLst>
                  <a:ext uri="{0D108BD9-81ED-4DB2-BD59-A6C34878D82A}">
                    <a16:rowId xmlns="" xmlns:a16="http://schemas.microsoft.com/office/drawing/2014/main" val="947218724"/>
                  </a:ext>
                </a:extLst>
              </a:tr>
              <a:tr h="370840">
                <a:tc>
                  <a:txBody>
                    <a:bodyPr/>
                    <a:lstStyle/>
                    <a:p>
                      <a:r>
                        <a:rPr lang="en-US" altLang="zh-CN" sz="1200" dirty="0"/>
                        <a:t>1</a:t>
                      </a:r>
                      <a:endParaRPr lang="zh-CN" altLang="en-US" sz="1200" dirty="0"/>
                    </a:p>
                  </a:txBody>
                  <a:tcPr/>
                </a:tc>
                <a:tc>
                  <a:txBody>
                    <a:bodyPr/>
                    <a:lstStyle/>
                    <a:p>
                      <a:r>
                        <a:rPr lang="en-US" altLang="zh-CN" sz="1200" dirty="0"/>
                        <a:t>Block Ack</a:t>
                      </a:r>
                      <a:endParaRPr lang="zh-CN" altLang="en-US" sz="1200" dirty="0"/>
                    </a:p>
                  </a:txBody>
                  <a:tcPr/>
                </a:tc>
                <a:tc>
                  <a:txBody>
                    <a:bodyPr/>
                    <a:lstStyle/>
                    <a:p>
                      <a:pPr marL="171450" indent="-171450">
                        <a:buFont typeface="Arial" panose="020B0604020202020204" pitchFamily="34" charset="0"/>
                        <a:buChar char="•"/>
                      </a:pPr>
                      <a:r>
                        <a:rPr lang="en-US" altLang="zh-CN" sz="1200" dirty="0"/>
                        <a:t>Block Ack Parameter Set field</a:t>
                      </a:r>
                    </a:p>
                    <a:p>
                      <a:pPr marL="171450" indent="-171450">
                        <a:buFont typeface="Arial" panose="020B0604020202020204" pitchFamily="34" charset="0"/>
                        <a:buChar char="•"/>
                      </a:pPr>
                      <a:r>
                        <a:rPr lang="en-US" altLang="zh-CN" sz="1200" dirty="0"/>
                        <a:t>Block Ack Timeout Value field</a:t>
                      </a:r>
                    </a:p>
                    <a:p>
                      <a:pPr marL="171450" indent="-171450">
                        <a:buFont typeface="Arial" panose="020B0604020202020204" pitchFamily="34" charset="0"/>
                        <a:buChar char="•"/>
                      </a:pPr>
                      <a:r>
                        <a:rPr lang="en-US" altLang="zh-CN" sz="1200" dirty="0"/>
                        <a:t>Block Ack Starting Sequence Control subfield</a:t>
                      </a:r>
                      <a:endParaRPr lang="zh-CN" altLang="en-US" sz="1200" dirty="0"/>
                    </a:p>
                  </a:txBody>
                  <a:tcPr/>
                </a:tc>
                <a:extLst>
                  <a:ext uri="{0D108BD9-81ED-4DB2-BD59-A6C34878D82A}">
                    <a16:rowId xmlns="" xmlns:a16="http://schemas.microsoft.com/office/drawing/2014/main" val="1434368499"/>
                  </a:ext>
                </a:extLst>
              </a:tr>
              <a:tr h="370840">
                <a:tc>
                  <a:txBody>
                    <a:bodyPr/>
                    <a:lstStyle/>
                    <a:p>
                      <a:r>
                        <a:rPr lang="en-US" altLang="zh-CN" sz="1200" dirty="0">
                          <a:solidFill>
                            <a:srgbClr val="0000FF"/>
                          </a:solidFill>
                        </a:rPr>
                        <a:t>2</a:t>
                      </a:r>
                      <a:endParaRPr lang="zh-CN" altLang="en-US" sz="1200" dirty="0">
                        <a:solidFill>
                          <a:srgbClr val="0000FF"/>
                        </a:solidFill>
                      </a:endParaRPr>
                    </a:p>
                  </a:txBody>
                  <a:tcPr/>
                </a:tc>
                <a:tc>
                  <a:txBody>
                    <a:bodyPr/>
                    <a:lstStyle/>
                    <a:p>
                      <a:r>
                        <a:rPr lang="en-US" altLang="zh-CN" sz="1200" dirty="0">
                          <a:solidFill>
                            <a:srgbClr val="0000FF"/>
                          </a:solidFill>
                        </a:rPr>
                        <a:t>Extension Block Ack</a:t>
                      </a:r>
                      <a:endParaRPr lang="zh-CN" altLang="en-US" sz="1200" dirty="0">
                        <a:solidFill>
                          <a:srgbClr val="0000FF"/>
                        </a:solidFill>
                      </a:endParaRPr>
                    </a:p>
                  </a:txBody>
                  <a:tcPr/>
                </a:tc>
                <a:tc>
                  <a:txBody>
                    <a:bodyPr/>
                    <a:lstStyle/>
                    <a:p>
                      <a:pPr marL="171450" indent="-171450">
                        <a:buFont typeface="Arial" panose="020B0604020202020204" pitchFamily="34" charset="0"/>
                        <a:buChar char="•"/>
                      </a:pPr>
                      <a:r>
                        <a:rPr lang="en-US" altLang="zh-CN" sz="1200" dirty="0">
                          <a:solidFill>
                            <a:srgbClr val="0000FF"/>
                          </a:solidFill>
                        </a:rPr>
                        <a:t>Block Ack Parameter Set field</a:t>
                      </a:r>
                    </a:p>
                    <a:p>
                      <a:pPr marL="171450" indent="-171450">
                        <a:buFont typeface="Arial" panose="020B0604020202020204" pitchFamily="34" charset="0"/>
                        <a:buChar char="•"/>
                      </a:pPr>
                      <a:r>
                        <a:rPr lang="en-US" altLang="zh-CN" sz="1200" dirty="0">
                          <a:solidFill>
                            <a:srgbClr val="0000FF"/>
                          </a:solidFill>
                        </a:rPr>
                        <a:t>Block Ack Timeout Value field</a:t>
                      </a:r>
                    </a:p>
                    <a:p>
                      <a:pPr marL="171450" indent="-171450">
                        <a:buFont typeface="Arial" panose="020B0604020202020204" pitchFamily="34" charset="0"/>
                        <a:buChar char="•"/>
                      </a:pPr>
                      <a:r>
                        <a:rPr lang="en-US" altLang="zh-CN" sz="1200" dirty="0">
                          <a:solidFill>
                            <a:srgbClr val="0000FF"/>
                          </a:solidFill>
                        </a:rPr>
                        <a:t>Block Ack Starting Sequence Control subfield</a:t>
                      </a:r>
                      <a:endParaRPr lang="zh-CN" altLang="en-US" sz="1200" dirty="0">
                        <a:solidFill>
                          <a:srgbClr val="0000FF"/>
                        </a:solidFill>
                      </a:endParaRPr>
                    </a:p>
                    <a:p>
                      <a:pPr marL="171450" indent="-171450" algn="l" defTabSz="914400" rtl="0" eaLnBrk="1" latinLnBrk="0" hangingPunct="1">
                        <a:buFont typeface="Arial" panose="020B0604020202020204" pitchFamily="34" charset="0"/>
                        <a:buChar char="•"/>
                      </a:pPr>
                      <a:r>
                        <a:rPr lang="en-US" altLang="zh-CN" sz="1200" kern="1200" dirty="0">
                          <a:solidFill>
                            <a:srgbClr val="0000FF"/>
                          </a:solidFill>
                          <a:latin typeface="+mn-lt"/>
                          <a:ea typeface="+mn-ea"/>
                          <a:cs typeface="+mn-cs"/>
                        </a:rPr>
                        <a:t>ADDBA Extended Parameter Set field</a:t>
                      </a:r>
                      <a:endParaRPr lang="zh-CN" altLang="en-US" sz="1200" kern="1200" dirty="0">
                        <a:solidFill>
                          <a:srgbClr val="0000FF"/>
                        </a:solidFill>
                        <a:latin typeface="+mn-lt"/>
                        <a:ea typeface="+mn-ea"/>
                        <a:cs typeface="+mn-cs"/>
                      </a:endParaRPr>
                    </a:p>
                  </a:txBody>
                  <a:tcPr/>
                </a:tc>
                <a:extLst>
                  <a:ext uri="{0D108BD9-81ED-4DB2-BD59-A6C34878D82A}">
                    <a16:rowId xmlns="" xmlns:a16="http://schemas.microsoft.com/office/drawing/2014/main" val="2022461596"/>
                  </a:ext>
                </a:extLst>
              </a:tr>
              <a:tr h="370840">
                <a:tc>
                  <a:txBody>
                    <a:bodyPr/>
                    <a:lstStyle/>
                    <a:p>
                      <a:r>
                        <a:rPr lang="en-US" altLang="zh-CN" sz="1200" dirty="0"/>
                        <a:t>0, 3-255</a:t>
                      </a:r>
                      <a:endParaRPr lang="zh-CN" altLang="en-US" sz="1200" dirty="0"/>
                    </a:p>
                  </a:txBody>
                  <a:tcPr/>
                </a:tc>
                <a:tc>
                  <a:txBody>
                    <a:bodyPr/>
                    <a:lstStyle/>
                    <a:p>
                      <a:r>
                        <a:rPr lang="en-US" altLang="zh-CN" sz="1200" dirty="0"/>
                        <a:t>Reserved</a:t>
                      </a:r>
                      <a:endParaRPr lang="zh-CN" altLang="en-US" sz="1200" dirty="0"/>
                    </a:p>
                  </a:txBody>
                  <a:tcPr/>
                </a:tc>
                <a:tc>
                  <a:txBody>
                    <a:bodyPr/>
                    <a:lstStyle/>
                    <a:p>
                      <a:endParaRPr lang="zh-CN" altLang="en-US" sz="1200" dirty="0"/>
                    </a:p>
                  </a:txBody>
                  <a:tcPr/>
                </a:tc>
                <a:extLst>
                  <a:ext uri="{0D108BD9-81ED-4DB2-BD59-A6C34878D82A}">
                    <a16:rowId xmlns="" xmlns:a16="http://schemas.microsoft.com/office/drawing/2014/main" val="2107387823"/>
                  </a:ext>
                </a:extLst>
              </a:tr>
            </a:tbl>
          </a:graphicData>
        </a:graphic>
      </p:graphicFrame>
      <p:sp>
        <p:nvSpPr>
          <p:cNvPr id="7" name="Date Placeholder 3">
            <a:extLst>
              <a:ext uri="{FF2B5EF4-FFF2-40B4-BE49-F238E27FC236}">
                <a16:creationId xmlns="" xmlns:a16="http://schemas.microsoft.com/office/drawing/2014/main" id="{AEF0F47D-3869-40FD-8A00-79EE4B39E847}"/>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March 2024</a:t>
            </a:r>
          </a:p>
        </p:txBody>
      </p:sp>
    </p:spTree>
    <p:extLst>
      <p:ext uri="{BB962C8B-B14F-4D97-AF65-F5344CB8AC3E}">
        <p14:creationId xmlns:p14="http://schemas.microsoft.com/office/powerpoint/2010/main" val="780969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3DC5E5FA-084E-4E18-9721-4D4729AE8C35}"/>
              </a:ext>
            </a:extLst>
          </p:cNvPr>
          <p:cNvSpPr>
            <a:spLocks noGrp="1"/>
          </p:cNvSpPr>
          <p:nvPr>
            <p:ph type="title"/>
          </p:nvPr>
        </p:nvSpPr>
        <p:spPr/>
        <p:txBody>
          <a:bodyPr/>
          <a:lstStyle/>
          <a:p>
            <a:r>
              <a:rPr lang="en-US" altLang="zh-CN" dirty="0"/>
              <a:t>Extension on Resource Request (Cont.)</a:t>
            </a:r>
            <a:endParaRPr lang="zh-CN" altLang="en-US" dirty="0"/>
          </a:p>
        </p:txBody>
      </p:sp>
      <p:sp>
        <p:nvSpPr>
          <p:cNvPr id="3" name="内容占位符 2">
            <a:extLst>
              <a:ext uri="{FF2B5EF4-FFF2-40B4-BE49-F238E27FC236}">
                <a16:creationId xmlns="" xmlns:a16="http://schemas.microsoft.com/office/drawing/2014/main" id="{A92044A1-919F-48D7-928B-78FC5CDC03C5}"/>
              </a:ext>
            </a:extLst>
          </p:cNvPr>
          <p:cNvSpPr>
            <a:spLocks noGrp="1"/>
          </p:cNvSpPr>
          <p:nvPr>
            <p:ph idx="1"/>
          </p:nvPr>
        </p:nvSpPr>
        <p:spPr>
          <a:xfrm>
            <a:off x="684213" y="1844824"/>
            <a:ext cx="7772400" cy="4259114"/>
          </a:xfrm>
        </p:spPr>
        <p:txBody>
          <a:bodyPr/>
          <a:lstStyle/>
          <a:p>
            <a:r>
              <a:rPr lang="en-US" altLang="zh-CN" sz="1800" dirty="0"/>
              <a:t>Considering the context transfer scenario, the transmitter may want to negotiate block Ack parameters except the Block Ack Starting Sequence Control, a new resource type (named Block Ack Context Transfer) is defined as shown in below. </a:t>
            </a:r>
          </a:p>
        </p:txBody>
      </p:sp>
      <p:sp>
        <p:nvSpPr>
          <p:cNvPr id="4" name="灯片编号占位符 3">
            <a:extLst>
              <a:ext uri="{FF2B5EF4-FFF2-40B4-BE49-F238E27FC236}">
                <a16:creationId xmlns="" xmlns:a16="http://schemas.microsoft.com/office/drawing/2014/main" id="{5578E6A0-F702-4F7B-BE1D-EC52F41A82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5" name="页脚占位符 4">
            <a:extLst>
              <a:ext uri="{FF2B5EF4-FFF2-40B4-BE49-F238E27FC236}">
                <a16:creationId xmlns="" xmlns:a16="http://schemas.microsoft.com/office/drawing/2014/main" id="{382C1129-048A-4DA4-A708-9841E6A3D306}"/>
              </a:ext>
            </a:extLst>
          </p:cNvPr>
          <p:cNvSpPr>
            <a:spLocks noGrp="1"/>
          </p:cNvSpPr>
          <p:nvPr>
            <p:ph type="ftr" sz="quarter" idx="11"/>
          </p:nvPr>
        </p:nvSpPr>
        <p:spPr/>
        <p:txBody>
          <a:bodyPr/>
          <a:lstStyle/>
          <a:p>
            <a:pPr>
              <a:defRPr/>
            </a:pPr>
            <a:r>
              <a:rPr lang="en-GB"/>
              <a:t>Guogang Huang (Huawei)</a:t>
            </a:r>
            <a:endParaRPr lang="en-GB" dirty="0"/>
          </a:p>
        </p:txBody>
      </p:sp>
      <p:graphicFrame>
        <p:nvGraphicFramePr>
          <p:cNvPr id="6" name="表格 5">
            <a:extLst>
              <a:ext uri="{FF2B5EF4-FFF2-40B4-BE49-F238E27FC236}">
                <a16:creationId xmlns="" xmlns:a16="http://schemas.microsoft.com/office/drawing/2014/main" id="{6DE7752A-2B4F-49EB-ABEA-B1FF886688F1}"/>
              </a:ext>
            </a:extLst>
          </p:cNvPr>
          <p:cNvGraphicFramePr>
            <a:graphicFrameLocks noGrp="1"/>
          </p:cNvGraphicFramePr>
          <p:nvPr>
            <p:extLst>
              <p:ext uri="{D42A27DB-BD31-4B8C-83A1-F6EECF244321}">
                <p14:modId xmlns:p14="http://schemas.microsoft.com/office/powerpoint/2010/main" val="776682449"/>
              </p:ext>
            </p:extLst>
          </p:nvPr>
        </p:nvGraphicFramePr>
        <p:xfrm>
          <a:off x="1115616" y="3388630"/>
          <a:ext cx="7198705" cy="2715308"/>
        </p:xfrm>
        <a:graphic>
          <a:graphicData uri="http://schemas.openxmlformats.org/drawingml/2006/table">
            <a:tbl>
              <a:tblPr firstRow="1" bandRow="1">
                <a:tableStyleId>{5C22544A-7EE6-4342-B048-85BDC9FD1C3A}</a:tableStyleId>
              </a:tblPr>
              <a:tblGrid>
                <a:gridCol w="1798040">
                  <a:extLst>
                    <a:ext uri="{9D8B030D-6E8A-4147-A177-3AD203B41FA5}">
                      <a16:colId xmlns="" xmlns:a16="http://schemas.microsoft.com/office/drawing/2014/main" val="2461647797"/>
                    </a:ext>
                  </a:extLst>
                </a:gridCol>
                <a:gridCol w="2016289">
                  <a:extLst>
                    <a:ext uri="{9D8B030D-6E8A-4147-A177-3AD203B41FA5}">
                      <a16:colId xmlns="" xmlns:a16="http://schemas.microsoft.com/office/drawing/2014/main" val="295583719"/>
                    </a:ext>
                  </a:extLst>
                </a:gridCol>
                <a:gridCol w="3384376">
                  <a:extLst>
                    <a:ext uri="{9D8B030D-6E8A-4147-A177-3AD203B41FA5}">
                      <a16:colId xmlns="" xmlns:a16="http://schemas.microsoft.com/office/drawing/2014/main" val="27022345"/>
                    </a:ext>
                  </a:extLst>
                </a:gridCol>
              </a:tblGrid>
              <a:tr h="306094">
                <a:tc>
                  <a:txBody>
                    <a:bodyPr/>
                    <a:lstStyle/>
                    <a:p>
                      <a:r>
                        <a:rPr lang="en-US" altLang="zh-CN" sz="1200" dirty="0"/>
                        <a:t>Resource Type value</a:t>
                      </a:r>
                      <a:endParaRPr lang="zh-CN" altLang="en-US" sz="1200" dirty="0"/>
                    </a:p>
                  </a:txBody>
                  <a:tcPr/>
                </a:tc>
                <a:tc>
                  <a:txBody>
                    <a:bodyPr/>
                    <a:lstStyle/>
                    <a:p>
                      <a:r>
                        <a:rPr lang="en-US" altLang="zh-CN" sz="1200" dirty="0"/>
                        <a:t>Meaning</a:t>
                      </a:r>
                      <a:endParaRPr lang="zh-CN" altLang="en-US" sz="1200" dirty="0"/>
                    </a:p>
                  </a:txBody>
                  <a:tcPr/>
                </a:tc>
                <a:tc>
                  <a:txBody>
                    <a:bodyPr/>
                    <a:lstStyle/>
                    <a:p>
                      <a:r>
                        <a:rPr lang="en-US" altLang="zh-CN" sz="1200" dirty="0"/>
                        <a:t>Variable parameters</a:t>
                      </a:r>
                      <a:endParaRPr lang="zh-CN" altLang="en-US" sz="1200" dirty="0"/>
                    </a:p>
                  </a:txBody>
                  <a:tcPr/>
                </a:tc>
                <a:extLst>
                  <a:ext uri="{0D108BD9-81ED-4DB2-BD59-A6C34878D82A}">
                    <a16:rowId xmlns="" xmlns:a16="http://schemas.microsoft.com/office/drawing/2014/main" val="947218724"/>
                  </a:ext>
                </a:extLst>
              </a:tr>
              <a:tr h="578253">
                <a:tc>
                  <a:txBody>
                    <a:bodyPr/>
                    <a:lstStyle/>
                    <a:p>
                      <a:r>
                        <a:rPr lang="en-US" altLang="zh-CN" sz="1200" dirty="0"/>
                        <a:t>1</a:t>
                      </a:r>
                      <a:endParaRPr lang="zh-CN" altLang="en-US" sz="1200" dirty="0"/>
                    </a:p>
                  </a:txBody>
                  <a:tcPr/>
                </a:tc>
                <a:tc>
                  <a:txBody>
                    <a:bodyPr/>
                    <a:lstStyle/>
                    <a:p>
                      <a:r>
                        <a:rPr lang="en-US" altLang="zh-CN" sz="1200" dirty="0"/>
                        <a:t>Block Ack</a:t>
                      </a:r>
                      <a:endParaRPr lang="zh-CN" altLang="en-US" sz="1200" dirty="0"/>
                    </a:p>
                  </a:txBody>
                  <a:tcPr/>
                </a:tc>
                <a:tc>
                  <a:txBody>
                    <a:bodyPr/>
                    <a:lstStyle/>
                    <a:p>
                      <a:pPr marL="171450" indent="-171450">
                        <a:buFont typeface="Arial" panose="020B0604020202020204" pitchFamily="34" charset="0"/>
                        <a:buChar char="•"/>
                      </a:pPr>
                      <a:r>
                        <a:rPr lang="en-US" altLang="zh-CN" sz="1200" dirty="0"/>
                        <a:t>Block Ack Parameter Set field</a:t>
                      </a:r>
                    </a:p>
                    <a:p>
                      <a:pPr marL="171450" indent="-171450">
                        <a:buFont typeface="Arial" panose="020B0604020202020204" pitchFamily="34" charset="0"/>
                        <a:buChar char="•"/>
                      </a:pPr>
                      <a:r>
                        <a:rPr lang="en-US" altLang="zh-CN" sz="1200" dirty="0"/>
                        <a:t>Block Ack Timeout Value field</a:t>
                      </a:r>
                    </a:p>
                    <a:p>
                      <a:pPr marL="171450" indent="-171450">
                        <a:buFont typeface="Arial" panose="020B0604020202020204" pitchFamily="34" charset="0"/>
                        <a:buChar char="•"/>
                      </a:pPr>
                      <a:r>
                        <a:rPr lang="en-US" altLang="zh-CN" sz="1200" dirty="0"/>
                        <a:t>Block Ack Starting Sequence Control subfield</a:t>
                      </a:r>
                      <a:endParaRPr lang="zh-CN" altLang="en-US" sz="1200" dirty="0"/>
                    </a:p>
                  </a:txBody>
                  <a:tcPr/>
                </a:tc>
                <a:extLst>
                  <a:ext uri="{0D108BD9-81ED-4DB2-BD59-A6C34878D82A}">
                    <a16:rowId xmlns="" xmlns:a16="http://schemas.microsoft.com/office/drawing/2014/main" val="1434368499"/>
                  </a:ext>
                </a:extLst>
              </a:tr>
              <a:tr h="743469">
                <a:tc>
                  <a:txBody>
                    <a:bodyPr/>
                    <a:lstStyle/>
                    <a:p>
                      <a:r>
                        <a:rPr lang="en-US" altLang="zh-CN" sz="1200" dirty="0">
                          <a:solidFill>
                            <a:srgbClr val="0000FF"/>
                          </a:solidFill>
                        </a:rPr>
                        <a:t>2</a:t>
                      </a:r>
                      <a:endParaRPr lang="zh-CN" altLang="en-US" sz="1200" dirty="0">
                        <a:solidFill>
                          <a:srgbClr val="0000FF"/>
                        </a:solidFill>
                      </a:endParaRPr>
                    </a:p>
                  </a:txBody>
                  <a:tcPr/>
                </a:tc>
                <a:tc>
                  <a:txBody>
                    <a:bodyPr/>
                    <a:lstStyle/>
                    <a:p>
                      <a:r>
                        <a:rPr lang="en-US" altLang="zh-CN" sz="1200" dirty="0">
                          <a:solidFill>
                            <a:srgbClr val="0000FF"/>
                          </a:solidFill>
                        </a:rPr>
                        <a:t>Extension Block Ack</a:t>
                      </a:r>
                      <a:endParaRPr lang="zh-CN" altLang="en-US" sz="1200" dirty="0">
                        <a:solidFill>
                          <a:srgbClr val="0000FF"/>
                        </a:solidFill>
                      </a:endParaRPr>
                    </a:p>
                  </a:txBody>
                  <a:tcPr/>
                </a:tc>
                <a:tc>
                  <a:txBody>
                    <a:bodyPr/>
                    <a:lstStyle/>
                    <a:p>
                      <a:pPr marL="171450" indent="-171450">
                        <a:buFont typeface="Arial" panose="020B0604020202020204" pitchFamily="34" charset="0"/>
                        <a:buChar char="•"/>
                      </a:pPr>
                      <a:r>
                        <a:rPr lang="en-US" altLang="zh-CN" sz="1200" dirty="0">
                          <a:solidFill>
                            <a:srgbClr val="0000FF"/>
                          </a:solidFill>
                        </a:rPr>
                        <a:t>Block Ack Parameter Set field</a:t>
                      </a:r>
                    </a:p>
                    <a:p>
                      <a:pPr marL="171450" indent="-171450">
                        <a:buFont typeface="Arial" panose="020B0604020202020204" pitchFamily="34" charset="0"/>
                        <a:buChar char="•"/>
                      </a:pPr>
                      <a:r>
                        <a:rPr lang="en-US" altLang="zh-CN" sz="1200" dirty="0">
                          <a:solidFill>
                            <a:srgbClr val="0000FF"/>
                          </a:solidFill>
                        </a:rPr>
                        <a:t>Block Ack Timeout Value field</a:t>
                      </a:r>
                    </a:p>
                    <a:p>
                      <a:pPr marL="171450" indent="-171450">
                        <a:buFont typeface="Arial" panose="020B0604020202020204" pitchFamily="34" charset="0"/>
                        <a:buChar char="•"/>
                      </a:pPr>
                      <a:r>
                        <a:rPr lang="en-US" altLang="zh-CN" sz="1200" dirty="0">
                          <a:solidFill>
                            <a:srgbClr val="0000FF"/>
                          </a:solidFill>
                        </a:rPr>
                        <a:t>Block Ack Starting Sequence Control subfield</a:t>
                      </a:r>
                      <a:endParaRPr lang="zh-CN" altLang="en-US" sz="1200" dirty="0">
                        <a:solidFill>
                          <a:srgbClr val="0000FF"/>
                        </a:solidFill>
                      </a:endParaRPr>
                    </a:p>
                    <a:p>
                      <a:pPr marL="171450" indent="-171450" algn="l" defTabSz="914400" rtl="0" eaLnBrk="1" latinLnBrk="0" hangingPunct="1">
                        <a:buFont typeface="Arial" panose="020B0604020202020204" pitchFamily="34" charset="0"/>
                        <a:buChar char="•"/>
                      </a:pPr>
                      <a:r>
                        <a:rPr lang="en-US" altLang="zh-CN" sz="1200" kern="1200" dirty="0">
                          <a:solidFill>
                            <a:srgbClr val="0000FF"/>
                          </a:solidFill>
                          <a:latin typeface="+mn-lt"/>
                          <a:ea typeface="+mn-ea"/>
                          <a:cs typeface="+mn-cs"/>
                        </a:rPr>
                        <a:t>ADDBA Extended Parameter Set field</a:t>
                      </a:r>
                      <a:endParaRPr lang="zh-CN" altLang="en-US" sz="1200" kern="1200" dirty="0">
                        <a:solidFill>
                          <a:srgbClr val="0000FF"/>
                        </a:solidFill>
                        <a:latin typeface="+mn-lt"/>
                        <a:ea typeface="+mn-ea"/>
                        <a:cs typeface="+mn-cs"/>
                      </a:endParaRPr>
                    </a:p>
                  </a:txBody>
                  <a:tcPr/>
                </a:tc>
                <a:extLst>
                  <a:ext uri="{0D108BD9-81ED-4DB2-BD59-A6C34878D82A}">
                    <a16:rowId xmlns="" xmlns:a16="http://schemas.microsoft.com/office/drawing/2014/main" val="2022461596"/>
                  </a:ext>
                </a:extLst>
              </a:tr>
              <a:tr h="578253">
                <a:tc>
                  <a:txBody>
                    <a:bodyPr/>
                    <a:lstStyle/>
                    <a:p>
                      <a:r>
                        <a:rPr lang="en-US" altLang="zh-CN" sz="1200" dirty="0">
                          <a:solidFill>
                            <a:srgbClr val="0000FF"/>
                          </a:solidFill>
                        </a:rPr>
                        <a:t>3</a:t>
                      </a:r>
                      <a:endParaRPr lang="zh-CN" altLang="en-US" sz="1200" dirty="0">
                        <a:solidFill>
                          <a:srgbClr val="0000FF"/>
                        </a:solidFill>
                      </a:endParaRPr>
                    </a:p>
                  </a:txBody>
                  <a:tcPr/>
                </a:tc>
                <a:tc>
                  <a:txBody>
                    <a:bodyPr/>
                    <a:lstStyle/>
                    <a:p>
                      <a:r>
                        <a:rPr lang="en-US" altLang="zh-CN" sz="1200" dirty="0">
                          <a:solidFill>
                            <a:srgbClr val="0000FF"/>
                          </a:solidFill>
                        </a:rPr>
                        <a:t>Block Ack Context Transfer</a:t>
                      </a:r>
                      <a:endParaRPr lang="zh-CN" altLang="en-US" sz="1200" dirty="0">
                        <a:solidFill>
                          <a:srgbClr val="0000FF"/>
                        </a:solidFill>
                      </a:endParaRPr>
                    </a:p>
                  </a:txBody>
                  <a:tcPr/>
                </a:tc>
                <a:tc>
                  <a:txBody>
                    <a:bodyPr/>
                    <a:lstStyle/>
                    <a:p>
                      <a:pPr marL="171450" indent="-171450">
                        <a:buFont typeface="Arial" panose="020B0604020202020204" pitchFamily="34" charset="0"/>
                        <a:buChar char="•"/>
                      </a:pPr>
                      <a:r>
                        <a:rPr lang="en-US" altLang="zh-CN" sz="1200" dirty="0">
                          <a:solidFill>
                            <a:srgbClr val="0000FF"/>
                          </a:solidFill>
                        </a:rPr>
                        <a:t>Block Ack Parameter Set field</a:t>
                      </a:r>
                    </a:p>
                    <a:p>
                      <a:pPr marL="171450" indent="-171450">
                        <a:buFont typeface="Arial" panose="020B0604020202020204" pitchFamily="34" charset="0"/>
                        <a:buChar char="•"/>
                      </a:pPr>
                      <a:r>
                        <a:rPr lang="en-US" altLang="zh-CN" sz="1200" dirty="0">
                          <a:solidFill>
                            <a:srgbClr val="0000FF"/>
                          </a:solidFill>
                        </a:rPr>
                        <a:t>Block Ack Timeout Value field</a:t>
                      </a:r>
                    </a:p>
                    <a:p>
                      <a:pPr marL="171450" indent="-171450" algn="l" defTabSz="914400" rtl="0" eaLnBrk="1" latinLnBrk="0" hangingPunct="1">
                        <a:buFont typeface="Arial" panose="020B0604020202020204" pitchFamily="34" charset="0"/>
                        <a:buChar char="•"/>
                      </a:pPr>
                      <a:r>
                        <a:rPr lang="en-US" altLang="zh-CN" sz="1200" kern="1200" dirty="0">
                          <a:solidFill>
                            <a:srgbClr val="0000FF"/>
                          </a:solidFill>
                          <a:latin typeface="+mn-lt"/>
                          <a:ea typeface="+mn-ea"/>
                          <a:cs typeface="+mn-cs"/>
                        </a:rPr>
                        <a:t>ADDBA Extended Parameter Set field</a:t>
                      </a:r>
                      <a:endParaRPr lang="zh-CN" altLang="en-US" sz="1200" kern="1200" dirty="0">
                        <a:solidFill>
                          <a:srgbClr val="0000FF"/>
                        </a:solidFill>
                        <a:latin typeface="+mn-lt"/>
                        <a:ea typeface="+mn-ea"/>
                        <a:cs typeface="+mn-cs"/>
                      </a:endParaRPr>
                    </a:p>
                  </a:txBody>
                  <a:tcPr/>
                </a:tc>
                <a:extLst>
                  <a:ext uri="{0D108BD9-81ED-4DB2-BD59-A6C34878D82A}">
                    <a16:rowId xmlns="" xmlns:a16="http://schemas.microsoft.com/office/drawing/2014/main" val="2968615747"/>
                  </a:ext>
                </a:extLst>
              </a:tr>
              <a:tr h="306094">
                <a:tc>
                  <a:txBody>
                    <a:bodyPr/>
                    <a:lstStyle/>
                    <a:p>
                      <a:r>
                        <a:rPr lang="en-US" altLang="zh-CN" sz="1200" dirty="0"/>
                        <a:t>0, 4-255</a:t>
                      </a:r>
                      <a:endParaRPr lang="zh-CN" altLang="en-US" sz="1200" dirty="0"/>
                    </a:p>
                  </a:txBody>
                  <a:tcPr/>
                </a:tc>
                <a:tc>
                  <a:txBody>
                    <a:bodyPr/>
                    <a:lstStyle/>
                    <a:p>
                      <a:r>
                        <a:rPr lang="en-US" altLang="zh-CN" sz="1200" dirty="0"/>
                        <a:t>Reserved</a:t>
                      </a:r>
                      <a:endParaRPr lang="zh-CN" altLang="en-US" sz="1200" dirty="0"/>
                    </a:p>
                  </a:txBody>
                  <a:tcPr/>
                </a:tc>
                <a:tc>
                  <a:txBody>
                    <a:bodyPr/>
                    <a:lstStyle/>
                    <a:p>
                      <a:endParaRPr lang="zh-CN" altLang="en-US" sz="1200" dirty="0"/>
                    </a:p>
                  </a:txBody>
                  <a:tcPr/>
                </a:tc>
                <a:extLst>
                  <a:ext uri="{0D108BD9-81ED-4DB2-BD59-A6C34878D82A}">
                    <a16:rowId xmlns="" xmlns:a16="http://schemas.microsoft.com/office/drawing/2014/main" val="2107387823"/>
                  </a:ext>
                </a:extLst>
              </a:tr>
            </a:tbl>
          </a:graphicData>
        </a:graphic>
      </p:graphicFrame>
      <p:sp>
        <p:nvSpPr>
          <p:cNvPr id="7" name="Date Placeholder 3">
            <a:extLst>
              <a:ext uri="{FF2B5EF4-FFF2-40B4-BE49-F238E27FC236}">
                <a16:creationId xmlns="" xmlns:a16="http://schemas.microsoft.com/office/drawing/2014/main" id="{0208157D-D64B-4488-BD44-A2F344DB3A05}"/>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March 2024</a:t>
            </a:r>
          </a:p>
        </p:txBody>
      </p:sp>
    </p:spTree>
    <p:extLst>
      <p:ext uri="{BB962C8B-B14F-4D97-AF65-F5344CB8AC3E}">
        <p14:creationId xmlns:p14="http://schemas.microsoft.com/office/powerpoint/2010/main" val="3362788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DAB5E54F-54EC-4E9F-AC0D-074792D5AD21}"/>
              </a:ext>
            </a:extLst>
          </p:cNvPr>
          <p:cNvSpPr>
            <a:spLocks noGrp="1"/>
          </p:cNvSpPr>
          <p:nvPr>
            <p:ph type="title"/>
          </p:nvPr>
        </p:nvSpPr>
        <p:spPr/>
        <p:txBody>
          <a:bodyPr/>
          <a:lstStyle/>
          <a:p>
            <a:r>
              <a:rPr lang="en-US" altLang="zh-CN" dirty="0"/>
              <a:t>Extension on Resource Request (Cont.)</a:t>
            </a:r>
            <a:endParaRPr lang="zh-CN" altLang="en-US" dirty="0"/>
          </a:p>
        </p:txBody>
      </p:sp>
      <p:sp>
        <p:nvSpPr>
          <p:cNvPr id="3" name="内容占位符 2">
            <a:extLst>
              <a:ext uri="{FF2B5EF4-FFF2-40B4-BE49-F238E27FC236}">
                <a16:creationId xmlns="" xmlns:a16="http://schemas.microsoft.com/office/drawing/2014/main" id="{B225F6BE-0B07-4D70-AD7A-F5E2B3904EB2}"/>
              </a:ext>
            </a:extLst>
          </p:cNvPr>
          <p:cNvSpPr>
            <a:spLocks noGrp="1"/>
          </p:cNvSpPr>
          <p:nvPr>
            <p:ph idx="1"/>
          </p:nvPr>
        </p:nvSpPr>
        <p:spPr/>
        <p:txBody>
          <a:bodyPr/>
          <a:lstStyle/>
          <a:p>
            <a:r>
              <a:rPr lang="en-US" altLang="zh-CN" dirty="0"/>
              <a:t>Besides the extension on the Block Ack Parameters, we also need to consider other resource  types, e.g.</a:t>
            </a:r>
          </a:p>
          <a:p>
            <a:pPr lvl="1"/>
            <a:r>
              <a:rPr lang="en-US" altLang="zh-CN" dirty="0"/>
              <a:t>SCS </a:t>
            </a:r>
          </a:p>
          <a:p>
            <a:pPr lvl="1"/>
            <a:r>
              <a:rPr lang="en-US" altLang="zh-CN" dirty="0"/>
              <a:t>…</a:t>
            </a:r>
          </a:p>
          <a:p>
            <a:pPr lvl="1"/>
            <a:endParaRPr lang="en-US" altLang="zh-CN" dirty="0"/>
          </a:p>
          <a:p>
            <a:r>
              <a:rPr lang="en-US" altLang="zh-CN" dirty="0"/>
              <a:t>In addition, we may also need to consider the negative effect on the roaming if the AP affiliated with the target AP MLD is in the scheduled or unscheduled PS mode.</a:t>
            </a:r>
          </a:p>
          <a:p>
            <a:pPr lvl="1"/>
            <a:r>
              <a:rPr lang="en-US" altLang="zh-CN" dirty="0"/>
              <a:t>The non-AP MLD may temporarily request the AP affiliated with the target AP MLD to exit the PS mode. </a:t>
            </a:r>
          </a:p>
          <a:p>
            <a:pPr lvl="1"/>
            <a:r>
              <a:rPr lang="en-US" altLang="zh-CN" dirty="0"/>
              <a:t>Define another resource type, e.g. </a:t>
            </a:r>
            <a:r>
              <a:rPr lang="en-US" altLang="zh-CN" dirty="0">
                <a:solidFill>
                  <a:srgbClr val="0000FF"/>
                </a:solidFill>
              </a:rPr>
              <a:t>Wakeup request.</a:t>
            </a:r>
          </a:p>
        </p:txBody>
      </p:sp>
      <p:sp>
        <p:nvSpPr>
          <p:cNvPr id="4" name="灯片编号占位符 3">
            <a:extLst>
              <a:ext uri="{FF2B5EF4-FFF2-40B4-BE49-F238E27FC236}">
                <a16:creationId xmlns="" xmlns:a16="http://schemas.microsoft.com/office/drawing/2014/main" id="{0B34E2AD-15A4-4C1A-A08F-DCCC9BDD670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
        <p:nvSpPr>
          <p:cNvPr id="5" name="页脚占位符 4">
            <a:extLst>
              <a:ext uri="{FF2B5EF4-FFF2-40B4-BE49-F238E27FC236}">
                <a16:creationId xmlns="" xmlns:a16="http://schemas.microsoft.com/office/drawing/2014/main" id="{4EA4FB75-503B-4B78-9FCD-40D69BC5E2F1}"/>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 xmlns:a16="http://schemas.microsoft.com/office/drawing/2014/main" id="{E9D58A16-9E77-4C21-B9B0-A10ACF081957}"/>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March 2024</a:t>
            </a:r>
          </a:p>
        </p:txBody>
      </p:sp>
    </p:spTree>
    <p:extLst>
      <p:ext uri="{BB962C8B-B14F-4D97-AF65-F5344CB8AC3E}">
        <p14:creationId xmlns:p14="http://schemas.microsoft.com/office/powerpoint/2010/main" val="3515566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2BA7F8D5-C729-4929-AFE1-4D45257C69E8}"/>
              </a:ext>
            </a:extLst>
          </p:cNvPr>
          <p:cNvSpPr>
            <a:spLocks noGrp="1"/>
          </p:cNvSpPr>
          <p:nvPr>
            <p:ph type="title"/>
          </p:nvPr>
        </p:nvSpPr>
        <p:spPr/>
        <p:txBody>
          <a:bodyPr/>
          <a:lstStyle/>
          <a:p>
            <a:r>
              <a:rPr lang="en-US" altLang="zh-CN" dirty="0"/>
              <a:t>Context Transfer and Data forwarding (Cont.)</a:t>
            </a:r>
            <a:endParaRPr lang="zh-CN" altLang="en-US" dirty="0"/>
          </a:p>
        </p:txBody>
      </p:sp>
      <p:sp>
        <p:nvSpPr>
          <p:cNvPr id="3" name="内容占位符 2">
            <a:extLst>
              <a:ext uri="{FF2B5EF4-FFF2-40B4-BE49-F238E27FC236}">
                <a16:creationId xmlns="" xmlns:a16="http://schemas.microsoft.com/office/drawing/2014/main" id="{2CEAF723-503A-41C4-9828-D3C970E34B48}"/>
              </a:ext>
            </a:extLst>
          </p:cNvPr>
          <p:cNvSpPr>
            <a:spLocks noGrp="1"/>
          </p:cNvSpPr>
          <p:nvPr>
            <p:ph idx="1"/>
          </p:nvPr>
        </p:nvSpPr>
        <p:spPr>
          <a:xfrm>
            <a:off x="684213" y="1989138"/>
            <a:ext cx="7772400" cy="2880022"/>
          </a:xfrm>
        </p:spPr>
        <p:txBody>
          <a:bodyPr/>
          <a:lstStyle/>
          <a:p>
            <a:pPr algn="just"/>
            <a:r>
              <a:rPr lang="en-US" altLang="zh-CN" sz="2000" dirty="0"/>
              <a:t>The context transfer and data forwarding should be optional. A corresponding capability bit can be added within the FT Capability and Policy field of the MDE.</a:t>
            </a:r>
          </a:p>
          <a:p>
            <a:pPr algn="just"/>
            <a:r>
              <a:rPr lang="en-US" altLang="zh-CN" sz="2000" dirty="0"/>
              <a:t>Only when both the current AP MLD and the target AP MLD supports the context transfer and data forwarding, then the non-AP MLD can request to do the context transfer by including the context transfer request within the Reassociation Request frame . </a:t>
            </a:r>
          </a:p>
          <a:p>
            <a:pPr lvl="1" algn="just"/>
            <a:r>
              <a:rPr lang="en-US" altLang="zh-CN" sz="1600" dirty="0"/>
              <a:t>Same QoS configuration in the same MDE, e.g. </a:t>
            </a:r>
            <a:r>
              <a:rPr lang="en-US" altLang="zh-CN" sz="1600" dirty="0" smtClean="0"/>
              <a:t>include</a:t>
            </a:r>
            <a:r>
              <a:rPr lang="en-US" altLang="zh-CN" sz="1600" dirty="0" smtClean="0"/>
              <a:t> </a:t>
            </a:r>
            <a:r>
              <a:rPr lang="en-US" altLang="zh-CN" sz="1600" dirty="0"/>
              <a:t>the same content of the QoS Map </a:t>
            </a:r>
            <a:r>
              <a:rPr lang="en-US" altLang="zh-CN" sz="1600" dirty="0" smtClean="0"/>
              <a:t>element in the (Re)Association Response frame</a:t>
            </a:r>
            <a:endParaRPr lang="en-US" altLang="zh-CN" sz="1600" dirty="0"/>
          </a:p>
          <a:p>
            <a:pPr lvl="1" algn="just"/>
            <a:endParaRPr lang="en-US" altLang="zh-CN" sz="1600" dirty="0"/>
          </a:p>
        </p:txBody>
      </p:sp>
      <p:sp>
        <p:nvSpPr>
          <p:cNvPr id="4" name="灯片编号占位符 3">
            <a:extLst>
              <a:ext uri="{FF2B5EF4-FFF2-40B4-BE49-F238E27FC236}">
                <a16:creationId xmlns="" xmlns:a16="http://schemas.microsoft.com/office/drawing/2014/main" id="{9DA0220A-377A-4A86-A227-3CD41D80CE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
        <p:nvSpPr>
          <p:cNvPr id="5" name="页脚占位符 4">
            <a:extLst>
              <a:ext uri="{FF2B5EF4-FFF2-40B4-BE49-F238E27FC236}">
                <a16:creationId xmlns="" xmlns:a16="http://schemas.microsoft.com/office/drawing/2014/main" id="{CDD6ED53-98BD-4318-87B8-4B5FCFAC63F9}"/>
              </a:ext>
            </a:extLst>
          </p:cNvPr>
          <p:cNvSpPr>
            <a:spLocks noGrp="1"/>
          </p:cNvSpPr>
          <p:nvPr>
            <p:ph type="ftr" sz="quarter" idx="11"/>
          </p:nvPr>
        </p:nvSpPr>
        <p:spPr/>
        <p:txBody>
          <a:bodyPr/>
          <a:lstStyle/>
          <a:p>
            <a:pPr>
              <a:defRPr/>
            </a:pPr>
            <a:r>
              <a:rPr lang="en-GB"/>
              <a:t>Guogang Huang (Huawei)</a:t>
            </a:r>
            <a:endParaRPr lang="en-GB" dirty="0"/>
          </a:p>
        </p:txBody>
      </p:sp>
      <p:graphicFrame>
        <p:nvGraphicFramePr>
          <p:cNvPr id="6" name="表格 5">
            <a:extLst>
              <a:ext uri="{FF2B5EF4-FFF2-40B4-BE49-F238E27FC236}">
                <a16:creationId xmlns="" xmlns:a16="http://schemas.microsoft.com/office/drawing/2014/main" id="{DB96E773-1607-4A7D-8508-EA9A2ACADDBD}"/>
              </a:ext>
            </a:extLst>
          </p:cNvPr>
          <p:cNvGraphicFramePr>
            <a:graphicFrameLocks noGrp="1"/>
          </p:cNvGraphicFramePr>
          <p:nvPr>
            <p:extLst>
              <p:ext uri="{D42A27DB-BD31-4B8C-83A1-F6EECF244321}">
                <p14:modId xmlns:p14="http://schemas.microsoft.com/office/powerpoint/2010/main" val="763465055"/>
              </p:ext>
            </p:extLst>
          </p:nvPr>
        </p:nvGraphicFramePr>
        <p:xfrm>
          <a:off x="1331640" y="5105698"/>
          <a:ext cx="6947420" cy="828040"/>
        </p:xfrm>
        <a:graphic>
          <a:graphicData uri="http://schemas.openxmlformats.org/drawingml/2006/table">
            <a:tbl>
              <a:tblPr firstRow="1" bandRow="1">
                <a:tableStyleId>{5C22544A-7EE6-4342-B048-85BDC9FD1C3A}</a:tableStyleId>
              </a:tblPr>
              <a:tblGrid>
                <a:gridCol w="1736855">
                  <a:extLst>
                    <a:ext uri="{9D8B030D-6E8A-4147-A177-3AD203B41FA5}">
                      <a16:colId xmlns="" xmlns:a16="http://schemas.microsoft.com/office/drawing/2014/main" val="1823961764"/>
                    </a:ext>
                  </a:extLst>
                </a:gridCol>
                <a:gridCol w="1736855">
                  <a:extLst>
                    <a:ext uri="{9D8B030D-6E8A-4147-A177-3AD203B41FA5}">
                      <a16:colId xmlns="" xmlns:a16="http://schemas.microsoft.com/office/drawing/2014/main" val="2290297053"/>
                    </a:ext>
                  </a:extLst>
                </a:gridCol>
                <a:gridCol w="2142914">
                  <a:extLst>
                    <a:ext uri="{9D8B030D-6E8A-4147-A177-3AD203B41FA5}">
                      <a16:colId xmlns="" xmlns:a16="http://schemas.microsoft.com/office/drawing/2014/main" val="3298586037"/>
                    </a:ext>
                  </a:extLst>
                </a:gridCol>
                <a:gridCol w="1330796">
                  <a:extLst>
                    <a:ext uri="{9D8B030D-6E8A-4147-A177-3AD203B41FA5}">
                      <a16:colId xmlns="" xmlns:a16="http://schemas.microsoft.com/office/drawing/2014/main" val="186163808"/>
                    </a:ext>
                  </a:extLst>
                </a:gridCol>
              </a:tblGrid>
              <a:tr h="370840">
                <a:tc>
                  <a:txBody>
                    <a:bodyPr/>
                    <a:lstStyle/>
                    <a:p>
                      <a:pPr algn="ctr"/>
                      <a:r>
                        <a:rPr lang="en-US" altLang="zh-CN" sz="1200" dirty="0"/>
                        <a:t>B0</a:t>
                      </a:r>
                      <a:endParaRPr lang="zh-CN" altLang="en-US" sz="1200" dirty="0"/>
                    </a:p>
                  </a:txBody>
                  <a:tcPr/>
                </a:tc>
                <a:tc>
                  <a:txBody>
                    <a:bodyPr/>
                    <a:lstStyle/>
                    <a:p>
                      <a:pPr algn="ctr"/>
                      <a:r>
                        <a:rPr lang="en-US" altLang="zh-CN" sz="1200" dirty="0"/>
                        <a:t>B1</a:t>
                      </a:r>
                      <a:endParaRPr lang="zh-CN" altLang="en-US" sz="1200" dirty="0"/>
                    </a:p>
                  </a:txBody>
                  <a:tcPr/>
                </a:tc>
                <a:tc>
                  <a:txBody>
                    <a:bodyPr/>
                    <a:lstStyle/>
                    <a:p>
                      <a:pPr algn="ctr"/>
                      <a:r>
                        <a:rPr lang="en-US" altLang="zh-CN" sz="1200" dirty="0">
                          <a:solidFill>
                            <a:srgbClr val="0000FF"/>
                          </a:solidFill>
                        </a:rPr>
                        <a:t>B2</a:t>
                      </a:r>
                      <a:endParaRPr lang="zh-CN" altLang="en-US" sz="1200" dirty="0">
                        <a:solidFill>
                          <a:srgbClr val="0000FF"/>
                        </a:solidFill>
                      </a:endParaRPr>
                    </a:p>
                  </a:txBody>
                  <a:tcPr/>
                </a:tc>
                <a:tc>
                  <a:txBody>
                    <a:bodyPr/>
                    <a:lstStyle/>
                    <a:p>
                      <a:pPr algn="ctr"/>
                      <a:r>
                        <a:rPr lang="en-US" altLang="zh-CN" sz="1200" dirty="0"/>
                        <a:t>B3-B7</a:t>
                      </a:r>
                      <a:endParaRPr lang="zh-CN" altLang="en-US" sz="1200" dirty="0"/>
                    </a:p>
                  </a:txBody>
                  <a:tcPr/>
                </a:tc>
                <a:extLst>
                  <a:ext uri="{0D108BD9-81ED-4DB2-BD59-A6C34878D82A}">
                    <a16:rowId xmlns="" xmlns:a16="http://schemas.microsoft.com/office/drawing/2014/main" val="684404508"/>
                  </a:ext>
                </a:extLst>
              </a:tr>
              <a:tr h="370840">
                <a:tc>
                  <a:txBody>
                    <a:bodyPr/>
                    <a:lstStyle/>
                    <a:p>
                      <a:pPr algn="ctr"/>
                      <a:r>
                        <a:rPr lang="en-US" altLang="zh-CN" sz="1200" dirty="0"/>
                        <a:t>Fast BSS Transition Over DS</a:t>
                      </a:r>
                      <a:endParaRPr lang="zh-CN" altLang="en-US" sz="1200" dirty="0"/>
                    </a:p>
                  </a:txBody>
                  <a:tcPr/>
                </a:tc>
                <a:tc>
                  <a:txBody>
                    <a:bodyPr/>
                    <a:lstStyle/>
                    <a:p>
                      <a:pPr algn="ctr"/>
                      <a:r>
                        <a:rPr lang="en-US" altLang="zh-CN" sz="1200" dirty="0"/>
                        <a:t>Resource Request Protocol Capability</a:t>
                      </a:r>
                      <a:endParaRPr lang="zh-CN" altLang="en-US" sz="1200" dirty="0"/>
                    </a:p>
                  </a:txBody>
                  <a:tcPr/>
                </a:tc>
                <a:tc>
                  <a:txBody>
                    <a:bodyPr/>
                    <a:lstStyle/>
                    <a:p>
                      <a:pPr algn="ctr"/>
                      <a:r>
                        <a:rPr lang="en-US" altLang="zh-CN" sz="1200" dirty="0">
                          <a:solidFill>
                            <a:srgbClr val="0000FF"/>
                          </a:solidFill>
                        </a:rPr>
                        <a:t>Context Transfer and Data Forwarding Capability</a:t>
                      </a:r>
                      <a:endParaRPr lang="zh-CN" altLang="en-US" sz="1200" dirty="0">
                        <a:solidFill>
                          <a:srgbClr val="0000FF"/>
                        </a:solidFill>
                      </a:endParaRPr>
                    </a:p>
                  </a:txBody>
                  <a:tcPr/>
                </a:tc>
                <a:tc>
                  <a:txBody>
                    <a:bodyPr/>
                    <a:lstStyle/>
                    <a:p>
                      <a:pPr algn="ctr"/>
                      <a:r>
                        <a:rPr lang="en-US" altLang="zh-CN" sz="1200" dirty="0"/>
                        <a:t>Reserved</a:t>
                      </a:r>
                      <a:endParaRPr lang="zh-CN" altLang="en-US" sz="1200" dirty="0"/>
                    </a:p>
                  </a:txBody>
                  <a:tcPr/>
                </a:tc>
                <a:extLst>
                  <a:ext uri="{0D108BD9-81ED-4DB2-BD59-A6C34878D82A}">
                    <a16:rowId xmlns="" xmlns:a16="http://schemas.microsoft.com/office/drawing/2014/main" val="2350345355"/>
                  </a:ext>
                </a:extLst>
              </a:tr>
            </a:tbl>
          </a:graphicData>
        </a:graphic>
      </p:graphicFrame>
      <p:sp>
        <p:nvSpPr>
          <p:cNvPr id="7" name="Date Placeholder 3">
            <a:extLst>
              <a:ext uri="{FF2B5EF4-FFF2-40B4-BE49-F238E27FC236}">
                <a16:creationId xmlns="" xmlns:a16="http://schemas.microsoft.com/office/drawing/2014/main" id="{E0C7E3B5-4DD3-411D-BB19-1A4F8D2194B9}"/>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March 2024</a:t>
            </a:r>
          </a:p>
        </p:txBody>
      </p:sp>
    </p:spTree>
    <p:extLst>
      <p:ext uri="{BB962C8B-B14F-4D97-AF65-F5344CB8AC3E}">
        <p14:creationId xmlns:p14="http://schemas.microsoft.com/office/powerpoint/2010/main" val="389241933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89985</TotalTime>
  <Words>1421</Words>
  <Application>Microsoft Office PowerPoint</Application>
  <PresentationFormat>全屏显示(4:3)</PresentationFormat>
  <Paragraphs>216</Paragraphs>
  <Slides>15</Slides>
  <Notes>1</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20" baseType="lpstr">
      <vt:lpstr>Arial</vt:lpstr>
      <vt:lpstr>Times New Roman</vt:lpstr>
      <vt:lpstr>Wingdings</vt:lpstr>
      <vt:lpstr>802-11-Submission</vt:lpstr>
      <vt:lpstr>Document</vt:lpstr>
      <vt:lpstr>Details of Context Transfer and Data Forwarding under Enhanced FT Protocol</vt:lpstr>
      <vt:lpstr>Introduction</vt:lpstr>
      <vt:lpstr>Recap FT resource request protocol</vt:lpstr>
      <vt:lpstr>PowerPoint 演示文稿</vt:lpstr>
      <vt:lpstr>Extension on Resource Request</vt:lpstr>
      <vt:lpstr>Extension on Resource Request (Cont.)</vt:lpstr>
      <vt:lpstr>Extension on Resource Request (Cont.)</vt:lpstr>
      <vt:lpstr>Extension on Resource Request (Cont.)</vt:lpstr>
      <vt:lpstr>Context Transfer and Data forwarding (Cont.)</vt:lpstr>
      <vt:lpstr>Context Transfer and Data forwarding</vt:lpstr>
      <vt:lpstr>Context Transfer and Data forwarding (Cont.)</vt:lpstr>
      <vt:lpstr>Context Transfer and Data forwarding (Cont.)</vt:lpstr>
      <vt:lpstr>Context Transfer and Data forwarding (Cont.)</vt:lpstr>
      <vt:lpstr>Conclusions</vt:lpstr>
      <vt:lpstr>References</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huangguogang</cp:lastModifiedBy>
  <cp:revision>2967</cp:revision>
  <cp:lastPrinted>1998-02-10T13:28:06Z</cp:lastPrinted>
  <dcterms:created xsi:type="dcterms:W3CDTF">2004-12-02T14:01:45Z</dcterms:created>
  <dcterms:modified xsi:type="dcterms:W3CDTF">2024-05-13T20:35:06Z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0638440a-5f5d-4b5f-8749-1b74c9eea69a</vt:lpwstr>
  </property>
  <property fmtid="{D5CDD505-2E9C-101B-9397-08002B2CF9AE}" pid="4" name="CTP_TimeStamp">
    <vt:lpwstr>2020-07-29 22:39:51Z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_2015_ms_pID_725343">
    <vt:lpwstr>(3)aAz+HPO+muecovNJvVSWDOVyavbI/oW459DNaDrE+Xys1si/rkSSM21fXBC3SWG7XuXS9Kwh
0IiWoXk6ALSTKaQaf+sGGF3EK4Oh7Y4reJiEC3SPhWTJ/D7LPZo8BEBoVOp3+1yYOQbCg3Ef
YQKv52XvqnLA6kUnpIBmCDsJyxbVddlRd97cn7El1K8dO2NCFxw3PL2qujOc3EFJNUl/dXcU
oD4ucn+Ii66UIxJ8EU</vt:lpwstr>
  </property>
  <property fmtid="{D5CDD505-2E9C-101B-9397-08002B2CF9AE}" pid="10" name="_2015_ms_pID_7253431">
    <vt:lpwstr>1Wd4vuGS+jjmzGhrklttj+U8nUhRLQs9/fxp8+FgJ+1AQ8rb87M+xs
kEi3MktUGU1xozoLRi+1gmjDkZv5VCWMxVo2pLNw3EKiJnrbU5LErqrn/+M+jJVPnpknHPw9
TV4XZc29i+0Vjg7/YXIxWHDnZPtES8K1HR0Iy3Gf4wccgMu3lD5iZ9cKg2at97DvEOpk6M2R
DMRvRhCQSOju3sJlDkv9YZ6I6L4/yeT5V4qO</vt:lpwstr>
  </property>
  <property fmtid="{D5CDD505-2E9C-101B-9397-08002B2CF9AE}" pid="11" name="_2015_ms_pID_7253432">
    <vt:lpwstr>UQ==</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1712669757</vt:lpwstr>
  </property>
</Properties>
</file>