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6"/>
  </p:notesMasterIdLst>
  <p:handoutMasterIdLst>
    <p:handoutMasterId r:id="rId37"/>
  </p:handoutMasterIdLst>
  <p:sldIdLst>
    <p:sldId id="1263" r:id="rId2"/>
    <p:sldId id="1266" r:id="rId3"/>
    <p:sldId id="1267" r:id="rId4"/>
    <p:sldId id="1310" r:id="rId5"/>
    <p:sldId id="1311" r:id="rId6"/>
    <p:sldId id="1312" r:id="rId7"/>
    <p:sldId id="1313" r:id="rId8"/>
    <p:sldId id="1320" r:id="rId9"/>
    <p:sldId id="1321" r:id="rId10"/>
    <p:sldId id="1323" r:id="rId11"/>
    <p:sldId id="1322" r:id="rId12"/>
    <p:sldId id="1324" r:id="rId13"/>
    <p:sldId id="1325" r:id="rId14"/>
    <p:sldId id="1326" r:id="rId15"/>
    <p:sldId id="1327" r:id="rId16"/>
    <p:sldId id="1337" r:id="rId17"/>
    <p:sldId id="1338" r:id="rId18"/>
    <p:sldId id="1339" r:id="rId19"/>
    <p:sldId id="1340" r:id="rId20"/>
    <p:sldId id="1345" r:id="rId21"/>
    <p:sldId id="1346" r:id="rId22"/>
    <p:sldId id="1347" r:id="rId23"/>
    <p:sldId id="1314" r:id="rId24"/>
    <p:sldId id="1315" r:id="rId25"/>
    <p:sldId id="1316" r:id="rId26"/>
    <p:sldId id="1317" r:id="rId27"/>
    <p:sldId id="1318" r:id="rId28"/>
    <p:sldId id="1319" r:id="rId29"/>
    <p:sldId id="1328" r:id="rId30"/>
    <p:sldId id="1329" r:id="rId31"/>
    <p:sldId id="1341" r:id="rId32"/>
    <p:sldId id="1342" r:id="rId33"/>
    <p:sldId id="1343" r:id="rId34"/>
    <p:sldId id="1344" r:id="rId3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86" d="100"/>
          <a:sy n="86" d="100"/>
        </p:scale>
        <p:origin x="614" y="5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2024</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2024</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a:t>March 2024</a:t>
            </a:r>
            <a:endParaRPr lang="en-US" dirty="0"/>
          </a:p>
        </p:txBody>
      </p:sp>
      <p:sp>
        <p:nvSpPr>
          <p:cNvPr id="5" name="页脚占位符 4"/>
          <p:cNvSpPr>
            <a:spLocks noGrp="1"/>
          </p:cNvSpPr>
          <p:nvPr>
            <p:ph type="ftr" idx="11"/>
          </p:nvPr>
        </p:nvSpPr>
        <p:spPr/>
        <p:txBody>
          <a:bodyPr/>
          <a:lstStyle/>
          <a:p>
            <a:pPr eaLnBrk="0" hangingPunct="0">
              <a:defRPr/>
            </a:pPr>
            <a:r>
              <a:rPr lang="en-US" dirty="0"/>
              <a:t>Bo Sun (</a:t>
            </a:r>
            <a:r>
              <a:rPr lang="en-US" dirty="0" err="1"/>
              <a:t>Sanechips</a:t>
            </a:r>
            <a:r>
              <a:rPr lang="en-US" dirty="0"/>
              <a:t>)</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文本占位符 2"/>
          <p:cNvSpPr>
            <a:spLocks noGrp="1"/>
          </p:cNvSpPr>
          <p:nvPr>
            <p:ph type="body"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eaLnBrk="0" hangingPunct="0">
              <a:defRPr/>
            </a:pPr>
            <a:r>
              <a:rPr lang="en-US"/>
              <a:t>March 2024</a:t>
            </a:r>
            <a:endParaRPr lang="en-US" dirty="0"/>
          </a:p>
        </p:txBody>
      </p:sp>
      <p:sp>
        <p:nvSpPr>
          <p:cNvPr id="5" name="页脚占位符 4"/>
          <p:cNvSpPr>
            <a:spLocks noGrp="1"/>
          </p:cNvSpPr>
          <p:nvPr>
            <p:ph type="ftr" sz="quarter" idx="11"/>
          </p:nvPr>
        </p:nvSpPr>
        <p:spPr/>
        <p:txBody>
          <a:bodyPr/>
          <a:lstStyle/>
          <a:p>
            <a:pPr eaLnBrk="0" hangingPunct="0">
              <a:defRPr/>
            </a:pPr>
            <a:r>
              <a:rPr lang="en-US" dirty="0"/>
              <a:t>Bo Sun (</a:t>
            </a:r>
            <a:r>
              <a:rPr lang="en-US" dirty="0" err="1"/>
              <a:t>Sanechips</a:t>
            </a:r>
            <a:r>
              <a:rPr lang="en-US" dirty="0"/>
              <a:t>)</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a:t>Bo Sun (</a:t>
            </a:r>
            <a:r>
              <a:rPr lang="en-US" dirty="0" err="1"/>
              <a:t>Sanechips</a:t>
            </a:r>
            <a:r>
              <a:rPr lang="en-US" dirty="0"/>
              <a:t>)</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t>March 2024</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March 2024</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(Sanechips)</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z="1350" strike="noStrike" noProof="1"/>
              <a:t>第四级</a:t>
            </a:r>
            <a:endParaRPr lang="zh-CN" altLang="en-US" strike="noStrike" noProof="1"/>
          </a:p>
          <a:p>
            <a:pPr lvl="4" fontAlgn="base"/>
            <a:r>
              <a:rPr lang="zh-CN" altLang="en-US" sz="1350" strike="noStrike" noProof="1"/>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z="1350" strike="noStrike" noProof="1"/>
              <a:t>第四级</a:t>
            </a:r>
            <a:endParaRPr lang="zh-CN" altLang="en-US" strike="noStrike" noProof="1"/>
          </a:p>
          <a:p>
            <a:pPr lvl="4" fontAlgn="base"/>
            <a:r>
              <a:rPr lang="zh-CN" altLang="en-US" sz="1350" strike="noStrike" noProof="1"/>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March 2024</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(Sanechips)</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z="1350" strike="noStrike" noProof="1"/>
              <a:t>第三级</a:t>
            </a:r>
            <a:endParaRPr lang="zh-CN" altLang="en-US" strike="noStrike" noProof="1"/>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z="1350" strike="noStrike" noProof="1"/>
              <a:t>第三级</a:t>
            </a:r>
            <a:endParaRPr lang="zh-CN" altLang="en-US" strike="noStrike" noProof="1"/>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March 2024</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(Sanechips)</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t>March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a:t>Bo Sun (</a:t>
            </a:r>
            <a:r>
              <a:rPr lang="en-US" dirty="0" err="1"/>
              <a:t>Sanechips</a:t>
            </a:r>
            <a:r>
              <a:rPr lang="en-US" dirty="0"/>
              <a:t>)</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t>March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a:t>Bo Sun (</a:t>
            </a:r>
            <a:r>
              <a:rPr lang="en-US" dirty="0" err="1"/>
              <a:t>Sanechips</a:t>
            </a:r>
            <a:r>
              <a:rPr lang="en-US" dirty="0"/>
              <a:t>)</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March 2024</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(Sanechips)</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March 2024</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(Sanechips)</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a:t>March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a:t>Bo Sun (</a:t>
            </a:r>
            <a:r>
              <a:rPr lang="en-US" dirty="0" err="1"/>
              <a:t>Sanechips</a:t>
            </a:r>
            <a:r>
              <a:rPr lang="en-US" dirty="0"/>
              <a:t>)</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1529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GB"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rPr>
              <a:t>Report</a:t>
            </a:r>
            <a:endParaRPr kumimoji="0" lang="en-GB" altLang="zh-CN"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0479</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3/11-23-1212-03-0amp-ieee-802-11-amp-sg-proposed-csd.docx" TargetMode="External"/><Relationship Id="rId2" Type="http://schemas.openxmlformats.org/officeDocument/2006/relationships/hyperlink" Target="https://mentor.ieee.org/802.11/dcn/23/11-23-1006-05-0amp-ieee-802-11-amp-sg-proposed-par.docx"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a:t>March 2024</a:t>
            </a:r>
            <a:endParaRPr lang="en-US" dirty="0"/>
          </a:p>
        </p:txBody>
      </p:sp>
      <p:sp>
        <p:nvSpPr>
          <p:cNvPr id="5" name="页脚占位符 4"/>
          <p:cNvSpPr>
            <a:spLocks noGrp="1"/>
          </p:cNvSpPr>
          <p:nvPr>
            <p:ph type="ftr" idx="11"/>
          </p:nvPr>
        </p:nvSpPr>
        <p:spPr/>
        <p:txBody>
          <a:bodyPr/>
          <a:lstStyle/>
          <a:p>
            <a:pPr eaLnBrk="0" hangingPunct="0">
              <a:defRPr/>
            </a:pPr>
            <a:r>
              <a:rPr lang="en-US"/>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a:t>
            </a:r>
            <a:r>
              <a:rPr kumimoji="0" lang="en-US" altLang="en-US" sz="3200" b="1" i="0" u="none" strike="noStrike" kern="0" cap="none" spc="0" normalizeH="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AMP PAR/CSD Comments and Resolutions</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2024-03-13</a:t>
            </a: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name="Document" r:id="rId2" imgW="8336280" imgH="1019810" progId="Word.Document.8">
                  <p:embed/>
                </p:oleObj>
              </mc:Choice>
              <mc:Fallback>
                <p:oleObj name="Document" r:id="rId2" imgW="8336280" imgH="1019810" progId="Word.Document.8">
                  <p:embed/>
                  <p:pic>
                    <p:nvPicPr>
                      <p:cNvPr id="0" name="Object 11"/>
                      <p:cNvPicPr/>
                      <p:nvPr/>
                    </p:nvPicPr>
                    <p:blipFill>
                      <a:blip r:embed="rId3"/>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IEEE-SA NesCom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928689" y="1828842"/>
            <a:ext cx="10461624" cy="4348480"/>
          </a:xfrm>
          <a:prstGeom prst="rect">
            <a:avLst/>
          </a:prstGeom>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None/>
              <a:defRPr/>
            </a:pP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Proposed resolutions to PC10 - PC12:</a:t>
            </a:r>
          </a:p>
          <a:p>
            <a:pPr marL="0" marR="0" lvl="0" indent="0" algn="l" defTabSz="914400" rtl="0" eaLnBrk="0" fontAlgn="base" latinLnBrk="0" hangingPunct="0">
              <a:lnSpc>
                <a:spcPct val="100000"/>
              </a:lnSpc>
              <a:spcBef>
                <a:spcPct val="20000"/>
              </a:spcBef>
              <a:spcAft>
                <a:spcPct val="0"/>
              </a:spcAft>
              <a:buClrTx/>
              <a:buSzTx/>
              <a:buNone/>
              <a:defRPr/>
            </a:pP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Modify the text in 5.2.b to be as follows, and remove the related text in 8.1.</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"This amendment defines modifications to both the IEEE 802.11 Medium Access Control layer (MAC) and Physical Layers (PHY) to enable operation of an Ambient Power communication (AMP) station (STA) that is powered using energy harvesting.</a:t>
            </a:r>
          </a:p>
          <a:p>
            <a:pPr marL="457200" marR="0" lvl="1" indent="0" algn="l" defTabSz="914400" rtl="0" eaLnBrk="0" fontAlgn="base" latinLnBrk="0" hangingPunct="0">
              <a:lnSpc>
                <a:spcPct val="100000"/>
              </a:lnSpc>
              <a:spcBef>
                <a:spcPct val="20000"/>
              </a:spcBef>
              <a:spcAft>
                <a:spcPct val="0"/>
              </a:spcAft>
              <a:buClrTx/>
              <a:buSzTx/>
              <a:buNone/>
              <a:defRPr/>
            </a:pPr>
            <a:endPar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Operation in the sub-1 Gigahertz (GHz) and the 2.4 GHz is defined. Specifically, at least one mode of data communication in the sub-1 GHz band is defined,</a:t>
            </a:r>
            <a:r>
              <a:rPr kumimoji="0" lang="en-US" sz="1800" i="0" u="none" strike="noStrike" kern="0" cap="none" spc="0" normalizeH="0" noProof="0" dirty="0">
                <a:ln>
                  <a:noFill/>
                </a:ln>
                <a:solidFill>
                  <a:srgbClr val="00B050"/>
                </a:solidFill>
                <a:effectLst/>
                <a:uLnTx/>
                <a:uFillTx/>
                <a:latin typeface="+mn-lt"/>
                <a:ea typeface="MS PGothic" panose="020B0600070205080204" pitchFamily="34" charset="-128"/>
                <a:cs typeface="MS PGothic" panose="020B0600070205080204" pitchFamily="34" charset="-128"/>
              </a:rPr>
              <a:t> </a:t>
            </a: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at least one mode of data communication in the 2.4 GHz band with the AMP communication access category (AC) being set to AC_BK (background) is defined, and at least one mode of wireless power transfer in the sub-1 GHz band is defined to support RF energy harvesting.</a:t>
            </a:r>
          </a:p>
          <a:p>
            <a:pPr marL="457200" marR="0" lvl="1" indent="0" algn="l" defTabSz="914400" rtl="0" eaLnBrk="0" fontAlgn="base" latinLnBrk="0" hangingPunct="0">
              <a:lnSpc>
                <a:spcPct val="100000"/>
              </a:lnSpc>
              <a:spcBef>
                <a:spcPct val="20000"/>
              </a:spcBef>
              <a:spcAft>
                <a:spcPct val="0"/>
              </a:spcAft>
              <a:buClrTx/>
              <a:buSzTx/>
              <a:buNone/>
              <a:defRPr/>
            </a:pPr>
            <a:endPar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This amendment defines mechanisms for coexistence of an AMP STA and deployed STAs compliant with IEEE Std 802.11™-2020 that operate in the same radio frequency band as the AMP STA. "</a:t>
            </a:r>
          </a:p>
          <a:p>
            <a:pPr marR="0" lvl="1" algn="l" defTabSz="914400" rtl="0" eaLnBrk="0" fontAlgn="base" latinLnBrk="0" hangingPunct="0">
              <a:lnSpc>
                <a:spcPct val="100000"/>
              </a:lnSpc>
              <a:spcBef>
                <a:spcPct val="20000"/>
              </a:spcBef>
              <a:spcAft>
                <a:spcPct val="0"/>
              </a:spcAft>
              <a:buClrTx/>
              <a:buSzTx/>
              <a:defRPr/>
            </a:pPr>
            <a:endParaRPr kumimoji="0" lang="en-US"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IEEE-SA NesCom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0070"/>
            <a:ext cx="9753600" cy="4658995"/>
          </a:xfrm>
          <a:prstGeom prst="rect">
            <a:avLst/>
          </a:prstGeom>
        </p:spPr>
        <p:txBody>
          <a:bodyPr>
            <a:normAutofit fontScale="97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PC13</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5.4:</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In Sec. 5.4, the second paragraph seems to apply to the Amendment for AMP, and seems to be missing a noun, such as "operations" after "requirements to maintenance-free, ....".</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Consider adding "operations" and changing "requirements to" to "requirements for", such as:</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"However, there are still many use cases and applications that cannot be addressed using existing IEEE 802.11 based WLAN IoT technologies due to requirements for maintenance-free operation, ultra-low complexity, very small size, very long lifecycle, and the limitations of conventional batteries.""</a:t>
            </a: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solidFill>
                  <a:srgbClr val="00B050"/>
                </a:solidFill>
                <a:effectLst/>
                <a:uLnTx/>
                <a:uFillTx/>
                <a:sym typeface="+mn-ea"/>
              </a:rPr>
              <a:t>Resolution (Dorothy suggested): Accepted </a:t>
            </a:r>
            <a:r>
              <a:rPr lang="en-US" kern="0" noProof="0" dirty="0">
                <a:ln>
                  <a:noFill/>
                </a:ln>
                <a:solidFill>
                  <a:srgbClr val="00B050"/>
                </a:solidFill>
                <a:effectLst/>
                <a:uLnTx/>
                <a:uFillTx/>
                <a:sym typeface="+mn-ea"/>
              </a:rPr>
              <a:t>and the AMP PAR document will be modified accordingly</a:t>
            </a:r>
            <a:endParaRPr kumimoji="0" lang="en-US" altLang="zh-CN" sz="2000" i="0" u="none" strike="noStrike" kern="0" cap="none" spc="0" normalizeH="0" baseline="0" noProof="0" dirty="0">
              <a:ln>
                <a:noFill/>
              </a:ln>
              <a:solidFill>
                <a:srgbClr val="00B050"/>
              </a:solidFill>
              <a:effectLst/>
              <a:uLnTx/>
              <a:uFillTx/>
            </a:endParaRPr>
          </a:p>
          <a:p>
            <a:pPr marL="457200" marR="0" lvl="1" indent="0" algn="l" defTabSz="914400" rtl="0" eaLnBrk="0" fontAlgn="base" latinLnBrk="0" hangingPunct="0">
              <a:lnSpc>
                <a:spcPct val="100000"/>
              </a:lnSpc>
              <a:spcBef>
                <a:spcPct val="20000"/>
              </a:spcBef>
              <a:spcAft>
                <a:spcPct val="0"/>
              </a:spcAft>
              <a:buClrTx/>
              <a:buSzTx/>
              <a:buNone/>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802.15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PC14</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2.1 </a:t>
            </a:r>
            <a:r>
              <a:rPr lang="en-US" altLang="zh-CN" kern="0" dirty="0"/>
              <a:t>Title</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p>
          <a:p>
            <a:pPr marL="457200" lvl="1" indent="0">
              <a:buNone/>
              <a:defRPr/>
            </a:pPr>
            <a:r>
              <a:rPr lang="en-GB" altLang="zh-CN" kern="0" dirty="0"/>
              <a:t>There is not a definition of Ambient Power Communication –it appears that this project might include power transfer, so the title is misleading</a:t>
            </a:r>
            <a:r>
              <a:rPr lang="zh-CN" altLang="en-US" kern="0" dirty="0"/>
              <a:t>.</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Thanks</a:t>
            </a:r>
            <a:r>
              <a:rPr kumimoji="0" lang="en-US" sz="2000" i="0" u="none" strike="noStrike" kern="0" cap="none" spc="0" normalizeH="0" noProof="0" dirty="0">
                <a:ln>
                  <a:noFill/>
                </a:ln>
                <a:solidFill>
                  <a:srgbClr val="00B050"/>
                </a:solidFill>
                <a:effectLst/>
                <a:uLnTx/>
                <a:uFillTx/>
                <a:latin typeface="+mn-lt"/>
                <a:ea typeface="MS PGothic" panose="020B0600070205080204" pitchFamily="34" charset="-128"/>
                <a:cs typeface="MS PGothic" panose="020B0600070205080204" pitchFamily="34" charset="-128"/>
              </a:rPr>
              <a:t> for the comment. The title “Ambient Power Communication” is the shorter name for what has been described in the scope of project. It highlights that the fundamental character of the proposed amendment is to enable ambient </a:t>
            </a:r>
            <a:r>
              <a:rPr lang="en-US" kern="0" dirty="0">
                <a:solidFill>
                  <a:srgbClr val="00B050"/>
                </a:solidFill>
              </a:rPr>
              <a:t>power-enabled devices </a:t>
            </a:r>
            <a:r>
              <a:rPr kumimoji="0" lang="en-US" sz="2000" i="0" u="none" strike="noStrike" kern="0" cap="none" spc="0" normalizeH="0" noProof="0" dirty="0">
                <a:ln>
                  <a:noFill/>
                </a:ln>
                <a:solidFill>
                  <a:srgbClr val="00B050"/>
                </a:solidFill>
                <a:effectLst/>
                <a:uLnTx/>
                <a:uFillTx/>
                <a:latin typeface="+mn-lt"/>
                <a:ea typeface="MS PGothic" panose="020B0600070205080204" pitchFamily="34" charset="-128"/>
                <a:cs typeface="MS PGothic" panose="020B0600070205080204" pitchFamily="34" charset="-128"/>
              </a:rPr>
              <a:t>communication in the 802.11 scope.</a:t>
            </a:r>
            <a:endPar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PC15</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5.2.b Scope of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kern="0" dirty="0"/>
              <a:t>The scope talks about “energy harvesting”, then in 8.1 “power transfer” is mentioned. If power transfer is part of the project, then it should be included in the scope</a:t>
            </a:r>
            <a:endParaRPr lang="zh-CN" altLang="en-US" sz="2000" kern="0" noProof="0" dirty="0">
              <a:ln>
                <a:noFill/>
              </a:ln>
              <a:effectLst/>
              <a:uLnTx/>
              <a:uFillTx/>
              <a:sym typeface="+mn-ea"/>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solidFill>
                  <a:srgbClr val="00B050"/>
                </a:solidFill>
                <a:effectLst/>
                <a:uLnTx/>
                <a:uFillTx/>
                <a:sym typeface="+mn-ea"/>
              </a:rPr>
              <a:t>Resolution: </a:t>
            </a:r>
            <a:r>
              <a:rPr lang="en-US" kern="0" noProof="0" dirty="0">
                <a:ln>
                  <a:noFill/>
                </a:ln>
                <a:solidFill>
                  <a:srgbClr val="00B050"/>
                </a:solidFill>
                <a:effectLst/>
                <a:uLnTx/>
                <a:uFillTx/>
                <a:sym typeface="+mn-ea"/>
              </a:rPr>
              <a:t>Accepted and the AMP PAR document will be modified accordingly</a:t>
            </a:r>
            <a:endParaRPr kumimoji="0" lang="zh-CN" altLang="en-US" sz="2400"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802.15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600248"/>
            <a:ext cx="9753600" cy="4903745"/>
          </a:xfrm>
          <a:prstGeom prst="rect">
            <a:avLst/>
          </a:prstGeom>
        </p:spPr>
        <p:txBody>
          <a:bodyPr>
            <a:normAutofit fontScale="8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PC16</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lvl="1" indent="0">
              <a:buNone/>
              <a:defRPr/>
            </a:pPr>
            <a:r>
              <a:rPr lang="en-US" altLang="zh-CN" kern="0" dirty="0">
                <a:sym typeface="+mn-ea"/>
              </a:rPr>
              <a:t>5.2.b Scope of Project </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p>
          <a:p>
            <a:pPr marL="457200" lvl="1" indent="0">
              <a:buNone/>
              <a:defRPr/>
            </a:pPr>
            <a:r>
              <a:rPr lang="en-GB" altLang="zh-CN" kern="0" dirty="0"/>
              <a:t>The scope mentions coexistence with 802.11-2020:  will it be interoperable with 802.11-2020?</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Thanks for the question. </a:t>
            </a:r>
            <a:r>
              <a:rPr lang="en-US" kern="0" dirty="0">
                <a:solidFill>
                  <a:srgbClr val="00B050"/>
                </a:solidFill>
              </a:rPr>
              <a:t>T</a:t>
            </a: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he answer is interoperability with 802.11-2020</a:t>
            </a:r>
            <a:r>
              <a:rPr kumimoji="0" lang="en-US" sz="2000" i="0" u="none" strike="noStrike" kern="0" cap="none" spc="0" normalizeH="0" noProof="0" dirty="0">
                <a:ln>
                  <a:noFill/>
                </a:ln>
                <a:solidFill>
                  <a:srgbClr val="00B050"/>
                </a:solidFill>
                <a:effectLst/>
                <a:uLnTx/>
                <a:uFillTx/>
                <a:latin typeface="+mn-lt"/>
                <a:ea typeface="MS PGothic" panose="020B0600070205080204" pitchFamily="34" charset="-128"/>
                <a:cs typeface="MS PGothic" panose="020B0600070205080204" pitchFamily="34" charset="-128"/>
              </a:rPr>
              <a:t> is not the target of the proposed amendment therefore it is not specified in the PAR. </a:t>
            </a: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PC17</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5.2.b Scope of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sz="2100" kern="0" dirty="0"/>
              <a:t>How will the project ensure coexistence with other 802 standards operating in the bands, e.g. 802.15.4 and 802.15.6.  This is particularly concerning as we understand that power transfer using a downlink is under consideration (doc 11-24-0163), despite not being included in the scope of the project. How will coexistence with the 100s of millions of 802.15.4 devices using sub 1GHz, as well as sub 1 GHz (802.11ah) be managed?</a:t>
            </a: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solidFill>
                  <a:srgbClr val="00B050"/>
                </a:solidFill>
                <a:effectLst/>
                <a:uLnTx/>
                <a:uFillTx/>
                <a:sym typeface="+mn-ea"/>
              </a:rPr>
              <a:t>Resolution: </a:t>
            </a:r>
            <a:r>
              <a:rPr lang="en-US" kern="0" dirty="0">
                <a:solidFill>
                  <a:srgbClr val="00B050"/>
                </a:solidFill>
                <a:sym typeface="+mn-ea"/>
              </a:rPr>
              <a:t>Thanks for the question. The power transfer is included in the updated AMP PAR document. The proposed amendment will respect and be compliant with current spectrum regulation by-default to provide coexistence with other wireless technologies working on the interested spectrum bands. And the group will continue to consider the improvement of coexistence during the amendment development, if approved.</a:t>
            </a:r>
            <a:endParaRPr kumimoji="0" lang="zh-CN" altLang="en-US" sz="2400"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802.15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677035"/>
            <a:ext cx="9753600" cy="4979354"/>
          </a:xfrm>
          <a:prstGeom prst="rect">
            <a:avLst/>
          </a:prstGeom>
        </p:spPr>
        <p:txBody>
          <a:bodyPr>
            <a:normAutofit fontScale="8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PC18</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lvl="1" indent="0">
              <a:buNone/>
              <a:defRPr/>
            </a:pPr>
            <a:r>
              <a:rPr lang="en-US" altLang="zh-CN" kern="0" dirty="0">
                <a:sym typeface="+mn-ea"/>
              </a:rPr>
              <a:t>5.2.b Scope of Project </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p>
          <a:p>
            <a:pPr marL="457200" lvl="1" indent="0">
              <a:buNone/>
              <a:defRPr/>
            </a:pPr>
            <a:r>
              <a:rPr lang="en-GB" altLang="zh-CN" kern="0" dirty="0"/>
              <a:t>We suggest adding: This amendment shall defines mechanisms for coexistence for an AMP device and deployed devices compliant with IEEE </a:t>
            </a:r>
            <a:r>
              <a:rPr lang="en-GB" altLang="zh-CN" kern="0" dirty="0" err="1"/>
              <a:t>Std</a:t>
            </a:r>
            <a:r>
              <a:rPr lang="en-GB" altLang="zh-CN" kern="0" dirty="0"/>
              <a:t> 802.15.4TM that operate in the same radio frequency band as the AMP device</a:t>
            </a:r>
            <a:endParaRPr lang="zh-CN" altLang="en-US" kern="0" dirty="0"/>
          </a:p>
          <a:p>
            <a:pPr lvl="1">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Thanks for the comments. </a:t>
            </a:r>
            <a:r>
              <a:rPr lang="en-US" altLang="zh-CN" kern="0" dirty="0">
                <a:solidFill>
                  <a:srgbClr val="00B050"/>
                </a:solidFill>
                <a:sym typeface="+mn-ea"/>
              </a:rPr>
              <a:t>The proposed amendment will respect and be compliant with current spectrum regulation by-default to provide coexistence with other wireless technologies working on the interested spectrum bands. And the group will continue to consider the improvement of coexistence during the amendment development, if approved. The group is willing to discuss with 802.15 experts on the coexisting issue in the future.</a:t>
            </a:r>
            <a:endParaRPr kumimoji="0" 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PC19</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5.2.b Scope of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kern="0" dirty="0"/>
              <a:t>Currently there is no indication of range / distance for power transfer – please specify</a:t>
            </a:r>
            <a:endParaRPr lang="zh-CN" altLang="en-US" kern="0" dirty="0">
              <a:sym typeface="+mn-ea"/>
            </a:endParaRPr>
          </a:p>
          <a:p>
            <a:pPr lvl="1">
              <a:defRPr/>
            </a:pPr>
            <a:r>
              <a:rPr lang="en-US" sz="2000" kern="0" noProof="0" dirty="0">
                <a:ln>
                  <a:noFill/>
                </a:ln>
                <a:solidFill>
                  <a:srgbClr val="00B050"/>
                </a:solidFill>
                <a:effectLst/>
                <a:uLnTx/>
                <a:uFillTx/>
                <a:sym typeface="+mn-ea"/>
              </a:rPr>
              <a:t>Resolution: Thanks </a:t>
            </a:r>
            <a:r>
              <a:rPr lang="en-US" sz="2000" kern="0" noProof="0" dirty="0" err="1">
                <a:ln>
                  <a:noFill/>
                </a:ln>
                <a:solidFill>
                  <a:srgbClr val="00B050"/>
                </a:solidFill>
                <a:effectLst/>
                <a:uLnTx/>
                <a:uFillTx/>
                <a:sym typeface="+mn-ea"/>
              </a:rPr>
              <a:t>fo</a:t>
            </a:r>
            <a:r>
              <a:rPr lang="en-US" kern="0" dirty="0">
                <a:solidFill>
                  <a:srgbClr val="00B050"/>
                </a:solidFill>
                <a:sym typeface="+mn-ea"/>
              </a:rPr>
              <a:t>r the comment. The range/distance for power transfer is analyzed in the tech report (https://mentor.ieee.org/802.11/dcn/23/11-23-2203-01-0amp-updated-technical-report-on-support-of-amp-iot-devices-in-wlan.docx) and is subject to various applications/use scenarios/implementations. Therefore it is not specified in the PAR.</a:t>
            </a:r>
            <a:endParaRPr kumimoji="0" lang="zh-CN" altLang="en-US" sz="2400"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802.15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00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PC20</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lvl="1" indent="0">
              <a:buNone/>
              <a:defRPr/>
            </a:pPr>
            <a:r>
              <a:rPr lang="en-US" altLang="zh-CN" kern="0" dirty="0">
                <a:sym typeface="+mn-ea"/>
              </a:rPr>
              <a:t>5.2.b Scope of Project </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p>
          <a:p>
            <a:pPr marL="457200" lvl="1" indent="0">
              <a:lnSpc>
                <a:spcPct val="90000"/>
              </a:lnSpc>
              <a:buNone/>
              <a:defRPr/>
            </a:pPr>
            <a:r>
              <a:rPr lang="en-GB" altLang="zh-CN" kern="0" dirty="0"/>
              <a:t>Also note regulatory constraints including safety (i.e. human body)</a:t>
            </a:r>
            <a:endParaRPr lang="zh-CN" altLang="en-US" kern="0" dirty="0"/>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Thanks for the comments and reminding.</a:t>
            </a:r>
            <a:r>
              <a:rPr kumimoji="0" lang="en-US" sz="2000" i="0" u="none" strike="noStrike" kern="0" cap="none" spc="0" normalizeH="0" noProof="0" dirty="0">
                <a:ln>
                  <a:noFill/>
                </a:ln>
                <a:solidFill>
                  <a:srgbClr val="00B050"/>
                </a:solidFill>
                <a:effectLst/>
                <a:uLnTx/>
                <a:uFillTx/>
                <a:latin typeface="+mn-lt"/>
                <a:ea typeface="MS PGothic" panose="020B0600070205080204" pitchFamily="34" charset="-128"/>
                <a:cs typeface="MS PGothic" panose="020B0600070205080204" pitchFamily="34" charset="-128"/>
              </a:rPr>
              <a:t> The proposed amendment will be compliant with current applicable regulation policy/requirements by-default, including safety (i.e. human body) like other proposed amendments. Therefore it’s not specifically listed in the PAR.</a:t>
            </a:r>
            <a:endPar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lvl="0">
              <a:defRPr/>
            </a:pPr>
            <a:r>
              <a:rPr lang="en-US" altLang="zh-CN" kern="0" dirty="0">
                <a:sym typeface="+mn-ea"/>
              </a:rPr>
              <a:t>Comments PC21</a:t>
            </a:r>
            <a:endParaRPr lang="en-US" altLang="zh-CN" kern="0" dirty="0"/>
          </a:p>
          <a:p>
            <a:pPr lvl="1">
              <a:defRPr/>
            </a:pPr>
            <a:r>
              <a:rPr lang="en-US" altLang="zh-CN" kern="0" dirty="0">
                <a:sym typeface="+mn-ea"/>
              </a:rPr>
              <a:t>Comments: </a:t>
            </a:r>
            <a:endParaRPr lang="en-US" altLang="zh-CN" kern="0" dirty="0"/>
          </a:p>
          <a:p>
            <a:pPr marL="457200" lvl="1" indent="0">
              <a:buNone/>
              <a:defRPr/>
            </a:pPr>
            <a:r>
              <a:rPr lang="en-US" altLang="zh-CN" kern="0" dirty="0">
                <a:sym typeface="+mn-ea"/>
              </a:rPr>
              <a:t>8.1 :</a:t>
            </a:r>
            <a:endParaRPr lang="en-US" altLang="zh-CN" kern="0" dirty="0"/>
          </a:p>
          <a:p>
            <a:pPr marL="457200" lvl="1" indent="0">
              <a:buNone/>
              <a:defRPr/>
            </a:pPr>
            <a:r>
              <a:rPr lang="en-GB" altLang="zh-CN" kern="0" dirty="0"/>
              <a:t>First mention of power transfer; should include this in the scope.</a:t>
            </a:r>
            <a:endParaRPr lang="zh-CN" altLang="en-US" kern="0" dirty="0">
              <a:sym typeface="+mn-ea"/>
            </a:endParaRPr>
          </a:p>
          <a:p>
            <a:pPr lvl="1">
              <a:defRPr/>
            </a:pPr>
            <a:r>
              <a:rPr lang="en-US" altLang="zh-CN" kern="0" dirty="0">
                <a:solidFill>
                  <a:srgbClr val="00B050"/>
                </a:solidFill>
                <a:sym typeface="+mn-ea"/>
              </a:rPr>
              <a:t>Resolution: Accepted and the AMP PAR document will be modified accordingly.</a:t>
            </a:r>
            <a:endParaRPr lang="zh-CN" altLang="en-US" sz="2400" kern="0" dirty="0">
              <a:solidFill>
                <a:srgbClr val="00B050"/>
              </a:solidFill>
            </a:endParaRPr>
          </a:p>
          <a:p>
            <a:pPr marL="0" marR="0" lvl="0" indent="0" algn="l" defTabSz="914400" rtl="0" eaLnBrk="0" fontAlgn="base" latinLnBrk="0" hangingPunct="0">
              <a:lnSpc>
                <a:spcPct val="100000"/>
              </a:lnSpc>
              <a:spcBef>
                <a:spcPct val="20000"/>
              </a:spcBef>
              <a:buClrTx/>
              <a:buSzTx/>
              <a:buNone/>
              <a:defRPr/>
            </a:pPr>
            <a:endParaRPr kumimoji="0" lang="zh-CN" altLang="en-US" sz="2400" i="0" u="none" strike="noStrike" kern="0" cap="none" spc="0" normalizeH="0" baseline="0" noProof="0" dirty="0">
              <a:ln>
                <a:noFill/>
              </a:ln>
              <a:solidFill>
                <a:srgbClr val="FF000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802.1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PC22</a:t>
            </a:r>
          </a:p>
          <a:p>
            <a:pPr marR="0" lvl="1" algn="l" defTabSz="914400" rtl="0" eaLnBrk="0" fontAlgn="base" latinLnBrk="0" hangingPunct="0">
              <a:lnSpc>
                <a:spcPct val="100000"/>
              </a:lnSpc>
              <a:spcBef>
                <a:spcPct val="20000"/>
              </a:spcBef>
              <a:spcAft>
                <a:spcPct val="0"/>
              </a:spcAft>
              <a:buClrTx/>
              <a:buSzTx/>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p>
          <a:p>
            <a:pPr marL="457200" lvl="1" indent="0">
              <a:buNone/>
              <a:defRPr/>
            </a:pPr>
            <a:r>
              <a:rPr lang="en-US" altLang="zh-CN" kern="0" dirty="0">
                <a:sym typeface="+mn-ea"/>
              </a:rPr>
              <a:t>5.2.b Scope of Project </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p>
          <a:p>
            <a:pPr marL="457200" lvl="1" indent="0">
              <a:lnSpc>
                <a:spcPct val="90000"/>
              </a:lnSpc>
              <a:buNone/>
              <a:defRPr/>
            </a:pPr>
            <a:r>
              <a:rPr lang="en-GB" altLang="zh-CN" kern="0" dirty="0"/>
              <a:t>Suggest rewording the last sentence from “This amendment shall define” to </a:t>
            </a:r>
          </a:p>
          <a:p>
            <a:pPr marL="457200" lvl="1" indent="0">
              <a:lnSpc>
                <a:spcPct val="90000"/>
              </a:lnSpc>
              <a:buNone/>
              <a:defRPr/>
            </a:pPr>
            <a:r>
              <a:rPr lang="en-GB" altLang="zh-CN" kern="0" dirty="0"/>
              <a:t>“This amendment defines”</a:t>
            </a:r>
          </a:p>
          <a:p>
            <a:pPr marR="0" lvl="1" algn="l" defTabSz="914400" rtl="0" eaLnBrk="0" fontAlgn="base" latinLnBrk="0" hangingPunct="0">
              <a:lnSpc>
                <a:spcPct val="100000"/>
              </a:lnSpc>
              <a:spcBef>
                <a:spcPct val="20000"/>
              </a:spcBef>
              <a:spcAft>
                <a:spcPct val="0"/>
              </a:spcAft>
              <a:buClrTx/>
              <a:buSzTx/>
              <a:defRPr/>
            </a:pPr>
            <a:r>
              <a:rPr kumimoji="0" 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a:t>
            </a: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 </a:t>
            </a:r>
            <a:r>
              <a:rPr lang="en-US" altLang="zh-CN" kern="0" dirty="0">
                <a:solidFill>
                  <a:srgbClr val="00B050"/>
                </a:solidFill>
                <a:sym typeface="+mn-ea"/>
              </a:rPr>
              <a:t>Accepted and the addressed sentence will be modified to “This proposed amendment defines”</a:t>
            </a:r>
            <a:r>
              <a:rPr kumimoji="0" lang="en-US" sz="2000" i="0" u="none" strike="noStrike" kern="0" cap="none" spc="0" normalizeH="0" noProof="0" dirty="0">
                <a:ln>
                  <a:noFill/>
                </a:ln>
                <a:solidFill>
                  <a:srgbClr val="00B050"/>
                </a:solidFill>
                <a:effectLst/>
                <a:uLnTx/>
                <a:uFillTx/>
                <a:latin typeface="+mn-lt"/>
                <a:ea typeface="MS PGothic" panose="020B0600070205080204" pitchFamily="34" charset="-128"/>
                <a:cs typeface="MS PGothic" panose="020B0600070205080204" pitchFamily="34" charset="-128"/>
              </a:rPr>
              <a:t>.</a:t>
            </a:r>
            <a:endPar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marR="0" lvl="0" indent="0" algn="l" defTabSz="914400" rtl="0" eaLnBrk="0" fontAlgn="base" latinLnBrk="0" hangingPunct="0">
              <a:lnSpc>
                <a:spcPct val="100000"/>
              </a:lnSpc>
              <a:spcBef>
                <a:spcPct val="20000"/>
              </a:spcBef>
              <a:buClrTx/>
              <a:buSzTx/>
              <a:buNone/>
              <a:defRPr/>
            </a:pPr>
            <a:endParaRPr kumimoji="0" lang="zh-CN" altLang="en-US" sz="2400" i="0" u="none" strike="noStrike" kern="0" cap="none" spc="0" normalizeH="0" baseline="0" noProof="0" dirty="0">
              <a:ln>
                <a:noFill/>
              </a:ln>
              <a:solidFill>
                <a:srgbClr val="FF000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James Gilb</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0070"/>
            <a:ext cx="9753600" cy="4676140"/>
          </a:xfrm>
          <a:prstGeom prst="rect">
            <a:avLst/>
          </a:prstGeom>
        </p:spPr>
        <p:txBody>
          <a:bodyPr>
            <a:normAutofit fontScale="8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PC23</a:t>
            </a:r>
          </a:p>
          <a:p>
            <a:pPr marR="0" lvl="1" algn="l" defTabSz="914400" rtl="0" eaLnBrk="0" fontAlgn="base" latinLnBrk="0" hangingPunct="0">
              <a:lnSpc>
                <a:spcPct val="100000"/>
              </a:lnSpc>
              <a:spcBef>
                <a:spcPct val="20000"/>
              </a:spcBef>
              <a:spcAft>
                <a:spcPct val="0"/>
              </a:spcAft>
              <a:buClrTx/>
              <a:buSzTx/>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p>
          <a:p>
            <a:pPr marL="457200" lvl="1" indent="0">
              <a:buNone/>
              <a:defRPr/>
            </a:pPr>
            <a:r>
              <a:rPr lang="en-US" altLang="zh-CN" kern="0" dirty="0">
                <a:sym typeface="+mn-ea"/>
              </a:rPr>
              <a:t>5.2.b Scope of Project </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p>
          <a:p>
            <a:pPr marL="457200" lvl="1" indent="0">
              <a:lnSpc>
                <a:spcPct val="90000"/>
              </a:lnSpc>
              <a:buNone/>
              <a:defRPr/>
            </a:pPr>
            <a:r>
              <a:rPr lang="en-GB" altLang="zh-CN" kern="0" dirty="0"/>
              <a:t>Coexistence with other STAs for 802.11 is required, but not</a:t>
            </a:r>
            <a:r>
              <a:rPr lang="en-US" altLang="en-GB" kern="0" dirty="0"/>
              <a:t> </a:t>
            </a:r>
            <a:r>
              <a:rPr lang="en-GB" altLang="zh-CN" kern="0" dirty="0"/>
              <a:t>for IEEE 802.15.4 devices.   I suggest adding to the end of the scope</a:t>
            </a:r>
            <a:r>
              <a:rPr lang="en-US" altLang="en-GB" kern="0" dirty="0"/>
              <a:t> </a:t>
            </a:r>
            <a:r>
              <a:rPr lang="en-GB" altLang="zh-CN" kern="0" dirty="0"/>
              <a:t>the following:</a:t>
            </a:r>
          </a:p>
          <a:p>
            <a:pPr marL="457200" lvl="1" indent="0">
              <a:lnSpc>
                <a:spcPct val="90000"/>
              </a:lnSpc>
              <a:buNone/>
              <a:defRPr/>
            </a:pPr>
            <a:endParaRPr lang="en-GB" altLang="zh-CN" kern="0" dirty="0"/>
          </a:p>
          <a:p>
            <a:pPr marL="457200" lvl="1" indent="0">
              <a:lnSpc>
                <a:spcPct val="90000"/>
              </a:lnSpc>
              <a:buNone/>
              <a:defRPr/>
            </a:pPr>
            <a:r>
              <a:rPr lang="en-GB" altLang="zh-CN" kern="0" dirty="0"/>
              <a:t>"The amendment defines mechanisms for coexistence of an AMP STA with</a:t>
            </a:r>
            <a:r>
              <a:rPr lang="en-US" altLang="en-GB" kern="0" dirty="0"/>
              <a:t> </a:t>
            </a:r>
            <a:r>
              <a:rPr lang="en-GB" altLang="zh-CN" kern="0" dirty="0"/>
              <a:t>deployed STAs compliant with IEEE Std 802.11-2020 and devices compliant</a:t>
            </a:r>
            <a:r>
              <a:rPr lang="en-US" altLang="en-GB" kern="0" dirty="0"/>
              <a:t> </a:t>
            </a:r>
            <a:r>
              <a:rPr lang="en-GB" altLang="zh-CN" kern="0" dirty="0"/>
              <a:t>with IEEE Std 802.15.4-2020."</a:t>
            </a:r>
          </a:p>
          <a:p>
            <a:pPr marL="457200" lvl="1" indent="0">
              <a:lnSpc>
                <a:spcPct val="90000"/>
              </a:lnSpc>
              <a:buNone/>
              <a:defRPr/>
            </a:pPr>
            <a:endParaRPr lang="en-GB" altLang="zh-CN" kern="0" dirty="0"/>
          </a:p>
          <a:p>
            <a:pPr marL="457200" lvl="1" indent="0">
              <a:lnSpc>
                <a:spcPct val="90000"/>
              </a:lnSpc>
              <a:buNone/>
              <a:defRPr/>
            </a:pPr>
            <a:r>
              <a:rPr lang="en-GB" altLang="zh-CN" kern="0" dirty="0"/>
              <a:t>and add 802.15.4's title in 8.1.</a:t>
            </a:r>
          </a:p>
          <a:p>
            <a:pPr marL="457200" lvl="1" indent="0">
              <a:lnSpc>
                <a:spcPct val="90000"/>
              </a:lnSpc>
              <a:buNone/>
              <a:defRPr/>
            </a:pPr>
            <a:endParaRPr lang="en-GB" altLang="zh-CN" kern="0" dirty="0"/>
          </a:p>
          <a:p>
            <a:pPr marL="457200" lvl="1" indent="0">
              <a:lnSpc>
                <a:spcPct val="90000"/>
              </a:lnSpc>
              <a:buNone/>
              <a:defRPr/>
            </a:pPr>
            <a:r>
              <a:rPr lang="en-GB" altLang="zh-CN" kern="0" dirty="0"/>
              <a:t>(NesCom and others have already pointed out that the "shall" can't be in</a:t>
            </a:r>
            <a:r>
              <a:rPr lang="en-US" altLang="en-GB" kern="0" dirty="0"/>
              <a:t> </a:t>
            </a:r>
            <a:r>
              <a:rPr lang="en-GB" altLang="zh-CN" kern="0" dirty="0"/>
              <a:t>the scope)</a:t>
            </a:r>
            <a:r>
              <a:rPr kumimoji="0" lang="en-US" sz="2000" i="0" u="none" strike="noStrike" kern="0" cap="none" spc="0" normalizeH="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solidFill>
                  <a:srgbClr val="00B050"/>
                </a:solidFill>
                <a:effectLst/>
                <a:uLnTx/>
                <a:uFillTx/>
                <a:sym typeface="+mn-ea"/>
              </a:rPr>
              <a:t>Thanks for the comment. </a:t>
            </a:r>
            <a:r>
              <a:rPr lang="en-US" altLang="zh-CN" kern="0" dirty="0">
                <a:solidFill>
                  <a:srgbClr val="00B050"/>
                </a:solidFill>
                <a:sym typeface="+mn-ea"/>
              </a:rPr>
              <a:t>The proposed amendment will respect and be compliant with current spectrum regulation by-default to provide coexistence with other wireless technologies working on the interested spectrum bands. And the group will continue to consider the improvement of coexistence during the amendment development, if approved. The group is willing to discuss with 802.15 experts on the coexisting issue in the future. The “shall” will be removed from the scope of AMP PAR document.</a:t>
            </a:r>
            <a:endParaRPr kumimoji="0" lang="en-US" sz="2000" b="1" i="0" u="none" strike="noStrike" kern="0" cap="none" spc="0" normalizeH="0" baseline="0" noProof="0" dirty="0">
              <a:ln>
                <a:noFill/>
              </a:ln>
              <a:solidFill>
                <a:srgbClr val="00B050"/>
              </a:solidFill>
              <a:effectLst/>
              <a:uLnTx/>
              <a:uFillTx/>
            </a:endParaRPr>
          </a:p>
          <a:p>
            <a:pPr marL="0" marR="0" lvl="0" indent="0" algn="l" defTabSz="914400" rtl="0" eaLnBrk="0" fontAlgn="base" latinLnBrk="0" hangingPunct="0">
              <a:lnSpc>
                <a:spcPct val="100000"/>
              </a:lnSpc>
              <a:spcBef>
                <a:spcPct val="20000"/>
              </a:spcBef>
              <a:buClrTx/>
              <a:buSzTx/>
              <a:buNone/>
              <a:defRPr/>
            </a:pPr>
            <a:endPar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3895" algn="l"/>
                <a:tab pos="1369695" algn="l"/>
                <a:tab pos="2055495" algn="l"/>
                <a:tab pos="2741295" algn="l"/>
                <a:tab pos="3427095" algn="l"/>
                <a:tab pos="4112895" algn="l"/>
                <a:tab pos="4798695" algn="l"/>
                <a:tab pos="5484495" algn="l"/>
                <a:tab pos="6170295" algn="l"/>
                <a:tab pos="6856095" algn="l"/>
                <a:tab pos="754189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James Gilb</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977900" y="1733550"/>
            <a:ext cx="10389235" cy="460883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PC24</a:t>
            </a:r>
          </a:p>
          <a:p>
            <a:pPr marR="0" lvl="1" algn="l" defTabSz="914400" rtl="0" eaLnBrk="0" fontAlgn="base" latinLnBrk="0" hangingPunct="0">
              <a:lnSpc>
                <a:spcPct val="100000"/>
              </a:lnSpc>
              <a:spcBef>
                <a:spcPct val="20000"/>
              </a:spcBef>
              <a:spcAft>
                <a:spcPct val="0"/>
              </a:spcAft>
              <a:buClrTx/>
              <a:buSzTx/>
              <a:defRPr/>
            </a:pPr>
            <a:r>
              <a:rPr kumimoji="0" lang="en-US" altLang="zh-CN"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a:t>
            </a:r>
            <a:r>
              <a:rPr kumimoji="0" lang="en-US" altLang="zh-CN" sz="16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p>
          <a:p>
            <a:pPr marL="457200" lvl="1" indent="0">
              <a:buNone/>
              <a:defRPr/>
            </a:pPr>
            <a:r>
              <a:rPr lang="en-US" altLang="zh-CN" sz="1600" kern="0" dirty="0">
                <a:sym typeface="+mn-ea"/>
              </a:rPr>
              <a:t>8.1 </a:t>
            </a:r>
            <a:r>
              <a:rPr kumimoji="0" lang="en-US" altLang="zh-CN" sz="16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sz="1600" kern="0" dirty="0"/>
              <a:t>These aren't really explanatory notes, it seems like they are</a:t>
            </a:r>
            <a:r>
              <a:rPr lang="en-US" sz="1600" kern="0" dirty="0"/>
              <a:t> </a:t>
            </a:r>
            <a:r>
              <a:rPr sz="1600" kern="0" dirty="0"/>
              <a:t>scope items that got removed for some reason.  I would think that they</a:t>
            </a:r>
            <a:r>
              <a:rPr lang="en-US" sz="1600" kern="0" dirty="0"/>
              <a:t> </a:t>
            </a:r>
            <a:r>
              <a:rPr sz="1600" kern="0" dirty="0"/>
              <a:t>should be deleted as they don't affect the project.  Only the scope does</a:t>
            </a:r>
            <a:r>
              <a:rPr lang="en-US" sz="1600" kern="0" dirty="0"/>
              <a:t>.</a:t>
            </a:r>
            <a:endParaRPr sz="1600" kern="0" dirty="0"/>
          </a:p>
          <a:p>
            <a:pPr marL="457200" lvl="1" indent="0">
              <a:lnSpc>
                <a:spcPct val="90000"/>
              </a:lnSpc>
              <a:buNone/>
              <a:defRPr/>
            </a:pPr>
            <a:endParaRPr lang="en-GB" altLang="zh-CN" sz="1600" kern="0" dirty="0"/>
          </a:p>
          <a:p>
            <a:pPr marR="0" lvl="1" algn="l" defTabSz="914400" rtl="0" eaLnBrk="0" fontAlgn="base" latinLnBrk="0" hangingPunct="0">
              <a:lnSpc>
                <a:spcPct val="100000"/>
              </a:lnSpc>
              <a:spcBef>
                <a:spcPct val="20000"/>
              </a:spcBef>
              <a:spcAft>
                <a:spcPct val="0"/>
              </a:spcAft>
              <a:buClrTx/>
              <a:buSzTx/>
              <a:defRPr/>
            </a:pPr>
            <a:r>
              <a:rPr kumimoji="0" lang="en-US" sz="16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sz="1600" kern="0" noProof="0" dirty="0">
                <a:ln>
                  <a:noFill/>
                </a:ln>
                <a:solidFill>
                  <a:srgbClr val="00B050"/>
                </a:solidFill>
                <a:effectLst/>
                <a:uLnTx/>
                <a:uFillTx/>
                <a:sym typeface="+mn-ea"/>
              </a:rPr>
              <a:t>Thanks for the comment. </a:t>
            </a:r>
            <a:r>
              <a:rPr lang="en-US" altLang="zh-CN" sz="1600" kern="0" dirty="0">
                <a:solidFill>
                  <a:srgbClr val="00B050"/>
                </a:solidFill>
                <a:sym typeface="+mn-ea"/>
              </a:rPr>
              <a:t>The addressed content will be moved to Scope section of the AMP PAR document.</a:t>
            </a:r>
          </a:p>
          <a:p>
            <a:pPr marR="0" lvl="1" algn="l" defTabSz="914400" rtl="0" eaLnBrk="0" fontAlgn="base" latinLnBrk="0" hangingPunct="0">
              <a:lnSpc>
                <a:spcPct val="100000"/>
              </a:lnSpc>
              <a:spcBef>
                <a:spcPct val="20000"/>
              </a:spcBef>
              <a:spcAft>
                <a:spcPct val="0"/>
              </a:spcAft>
              <a:buClrTx/>
              <a:buSzTx/>
              <a:defRPr/>
            </a:pPr>
            <a:endParaRPr lang="en-US" altLang="zh-CN" sz="1600" kern="0" dirty="0">
              <a:solidFill>
                <a:schemeClr val="tx1"/>
              </a:solidFill>
              <a:sym typeface="+mn-ea"/>
            </a:endParaRPr>
          </a:p>
          <a:p>
            <a:pPr marR="0" lvl="0" algn="l" defTabSz="914400" rtl="0" eaLnBrk="0" fontAlgn="base" latinLnBrk="0" hangingPunct="0">
              <a:lnSpc>
                <a:spcPct val="100000"/>
              </a:lnSpc>
              <a:spcBef>
                <a:spcPct val="20000"/>
              </a:spcBef>
              <a:buClrTx/>
              <a:buSzTx/>
              <a:buFontTx/>
              <a:defRPr/>
            </a:pPr>
            <a:r>
              <a:rPr lang="en-US" altLang="zh-CN" sz="1800" b="1" kern="0" noProof="0" dirty="0">
                <a:ln>
                  <a:noFill/>
                </a:ln>
                <a:effectLst/>
                <a:uLnTx/>
                <a:uFillTx/>
                <a:sym typeface="+mn-ea"/>
              </a:rPr>
              <a:t>Comments PC25</a:t>
            </a:r>
            <a:endParaRPr kumimoji="0" lang="en-US" altLang="zh-CN"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1600" b="1" kern="0" noProof="0" dirty="0">
                <a:ln>
                  <a:noFill/>
                </a:ln>
                <a:effectLst/>
                <a:uLnTx/>
                <a:uFillTx/>
                <a:sym typeface="+mn-ea"/>
              </a:rPr>
              <a:t>Comment</a:t>
            </a:r>
            <a:r>
              <a:rPr lang="en-US" altLang="zh-CN" sz="1600" kern="0" noProof="0" dirty="0">
                <a:ln>
                  <a:noFill/>
                </a:ln>
                <a:effectLst/>
                <a:uLnTx/>
                <a:uFillTx/>
                <a:sym typeface="+mn-ea"/>
              </a:rPr>
              <a:t>: </a:t>
            </a:r>
            <a:endParaRPr kumimoji="0" lang="en-US" altLang="zh-CN" sz="16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1600" kern="0" dirty="0">
                <a:sym typeface="+mn-ea"/>
              </a:rPr>
              <a:t>8.1 </a:t>
            </a:r>
            <a:r>
              <a:rPr lang="en-US" altLang="zh-CN" sz="1600" kern="0" noProof="0" dirty="0">
                <a:ln>
                  <a:noFill/>
                </a:ln>
                <a:effectLst/>
                <a:uLnTx/>
                <a:uFillTx/>
                <a:sym typeface="+mn-ea"/>
              </a:rPr>
              <a:t>:  </a:t>
            </a:r>
            <a:r>
              <a:rPr sz="1600" kern="0" dirty="0">
                <a:sym typeface="+mn-ea"/>
              </a:rPr>
              <a:t>Wireless power transfer is either ambient power nor RF energy</a:t>
            </a:r>
            <a:r>
              <a:rPr lang="en-US" sz="1600" kern="0" dirty="0">
                <a:sym typeface="+mn-ea"/>
              </a:rPr>
              <a:t> </a:t>
            </a:r>
            <a:r>
              <a:rPr sz="1600" kern="0" dirty="0">
                <a:sym typeface="+mn-ea"/>
              </a:rPr>
              <a:t>harvesting.  If the intent is to do something like an active RFID</a:t>
            </a:r>
          </a:p>
          <a:p>
            <a:pPr marL="457200" lvl="1" indent="0">
              <a:lnSpc>
                <a:spcPct val="90000"/>
              </a:lnSpc>
              <a:buNone/>
              <a:defRPr/>
            </a:pPr>
            <a:r>
              <a:rPr sz="1600" kern="0" dirty="0">
                <a:sym typeface="+mn-ea"/>
              </a:rPr>
              <a:t>powered by a reader, then that should be in the scope and the name would</a:t>
            </a:r>
            <a:r>
              <a:rPr lang="en-US" sz="1600" kern="0" dirty="0">
                <a:sym typeface="+mn-ea"/>
              </a:rPr>
              <a:t> </a:t>
            </a:r>
            <a:r>
              <a:rPr sz="1600" kern="0" dirty="0">
                <a:sym typeface="+mn-ea"/>
              </a:rPr>
              <a:t>need to change.  I recommend deleting "at least one mode of wireless</a:t>
            </a:r>
            <a:r>
              <a:rPr lang="en-US" sz="1600" kern="0" dirty="0">
                <a:sym typeface="+mn-ea"/>
              </a:rPr>
              <a:t> </a:t>
            </a:r>
            <a:r>
              <a:rPr sz="1600" kern="0" dirty="0">
                <a:sym typeface="+mn-ea"/>
              </a:rPr>
              <a:t>power ... RF energy harvesting."</a:t>
            </a:r>
          </a:p>
          <a:p>
            <a:pPr marL="457200" lvl="1" indent="0">
              <a:lnSpc>
                <a:spcPct val="90000"/>
              </a:lnSpc>
              <a:buNone/>
              <a:defRPr/>
            </a:pPr>
            <a:endParaRPr lang="en-GB" altLang="zh-CN" sz="1600" kern="0" dirty="0"/>
          </a:p>
          <a:p>
            <a:pPr marR="0" lvl="1" algn="l" defTabSz="914400" rtl="0" eaLnBrk="0" fontAlgn="base" latinLnBrk="0" hangingPunct="0">
              <a:lnSpc>
                <a:spcPct val="100000"/>
              </a:lnSpc>
              <a:spcBef>
                <a:spcPct val="20000"/>
              </a:spcBef>
              <a:spcAft>
                <a:spcPct val="0"/>
              </a:spcAft>
              <a:buClrTx/>
              <a:buSzTx/>
              <a:defRPr/>
            </a:pPr>
            <a:r>
              <a:rPr lang="en-US" sz="1600" b="1" kern="0" noProof="0" dirty="0">
                <a:ln>
                  <a:noFill/>
                </a:ln>
                <a:solidFill>
                  <a:srgbClr val="00B050"/>
                </a:solidFill>
                <a:effectLst/>
                <a:uLnTx/>
                <a:uFillTx/>
                <a:sym typeface="+mn-ea"/>
              </a:rPr>
              <a:t>Resolution: </a:t>
            </a:r>
            <a:r>
              <a:rPr lang="en-US" sz="1600" kern="0" noProof="0" dirty="0">
                <a:ln>
                  <a:noFill/>
                </a:ln>
                <a:solidFill>
                  <a:srgbClr val="00B050"/>
                </a:solidFill>
                <a:effectLst/>
                <a:uLnTx/>
                <a:uFillTx/>
                <a:sym typeface="+mn-ea"/>
              </a:rPr>
              <a:t>Thanks for the comment. </a:t>
            </a:r>
            <a:r>
              <a:rPr lang="en-US" altLang="zh-CN" sz="1600" kern="0" dirty="0">
                <a:solidFill>
                  <a:srgbClr val="00B050"/>
                </a:solidFill>
                <a:sym typeface="+mn-ea"/>
              </a:rPr>
              <a:t>The addressed content will be moved to Scope section of the AMP PAR document. </a:t>
            </a:r>
            <a:endParaRPr kumimoji="0" lang="en-US" altLang="zh-CN" sz="1600" b="1" i="0" u="none" strike="noStrike" kern="0" cap="none" spc="0" normalizeH="0" baseline="0" noProof="0" dirty="0">
              <a:ln>
                <a:noFill/>
              </a:ln>
              <a:solidFill>
                <a:srgbClr val="00B050"/>
              </a:solidFill>
              <a:effectLst/>
              <a:uLnTx/>
              <a:uFillTx/>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3260" algn="l"/>
                <a:tab pos="1369060" algn="l"/>
                <a:tab pos="2054860" algn="l"/>
                <a:tab pos="2740660" algn="l"/>
                <a:tab pos="3426460" algn="l"/>
                <a:tab pos="4112260" algn="l"/>
                <a:tab pos="4798060" algn="l"/>
                <a:tab pos="5483860" algn="l"/>
                <a:tab pos="6169660" algn="l"/>
                <a:tab pos="6855460" algn="l"/>
                <a:tab pos="754126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James Gilb</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977900" y="1685290"/>
            <a:ext cx="10389235" cy="365633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PC26</a:t>
            </a:r>
          </a:p>
          <a:p>
            <a:pPr marR="0" lvl="1" algn="l" defTabSz="914400" rtl="0" eaLnBrk="0" fontAlgn="base" latinLnBrk="0" hangingPunct="0">
              <a:lnSpc>
                <a:spcPct val="100000"/>
              </a:lnSpc>
              <a:spcBef>
                <a:spcPct val="20000"/>
              </a:spcBef>
              <a:spcAft>
                <a:spcPct val="0"/>
              </a:spcAft>
              <a:buClrTx/>
              <a:buSzTx/>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p>
          <a:p>
            <a:pPr marL="457200" lvl="1" indent="0">
              <a:buNone/>
              <a:defRPr/>
            </a:pPr>
            <a:r>
              <a:rPr lang="en-US" altLang="zh-CN" kern="0" dirty="0"/>
              <a:t>"sub-1 Gigahertz (GHz)" should be "sub-1 GHz"  You have a number, hence the abbreviation of the unit is used.  If it was spelled out, it would be gigahertz and would not be followed with "(GHz)"</a:t>
            </a:r>
            <a:r>
              <a:rPr lang="en-US" kern="0" dirty="0"/>
              <a:t>.</a:t>
            </a:r>
            <a:endParaRPr kern="0" dirty="0"/>
          </a:p>
          <a:p>
            <a:pPr marL="457200" lvl="1" indent="0">
              <a:lnSpc>
                <a:spcPct val="90000"/>
              </a:lnSpc>
              <a:buNone/>
              <a:defRPr/>
            </a:pPr>
            <a:endParaRPr lang="en-GB" altLang="zh-CN" kern="0" dirty="0"/>
          </a:p>
          <a:p>
            <a:pPr lvl="1">
              <a:defRPr/>
            </a:pPr>
            <a:r>
              <a:rPr kumimoji="0" 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Thanks for the </a:t>
            </a:r>
            <a:r>
              <a:rPr lang="en-US" b="1" kern="0" dirty="0">
                <a:solidFill>
                  <a:srgbClr val="00B050"/>
                </a:solidFill>
              </a:rPr>
              <a:t>comment. The acronym abbreviation is expanded, as per the </a:t>
            </a:r>
            <a:r>
              <a:rPr lang="en-US" b="1" kern="0" dirty="0" err="1">
                <a:solidFill>
                  <a:srgbClr val="00B050"/>
                </a:solidFill>
              </a:rPr>
              <a:t>NesCom</a:t>
            </a:r>
            <a:r>
              <a:rPr lang="en-US" b="1" kern="0" dirty="0">
                <a:solidFill>
                  <a:srgbClr val="00B050"/>
                </a:solidFill>
              </a:rPr>
              <a:t> conventions, https://standards.ieee.org/about/sasb/nescom/conv/ Item 4, “All acronyms shall be spelled out at first use.”</a:t>
            </a:r>
            <a:endParaRPr kumimoji="0" lang="en-US" altLang="zh-CN" sz="2000" b="1" i="0" u="none" strike="noStrike" kern="0" cap="none" spc="0" normalizeH="0" baseline="0" noProof="0" dirty="0">
              <a:ln>
                <a:noFill/>
              </a:ln>
              <a:solidFill>
                <a:srgbClr val="00B050"/>
              </a:solidFill>
              <a:effectLst/>
              <a:uLnTx/>
              <a:uFillTx/>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4228465"/>
          </a:xfrm>
          <a:prstGeom prst="rect">
            <a:avLst/>
          </a:prstGeom>
        </p:spPr>
        <p:txBody>
          <a:bodyPr>
            <a:normAutofit fontScale="85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This document contains comments collected for AMP PAR/CSD documents and the resolution proposed by AMP SG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9 PAR comments and 10 CSD comments from 802.3 WG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4 PAR comments from </a:t>
            </a:r>
            <a:r>
              <a:rPr kumimoji="0" lang="en-US" altLang="en-US" sz="2400" b="1"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NesCom</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a:t>8 PAR comments and 4 CSD comments from 802.15 WG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a:sym typeface="+mn-ea"/>
              </a:rPr>
              <a:t>1 PAR comment and 3 CSD comments from 802.1 WG</a:t>
            </a:r>
            <a:endParaRPr lang="en-US" altLang="en-US" kern="0" dirty="0"/>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a:sym typeface="+mn-ea"/>
              </a:rPr>
              <a:t>4 PAR comments and 2 CSD comments from James Gilb</a:t>
            </a:r>
            <a:endParaRPr kumimoji="0" lang="en-US" altLang="en-US"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a:t>Resolutions marked in green has been reviewed in the group</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PAR and CSD documents under review:</a:t>
            </a:r>
          </a:p>
          <a:p>
            <a:pPr marL="800100" marR="0" lvl="1" indent="-342900" algn="l" defTabSz="914400" rtl="0" eaLnBrk="0" fontAlgn="base" latinLnBrk="0" hangingPunct="0">
              <a:lnSpc>
                <a:spcPct val="100000"/>
              </a:lnSpc>
              <a:spcBef>
                <a:spcPct val="20000"/>
              </a:spcBef>
              <a:spcAft>
                <a:spcPct val="0"/>
              </a:spcAft>
              <a:buClrTx/>
              <a:buSzTx/>
              <a:buFontTx/>
              <a:buChar char="•"/>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PAR: </a:t>
            </a:r>
            <a:r>
              <a:rPr kumimoji="0" lang="en-US" altLang="zh-CN" sz="20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ction="ppaction://hlinkfile"/>
              </a:rPr>
              <a:t>https://mentor.ieee.org/802.11/dcn/23/11-23-1006-05-0amp-ieee-802-11-amp-sg-proposed-par.docx</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800100" marR="0" lvl="1" indent="-342900" algn="l" defTabSz="914400" rtl="0" eaLnBrk="0" fontAlgn="base" latinLnBrk="0" hangingPunct="0">
              <a:lnSpc>
                <a:spcPct val="100000"/>
              </a:lnSpc>
              <a:spcBef>
                <a:spcPct val="20000"/>
              </a:spcBef>
              <a:spcAft>
                <a:spcPct val="0"/>
              </a:spcAft>
              <a:buClrTx/>
              <a:buSzTx/>
              <a:buFontTx/>
              <a:buChar char="•"/>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CSD: </a:t>
            </a:r>
            <a:r>
              <a:rPr kumimoji="0" lang="en-US" altLang="zh-CN" sz="20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https://mentor.ieee.org/802.11/dcn/23/11-23-1212-03-0amp-ieee-802-11-amp-sg-proposed-csd.docx</a:t>
            </a:r>
            <a:endParaRPr kumimoji="0" lang="en-US" altLang="zh-CN" sz="20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00050">
              <a:defRPr/>
            </a:pPr>
            <a:r>
              <a:rPr lang="en-US" altLang="zh-CN" u="sng" kern="0" dirty="0"/>
              <a:t>See slides 20-22 for a summary of the applied resulting changes</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a:t>Abstract</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8E3BD6-863C-4B6A-904A-9D378D504027}"/>
              </a:ext>
            </a:extLst>
          </p:cNvPr>
          <p:cNvSpPr>
            <a:spLocks noGrp="1"/>
          </p:cNvSpPr>
          <p:nvPr>
            <p:ph type="dt" idx="10"/>
          </p:nvPr>
        </p:nvSpPr>
        <p:spPr/>
        <p:txBody>
          <a:bodyPr/>
          <a:lstStyle/>
          <a:p>
            <a:pPr eaLnBrk="0" hangingPunct="0">
              <a:defRPr/>
            </a:pPr>
            <a:r>
              <a:rPr lang="en-US"/>
              <a:t>March 2024</a:t>
            </a:r>
            <a:endParaRPr lang="en-US" dirty="0"/>
          </a:p>
        </p:txBody>
      </p:sp>
      <p:sp>
        <p:nvSpPr>
          <p:cNvPr id="3" name="Footer Placeholder 2">
            <a:extLst>
              <a:ext uri="{FF2B5EF4-FFF2-40B4-BE49-F238E27FC236}">
                <a16:creationId xmlns:a16="http://schemas.microsoft.com/office/drawing/2014/main" id="{EFA8A581-1DA6-3FC2-69EC-931294793794}"/>
              </a:ext>
            </a:extLst>
          </p:cNvPr>
          <p:cNvSpPr>
            <a:spLocks noGrp="1"/>
          </p:cNvSpPr>
          <p:nvPr>
            <p:ph type="ftr" idx="11"/>
          </p:nvPr>
        </p:nvSpPr>
        <p:spPr/>
        <p:txBody>
          <a:bodyPr/>
          <a:lstStyle/>
          <a:p>
            <a:pPr eaLnBrk="0" hangingPunct="0">
              <a:defRPr/>
            </a:pPr>
            <a:r>
              <a:rPr lang="en-US"/>
              <a:t>Bo Sun (Sanechips)</a:t>
            </a:r>
            <a:endParaRPr lang="en-US" dirty="0"/>
          </a:p>
        </p:txBody>
      </p:sp>
      <p:sp>
        <p:nvSpPr>
          <p:cNvPr id="4" name="Slide Number Placeholder 3">
            <a:extLst>
              <a:ext uri="{FF2B5EF4-FFF2-40B4-BE49-F238E27FC236}">
                <a16:creationId xmlns:a16="http://schemas.microsoft.com/office/drawing/2014/main" id="{5606DBC4-FE26-3BC9-7BC3-7F1CDDCF174F}"/>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TextBox 5">
            <a:extLst>
              <a:ext uri="{FF2B5EF4-FFF2-40B4-BE49-F238E27FC236}">
                <a16:creationId xmlns:a16="http://schemas.microsoft.com/office/drawing/2014/main" id="{8A36B353-81A8-580C-9EFB-6E1EB93503CD}"/>
              </a:ext>
            </a:extLst>
          </p:cNvPr>
          <p:cNvSpPr txBox="1"/>
          <p:nvPr/>
        </p:nvSpPr>
        <p:spPr>
          <a:xfrm>
            <a:off x="1295526" y="2184724"/>
            <a:ext cx="7772196" cy="3539430"/>
          </a:xfrm>
          <a:prstGeom prst="rect">
            <a:avLst/>
          </a:prstGeom>
          <a:noFill/>
        </p:spPr>
        <p:txBody>
          <a:bodyPr wrap="square">
            <a:spAutoFit/>
          </a:bodyPr>
          <a:lstStyle/>
          <a:p>
            <a:r>
              <a:rPr lang="en-US" sz="1600" b="1" dirty="0"/>
              <a:t>5.2.b Scope of the project: </a:t>
            </a:r>
            <a:r>
              <a:rPr lang="en-US" sz="1600" dirty="0"/>
              <a:t>This amendment defines modifications to both the IEEE 802.11 Medium Access Control layer (MAC) and Physical Layers (PHY) to enable </a:t>
            </a:r>
            <a:r>
              <a:rPr lang="en-US" sz="1600" b="1" u="sng" dirty="0"/>
              <a:t>the</a:t>
            </a:r>
            <a:r>
              <a:rPr lang="en-US" sz="1600" dirty="0"/>
              <a:t> operation of an Ambient Power communication (AMP) station (STA) that is powered using energy harvesting.</a:t>
            </a:r>
          </a:p>
          <a:p>
            <a:endParaRPr lang="en-US" sz="1600" dirty="0"/>
          </a:p>
          <a:p>
            <a:r>
              <a:rPr lang="en-US" sz="1600" dirty="0"/>
              <a:t>Operation in sub-1 Gigahertz (GHz) and 2.4 GHz is defined. Specifically, at least one mode of data communication in </a:t>
            </a:r>
            <a:r>
              <a:rPr lang="en-US" sz="1600" b="1" u="sng" dirty="0"/>
              <a:t>the</a:t>
            </a:r>
            <a:r>
              <a:rPr lang="en-US" sz="1600" dirty="0"/>
              <a:t> sub-1 GHz band is defined and at least one mode of data communication in </a:t>
            </a:r>
            <a:r>
              <a:rPr lang="en-US" sz="1600" b="1" u="sng" dirty="0"/>
              <a:t>the</a:t>
            </a:r>
            <a:r>
              <a:rPr lang="en-US" sz="1600" dirty="0"/>
              <a:t> 2.4 GHz band with the AMP communication access category (AC) being set to AC_BK (background) is defined. </a:t>
            </a:r>
            <a:r>
              <a:rPr lang="en-US" sz="1600" b="1" u="sng" dirty="0"/>
              <a:t>At least one mode of wireless power transfer in the sub-1 GHz band is defined to support RF energy harvesting.</a:t>
            </a:r>
          </a:p>
          <a:p>
            <a:endParaRPr lang="en-US" sz="1600" dirty="0"/>
          </a:p>
          <a:p>
            <a:r>
              <a:rPr lang="en-US" sz="1600" dirty="0"/>
              <a:t>This amendment defines mechanisms for </a:t>
            </a:r>
            <a:r>
              <a:rPr lang="en-US" sz="1600" b="1" u="sng" dirty="0"/>
              <a:t>the</a:t>
            </a:r>
            <a:r>
              <a:rPr lang="en-US" sz="1600" dirty="0"/>
              <a:t> coexistence of an AMP STA and deployed STAs compliant with IEEE Std 802.11™-2020 that operate in the same radio frequency band as the AMP STA.</a:t>
            </a:r>
          </a:p>
        </p:txBody>
      </p:sp>
      <p:sp>
        <p:nvSpPr>
          <p:cNvPr id="7" name="标题 1">
            <a:extLst>
              <a:ext uri="{FF2B5EF4-FFF2-40B4-BE49-F238E27FC236}">
                <a16:creationId xmlns:a16="http://schemas.microsoft.com/office/drawing/2014/main" id="{158E8639-0139-C8F6-2D09-0E1BAA034C01}"/>
              </a:ext>
            </a:extLst>
          </p:cNvPr>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5.2.b Changes (indicated in bold)</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22870647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8E3BD6-863C-4B6A-904A-9D378D504027}"/>
              </a:ext>
            </a:extLst>
          </p:cNvPr>
          <p:cNvSpPr>
            <a:spLocks noGrp="1"/>
          </p:cNvSpPr>
          <p:nvPr>
            <p:ph type="dt" idx="10"/>
          </p:nvPr>
        </p:nvSpPr>
        <p:spPr/>
        <p:txBody>
          <a:bodyPr/>
          <a:lstStyle/>
          <a:p>
            <a:pPr eaLnBrk="0" hangingPunct="0">
              <a:defRPr/>
            </a:pPr>
            <a:r>
              <a:rPr lang="en-US"/>
              <a:t>March 2024</a:t>
            </a:r>
            <a:endParaRPr lang="en-US" dirty="0"/>
          </a:p>
        </p:txBody>
      </p:sp>
      <p:sp>
        <p:nvSpPr>
          <p:cNvPr id="3" name="Footer Placeholder 2">
            <a:extLst>
              <a:ext uri="{FF2B5EF4-FFF2-40B4-BE49-F238E27FC236}">
                <a16:creationId xmlns:a16="http://schemas.microsoft.com/office/drawing/2014/main" id="{EFA8A581-1DA6-3FC2-69EC-931294793794}"/>
              </a:ext>
            </a:extLst>
          </p:cNvPr>
          <p:cNvSpPr>
            <a:spLocks noGrp="1"/>
          </p:cNvSpPr>
          <p:nvPr>
            <p:ph type="ftr" idx="11"/>
          </p:nvPr>
        </p:nvSpPr>
        <p:spPr/>
        <p:txBody>
          <a:bodyPr/>
          <a:lstStyle/>
          <a:p>
            <a:pPr eaLnBrk="0" hangingPunct="0">
              <a:defRPr/>
            </a:pPr>
            <a:r>
              <a:rPr lang="en-US"/>
              <a:t>Bo Sun (Sanechips)</a:t>
            </a:r>
            <a:endParaRPr lang="en-US" dirty="0"/>
          </a:p>
        </p:txBody>
      </p:sp>
      <p:sp>
        <p:nvSpPr>
          <p:cNvPr id="4" name="Slide Number Placeholder 3">
            <a:extLst>
              <a:ext uri="{FF2B5EF4-FFF2-40B4-BE49-F238E27FC236}">
                <a16:creationId xmlns:a16="http://schemas.microsoft.com/office/drawing/2014/main" id="{5606DBC4-FE26-3BC9-7BC3-7F1CDDCF174F}"/>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TextBox 5">
            <a:extLst>
              <a:ext uri="{FF2B5EF4-FFF2-40B4-BE49-F238E27FC236}">
                <a16:creationId xmlns:a16="http://schemas.microsoft.com/office/drawing/2014/main" id="{8A36B353-81A8-580C-9EFB-6E1EB93503CD}"/>
              </a:ext>
            </a:extLst>
          </p:cNvPr>
          <p:cNvSpPr txBox="1"/>
          <p:nvPr/>
        </p:nvSpPr>
        <p:spPr>
          <a:xfrm>
            <a:off x="1295526" y="2184724"/>
            <a:ext cx="9219958" cy="4231287"/>
          </a:xfrm>
          <a:prstGeom prst="rect">
            <a:avLst/>
          </a:prstGeom>
          <a:noFill/>
        </p:spPr>
        <p:txBody>
          <a:bodyPr wrap="square">
            <a:spAutoFit/>
          </a:bodyPr>
          <a:lstStyle/>
          <a:p>
            <a:pPr marL="0" marR="0">
              <a:lnSpc>
                <a:spcPct val="107000"/>
              </a:lnSpc>
              <a:spcBef>
                <a:spcPts val="0"/>
              </a:spcBef>
              <a:spcAft>
                <a:spcPts val="0"/>
              </a:spcAft>
            </a:pPr>
            <a:r>
              <a:rPr lang="en-US" sz="1800" b="1" kern="0" dirty="0">
                <a:effectLst/>
                <a:latin typeface="Verdana-Bold"/>
                <a:ea typeface="Aptos" panose="020B0004020202020204" pitchFamily="34" charset="0"/>
                <a:cs typeface="Verdana-Bold"/>
              </a:rPr>
              <a:t>5.5 Need for the Project: </a:t>
            </a:r>
            <a:r>
              <a:rPr lang="en-US" sz="1800" kern="0" dirty="0">
                <a:effectLst/>
                <a:latin typeface="Verdana" panose="020B0604030504040204" pitchFamily="34" charset="0"/>
                <a:ea typeface="Aptos" panose="020B0004020202020204" pitchFamily="34" charset="0"/>
                <a:cs typeface="Verdana" panose="020B0604030504040204" pitchFamily="34" charset="0"/>
              </a:rPr>
              <a:t>Current Wireless Local Area Network (WLAN) applications based on IEEE 802.11 technology have been deployed in many market segments, including the traditional consumer electronic market and the ever-growing Internet of Things (IoT) market. Legacy IoT devices are usually powered using batteries with a limited lifespan, which can significantly affect user experience </a:t>
            </a:r>
            <a:r>
              <a:rPr lang="en-US" sz="1800" strike="sngStrike" kern="0" dirty="0">
                <a:effectLst/>
                <a:latin typeface="Verdana" panose="020B0604030504040204" pitchFamily="34" charset="0"/>
                <a:ea typeface="Aptos" panose="020B0004020202020204" pitchFamily="34" charset="0"/>
                <a:cs typeface="Verdana" panose="020B0604030504040204" pitchFamily="34" charset="0"/>
              </a:rPr>
              <a:t>in a negative way </a:t>
            </a:r>
            <a:r>
              <a:rPr lang="en-US" sz="1800" b="1" u="sng" kern="0" dirty="0">
                <a:effectLst/>
                <a:latin typeface="Verdana" panose="020B0604030504040204" pitchFamily="34" charset="0"/>
                <a:ea typeface="Aptos" panose="020B0004020202020204" pitchFamily="34" charset="0"/>
                <a:cs typeface="Verdana" panose="020B0604030504040204" pitchFamily="34" charset="0"/>
              </a:rPr>
              <a:t>negatively</a:t>
            </a:r>
            <a:r>
              <a:rPr lang="en-US" sz="1800" kern="0" dirty="0">
                <a:effectLst/>
                <a:latin typeface="Verdana" panose="020B0604030504040204" pitchFamily="34" charset="0"/>
                <a:ea typeface="Aptos" panose="020B0004020202020204" pitchFamily="34" charset="0"/>
                <a:cs typeface="Verdana" panose="020B0604030504040204" pitchFamily="34" charset="0"/>
              </a:rPr>
              <a:t>. The astronomical growth of IoT networks together with the advent of a huge </a:t>
            </a:r>
            <a:r>
              <a:rPr lang="en-US" sz="1800" b="1" strike="sngStrike" kern="0" dirty="0">
                <a:effectLst/>
                <a:latin typeface="Verdana" panose="020B0604030504040204" pitchFamily="34" charset="0"/>
                <a:ea typeface="Aptos" panose="020B0004020202020204" pitchFamily="34" charset="0"/>
                <a:cs typeface="Verdana" panose="020B0604030504040204" pitchFamily="34" charset="0"/>
              </a:rPr>
              <a:t>amount</a:t>
            </a:r>
            <a:r>
              <a:rPr lang="en-US" sz="1800" b="1" kern="0" dirty="0">
                <a:effectLst/>
                <a:latin typeface="Verdana" panose="020B0604030504040204" pitchFamily="34" charset="0"/>
                <a:ea typeface="Aptos" panose="020B0004020202020204" pitchFamily="34" charset="0"/>
                <a:cs typeface="Verdana" panose="020B0604030504040204" pitchFamily="34" charset="0"/>
              </a:rPr>
              <a:t> </a:t>
            </a:r>
            <a:r>
              <a:rPr lang="en-US" sz="1800" b="1" u="sng" kern="0" dirty="0">
                <a:effectLst/>
                <a:latin typeface="Verdana" panose="020B0604030504040204" pitchFamily="34" charset="0"/>
                <a:ea typeface="Aptos" panose="020B0004020202020204" pitchFamily="34" charset="0"/>
                <a:cs typeface="Verdana" panose="020B0604030504040204" pitchFamily="34" charset="0"/>
              </a:rPr>
              <a:t>number</a:t>
            </a:r>
            <a:r>
              <a:rPr lang="en-US" sz="1800" b="1" kern="0" dirty="0">
                <a:effectLst/>
                <a:latin typeface="Verdana" panose="020B0604030504040204" pitchFamily="34" charset="0"/>
                <a:ea typeface="Aptos" panose="020B0004020202020204" pitchFamily="34" charset="0"/>
                <a:cs typeface="Verdana" panose="020B0604030504040204" pitchFamily="34" charset="0"/>
              </a:rPr>
              <a:t> </a:t>
            </a:r>
            <a:r>
              <a:rPr lang="en-US" sz="1800" kern="0" dirty="0">
                <a:effectLst/>
                <a:latin typeface="Verdana" panose="020B0604030504040204" pitchFamily="34" charset="0"/>
                <a:ea typeface="Aptos" panose="020B0004020202020204" pitchFamily="34" charset="0"/>
                <a:cs typeface="Verdana" panose="020B0604030504040204" pitchFamily="34" charset="0"/>
              </a:rPr>
              <a:t>of IoT devices has pushed the limits of maintenance expenditures, including both labor and battery costs, to a whole new level. An IEEE 802.11 based WLAN IoT network is competitive from the perspective of deployment cost, due to an already widespread deployment and use of the unlicensed frequency band.</a:t>
            </a:r>
          </a:p>
          <a:p>
            <a:pPr marL="0" marR="0">
              <a:lnSpc>
                <a:spcPct val="107000"/>
              </a:lnSpc>
              <a:spcBef>
                <a:spcPts val="0"/>
              </a:spcBef>
              <a:spcAft>
                <a:spcPts val="0"/>
              </a:spcAft>
            </a:pPr>
            <a:endParaRPr lang="en-US" sz="1800" kern="0" dirty="0">
              <a:latin typeface="Verdana" panose="020B060403050404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0"/>
              </a:spcAft>
            </a:pPr>
            <a:r>
              <a:rPr lang="en-US" sz="1800" kern="0" dirty="0">
                <a:effectLst/>
                <a:latin typeface="Verdana" panose="020B0604030504040204" pitchFamily="34" charset="0"/>
                <a:ea typeface="Aptos" panose="020B0004020202020204" pitchFamily="34" charset="0"/>
                <a:cs typeface="Times New Roman" panose="02020603050405020304" pitchFamily="18" charset="0"/>
              </a:rPr>
              <a:t>&lt;No change to remainder of 5.5 text&gt;</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7" name="标题 1">
            <a:extLst>
              <a:ext uri="{FF2B5EF4-FFF2-40B4-BE49-F238E27FC236}">
                <a16:creationId xmlns:a16="http://schemas.microsoft.com/office/drawing/2014/main" id="{158E8639-0139-C8F6-2D09-0E1BAA034C01}"/>
              </a:ext>
            </a:extLst>
          </p:cNvPr>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5.5 Changes (indicated in bold)</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4136226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8E3BD6-863C-4B6A-904A-9D378D504027}"/>
              </a:ext>
            </a:extLst>
          </p:cNvPr>
          <p:cNvSpPr>
            <a:spLocks noGrp="1"/>
          </p:cNvSpPr>
          <p:nvPr>
            <p:ph type="dt" idx="10"/>
          </p:nvPr>
        </p:nvSpPr>
        <p:spPr/>
        <p:txBody>
          <a:bodyPr/>
          <a:lstStyle/>
          <a:p>
            <a:pPr eaLnBrk="0" hangingPunct="0">
              <a:defRPr/>
            </a:pPr>
            <a:r>
              <a:rPr lang="en-US"/>
              <a:t>March 2024</a:t>
            </a:r>
            <a:endParaRPr lang="en-US" dirty="0"/>
          </a:p>
        </p:txBody>
      </p:sp>
      <p:sp>
        <p:nvSpPr>
          <p:cNvPr id="3" name="Footer Placeholder 2">
            <a:extLst>
              <a:ext uri="{FF2B5EF4-FFF2-40B4-BE49-F238E27FC236}">
                <a16:creationId xmlns:a16="http://schemas.microsoft.com/office/drawing/2014/main" id="{EFA8A581-1DA6-3FC2-69EC-931294793794}"/>
              </a:ext>
            </a:extLst>
          </p:cNvPr>
          <p:cNvSpPr>
            <a:spLocks noGrp="1"/>
          </p:cNvSpPr>
          <p:nvPr>
            <p:ph type="ftr" idx="11"/>
          </p:nvPr>
        </p:nvSpPr>
        <p:spPr/>
        <p:txBody>
          <a:bodyPr/>
          <a:lstStyle/>
          <a:p>
            <a:pPr eaLnBrk="0" hangingPunct="0">
              <a:defRPr/>
            </a:pPr>
            <a:r>
              <a:rPr lang="en-US"/>
              <a:t>Bo Sun (Sanechips)</a:t>
            </a:r>
            <a:endParaRPr lang="en-US" dirty="0"/>
          </a:p>
        </p:txBody>
      </p:sp>
      <p:sp>
        <p:nvSpPr>
          <p:cNvPr id="4" name="Slide Number Placeholder 3">
            <a:extLst>
              <a:ext uri="{FF2B5EF4-FFF2-40B4-BE49-F238E27FC236}">
                <a16:creationId xmlns:a16="http://schemas.microsoft.com/office/drawing/2014/main" id="{5606DBC4-FE26-3BC9-7BC3-7F1CDDCF174F}"/>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TextBox 5">
            <a:extLst>
              <a:ext uri="{FF2B5EF4-FFF2-40B4-BE49-F238E27FC236}">
                <a16:creationId xmlns:a16="http://schemas.microsoft.com/office/drawing/2014/main" id="{8A36B353-81A8-580C-9EFB-6E1EB93503CD}"/>
              </a:ext>
            </a:extLst>
          </p:cNvPr>
          <p:cNvSpPr txBox="1"/>
          <p:nvPr/>
        </p:nvSpPr>
        <p:spPr>
          <a:xfrm>
            <a:off x="1295526" y="2184724"/>
            <a:ext cx="9219958" cy="4021550"/>
          </a:xfrm>
          <a:prstGeom prst="rect">
            <a:avLst/>
          </a:prstGeom>
          <a:noFill/>
        </p:spPr>
        <p:txBody>
          <a:bodyPr wrap="square">
            <a:spAutoFit/>
          </a:bodyPr>
          <a:lstStyle/>
          <a:p>
            <a:pPr algn="l"/>
            <a:r>
              <a:rPr lang="en-US" sz="1800" b="1" i="0" u="none" strike="noStrike" baseline="0" dirty="0">
                <a:latin typeface="Verdana-Bold"/>
              </a:rPr>
              <a:t>5.6 Stakeholders for the Standard: </a:t>
            </a:r>
            <a:r>
              <a:rPr lang="en-US" sz="1800" b="0" i="0" u="none" strike="noStrike" baseline="0" dirty="0">
                <a:latin typeface="Verdana" panose="020B0604030504040204" pitchFamily="34" charset="0"/>
              </a:rPr>
              <a:t>The stakeholders of this standard are the developers and users of the Wireless LAN devices, including wireless network access service providers, manufacturers, health care</a:t>
            </a:r>
          </a:p>
          <a:p>
            <a:pPr algn="l"/>
            <a:r>
              <a:rPr lang="en-US" sz="1800" b="0" i="0" u="none" strike="noStrike" baseline="0" dirty="0">
                <a:latin typeface="Verdana" panose="020B0604030504040204" pitchFamily="34" charset="0"/>
              </a:rPr>
              <a:t>workers, retail service providers, and many others.</a:t>
            </a:r>
          </a:p>
          <a:p>
            <a:pPr algn="l"/>
            <a:endParaRPr lang="en-US" sz="1800" b="0" i="0" u="none" strike="noStrike" baseline="0" dirty="0">
              <a:latin typeface="Verdana" panose="020B0604030504040204" pitchFamily="34" charset="0"/>
            </a:endParaRPr>
          </a:p>
          <a:p>
            <a:pPr algn="l"/>
            <a:r>
              <a:rPr lang="en-US" sz="1800" b="0" i="0" u="none" strike="noStrike" baseline="0" dirty="0">
                <a:latin typeface="Verdana" panose="020B0604030504040204" pitchFamily="34" charset="0"/>
              </a:rPr>
              <a:t>Stakeholders also include </a:t>
            </a:r>
            <a:r>
              <a:rPr lang="en-US" sz="1800" b="1" i="0" u="none" strike="sngStrike" baseline="0" dirty="0">
                <a:latin typeface="Verdana" panose="020B0604030504040204" pitchFamily="34" charset="0"/>
              </a:rPr>
              <a:t>semiconductor manufacturers and users of semiconductors,</a:t>
            </a:r>
            <a:r>
              <a:rPr lang="en-US" sz="1800" b="0" i="0" u="none" strike="noStrike" baseline="0" dirty="0">
                <a:latin typeface="Verdana" panose="020B0604030504040204" pitchFamily="34" charset="0"/>
              </a:rPr>
              <a:t> component providers, consumer electronic</a:t>
            </a:r>
            <a:r>
              <a:rPr lang="en-US" sz="1800" b="1" u="sng" strike="noStrike" baseline="0" dirty="0">
                <a:latin typeface="Verdana" panose="020B0604030504040204" pitchFamily="34" charset="0"/>
              </a:rPr>
              <a:t>,</a:t>
            </a:r>
            <a:r>
              <a:rPr lang="en-US" sz="1800" b="1" i="0" u="none" strike="noStrike" baseline="0" dirty="0">
                <a:latin typeface="Verdana" panose="020B0604030504040204" pitchFamily="34" charset="0"/>
              </a:rPr>
              <a:t> </a:t>
            </a:r>
            <a:r>
              <a:rPr lang="en-US" sz="1800" b="1" i="0" u="none" strike="sngStrike" baseline="0" dirty="0">
                <a:latin typeface="Verdana" panose="020B0604030504040204" pitchFamily="34" charset="0"/>
              </a:rPr>
              <a:t>and </a:t>
            </a:r>
            <a:r>
              <a:rPr lang="en-US" sz="1800" b="0" i="0" u="none" strike="noStrike" baseline="0" dirty="0">
                <a:latin typeface="Verdana" panose="020B0604030504040204" pitchFamily="34" charset="0"/>
              </a:rPr>
              <a:t>mobile device</a:t>
            </a:r>
            <a:r>
              <a:rPr lang="en-US" sz="1800" b="0" i="0" u="none" strike="sngStrike" baseline="0" dirty="0">
                <a:latin typeface="Verdana" panose="020B0604030504040204" pitchFamily="34" charset="0"/>
              </a:rPr>
              <a:t>s </a:t>
            </a:r>
            <a:r>
              <a:rPr lang="en-US" sz="1800" b="1" i="0" u="none" strike="sngStrike" baseline="0" dirty="0">
                <a:latin typeface="Verdana" panose="020B0604030504040204" pitchFamily="34" charset="0"/>
              </a:rPr>
              <a:t>vendors</a:t>
            </a:r>
            <a:r>
              <a:rPr lang="en-US" sz="1800" b="1" i="0" u="none" strike="noStrike" baseline="0" dirty="0">
                <a:latin typeface="Verdana" panose="020B0604030504040204" pitchFamily="34" charset="0"/>
              </a:rPr>
              <a:t>, </a:t>
            </a:r>
            <a:r>
              <a:rPr lang="en-US" sz="1800" b="1" i="0" u="sng" strike="noStrike" baseline="0" dirty="0">
                <a:latin typeface="Verdana" panose="020B0604030504040204" pitchFamily="34" charset="0"/>
              </a:rPr>
              <a:t>and</a:t>
            </a:r>
            <a:r>
              <a:rPr lang="en-US" sz="1800" b="1" i="0" u="none" strike="noStrike" baseline="0" dirty="0">
                <a:latin typeface="Verdana" panose="020B0604030504040204" pitchFamily="34" charset="0"/>
              </a:rPr>
              <a:t> </a:t>
            </a:r>
            <a:r>
              <a:rPr lang="en-US" sz="1800" b="0" i="0" u="none" strike="noStrike" baseline="0" dirty="0">
                <a:latin typeface="Verdana" panose="020B0604030504040204" pitchFamily="34" charset="0"/>
              </a:rPr>
              <a:t>IoT device</a:t>
            </a:r>
            <a:r>
              <a:rPr lang="en-US" sz="1800" b="0" i="0" u="none" strike="sngStrike" baseline="0" dirty="0">
                <a:latin typeface="Verdana" panose="020B0604030504040204" pitchFamily="34" charset="0"/>
              </a:rPr>
              <a:t>s</a:t>
            </a:r>
            <a:r>
              <a:rPr lang="en-US" sz="1800" b="0" i="0" u="none" strike="noStrike" baseline="0" dirty="0">
                <a:latin typeface="Verdana" panose="020B0604030504040204" pitchFamily="34" charset="0"/>
              </a:rPr>
              <a:t> vendors, </a:t>
            </a:r>
            <a:r>
              <a:rPr lang="en-US" sz="1800" b="1" i="0" u="none" strike="sngStrike" baseline="0" dirty="0">
                <a:latin typeface="Verdana" panose="020B0604030504040204" pitchFamily="34" charset="0"/>
              </a:rPr>
              <a:t>and </a:t>
            </a:r>
            <a:r>
              <a:rPr lang="en-US" sz="1800" b="0" i="0" u="none" strike="noStrike" baseline="0" dirty="0">
                <a:latin typeface="Verdana" panose="020B0604030504040204" pitchFamily="34" charset="0"/>
              </a:rPr>
              <a:t>IoT network operators</a:t>
            </a:r>
            <a:r>
              <a:rPr lang="en-US" sz="1800" b="0" i="0" u="sng" strike="noStrike" baseline="0" dirty="0">
                <a:latin typeface="Verdana" panose="020B0604030504040204" pitchFamily="34" charset="0"/>
              </a:rPr>
              <a:t>, </a:t>
            </a:r>
            <a:r>
              <a:rPr lang="en-US" sz="1800" b="1" i="0" u="sng" strike="noStrike" baseline="0" dirty="0" err="1">
                <a:latin typeface="Verdana" panose="020B0604030504040204" pitchFamily="34" charset="0"/>
              </a:rPr>
              <a:t>andmanufacturers</a:t>
            </a:r>
            <a:r>
              <a:rPr lang="en-US" sz="1800" b="1" i="0" u="sng" strike="noStrike" baseline="0" dirty="0">
                <a:latin typeface="Verdana" panose="020B0604030504040204" pitchFamily="34" charset="0"/>
              </a:rPr>
              <a:t> and users of semiconductor devices</a:t>
            </a:r>
            <a:r>
              <a:rPr lang="en-US" sz="1800" b="0" i="0" u="none" strike="noStrike" baseline="0" dirty="0">
                <a:latin typeface="Verdana" panose="020B0604030504040204" pitchFamily="34" charset="0"/>
              </a:rPr>
              <a:t>.</a:t>
            </a:r>
          </a:p>
          <a:p>
            <a:pPr algn="l"/>
            <a:endParaRPr lang="en-US" sz="1800" b="1" kern="0" dirty="0">
              <a:latin typeface="Verdana-Bold"/>
              <a:ea typeface="Aptos" panose="020B0004020202020204" pitchFamily="34" charset="0"/>
              <a:cs typeface="Verdana" panose="020B0604030504040204" pitchFamily="34" charset="0"/>
            </a:endParaRPr>
          </a:p>
          <a:p>
            <a:pPr>
              <a:lnSpc>
                <a:spcPct val="107000"/>
              </a:lnSpc>
              <a:spcBef>
                <a:spcPts val="0"/>
              </a:spcBef>
              <a:spcAft>
                <a:spcPts val="0"/>
              </a:spcAft>
            </a:pPr>
            <a:r>
              <a:rPr lang="en-US" sz="1800" b="1" kern="0" dirty="0">
                <a:effectLst/>
                <a:latin typeface="Verdana-Bold"/>
                <a:ea typeface="Aptos" panose="020B0004020202020204" pitchFamily="34" charset="0"/>
                <a:cs typeface="Verdana" panose="020B0604030504040204" pitchFamily="34" charset="0"/>
              </a:rPr>
              <a:t>For clarity, changes result in: </a:t>
            </a:r>
            <a:r>
              <a:rPr lang="en-US" sz="1800" kern="0" dirty="0">
                <a:effectLst/>
                <a:latin typeface="Verdana" panose="020B0604030504040204" pitchFamily="34" charset="0"/>
                <a:ea typeface="Aptos" panose="020B0004020202020204" pitchFamily="34" charset="0"/>
                <a:cs typeface="Verdana" panose="020B0604030504040204" pitchFamily="34" charset="0"/>
              </a:rPr>
              <a:t>Stakeholders also include component providers, consumer electronic, mobile device, and IoT device vendors, IoT network operators, </a:t>
            </a:r>
            <a:r>
              <a:rPr lang="en-GB" sz="1800" kern="0" dirty="0">
                <a:effectLst/>
                <a:latin typeface="Verdana" panose="020B0604030504040204" pitchFamily="34" charset="0"/>
                <a:ea typeface="Aptos" panose="020B0004020202020204" pitchFamily="34" charset="0"/>
                <a:cs typeface="Verdana" panose="020B0604030504040204" pitchFamily="34" charset="0"/>
              </a:rPr>
              <a:t>and manufacturers and users of semiconductor devices</a:t>
            </a:r>
            <a:r>
              <a:rPr lang="en-US" sz="1800" kern="0" dirty="0">
                <a:effectLst/>
                <a:latin typeface="Verdana" panose="020B0604030504040204" pitchFamily="34" charset="0"/>
                <a:ea typeface="Aptos" panose="020B0004020202020204" pitchFamily="34" charset="0"/>
                <a:cs typeface="Verdana" panose="020B0604030504040204" pitchFamily="34" charset="0"/>
              </a:rPr>
              <a:t>.</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0"/>
              </a:spcAft>
            </a:pPr>
            <a:endParaRPr lang="en-US" sz="1800" kern="0" dirty="0">
              <a:latin typeface="Verdana" panose="020B0604030504040204" pitchFamily="34" charset="0"/>
              <a:ea typeface="Aptos" panose="020B0004020202020204" pitchFamily="34" charset="0"/>
              <a:cs typeface="Times New Roman" panose="02020603050405020304" pitchFamily="18" charset="0"/>
            </a:endParaRPr>
          </a:p>
        </p:txBody>
      </p:sp>
      <p:sp>
        <p:nvSpPr>
          <p:cNvPr id="7" name="标题 1">
            <a:extLst>
              <a:ext uri="{FF2B5EF4-FFF2-40B4-BE49-F238E27FC236}">
                <a16:creationId xmlns:a16="http://schemas.microsoft.com/office/drawing/2014/main" id="{158E8639-0139-C8F6-2D09-0E1BAA034C01}"/>
              </a:ext>
            </a:extLst>
          </p:cNvPr>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5.6 Changes (indicated in bold)</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499802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CC1</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Item b – multiple vendors and numerous users:  There is no supporting information on the amount of interest from potential Task Force participants.  For example, the number of people in the IEEE 802.11 Ambient Power (AMP) TIG/SG that would participate in the project, if approved.</a:t>
            </a:r>
          </a:p>
          <a:p>
            <a:pPr marR="0" lvl="1" algn="l" defTabSz="914400" rtl="0" eaLnBrk="0" fontAlgn="base" latinLnBrk="0" hangingPunct="0">
              <a:lnSpc>
                <a:spcPct val="100000"/>
              </a:lnSpc>
              <a:spcBef>
                <a:spcPct val="20000"/>
              </a:spcBef>
              <a:spcAft>
                <a:spcPct val="0"/>
              </a:spcAft>
              <a:buClrTx/>
              <a:buSzTx/>
              <a:defRPr/>
            </a:pP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Accepted. The AMP CSD document will be modified with supporting information on the amount of interest from potential participants. According to the participation history during AMP TIG/SG, it’s expected</a:t>
            </a:r>
            <a:r>
              <a:rPr kumimoji="0" lang="en-US" sz="2000" i="0" u="none" strike="noStrike" kern="0" cap="none" spc="0" normalizeH="0" noProof="0" dirty="0">
                <a:ln>
                  <a:noFill/>
                </a:ln>
                <a:solidFill>
                  <a:srgbClr val="00B050"/>
                </a:solidFill>
                <a:effectLst/>
                <a:uLnTx/>
                <a:uFillTx/>
                <a:latin typeface="+mn-lt"/>
                <a:ea typeface="MS PGothic" panose="020B0600070205080204" pitchFamily="34" charset="-128"/>
                <a:cs typeface="MS PGothic" panose="020B0600070205080204" pitchFamily="34" charset="-128"/>
              </a:rPr>
              <a:t> </a:t>
            </a: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there will be around 50 experts participating in the proposed project, if approved.</a:t>
            </a: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CC2</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'AMP Communication tackles addresses ...' to 'AMP Communication addresses ...' or 'AMP Communication tackles...'.</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solidFill>
                  <a:srgbClr val="00B050"/>
                </a:solidFill>
                <a:effectLst/>
                <a:uLnTx/>
                <a:uFillTx/>
                <a:sym typeface="+mn-ea"/>
              </a:rPr>
              <a:t>Accepted and the </a:t>
            </a:r>
            <a:r>
              <a:rPr lang="en-US" altLang="zh-CN" kern="0" dirty="0">
                <a:solidFill>
                  <a:srgbClr val="00B050"/>
                </a:solidFill>
                <a:sym typeface="+mn-ea"/>
              </a:rPr>
              <a:t>text </a:t>
            </a:r>
            <a:r>
              <a:rPr lang="en-US" altLang="zh-CN" kern="0" noProof="0" dirty="0">
                <a:ln>
                  <a:noFill/>
                </a:ln>
                <a:solidFill>
                  <a:srgbClr val="00B050"/>
                </a:solidFill>
                <a:effectLst/>
                <a:uLnTx/>
                <a:uFillTx/>
                <a:sym typeface="+mn-ea"/>
              </a:rPr>
              <a:t>will be modified to “AMP Communication tackles...”</a:t>
            </a: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a:t>
            </a: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CC3</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1.2.1 Broad Market Potential:</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to support creation of ...' to '... to support the creation of ...'.</a:t>
            </a: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lvl="1">
              <a:defRPr/>
            </a:pPr>
            <a:r>
              <a:rPr lang="en-US" sz="2000" kern="0" noProof="0" dirty="0">
                <a:ln>
                  <a:noFill/>
                </a:ln>
                <a:solidFill>
                  <a:srgbClr val="00B050"/>
                </a:solidFill>
                <a:effectLst/>
                <a:uLnTx/>
                <a:uFillTx/>
                <a:sym typeface="+mn-ea"/>
              </a:rPr>
              <a:t>Resolution: Accepted and the AMP CSD document will be </a:t>
            </a:r>
            <a:r>
              <a:rPr lang="en-US" altLang="zh-CN" kern="0" dirty="0">
                <a:solidFill>
                  <a:srgbClr val="00B050"/>
                </a:solidFill>
                <a:sym typeface="+mn-ea"/>
              </a:rPr>
              <a:t>modified </a:t>
            </a:r>
            <a:r>
              <a:rPr lang="en-US" sz="2000" kern="0" noProof="0" dirty="0">
                <a:ln>
                  <a:noFill/>
                </a:ln>
                <a:solidFill>
                  <a:srgbClr val="00B050"/>
                </a:solidFill>
                <a:effectLst/>
                <a:uLnTx/>
                <a:uFillTx/>
                <a:sym typeface="+mn-ea"/>
              </a:rPr>
              <a:t>accordingly.</a:t>
            </a:r>
            <a:endParaRPr kumimoji="0" 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CC4</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and thus maintenance free ...' to '... and thus maintenance-free ...'</a:t>
            </a:r>
          </a:p>
          <a:p>
            <a:pPr lvl="1">
              <a:defRPr/>
            </a:pP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solidFill>
                  <a:srgbClr val="00B050"/>
                </a:solidFill>
                <a:effectLst/>
                <a:uLnTx/>
                <a:uFillTx/>
                <a:sym typeface="+mn-ea"/>
              </a:rPr>
              <a:t>Accepted and the AMP CSD document will be </a:t>
            </a:r>
            <a:r>
              <a:rPr lang="en-US" altLang="zh-CN" kern="0" dirty="0">
                <a:solidFill>
                  <a:srgbClr val="00B050"/>
                </a:solidFill>
                <a:sym typeface="+mn-ea"/>
              </a:rPr>
              <a:t>modified accordingly</a:t>
            </a: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a:t>
            </a: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CC5</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1.2.1 Broad Market Potential:</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a CAGR of 11.9% from 2022 to 2030 Error! Reference source not found.', need to add missing reference</a:t>
            </a:r>
            <a:r>
              <a:rPr lang="en-US" altLang="zh-CN" sz="2000" kern="0" noProof="0" dirty="0">
                <a:ln>
                  <a:noFill/>
                </a:ln>
                <a:effectLst/>
                <a:uLnTx/>
                <a:uFillTx/>
                <a:sym typeface="+mn-ea"/>
              </a:rPr>
              <a:t>.</a:t>
            </a:r>
            <a:endParaRPr lang="zh-CN" altLang="en-US" sz="2000" kern="0" noProof="0" dirty="0">
              <a:ln>
                <a:noFill/>
              </a:ln>
              <a:effectLst/>
              <a:uLnTx/>
              <a:uFillTx/>
              <a:sym typeface="+mn-ea"/>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solidFill>
                  <a:srgbClr val="00B050"/>
                </a:solidFill>
                <a:effectLst/>
                <a:uLnTx/>
                <a:uFillTx/>
                <a:sym typeface="+mn-ea"/>
              </a:rPr>
              <a:t>Resolution: Accepted and the AMP CSD document will </a:t>
            </a:r>
            <a:r>
              <a:rPr lang="en-US" kern="0" dirty="0">
                <a:solidFill>
                  <a:srgbClr val="00B050"/>
                </a:solidFill>
                <a:sym typeface="+mn-ea"/>
              </a:rPr>
              <a:t>correct</a:t>
            </a:r>
            <a:r>
              <a:rPr lang="en-US" sz="2000" kern="0" noProof="0" dirty="0">
                <a:ln>
                  <a:noFill/>
                </a:ln>
                <a:solidFill>
                  <a:srgbClr val="00B050"/>
                </a:solidFill>
                <a:effectLst/>
                <a:uLnTx/>
                <a:uFillTx/>
                <a:sym typeface="+mn-ea"/>
              </a:rPr>
              <a:t> the missing/incorrect reference.</a:t>
            </a:r>
            <a:endParaRPr kumimoji="0" 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CC6</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invested more than 150-billion-yuan ....' to '... invested more than 150 billion yuan ...'.</a:t>
            </a:r>
          </a:p>
          <a:p>
            <a:pPr lvl="1">
              <a:defRPr/>
            </a:pP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solidFill>
                  <a:srgbClr val="00B050"/>
                </a:solidFill>
                <a:effectLst/>
                <a:uLnTx/>
                <a:uFillTx/>
                <a:sym typeface="+mn-ea"/>
              </a:rPr>
              <a:t>Accepted and the AMP CSD document will be </a:t>
            </a:r>
            <a:r>
              <a:rPr lang="en-US" altLang="zh-CN" kern="0" dirty="0">
                <a:solidFill>
                  <a:srgbClr val="00B050"/>
                </a:solidFill>
                <a:sym typeface="+mn-ea"/>
              </a:rPr>
              <a:t>modified accordingly</a:t>
            </a: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a:t>
            </a: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CC7</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1.2.1 Broad Market Potential:</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adding to the expected growth of number of devices ...' to '... adding to the expected growth of the number of devices ...'</a:t>
            </a:r>
            <a:r>
              <a:rPr lang="en-US" altLang="zh-CN" sz="2000" kern="0" noProof="0" dirty="0">
                <a:ln>
                  <a:noFill/>
                </a:ln>
                <a:effectLst/>
                <a:uLnTx/>
                <a:uFillTx/>
                <a:sym typeface="+mn-ea"/>
              </a:rPr>
              <a:t>.</a:t>
            </a:r>
            <a:endParaRPr lang="zh-CN" altLang="en-US" sz="2000" kern="0" noProof="0" dirty="0">
              <a:ln>
                <a:noFill/>
              </a:ln>
              <a:effectLst/>
              <a:uLnTx/>
              <a:uFillTx/>
              <a:sym typeface="+mn-ea"/>
            </a:endParaRPr>
          </a:p>
          <a:p>
            <a:pPr lvl="1">
              <a:defRPr/>
            </a:pPr>
            <a:r>
              <a:rPr lang="en-US" sz="2000" kern="0" noProof="0" dirty="0">
                <a:ln>
                  <a:noFill/>
                </a:ln>
                <a:solidFill>
                  <a:srgbClr val="00B050"/>
                </a:solidFill>
                <a:effectLst/>
                <a:uLnTx/>
                <a:uFillTx/>
                <a:sym typeface="+mn-ea"/>
              </a:rPr>
              <a:t>Resolution: Accepted and the AMP CSD document will be </a:t>
            </a:r>
            <a:r>
              <a:rPr lang="en-US" altLang="zh-CN" kern="0" dirty="0">
                <a:solidFill>
                  <a:srgbClr val="00B050"/>
                </a:solidFill>
                <a:sym typeface="+mn-ea"/>
              </a:rPr>
              <a:t>modified </a:t>
            </a:r>
            <a:r>
              <a:rPr lang="en-US" sz="2000" kern="0" noProof="0" dirty="0">
                <a:ln>
                  <a:noFill/>
                </a:ln>
                <a:solidFill>
                  <a:srgbClr val="00B050"/>
                </a:solidFill>
                <a:effectLst/>
                <a:uLnTx/>
                <a:uFillTx/>
                <a:sym typeface="+mn-ea"/>
              </a:rPr>
              <a:t>accordingly.</a:t>
            </a:r>
            <a:endParaRPr kumimoji="0" 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CC8</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1.2.3:  Distinct Identity:</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Typo:  ‘or evern lower’ to ‘or even lower’.</a:t>
            </a:r>
          </a:p>
          <a:p>
            <a:pPr lvl="1">
              <a:defRPr/>
            </a:pP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solidFill>
                  <a:srgbClr val="00B050"/>
                </a:solidFill>
                <a:effectLst/>
                <a:uLnTx/>
                <a:uFillTx/>
                <a:sym typeface="+mn-ea"/>
              </a:rPr>
              <a:t>Accepted and the AMP CSD document will be </a:t>
            </a:r>
            <a:r>
              <a:rPr lang="en-US" altLang="zh-CN" kern="0" dirty="0">
                <a:solidFill>
                  <a:srgbClr val="00B050"/>
                </a:solidFill>
                <a:sym typeface="+mn-ea"/>
              </a:rPr>
              <a:t>modified accordingly</a:t>
            </a: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a:t>
            </a: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CC9</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1.2.5 Economic Feasibility:</a:t>
            </a: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Item c:  one location.  Consistency issue    “this amendment.”  change to “this proposed amendment”</a:t>
            </a:r>
          </a:p>
          <a:p>
            <a:pPr lvl="1">
              <a:defRPr/>
            </a:pPr>
            <a:r>
              <a:rPr lang="en-US" sz="2000" kern="0" noProof="0" dirty="0">
                <a:ln>
                  <a:noFill/>
                </a:ln>
                <a:solidFill>
                  <a:srgbClr val="00B050"/>
                </a:solidFill>
                <a:effectLst/>
                <a:uLnTx/>
                <a:uFillTx/>
                <a:sym typeface="+mn-ea"/>
              </a:rPr>
              <a:t>Resolution: Accepted and the AMP CSD document will be </a:t>
            </a:r>
            <a:r>
              <a:rPr lang="en-US" altLang="zh-CN" kern="0" dirty="0">
                <a:solidFill>
                  <a:srgbClr val="00B050"/>
                </a:solidFill>
                <a:sym typeface="+mn-ea"/>
              </a:rPr>
              <a:t>modified </a:t>
            </a:r>
            <a:r>
              <a:rPr lang="en-US" sz="2000" kern="0" noProof="0" dirty="0">
                <a:ln>
                  <a:noFill/>
                </a:ln>
                <a:solidFill>
                  <a:srgbClr val="00B050"/>
                </a:solidFill>
                <a:effectLst/>
                <a:uLnTx/>
                <a:uFillTx/>
                <a:sym typeface="+mn-ea"/>
              </a:rPr>
              <a:t>accordingly.</a:t>
            </a:r>
            <a:endParaRPr kumimoji="0" 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CC10</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1.2.5 Economic Feasibility</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Item d:  three locations. Consistency issue  “this amendment.”  change to “this proposed amendment”</a:t>
            </a:r>
          </a:p>
          <a:p>
            <a:pPr lvl="1">
              <a:defRPr/>
            </a:pP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solidFill>
                  <a:srgbClr val="00B050"/>
                </a:solidFill>
                <a:effectLst/>
                <a:uLnTx/>
                <a:uFillTx/>
                <a:sym typeface="+mn-ea"/>
              </a:rPr>
              <a:t>Accepted and the AMP CSD document will be </a:t>
            </a:r>
            <a:r>
              <a:rPr lang="en-US" altLang="zh-CN" kern="0" dirty="0">
                <a:solidFill>
                  <a:srgbClr val="00B050"/>
                </a:solidFill>
                <a:sym typeface="+mn-ea"/>
              </a:rPr>
              <a:t>modified accordingly</a:t>
            </a: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a:t>
            </a: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802.15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CC11</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General:</a:t>
            </a:r>
          </a:p>
          <a:p>
            <a:pPr marL="457200" lvl="1" indent="0">
              <a:buNone/>
              <a:defRPr/>
            </a:pPr>
            <a:r>
              <a:rPr lang="en-GB" altLang="zh-CN" sz="2100" kern="0" dirty="0"/>
              <a:t>CSD describes applications where there is adequate ambient power without wireless power transfer – what are the applications that require this</a:t>
            </a:r>
            <a:r>
              <a:rPr lang="en-US" altLang="zh-CN" sz="2100" kern="0" dirty="0"/>
              <a:t>.</a:t>
            </a:r>
          </a:p>
          <a:p>
            <a:pPr lvl="1">
              <a:defRPr/>
            </a:pP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Thanks for the comment. The applications exploiting various</a:t>
            </a:r>
            <a:r>
              <a:rPr kumimoji="0" lang="en-US" altLang="zh-CN" sz="2000" i="0" u="none" strike="noStrike" kern="0" cap="none" spc="0" normalizeH="0" noProof="0" dirty="0">
                <a:ln>
                  <a:noFill/>
                </a:ln>
                <a:solidFill>
                  <a:srgbClr val="00B050"/>
                </a:solidFill>
                <a:effectLst/>
                <a:uLnTx/>
                <a:uFillTx/>
                <a:latin typeface="+mn-lt"/>
                <a:ea typeface="MS PGothic" panose="020B0600070205080204" pitchFamily="34" charset="-128"/>
                <a:cs typeface="MS PGothic" panose="020B0600070205080204" pitchFamily="34" charset="-128"/>
              </a:rPr>
              <a:t> </a:t>
            </a: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energy sources other than </a:t>
            </a:r>
            <a:r>
              <a:rPr lang="en-US" altLang="zh-CN" kern="0" noProof="0" dirty="0">
                <a:solidFill>
                  <a:srgbClr val="00B050"/>
                </a:solidFill>
              </a:rPr>
              <a:t>wireless power transfer </a:t>
            </a: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are analyzed in the AMP</a:t>
            </a:r>
            <a:r>
              <a:rPr kumimoji="0" lang="en-US" altLang="zh-CN" sz="2000" i="0" u="none" strike="noStrike" kern="0" cap="none" spc="0" normalizeH="0" noProof="0" dirty="0">
                <a:ln>
                  <a:noFill/>
                </a:ln>
                <a:solidFill>
                  <a:srgbClr val="00B050"/>
                </a:solidFill>
                <a:effectLst/>
                <a:uLnTx/>
                <a:uFillTx/>
                <a:latin typeface="+mn-lt"/>
                <a:ea typeface="MS PGothic" panose="020B0600070205080204" pitchFamily="34" charset="-128"/>
                <a:cs typeface="MS PGothic" panose="020B0600070205080204" pitchFamily="34" charset="-128"/>
              </a:rPr>
              <a:t> tech report as listed in the reference section of CSD (</a:t>
            </a:r>
            <a:r>
              <a:rPr lang="en-US" altLang="zh-CN" dirty="0">
                <a:solidFill>
                  <a:srgbClr val="00B050"/>
                </a:solidFill>
              </a:rPr>
              <a:t>11-23-0436-00-0amp-technical-report-on-support-of-amp-iot-devices-in-wlan.docx</a:t>
            </a:r>
            <a:r>
              <a:rPr kumimoji="0" lang="en-US" altLang="zh-CN" sz="2000" i="0" u="none" strike="noStrike" kern="0" cap="none" spc="0" normalizeH="0" noProof="0" dirty="0">
                <a:ln>
                  <a:noFill/>
                </a:ln>
                <a:solidFill>
                  <a:srgbClr val="00B050"/>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CC12</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000" kern="0" noProof="0" dirty="0">
                <a:ln>
                  <a:noFill/>
                </a:ln>
                <a:effectLst/>
                <a:uLnTx/>
                <a:uFillTx/>
                <a:sym typeface="+mn-ea"/>
              </a:rPr>
              <a:t>1.2.3 </a:t>
            </a:r>
            <a:r>
              <a:rPr lang="en-US" altLang="zh-CN" kern="0" dirty="0"/>
              <a:t>Distinct Identity </a:t>
            </a:r>
            <a:r>
              <a:rPr lang="en-US" altLang="zh-CN" sz="2000" kern="0" noProof="0" dirty="0">
                <a:ln>
                  <a:noFill/>
                </a:ln>
                <a:effectLst/>
                <a:uLnTx/>
                <a:uFillTx/>
                <a:sym typeface="+mn-ea"/>
              </a:rPr>
              <a:t>:</a:t>
            </a: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a:t>
            </a:r>
            <a:r>
              <a:rPr lang="en-US" altLang="zh-CN" sz="2000" kern="0" noProof="0" dirty="0" err="1">
                <a:ln>
                  <a:noFill/>
                </a:ln>
                <a:effectLst/>
                <a:uLnTx/>
                <a:uFillTx/>
                <a:sym typeface="+mn-ea"/>
              </a:rPr>
              <a:t>evern</a:t>
            </a:r>
            <a:r>
              <a:rPr lang="en-US" altLang="zh-CN" sz="2000" kern="0" noProof="0" dirty="0">
                <a:ln>
                  <a:noFill/>
                </a:ln>
                <a:effectLst/>
                <a:uLnTx/>
                <a:uFillTx/>
                <a:sym typeface="+mn-ea"/>
              </a:rPr>
              <a:t> lower –typo”</a:t>
            </a:r>
            <a:endParaRPr lang="zh-CN" altLang="en-US" sz="2000" kern="0" noProof="0" dirty="0">
              <a:ln>
                <a:noFill/>
              </a:ln>
              <a:effectLst/>
              <a:uLnTx/>
              <a:uFillTx/>
              <a:sym typeface="+mn-ea"/>
            </a:endParaRPr>
          </a:p>
          <a:p>
            <a:pPr lvl="1">
              <a:defRPr/>
            </a:pPr>
            <a:r>
              <a:rPr lang="en-US" sz="2000" kern="0" noProof="0" dirty="0">
                <a:ln>
                  <a:noFill/>
                </a:ln>
                <a:solidFill>
                  <a:srgbClr val="00B050"/>
                </a:solidFill>
                <a:effectLst/>
                <a:uLnTx/>
                <a:uFillTx/>
                <a:sym typeface="+mn-ea"/>
              </a:rPr>
              <a:t>Resolution: Accepted and the AMP CSD document will be </a:t>
            </a:r>
            <a:r>
              <a:rPr lang="en-US" altLang="zh-CN" kern="0" dirty="0">
                <a:solidFill>
                  <a:srgbClr val="00B050"/>
                </a:solidFill>
                <a:sym typeface="+mn-ea"/>
              </a:rPr>
              <a:t>modified </a:t>
            </a:r>
            <a:r>
              <a:rPr lang="en-US" sz="2000" kern="0" noProof="0" dirty="0">
                <a:ln>
                  <a:noFill/>
                </a:ln>
                <a:solidFill>
                  <a:srgbClr val="00B050"/>
                </a:solidFill>
                <a:effectLst/>
                <a:uLnTx/>
                <a:uFillTx/>
                <a:sym typeface="+mn-ea"/>
              </a:rPr>
              <a:t>accordingly.</a:t>
            </a:r>
            <a:endParaRPr kumimoji="0" lang="en-US" sz="20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PC1</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5.2.b Scope of the project:</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to enable operation of an Ambient Power ...' to '... to enable the operation of an Ambient Power ...'</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solidFill>
                  <a:srgbClr val="00B050"/>
                </a:solidFill>
                <a:effectLst/>
                <a:uLnTx/>
                <a:uFillTx/>
                <a:sym typeface="+mn-ea"/>
              </a:rPr>
              <a:t>Accepted and the AMP PAR document will be modified accordingly</a:t>
            </a:r>
            <a:endParaRPr kumimoji="0" 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PC2</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5.2.b Scope of the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mechanisms for coexistence ...' to '... mechanisms for the coexistence ...'</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solidFill>
                  <a:srgbClr val="00B050"/>
                </a:solidFill>
                <a:effectLst/>
                <a:uLnTx/>
                <a:uFillTx/>
                <a:sym typeface="+mn-ea"/>
              </a:rPr>
              <a:t>Resolution: </a:t>
            </a:r>
            <a:r>
              <a:rPr lang="en-US" kern="0" noProof="0" dirty="0">
                <a:ln>
                  <a:noFill/>
                </a:ln>
                <a:solidFill>
                  <a:srgbClr val="00B050"/>
                </a:solidFill>
                <a:effectLst/>
                <a:uLnTx/>
                <a:uFillTx/>
                <a:sym typeface="+mn-ea"/>
              </a:rPr>
              <a:t>Accepted and the AMP PAR document will be modified accordingly</a:t>
            </a:r>
            <a:endParaRPr kumimoji="0" lang="zh-CN" alt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802.15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CC13</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1.2.4b</a:t>
            </a:r>
            <a:r>
              <a:rPr kumimoji="0" lang="en-US" altLang="zh-CN" sz="2000" i="0" u="none" strike="noStrike" kern="0" cap="none" spc="0" normalizeH="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Proven technology:</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100" kern="0" dirty="0"/>
              <a:t>This section comments that 802.11 is a proven radio technology, but it does not describe how the power transfer or energy harvesting is proven – please include some examples.</a:t>
            </a:r>
          </a:p>
          <a:p>
            <a:pPr lvl="1">
              <a:defRPr/>
            </a:pP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Thanks for the comments. The mentioned examples</a:t>
            </a:r>
            <a:r>
              <a:rPr kumimoji="0" lang="en-US" altLang="zh-CN" sz="2000" i="0" u="none" strike="noStrike" kern="0" cap="none" spc="0" normalizeH="0" noProof="0" dirty="0">
                <a:ln>
                  <a:noFill/>
                </a:ln>
                <a:solidFill>
                  <a:srgbClr val="00B050"/>
                </a:solidFill>
                <a:effectLst/>
                <a:uLnTx/>
                <a:uFillTx/>
                <a:latin typeface="+mn-lt"/>
                <a:ea typeface="MS PGothic" panose="020B0600070205080204" pitchFamily="34" charset="-128"/>
                <a:cs typeface="MS PGothic" panose="020B0600070205080204" pitchFamily="34" charset="-128"/>
              </a:rPr>
              <a:t> are analyzed in the referred AMP technical </a:t>
            </a:r>
            <a:r>
              <a:rPr lang="en-US" altLang="zh-CN" kern="0" dirty="0">
                <a:solidFill>
                  <a:srgbClr val="00B050"/>
                </a:solidFill>
              </a:rPr>
              <a:t>report (11-23-0436-00-0amp-technical-report-on-support-of-amp-iot-devices-in-wlan.docx). They’re not described </a:t>
            </a:r>
            <a:r>
              <a:rPr kumimoji="0" lang="en-US" altLang="zh-CN" sz="2000" i="0" u="none" strike="noStrike" kern="0" cap="none" spc="0" normalizeH="0" noProof="0" dirty="0">
                <a:ln>
                  <a:noFill/>
                </a:ln>
                <a:solidFill>
                  <a:srgbClr val="00B050"/>
                </a:solidFill>
                <a:effectLst/>
                <a:uLnTx/>
                <a:uFillTx/>
                <a:latin typeface="+mn-lt"/>
                <a:ea typeface="MS PGothic" panose="020B0600070205080204" pitchFamily="34" charset="-128"/>
                <a:cs typeface="MS PGothic" panose="020B0600070205080204" pitchFamily="34" charset="-128"/>
              </a:rPr>
              <a:t>in the CSD due to document length limitation.</a:t>
            </a:r>
            <a:endPar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CC14</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000" kern="0" noProof="0" dirty="0">
                <a:ln>
                  <a:noFill/>
                </a:ln>
                <a:effectLst/>
                <a:uLnTx/>
                <a:uFillTx/>
                <a:sym typeface="+mn-ea"/>
              </a:rPr>
              <a:t>1.2.5 Economic Feasibility:</a:t>
            </a:r>
          </a:p>
          <a:p>
            <a:pPr marL="457200" lvl="1" indent="0">
              <a:buNone/>
              <a:defRPr/>
            </a:pPr>
            <a:r>
              <a:rPr lang="en-US" altLang="zh-CN" sz="2100" kern="0" dirty="0"/>
              <a:t>Known cost factors:</a:t>
            </a:r>
            <a:r>
              <a:rPr lang="en-GB" altLang="zh-CN" sz="2100" kern="0" dirty="0"/>
              <a:t> please provide evidence or a reference of how AMP devices are “accepted by the market as having balanced costs</a:t>
            </a:r>
            <a:r>
              <a:rPr lang="en-US" altLang="zh-CN" sz="2100" kern="0" dirty="0">
                <a:sym typeface="+mn-ea"/>
              </a:rPr>
              <a:t>”</a:t>
            </a:r>
            <a:endParaRPr lang="zh-CN" altLang="en-US" sz="2100" kern="0" dirty="0">
              <a:sym typeface="+mn-ea"/>
            </a:endParaRPr>
          </a:p>
          <a:p>
            <a:pPr lvl="1">
              <a:defRPr/>
            </a:pPr>
            <a:r>
              <a:rPr lang="en-US" sz="2000" kern="0" noProof="0" dirty="0">
                <a:ln>
                  <a:noFill/>
                </a:ln>
                <a:solidFill>
                  <a:srgbClr val="00B050"/>
                </a:solidFill>
                <a:effectLst/>
                <a:uLnTx/>
                <a:uFillTx/>
                <a:sym typeface="+mn-ea"/>
              </a:rPr>
              <a:t>Resolution: Thanks for the comments. </a:t>
            </a:r>
            <a:r>
              <a:rPr lang="en-US" altLang="zh-CN" kern="0" dirty="0">
                <a:solidFill>
                  <a:srgbClr val="00B050"/>
                </a:solidFill>
              </a:rPr>
              <a:t>The cost of AMP devices is analyzed in the AMP technical report (11-23-0436-00-0amp-technical-report-on-support-of-amp-iot-devices-in-wlan.docx) listed in the reference section, based on prototype implementations and comparison with RFID/WLAN </a:t>
            </a:r>
            <a:r>
              <a:rPr lang="en-US" altLang="zh-CN" kern="0" dirty="0" err="1">
                <a:solidFill>
                  <a:srgbClr val="00B050"/>
                </a:solidFill>
              </a:rPr>
              <a:t>IoT</a:t>
            </a:r>
            <a:r>
              <a:rPr lang="en-US" altLang="zh-CN" kern="0" dirty="0">
                <a:solidFill>
                  <a:srgbClr val="00B050"/>
                </a:solidFill>
              </a:rPr>
              <a:t> devices. It’s not described in the CSD due to document length limitation. </a:t>
            </a:r>
            <a:endParaRPr kumimoji="0" lang="en-US" sz="20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802.1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CC15</a:t>
            </a:r>
          </a:p>
          <a:p>
            <a:pPr marR="0" lvl="1" algn="l" defTabSz="914400" rtl="0" eaLnBrk="0" fontAlgn="base" latinLnBrk="0" hangingPunct="0">
              <a:lnSpc>
                <a:spcPct val="100000"/>
              </a:lnSpc>
              <a:spcBef>
                <a:spcPct val="20000"/>
              </a:spcBef>
              <a:spcAft>
                <a:spcPct val="0"/>
              </a:spcAft>
              <a:buClrTx/>
              <a:buSzTx/>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a:t>
            </a:r>
            <a:r>
              <a:rPr kumimoji="0" lang="en-US" altLang="zh-CN" sz="2000" i="0" u="none" strike="noStrike" kern="0" cap="none" spc="0" normalizeH="0" noProof="0" dirty="0">
                <a:ln>
                  <a:noFill/>
                </a:ln>
                <a:solidFill>
                  <a:schemeClr val="tx1"/>
                </a:solidFill>
                <a:effectLst/>
                <a:uLnTx/>
                <a:uFillTx/>
                <a:latin typeface="+mn-lt"/>
                <a:ea typeface="MS PGothic" panose="020B0600070205080204" pitchFamily="34" charset="-128"/>
                <a:cs typeface="MS PGothic" panose="020B0600070205080204" pitchFamily="34" charset="-128"/>
              </a:rPr>
              <a:t> Broad Market Potential:</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100" kern="0" dirty="0"/>
              <a:t>• Broad Sets of Applicability</a:t>
            </a:r>
          </a:p>
          <a:p>
            <a:pPr marL="457200" lvl="1" indent="0">
              <a:buNone/>
              <a:defRPr/>
            </a:pPr>
            <a:r>
              <a:rPr lang="en-US" altLang="zh-CN" sz="2100" kern="0" dirty="0"/>
              <a:t>Change sentence 4 from : “AMP Communication tackles addresses” to “AMP Communication addresses”.</a:t>
            </a:r>
          </a:p>
          <a:p>
            <a:pPr lvl="1">
              <a:defRPr/>
            </a:pPr>
            <a:r>
              <a:rPr kumimoji="0" lang="en-US" altLang="zh-CN"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a:t>
            </a: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 Accepted and the AMP CSD document will be modified accordingly</a:t>
            </a:r>
            <a:r>
              <a:rPr kumimoji="0" lang="en-US" altLang="zh-CN" sz="2000" i="0" u="none" strike="noStrike" kern="0" cap="none" spc="0" normalizeH="0" noProof="0" dirty="0">
                <a:ln>
                  <a:noFill/>
                </a:ln>
                <a:solidFill>
                  <a:srgbClr val="00B050"/>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CC16</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b="1" kern="0" noProof="0" dirty="0">
                <a:ln>
                  <a:noFill/>
                </a:ln>
                <a:effectLst/>
                <a:uLnTx/>
                <a:uFillTx/>
                <a:sym typeface="+mn-ea"/>
              </a:rPr>
              <a:t>Comments</a:t>
            </a:r>
            <a:r>
              <a:rPr lang="en-US" altLang="zh-CN" sz="2000" kern="0" noProof="0" dirty="0">
                <a:ln>
                  <a:noFill/>
                </a:ln>
                <a:effectLst/>
                <a:uLnTx/>
                <a:uFillTx/>
                <a:sym typeface="+mn-ea"/>
              </a:rPr>
              <a:t>: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kern="0" noProof="0" dirty="0">
                <a:ln>
                  <a:noFill/>
                </a:ln>
                <a:effectLst/>
                <a:uLnTx/>
                <a:uFillTx/>
                <a:sym typeface="+mn-ea"/>
              </a:rPr>
              <a:t>1.2.3 </a:t>
            </a:r>
            <a:r>
              <a:rPr lang="en-US" altLang="zh-CN" kern="0" dirty="0">
                <a:sym typeface="+mn-ea"/>
              </a:rPr>
              <a:t>Distinct Identity</a:t>
            </a:r>
            <a:r>
              <a:rPr lang="en-US" altLang="zh-CN" sz="2000" kern="0" noProof="0" dirty="0">
                <a:ln>
                  <a:noFill/>
                </a:ln>
                <a:effectLst/>
                <a:uLnTx/>
                <a:uFillTx/>
                <a:sym typeface="+mn-ea"/>
              </a:rPr>
              <a:t>:</a:t>
            </a:r>
          </a:p>
          <a:p>
            <a:pPr marL="457200" lvl="1" indent="0">
              <a:buNone/>
              <a:defRPr/>
            </a:pPr>
            <a:r>
              <a:rPr altLang="zh-CN" sz="2100" kern="0" dirty="0"/>
              <a:t>Change: ultra-low power device which is only powered with extremely low power density (e.g. radio </a:t>
            </a:r>
          </a:p>
          <a:p>
            <a:pPr marL="457200" lvl="1" indent="0">
              <a:buNone/>
              <a:defRPr/>
            </a:pPr>
            <a:r>
              <a:rPr altLang="zh-CN" sz="2100" kern="0" dirty="0"/>
              <a:t>waves with power density of several uW or evernlower, etc.). </a:t>
            </a:r>
          </a:p>
          <a:p>
            <a:pPr marL="457200" lvl="1" indent="0">
              <a:buNone/>
              <a:defRPr/>
            </a:pPr>
            <a:r>
              <a:rPr altLang="zh-CN" sz="2100" kern="0" dirty="0"/>
              <a:t>to: an ultra-low power device which is only powered with</a:t>
            </a:r>
            <a:r>
              <a:rPr lang="en-US" sz="2100" kern="0" dirty="0"/>
              <a:t> </a:t>
            </a:r>
            <a:r>
              <a:rPr altLang="zh-CN" sz="2100" kern="0" dirty="0"/>
              <a:t>extremely low power density (e.g. radio waves with </a:t>
            </a:r>
          </a:p>
          <a:p>
            <a:pPr marL="457200" lvl="1" indent="0">
              <a:buNone/>
              <a:defRPr/>
            </a:pPr>
            <a:r>
              <a:rPr altLang="zh-CN" sz="2100" kern="0" dirty="0"/>
              <a:t>power density of several uW or even lower, etc.).</a:t>
            </a:r>
            <a:endParaRPr lang="zh-CN" altLang="en-US" sz="2100" kern="0" dirty="0">
              <a:sym typeface="+mn-ea"/>
            </a:endParaRPr>
          </a:p>
          <a:p>
            <a:pPr lvl="1">
              <a:defRPr/>
            </a:pPr>
            <a:r>
              <a:rPr lang="en-US" sz="2000" b="1" kern="0" noProof="0" dirty="0">
                <a:ln>
                  <a:noFill/>
                </a:ln>
                <a:solidFill>
                  <a:srgbClr val="00B050"/>
                </a:solidFill>
                <a:effectLst/>
                <a:uLnTx/>
                <a:uFillTx/>
                <a:sym typeface="+mn-ea"/>
              </a:rPr>
              <a:t>Resolution</a:t>
            </a:r>
            <a:r>
              <a:rPr lang="en-US" sz="2000" kern="0" noProof="0" dirty="0">
                <a:ln>
                  <a:noFill/>
                </a:ln>
                <a:solidFill>
                  <a:srgbClr val="00B050"/>
                </a:solidFill>
                <a:effectLst/>
                <a:uLnTx/>
                <a:uFillTx/>
                <a:sym typeface="+mn-ea"/>
              </a:rPr>
              <a:t>: </a:t>
            </a:r>
            <a:r>
              <a:rPr lang="en-US" altLang="zh-CN" kern="0" noProof="0" dirty="0">
                <a:ln>
                  <a:noFill/>
                </a:ln>
                <a:solidFill>
                  <a:srgbClr val="00B050"/>
                </a:solidFill>
                <a:effectLst/>
                <a:uLnTx/>
                <a:uFillTx/>
                <a:sym typeface="+mn-ea"/>
              </a:rPr>
              <a:t>Accepted and the AMP CSD document will be modified accordingly</a:t>
            </a:r>
            <a:r>
              <a:rPr lang="en-US" altLang="zh-CN" kern="0" dirty="0">
                <a:solidFill>
                  <a:srgbClr val="00B050"/>
                </a:solidFill>
              </a:rPr>
              <a:t>. </a:t>
            </a:r>
            <a:endParaRPr kumimoji="0" lang="en-US" sz="20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802.1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CC17</a:t>
            </a:r>
          </a:p>
          <a:p>
            <a:pPr marR="0" lvl="1" algn="l" defTabSz="914400" rtl="0" eaLnBrk="0" fontAlgn="base" latinLnBrk="0" hangingPunct="0">
              <a:lnSpc>
                <a:spcPct val="100000"/>
              </a:lnSpc>
              <a:spcBef>
                <a:spcPct val="20000"/>
              </a:spcBef>
              <a:spcAft>
                <a:spcPct val="0"/>
              </a:spcAft>
              <a:buClrTx/>
              <a:buSzTx/>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1.2.5 Economic Feasibility</a:t>
            </a:r>
            <a:r>
              <a:rPr kumimoji="0" lang="en-US" altLang="zh-CN" sz="2000" i="0" u="none" strike="noStrike" kern="0" cap="none" spc="0" normalizeH="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100" kern="0" dirty="0"/>
              <a:t> a) Known cost factors.</a:t>
            </a:r>
          </a:p>
          <a:p>
            <a:pPr marL="457200" lvl="1" indent="0">
              <a:buNone/>
              <a:defRPr/>
            </a:pPr>
            <a:r>
              <a:rPr lang="en-US" altLang="zh-CN" sz="2100" kern="0" dirty="0"/>
              <a:t> Change “entends” to “extends”.</a:t>
            </a:r>
          </a:p>
          <a:p>
            <a:pPr lvl="1">
              <a:defRPr/>
            </a:pPr>
            <a:r>
              <a:rPr kumimoji="0" lang="en-US" altLang="zh-CN"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a:t>
            </a: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 Accepted and the AMP CSD document will be modified accordingly</a:t>
            </a:r>
            <a:r>
              <a:rPr kumimoji="0" lang="en-US" altLang="zh-CN" sz="2000" i="0" u="none" strike="noStrike" kern="0" cap="none" spc="0" normalizeH="0" noProof="0" dirty="0">
                <a:ln>
                  <a:noFill/>
                </a:ln>
                <a:solidFill>
                  <a:srgbClr val="00B050"/>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0" marR="0" lvl="0" indent="0" algn="l" defTabSz="914400" rtl="0" eaLnBrk="0" fontAlgn="base" latinLnBrk="0" hangingPunct="0">
              <a:lnSpc>
                <a:spcPct val="100000"/>
              </a:lnSpc>
              <a:spcBef>
                <a:spcPct val="20000"/>
              </a:spcBef>
              <a:spcAft>
                <a:spcPct val="0"/>
              </a:spcAft>
              <a:buClrTx/>
              <a:buSzTx/>
              <a:buNone/>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3895" algn="l"/>
                <a:tab pos="1369695" algn="l"/>
                <a:tab pos="2055495" algn="l"/>
                <a:tab pos="2741295" algn="l"/>
                <a:tab pos="3427095" algn="l"/>
                <a:tab pos="4112895" algn="l"/>
                <a:tab pos="4798695" algn="l"/>
                <a:tab pos="5484495" algn="l"/>
                <a:tab pos="6170295" algn="l"/>
                <a:tab pos="6856095" algn="l"/>
                <a:tab pos="754189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James Gilb</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CC18</a:t>
            </a:r>
          </a:p>
          <a:p>
            <a:pPr marR="0" lvl="1" algn="l" defTabSz="914400" rtl="0" eaLnBrk="0" fontAlgn="base" latinLnBrk="0" hangingPunct="0">
              <a:lnSpc>
                <a:spcPct val="100000"/>
              </a:lnSpc>
              <a:spcBef>
                <a:spcPct val="20000"/>
              </a:spcBef>
              <a:spcAft>
                <a:spcPct val="0"/>
              </a:spcAft>
              <a:buClrTx/>
              <a:buSzTx/>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1.2.3 </a:t>
            </a:r>
            <a:r>
              <a:rPr lang="en-US" altLang="zh-CN" kern="0" dirty="0">
                <a:sym typeface="+mn-ea"/>
              </a:rPr>
              <a:t>Distinct Identity</a:t>
            </a:r>
            <a:r>
              <a:rPr kumimoji="0" lang="en-US" altLang="zh-CN" sz="2000" i="0" u="none" strike="noStrike" kern="0" cap="none" spc="0" normalizeH="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100" kern="0" dirty="0"/>
              <a:t>Wireless power transfer is not ambient power or RF energy harvesting.  I suggest deleting "This project will also provide mechanisms for wireless power transfer to support RF energy harvesting."</a:t>
            </a:r>
          </a:p>
          <a:p>
            <a:pPr marL="457200" lvl="1" indent="0">
              <a:buNone/>
              <a:defRPr/>
            </a:pPr>
            <a:r>
              <a:rPr lang="en-US" altLang="zh-CN" sz="2100" kern="0" dirty="0"/>
              <a:t>If, for some reason, this is included, then the group needs to consider RF exposure limits and IEEE Std C95.1-2019 should be referenced here.</a:t>
            </a:r>
          </a:p>
          <a:p>
            <a:pPr lvl="1">
              <a:defRPr/>
            </a:pPr>
            <a:r>
              <a:rPr kumimoji="0" lang="en-US" altLang="zh-CN"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a:t>
            </a: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 Accepted and the addressed sentence wil be modified to “</a:t>
            </a:r>
            <a:r>
              <a:rPr lang="en-US" altLang="zh-CN" kern="0" dirty="0">
                <a:solidFill>
                  <a:srgbClr val="00B050"/>
                </a:solidFill>
                <a:sym typeface="+mn-ea"/>
              </a:rPr>
              <a:t>This project will also provide mechanisms for wireless power transfer to support RF energy harvesting in compliance with IEEE Std C95.1-2019.</a:t>
            </a: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 </a:t>
            </a:r>
          </a:p>
          <a:p>
            <a:pPr marL="0" marR="0" lvl="0" indent="0" algn="l" defTabSz="914400" rtl="0" eaLnBrk="0" fontAlgn="base" latinLnBrk="0" hangingPunct="0">
              <a:lnSpc>
                <a:spcPct val="100000"/>
              </a:lnSpc>
              <a:spcBef>
                <a:spcPct val="20000"/>
              </a:spcBef>
              <a:spcAft>
                <a:spcPct val="0"/>
              </a:spcAft>
              <a:buClrTx/>
              <a:buSzTx/>
              <a:buNone/>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3260" algn="l"/>
                <a:tab pos="1369060" algn="l"/>
                <a:tab pos="2054860" algn="l"/>
                <a:tab pos="2740660" algn="l"/>
                <a:tab pos="3426460" algn="l"/>
                <a:tab pos="4112260" algn="l"/>
                <a:tab pos="4798060" algn="l"/>
                <a:tab pos="5483860" algn="l"/>
                <a:tab pos="6169660" algn="l"/>
                <a:tab pos="6855460" algn="l"/>
                <a:tab pos="754126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James Gilb</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942975" y="1981200"/>
            <a:ext cx="10306685"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CC19</a:t>
            </a:r>
          </a:p>
          <a:p>
            <a:pPr marR="0" lvl="1" algn="l" defTabSz="914400" rtl="0" eaLnBrk="0" fontAlgn="base" latinLnBrk="0" hangingPunct="0">
              <a:lnSpc>
                <a:spcPct val="100000"/>
              </a:lnSpc>
              <a:spcBef>
                <a:spcPct val="20000"/>
              </a:spcBef>
              <a:spcAft>
                <a:spcPct val="0"/>
              </a:spcAft>
              <a:buClrTx/>
              <a:buSzTx/>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1.2.3 </a:t>
            </a:r>
            <a:r>
              <a:rPr lang="en-US" altLang="zh-CN" kern="0" dirty="0">
                <a:sym typeface="+mn-ea"/>
              </a:rPr>
              <a:t>Distinct Identity</a:t>
            </a:r>
            <a:r>
              <a:rPr kumimoji="0" lang="en-US" altLang="zh-CN" sz="2000" i="0" u="none" strike="noStrike" kern="0" cap="none" spc="0" normalizeH="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100" kern="0" dirty="0"/>
              <a:t>Wireless power density is not measured in microwatts, but rather microwatts/meter^2.  Also, if there isn't a number associated with the unit, the abbreviation isn't used (which uses the Greek letter mu and not u anyway) and the unit is spelled out instead.</a:t>
            </a:r>
          </a:p>
          <a:p>
            <a:pPr lvl="1">
              <a:defRPr/>
            </a:pPr>
            <a:r>
              <a:rPr kumimoji="0" lang="en-US" altLang="zh-CN"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a:t>
            </a: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 Accepted and the addressed sentence will be modified to “</a:t>
            </a:r>
            <a:r>
              <a:rPr lang="en-US" altLang="zh-CN" i="1" dirty="0">
                <a:solidFill>
                  <a:srgbClr val="00B050"/>
                </a:solidFill>
              </a:rPr>
              <a:t>which operates with extremely low ambient power (e.g., radio waves with harvested power of </a:t>
            </a:r>
            <a:r>
              <a:rPr lang="en-GB" altLang="zh-CN" i="1" dirty="0">
                <a:solidFill>
                  <a:srgbClr val="00B050"/>
                </a:solidFill>
              </a:rPr>
              <a:t>10 </a:t>
            </a:r>
            <a:r>
              <a:rPr lang="en-GB" altLang="zh-CN" i="1" dirty="0" err="1">
                <a:solidFill>
                  <a:srgbClr val="00B050"/>
                </a:solidFill>
              </a:rPr>
              <a:t>μW</a:t>
            </a:r>
            <a:r>
              <a:rPr lang="en-US" altLang="zh-CN" i="1" dirty="0">
                <a:solidFill>
                  <a:srgbClr val="00B050"/>
                </a:solidFill>
              </a:rPr>
              <a:t> or even lower, etc.)</a:t>
            </a: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 </a:t>
            </a:r>
          </a:p>
          <a:p>
            <a:pPr marL="0" marR="0" lvl="0" indent="0" algn="l" defTabSz="914400" rtl="0" eaLnBrk="0" fontAlgn="base" latinLnBrk="0" hangingPunct="0">
              <a:lnSpc>
                <a:spcPct val="100000"/>
              </a:lnSpc>
              <a:spcBef>
                <a:spcPct val="20000"/>
              </a:spcBef>
              <a:spcAft>
                <a:spcPct val="0"/>
              </a:spcAft>
              <a:buClrTx/>
              <a:buSzTx/>
              <a:buNone/>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normAutofit fontScale="900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PC3</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5.5 Need for the Project:</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due to requirements to maintenance-free ...' to '... due to requirements to be maintenance-free ...'</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solidFill>
                  <a:srgbClr val="00B050"/>
                </a:solidFill>
                <a:effectLst/>
                <a:uLnTx/>
                <a:uFillTx/>
                <a:sym typeface="+mn-ea"/>
              </a:rPr>
              <a:t>Accepted and the text will be modified to “... due to requirements for maintenance-free operation”</a:t>
            </a:r>
            <a:r>
              <a:rPr lang="zh-CN" altLang="en-US" kern="0" noProof="0" dirty="0">
                <a:ln>
                  <a:noFill/>
                </a:ln>
                <a:solidFill>
                  <a:srgbClr val="00B050"/>
                </a:solidFill>
                <a:effectLst/>
                <a:uLnTx/>
                <a:uFillTx/>
                <a:sym typeface="+mn-ea"/>
              </a:rPr>
              <a:t>， </a:t>
            </a:r>
            <a:r>
              <a:rPr lang="en-US" altLang="zh-CN" kern="0" noProof="0" dirty="0">
                <a:ln>
                  <a:noFill/>
                </a:ln>
                <a:solidFill>
                  <a:srgbClr val="00B050"/>
                </a:solidFill>
                <a:effectLst/>
                <a:uLnTx/>
                <a:uFillTx/>
                <a:sym typeface="+mn-ea"/>
              </a:rPr>
              <a:t>similar as resolution to </a:t>
            </a:r>
            <a:r>
              <a:rPr lang="en-US" altLang="zh-CN" kern="0" noProof="0" dirty="0" err="1">
                <a:ln>
                  <a:noFill/>
                </a:ln>
                <a:solidFill>
                  <a:srgbClr val="00B050"/>
                </a:solidFill>
                <a:effectLst/>
                <a:uLnTx/>
                <a:uFillTx/>
                <a:sym typeface="+mn-ea"/>
              </a:rPr>
              <a:t>NesCom</a:t>
            </a:r>
            <a:r>
              <a:rPr lang="en-US" altLang="zh-CN" kern="0" noProof="0" dirty="0">
                <a:ln>
                  <a:noFill/>
                </a:ln>
                <a:solidFill>
                  <a:srgbClr val="00B050"/>
                </a:solidFill>
                <a:effectLst/>
                <a:uLnTx/>
                <a:uFillTx/>
                <a:sym typeface="+mn-ea"/>
              </a:rPr>
              <a:t> comment PC13</a:t>
            </a:r>
            <a:endParaRPr kumimoji="0" 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PC4</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5.5 Need for the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user experience in a negative way.' to '... user experience negatively.'</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solidFill>
                  <a:srgbClr val="00B050"/>
                </a:solidFill>
                <a:effectLst/>
                <a:uLnTx/>
                <a:uFillTx/>
                <a:sym typeface="+mn-ea"/>
              </a:rPr>
              <a:t>Resolution: </a:t>
            </a:r>
            <a:r>
              <a:rPr lang="en-US" kern="0" noProof="0" dirty="0">
                <a:ln>
                  <a:noFill/>
                </a:ln>
                <a:solidFill>
                  <a:srgbClr val="00B050"/>
                </a:solidFill>
                <a:effectLst/>
                <a:uLnTx/>
                <a:uFillTx/>
                <a:sym typeface="+mn-ea"/>
              </a:rPr>
              <a:t>Accepted and the AMP PAR document will be modified accordingly</a:t>
            </a:r>
            <a:endParaRPr kumimoji="0" lang="zh-CN" alt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PC5</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5.5 Need for the Project:</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huge amount of IoT devices ...' to '... huge number of IoT devices ...'</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solidFill>
                  <a:srgbClr val="00B050"/>
                </a:solidFill>
                <a:effectLst/>
                <a:uLnTx/>
                <a:uFillTx/>
                <a:sym typeface="+mn-ea"/>
              </a:rPr>
              <a:t>Accepted and the AMP PAR document will be modified accordingly</a:t>
            </a:r>
            <a:endParaRPr kumimoji="0" 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PC6</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5.6  Stakeholders of the Standard:</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“Stakeholders also include component providers; consumer electronic, mobile device and IoT device vendors; IoT network operators; and manufacturers and users of semiconductor devices.”</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lvl="1">
              <a:defRPr/>
            </a:pPr>
            <a:r>
              <a:rPr lang="en-US" sz="2000" kern="0" noProof="0" dirty="0">
                <a:ln>
                  <a:noFill/>
                </a:ln>
                <a:solidFill>
                  <a:srgbClr val="00B050"/>
                </a:solidFill>
                <a:effectLst/>
                <a:uLnTx/>
                <a:uFillTx/>
                <a:sym typeface="+mn-ea"/>
              </a:rPr>
              <a:t>Resolution: </a:t>
            </a:r>
            <a:r>
              <a:rPr lang="en-US" kern="0" noProof="0" dirty="0">
                <a:ln>
                  <a:noFill/>
                </a:ln>
                <a:solidFill>
                  <a:srgbClr val="00B050"/>
                </a:solidFill>
                <a:effectLst/>
                <a:uLnTx/>
                <a:uFillTx/>
                <a:sym typeface="+mn-ea"/>
              </a:rPr>
              <a:t>Accepted and the sentence will be change to “</a:t>
            </a:r>
            <a:r>
              <a:rPr lang="zh-CN" altLang="en-US" kern="0" dirty="0">
                <a:solidFill>
                  <a:srgbClr val="00B050"/>
                </a:solidFill>
                <a:sym typeface="+mn-ea"/>
              </a:rPr>
              <a:t>Stakeholders also include component providers</a:t>
            </a:r>
            <a:r>
              <a:rPr lang="en-US" altLang="zh-CN" kern="0" dirty="0">
                <a:solidFill>
                  <a:srgbClr val="00B050"/>
                </a:solidFill>
                <a:sym typeface="+mn-ea"/>
              </a:rPr>
              <a:t>,</a:t>
            </a:r>
            <a:r>
              <a:rPr lang="zh-CN" altLang="en-US" kern="0" dirty="0">
                <a:solidFill>
                  <a:srgbClr val="00B050"/>
                </a:solidFill>
                <a:sym typeface="+mn-ea"/>
              </a:rPr>
              <a:t> consumer electronic, mobile device and IoT device vendors</a:t>
            </a:r>
            <a:r>
              <a:rPr lang="en-US" altLang="zh-CN" kern="0" dirty="0">
                <a:solidFill>
                  <a:srgbClr val="00B050"/>
                </a:solidFill>
                <a:sym typeface="+mn-ea"/>
              </a:rPr>
              <a:t>,</a:t>
            </a:r>
            <a:r>
              <a:rPr lang="zh-CN" altLang="en-US" kern="0" dirty="0">
                <a:solidFill>
                  <a:srgbClr val="00B050"/>
                </a:solidFill>
                <a:sym typeface="+mn-ea"/>
              </a:rPr>
              <a:t> IoT network operators</a:t>
            </a:r>
            <a:r>
              <a:rPr lang="en-US" altLang="zh-CN" kern="0" dirty="0">
                <a:solidFill>
                  <a:srgbClr val="00B050"/>
                </a:solidFill>
                <a:sym typeface="+mn-ea"/>
              </a:rPr>
              <a:t>,</a:t>
            </a:r>
            <a:r>
              <a:rPr lang="zh-CN" altLang="en-US" kern="0" dirty="0">
                <a:solidFill>
                  <a:srgbClr val="00B050"/>
                </a:solidFill>
                <a:sym typeface="+mn-ea"/>
              </a:rPr>
              <a:t> and manufacturers and users of semiconductor devices.</a:t>
            </a:r>
            <a:r>
              <a:rPr lang="en-US" kern="0" noProof="0" dirty="0">
                <a:ln>
                  <a:noFill/>
                </a:ln>
                <a:solidFill>
                  <a:srgbClr val="00B050"/>
                </a:solidFill>
                <a:effectLst/>
                <a:uLnTx/>
                <a:uFillTx/>
                <a:sym typeface="+mn-ea"/>
              </a:rPr>
              <a:t>”</a:t>
            </a:r>
            <a:endParaRPr kumimoji="0" lang="zh-CN" alt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PC7</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8.1 Additional Explanatory Notes:</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communication in sub-1 GHz band' to '... communication in the sub-1 GHz band'.</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solidFill>
                  <a:srgbClr val="00B050"/>
                </a:solidFill>
                <a:effectLst/>
                <a:uLnTx/>
                <a:uFillTx/>
                <a:sym typeface="+mn-ea"/>
              </a:rPr>
              <a:t>Accepted and the AMP PAR document will be modified accordingly. </a:t>
            </a:r>
            <a:endParaRPr kumimoji="0" 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PC8</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8.1 Additional Explanatory Notes:</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communication in 2.4 GHz band' to '... communication in the 2.4 GHz band'</a:t>
            </a: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solidFill>
                  <a:srgbClr val="00B050"/>
                </a:solidFill>
                <a:effectLst/>
                <a:uLnTx/>
                <a:uFillTx/>
                <a:sym typeface="+mn-ea"/>
              </a:rPr>
              <a:t>Resolution: </a:t>
            </a:r>
            <a:r>
              <a:rPr lang="en-US" kern="0" noProof="0" dirty="0">
                <a:ln>
                  <a:noFill/>
                </a:ln>
                <a:solidFill>
                  <a:srgbClr val="00B050"/>
                </a:solidFill>
                <a:effectLst/>
                <a:uLnTx/>
                <a:uFillTx/>
                <a:sym typeface="+mn-ea"/>
              </a:rPr>
              <a:t>Accepted and the AMP PAR document will be modified accordingly</a:t>
            </a:r>
            <a:endParaRPr kumimoji="0" lang="zh-CN" altLang="en-US" sz="2000"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PC9</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8.1 Additional Explanatory Notes:</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wireless power transfer in sub-1 GHz band' to '... wireless power transfer in the sub-1 GHz band'</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Accepted and the AMP PAR document will be updated accordingly</a:t>
            </a: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IEEE-SA NesCom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0070"/>
            <a:ext cx="9753600" cy="4658995"/>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PC10</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5.2b and 8.1:</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The first paragraph in 8.1 seems a part of the scope definition, i.e., belonging to 5.2.b. Suggest moving it to 5.2.b."</a:t>
            </a: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PC11</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5.2b:</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 May I suggest using "This amendment defines ...", instead of "... shall define ..."?"</a:t>
            </a: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PC12</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5.2b:</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a:t>
            </a:r>
            <a:r>
              <a:rPr lang="zh-CN" altLang="en-US" sz="2000" kern="0" noProof="0" dirty="0">
                <a:ln>
                  <a:noFill/>
                </a:ln>
                <a:effectLst/>
                <a:uLnTx/>
                <a:uFillTx/>
                <a:sym typeface="+mn-ea"/>
              </a:rPr>
              <a:t>You are kindly asked to consider rephrasing the last sentence of 5.2 as follows:</a:t>
            </a: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a:t>
            </a:r>
            <a:r>
              <a:rPr lang="zh-CN" altLang="en-US" sz="2000" kern="0" noProof="0" dirty="0">
                <a:ln>
                  <a:noFill/>
                </a:ln>
                <a:effectLst/>
                <a:uLnTx/>
                <a:uFillTx/>
                <a:sym typeface="+mn-ea"/>
              </a:rPr>
              <a:t>This amendment defines mechanisms for </a:t>
            </a:r>
            <a:r>
              <a:rPr lang="zh-CN" altLang="en-US" sz="1800" kern="0" noProof="0" dirty="0">
                <a:ln>
                  <a:noFill/>
                </a:ln>
                <a:effectLst/>
                <a:uLnTx/>
                <a:uFillTx/>
                <a:sym typeface="+mn-ea"/>
              </a:rPr>
              <a:t>coexistence</a:t>
            </a:r>
            <a:r>
              <a:rPr lang="zh-CN" altLang="en-US" sz="2000" kern="0" noProof="0" dirty="0">
                <a:ln>
                  <a:noFill/>
                </a:ln>
                <a:effectLst/>
                <a:uLnTx/>
                <a:uFillTx/>
                <a:sym typeface="+mn-ea"/>
              </a:rPr>
              <a:t> of an AMP STA and deployed STAs compliant with IEEE Std 802.11™-2020 that operate in the same radio frequency band as the AMP STA.</a:t>
            </a:r>
            <a:r>
              <a:rPr lang="en-US" altLang="zh-CN" sz="2000" kern="0" noProof="0" dirty="0">
                <a:ln>
                  <a:noFill/>
                </a:ln>
                <a:effectLst/>
                <a:uLnTx/>
                <a:uFillTx/>
                <a:sym typeface="+mn-ea"/>
              </a:rPr>
              <a:t>’</a:t>
            </a:r>
            <a:endParaRPr lang="zh-CN" altLang="en-US" sz="2000" kern="0" noProof="0" dirty="0">
              <a:ln>
                <a:noFill/>
              </a:ln>
              <a:effectLst/>
              <a:uLnTx/>
              <a:uFillTx/>
              <a:sym typeface="+mn-ea"/>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Reason: A "shall" statement provides an instruction. However, 12.2.3 of &lt;https://mentor.ieee.org/myproject/Public/mytools/draft/styleman.pdf&gt; states that "The scope of the standard shall explain in statements of fact what is covered in the standard and, if necessary, what is not covered in the standard […]." Hence, a standard's/amendment's scope describes what is and not what shall be."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IEEE-SA NesCom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928689" y="1981200"/>
            <a:ext cx="10461624" cy="4348480"/>
          </a:xfrm>
          <a:prstGeom prst="rect">
            <a:avLst/>
          </a:prstGeom>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None/>
              <a:defRPr/>
            </a:pP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Dorothy has suggested resolutions to PC10 - PC12:</a:t>
            </a:r>
          </a:p>
          <a:p>
            <a:pPr marL="0" marR="0" lvl="0" indent="0" algn="l" defTabSz="914400" rtl="0" eaLnBrk="0" fontAlgn="base" latinLnBrk="0" hangingPunct="0">
              <a:lnSpc>
                <a:spcPct val="100000"/>
              </a:lnSpc>
              <a:spcBef>
                <a:spcPct val="20000"/>
              </a:spcBef>
              <a:spcAft>
                <a:spcPct val="0"/>
              </a:spcAft>
              <a:buClrTx/>
              <a:buSzTx/>
              <a:buNone/>
              <a:defRPr/>
            </a:pP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Modify the text in 5.2.b to be as follows, and remove the related text in 8.1.</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"This amendment defines modifications to both the IEEE 802.11 Medium Access Control layer (MAC) and Physical Layers (PHY) to enable operation of an Ambient Power communication (AMP) station (STA) that is powered using energy harvesting.</a:t>
            </a:r>
          </a:p>
          <a:p>
            <a:pPr marL="457200" marR="0" lvl="1" indent="0" algn="l" defTabSz="914400" rtl="0" eaLnBrk="0" fontAlgn="base" latinLnBrk="0" hangingPunct="0">
              <a:lnSpc>
                <a:spcPct val="100000"/>
              </a:lnSpc>
              <a:spcBef>
                <a:spcPct val="20000"/>
              </a:spcBef>
              <a:spcAft>
                <a:spcPct val="0"/>
              </a:spcAft>
              <a:buClrTx/>
              <a:buSzTx/>
              <a:buNone/>
              <a:defRPr/>
            </a:pPr>
            <a:endPar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Operation in sub-1 Gigahertz (GHz) and 2.4 GHz is defined. Specifically, at least one mode of data communication in sub-1 GHz band is defined and at least one mode of data communication in 2.4 GHz band with the AMP communication access category (AC) being set to AC_BK (background) is defined.</a:t>
            </a:r>
          </a:p>
          <a:p>
            <a:pPr marL="457200" marR="0" lvl="1" indent="0" algn="l" defTabSz="914400" rtl="0" eaLnBrk="0" fontAlgn="base" latinLnBrk="0" hangingPunct="0">
              <a:lnSpc>
                <a:spcPct val="100000"/>
              </a:lnSpc>
              <a:spcBef>
                <a:spcPct val="20000"/>
              </a:spcBef>
              <a:spcAft>
                <a:spcPct val="0"/>
              </a:spcAft>
              <a:buClrTx/>
              <a:buSzTx/>
              <a:buNone/>
              <a:defRPr/>
            </a:pPr>
            <a:endPar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This amendment defines mechanisms for coexistence of an AMP STA and deployed STAs compliant with IEEE Std 802.11™-2020 that operate in the same radio frequency band as the AMP STA. "</a:t>
            </a:r>
          </a:p>
          <a:p>
            <a:pPr marR="0" lvl="1" algn="l" defTabSz="914400" rtl="0" eaLnBrk="0" fontAlgn="base" latinLnBrk="0" hangingPunct="0">
              <a:lnSpc>
                <a:spcPct val="100000"/>
              </a:lnSpc>
              <a:spcBef>
                <a:spcPct val="20000"/>
              </a:spcBef>
              <a:spcAft>
                <a:spcPct val="0"/>
              </a:spcAft>
              <a:buClrTx/>
              <a:buSzTx/>
              <a:defRPr/>
            </a:pPr>
            <a:endParaRPr kumimoji="0" lang="en-US"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t>March 2024</a:t>
            </a:r>
            <a:endParaRPr lang="en-US" dirty="0"/>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723</TotalTime>
  <Words>6761</Words>
  <Application>Microsoft Office PowerPoint</Application>
  <PresentationFormat>Widescreen</PresentationFormat>
  <Paragraphs>439</Paragraphs>
  <Slides>34</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1" baseType="lpstr">
      <vt:lpstr>Arial Unicode MS</vt:lpstr>
      <vt:lpstr>Aptos</vt:lpstr>
      <vt:lpstr>Times New Roman</vt:lpstr>
      <vt:lpstr>Verdana</vt:lpstr>
      <vt:lpstr>Verdana-Bold</vt:lpstr>
      <vt:lpstr>802-11-Submission-16-9</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PAR and CSD Comments and Resolutions</dc:title>
  <dc:subject>IEEE 802.11 AMP SG Meeting Agenda</dc:subject>
  <dc:creator>Mr. Bo Sun</dc:creator>
  <cp:keywords>March 2024</cp:keywords>
  <cp:lastModifiedBy>Stanley, Dorothy</cp:lastModifiedBy>
  <cp:revision>216</cp:revision>
  <cp:lastPrinted>2014-11-04T15:04:00Z</cp:lastPrinted>
  <dcterms:created xsi:type="dcterms:W3CDTF">2007-04-17T18:10:00Z</dcterms:created>
  <dcterms:modified xsi:type="dcterms:W3CDTF">2024-03-13T17:50:37Z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A207783170EC4B4F8CA8848B60A9212A</vt:lpwstr>
  </property>
</Properties>
</file>