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1263" r:id="rId2"/>
    <p:sldId id="1266" r:id="rId3"/>
    <p:sldId id="1267" r:id="rId4"/>
    <p:sldId id="1310" r:id="rId5"/>
    <p:sldId id="1311" r:id="rId6"/>
    <p:sldId id="1312" r:id="rId7"/>
    <p:sldId id="1313" r:id="rId8"/>
    <p:sldId id="1320" r:id="rId9"/>
    <p:sldId id="1321" r:id="rId10"/>
    <p:sldId id="1323" r:id="rId11"/>
    <p:sldId id="1322" r:id="rId12"/>
    <p:sldId id="1324" r:id="rId13"/>
    <p:sldId id="1325" r:id="rId14"/>
    <p:sldId id="1326" r:id="rId15"/>
    <p:sldId id="1327" r:id="rId16"/>
    <p:sldId id="1314" r:id="rId17"/>
    <p:sldId id="1315" r:id="rId18"/>
    <p:sldId id="1316" r:id="rId19"/>
    <p:sldId id="1317" r:id="rId20"/>
    <p:sldId id="1318" r:id="rId21"/>
    <p:sldId id="1319" r:id="rId22"/>
    <p:sldId id="1328" r:id="rId23"/>
    <p:sldId id="1329"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152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GB"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Report</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212-03-0amp-ieee-802-11-amp-sg-proposed-csd.docx" TargetMode="External"/><Relationship Id="rId2" Type="http://schemas.openxmlformats.org/officeDocument/2006/relationships/hyperlink" Target="https://mentor.ieee.org/802.11/dcn/23/11-23-1006-05-0amp-ieee-802-11-amp-sg-proposed-par.docx"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PAR/CSD Comments and Resolutions</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5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828842"/>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Proposed resolutions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to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PC10 -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Operation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Gigahertz (GHz) and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is defined. Specifically, at least one mode of data communication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band is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defined,</a:t>
            </a:r>
            <a:r>
              <a:rPr kumimoji="0" lang="en-US" sz="18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least one mode of data communication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band with the AMP communication access category (AC) being set to AC_BK (background) is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defined, and at least one mode of wireless power transfer in the sub-1 GHz band is defined to support RF energy harvesting.</a:t>
            </a: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3467918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97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5.4:</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In Sec. 5.4, the second paragraph seems to apply to the Amendment for AMP, and seems to be missing a noun, such as "operations" after "requirements to maintenance-free, ....".</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Consider adding "operations" and changing "requirements to" to "requirements for", such as: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"However, there are still many use cases and applications that cannot be addressed using existing IEEE 802.11 based WLAN IoT technologies due to requirements for maintenance-free operation, ultra-low complexity, very small size, very long lifecycle, and the limitations of conventional batteries.""</a:t>
            </a: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solidFill>
                  <a:srgbClr val="00B050"/>
                </a:solidFill>
                <a:effectLst/>
                <a:uLnTx/>
                <a:uFillTx/>
                <a:sym typeface="+mn-ea"/>
              </a:rPr>
              <a:t>Resolution (Dorothy suggested): Accepted </a:t>
            </a:r>
            <a:r>
              <a:rPr lang="en-US" kern="0" noProof="0" dirty="0">
                <a:ln>
                  <a:noFill/>
                </a:ln>
                <a:solidFill>
                  <a:srgbClr val="00B050"/>
                </a:solidFill>
                <a:effectLst/>
                <a:uLnTx/>
                <a:uFillTx/>
                <a:sym typeface="+mn-ea"/>
              </a:rPr>
              <a:t>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altLang="zh-CN" sz="2000" i="0" u="none" strike="noStrike" kern="0" cap="none" spc="0" normalizeH="0" baseline="0" noProof="0" dirty="0">
              <a:ln>
                <a:noFill/>
              </a:ln>
              <a:solidFill>
                <a:srgbClr val="00B050"/>
              </a:solidFill>
              <a:effectLst/>
              <a:uLnTx/>
              <a:uFillTx/>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2.1 </a:t>
            </a:r>
            <a:r>
              <a:rPr lang="en-US" altLang="zh-CN" kern="0" dirty="0" smtClean="0"/>
              <a:t>Title</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There is not a definition of Ambient Power Communication –it appears that this project might include power transfer, so the title is </a:t>
            </a:r>
            <a:r>
              <a:rPr lang="en-GB" altLang="zh-CN" kern="0" dirty="0"/>
              <a:t>misleading</a:t>
            </a:r>
            <a:r>
              <a:rPr lang="zh-CN" altLang="en-US" kern="0" dirty="0"/>
              <a:t>.</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Resolution: Thanks</a:t>
            </a:r>
            <a:r>
              <a:rPr kumimoji="0" lang="en-US"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for the comment. The title “Ambient Power Communication” is the shorter name for what has been described in the scope of project. It highlights the fundamental character of the proposed amendment is to enable ambient </a:t>
            </a:r>
            <a:r>
              <a:rPr lang="en-US" kern="0" dirty="0" smtClean="0">
                <a:solidFill>
                  <a:srgbClr val="FF0000"/>
                </a:solidFill>
              </a:rPr>
              <a:t>power-enabled devices </a:t>
            </a:r>
            <a:r>
              <a:rPr kumimoji="0" lang="en-US"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communication in the 802.11 scope.</a:t>
            </a:r>
            <a:endParaRPr kumimoji="0" lang="en-US" sz="2000" i="0" u="none" strike="noStrike" kern="0" cap="none" spc="0" normalizeH="0" baseline="0" noProof="0" dirty="0">
              <a:ln>
                <a:noFill/>
              </a:ln>
              <a:solidFill>
                <a:srgbClr val="FF000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 scope talks about “energy harvesting”, then in 8.1 “power transfer” is mentioned. </a:t>
            </a:r>
            <a:r>
              <a:rPr lang="en-GB" altLang="zh-CN" kern="0" dirty="0"/>
              <a:t>If power transfer is part of the project, then it should be included in the </a:t>
            </a:r>
            <a:r>
              <a:rPr lang="en-GB" altLang="zh-CN" kern="0" dirty="0" smtClean="0"/>
              <a:t>scope</a:t>
            </a:r>
            <a:endParaRPr lang="zh-CN" altLang="en-US" sz="2000" kern="0" noProof="0" dirty="0" smtClean="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smtClean="0">
                <a:ln>
                  <a:noFill/>
                </a:ln>
                <a:effectLst/>
                <a:uLnTx/>
                <a:uFillTx/>
                <a:sym typeface="+mn-ea"/>
              </a:rPr>
              <a:t>Resolution: </a:t>
            </a:r>
            <a:r>
              <a:rPr lang="en-US" kern="0" noProof="0" dirty="0" smtClean="0">
                <a:ln>
                  <a:noFill/>
                </a:ln>
                <a:effectLst/>
                <a:uLnTx/>
                <a:uFillTx/>
                <a:sym typeface="+mn-ea"/>
              </a:rPr>
              <a:t>Accepted and the AMP PAR document will be modified accordingly</a:t>
            </a:r>
            <a:endParaRPr kumimoji="0" lang="zh-CN" alt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2209489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44"/>
            <a:ext cx="9753600" cy="4648078"/>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smtClean="0">
                <a:sym typeface="+mn-ea"/>
              </a:rPr>
              <a:t>5.2.b </a:t>
            </a:r>
            <a:r>
              <a:rPr lang="en-US" altLang="zh-CN" kern="0" dirty="0">
                <a:sym typeface="+mn-ea"/>
              </a:rPr>
              <a:t>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 scope mentions coexistence with 802.11-2020:  will it be interoperable with 802.11-2020</a:t>
            </a:r>
            <a:r>
              <a:rPr lang="en-GB" altLang="zh-CN" kern="0" dirty="0" smtClean="0"/>
              <a:t>?</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Resolution: Thanks for the question. </a:t>
            </a:r>
            <a:r>
              <a:rPr lang="en-US" kern="0" dirty="0" smtClean="0">
                <a:solidFill>
                  <a:srgbClr val="FF0000"/>
                </a:solidFill>
              </a:rPr>
              <a:t>T</a:t>
            </a:r>
            <a:r>
              <a:rPr kumimoji="0" lang="en-US"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he answer is interoperability with 802.11-2020</a:t>
            </a:r>
            <a:r>
              <a:rPr kumimoji="0" lang="en-US"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is not the target of the proposed amendment therefore it is not specified in the PAR. </a:t>
            </a: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sz="2100" kern="0" dirty="0"/>
              <a:t>How will the project ensure coexistence with other 802 standards operating in the bands, e.g. 802.15.4 and 802.15.6.  This is particularly concerning as we understand that power transfer using a downlink is under consideration (doc 11-24-0163), despite not being included in the scope of the project. </a:t>
            </a:r>
            <a:r>
              <a:rPr lang="en-GB" altLang="zh-CN" sz="2100" kern="0" dirty="0"/>
              <a:t>How will coexistence with the 100s of millions of 802.15.4 devices using sub 1GHz, as well as sub 1 GHz (802.11ah) be managed</a:t>
            </a:r>
            <a:r>
              <a:rPr lang="en-GB" altLang="zh-CN" sz="2100" kern="0" dirty="0" smtClean="0"/>
              <a:t>?</a:t>
            </a:r>
          </a:p>
          <a:p>
            <a:pPr marR="0" lvl="1" algn="l" defTabSz="914400" rtl="0" eaLnBrk="0" fontAlgn="base" latinLnBrk="0" hangingPunct="0">
              <a:lnSpc>
                <a:spcPct val="100000"/>
              </a:lnSpc>
              <a:spcBef>
                <a:spcPct val="20000"/>
              </a:spcBef>
              <a:spcAft>
                <a:spcPct val="0"/>
              </a:spcAft>
              <a:buClrTx/>
              <a:buSzTx/>
              <a:defRPr/>
            </a:pPr>
            <a:r>
              <a:rPr lang="en-US" sz="2000" kern="0" noProof="0" dirty="0" smtClean="0">
                <a:ln>
                  <a:noFill/>
                </a:ln>
                <a:solidFill>
                  <a:srgbClr val="FF0000"/>
                </a:solidFill>
                <a:effectLst/>
                <a:uLnTx/>
                <a:uFillTx/>
                <a:sym typeface="+mn-ea"/>
              </a:rPr>
              <a:t>Resolution: </a:t>
            </a:r>
            <a:r>
              <a:rPr lang="en-US" kern="0" dirty="0" smtClean="0">
                <a:solidFill>
                  <a:srgbClr val="FF0000"/>
                </a:solidFill>
                <a:sym typeface="+mn-ea"/>
              </a:rPr>
              <a:t>Thanks for the question. The proposed amendment will respect and be compliant with current spectrum regulation by-default to provision fundamental coexistence with other wireless technologies working on the interested spectrum bands. And the group will continue to consider the improvement of coexistence during the amendment development, if approved.</a:t>
            </a: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9175538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199"/>
            <a:ext cx="9753600" cy="4494213"/>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We suggest adding: This amendment shall defines mechanisms for coexistence for an AMP device and deployed devices compliant with IEEE </a:t>
            </a:r>
            <a:r>
              <a:rPr lang="en-GB" altLang="zh-CN" kern="0" dirty="0" err="1"/>
              <a:t>Std</a:t>
            </a:r>
            <a:r>
              <a:rPr lang="en-GB" altLang="zh-CN" kern="0" dirty="0"/>
              <a:t> 802.15.4TM that operate in the same radio frequency band as the AMP </a:t>
            </a:r>
            <a:r>
              <a:rPr lang="en-GB" altLang="zh-CN" kern="0" dirty="0"/>
              <a:t>device</a:t>
            </a:r>
            <a:endParaRPr lang="zh-CN" altLang="en-US" kern="0" dirty="0"/>
          </a:p>
          <a:p>
            <a:pPr lvl="1">
              <a:defRPr/>
            </a:pPr>
            <a:r>
              <a:rPr kumimoji="0" lang="en-US"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Resolution: Thanks for the comments.</a:t>
            </a:r>
            <a:r>
              <a:rPr kumimoji="0" lang="en-US"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The proposed amendment will be in the scope of IEEE 802.11 architecture and </a:t>
            </a:r>
            <a:r>
              <a:rPr lang="en-US" altLang="zh-CN" kern="0" dirty="0" smtClean="0">
                <a:solidFill>
                  <a:srgbClr val="FF0000"/>
                </a:solidFill>
              </a:rPr>
              <a:t>being </a:t>
            </a:r>
            <a:r>
              <a:rPr lang="en-US" altLang="zh-CN" kern="0" dirty="0">
                <a:solidFill>
                  <a:srgbClr val="FF0000"/>
                </a:solidFill>
              </a:rPr>
              <a:t>compliant with IEEE </a:t>
            </a:r>
            <a:r>
              <a:rPr lang="en-US" altLang="zh-CN" kern="0" dirty="0" err="1">
                <a:solidFill>
                  <a:srgbClr val="FF0000"/>
                </a:solidFill>
              </a:rPr>
              <a:t>Std</a:t>
            </a:r>
            <a:r>
              <a:rPr lang="en-US" altLang="zh-CN" kern="0" dirty="0">
                <a:solidFill>
                  <a:srgbClr val="FF0000"/>
                </a:solidFill>
              </a:rPr>
              <a:t> 802.15.4TM is not the purpose of the proposed </a:t>
            </a:r>
            <a:r>
              <a:rPr lang="en-US" altLang="zh-CN" kern="0" dirty="0" smtClean="0">
                <a:solidFill>
                  <a:srgbClr val="FF0000"/>
                </a:solidFill>
              </a:rPr>
              <a:t>amendment. But we </a:t>
            </a:r>
            <a:r>
              <a:rPr kumimoji="0" lang="en-US"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welcome 802.15 experts to join the amendment development.</a:t>
            </a:r>
            <a:endParaRPr kumimoji="0" lang="en-US" sz="2000" i="0" u="none" strike="noStrike" kern="0" cap="none" spc="0" normalizeH="0" baseline="0" noProof="0" dirty="0">
              <a:ln>
                <a:noFill/>
              </a:ln>
              <a:solidFill>
                <a:srgbClr val="FF000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Currently there is no indication of range / distance for power transfer – please specify</a:t>
            </a:r>
            <a:endParaRPr lang="zh-CN" altLang="en-US" kern="0" dirty="0">
              <a:sym typeface="+mn-ea"/>
            </a:endParaRPr>
          </a:p>
          <a:p>
            <a:pPr lvl="1">
              <a:defRPr/>
            </a:pPr>
            <a:r>
              <a:rPr lang="en-US" sz="2000" kern="0" noProof="0" dirty="0" smtClean="0">
                <a:ln>
                  <a:noFill/>
                </a:ln>
                <a:solidFill>
                  <a:srgbClr val="FF0000"/>
                </a:solidFill>
                <a:effectLst/>
                <a:uLnTx/>
                <a:uFillTx/>
                <a:sym typeface="+mn-ea"/>
              </a:rPr>
              <a:t>Resolution: Thanks </a:t>
            </a:r>
            <a:r>
              <a:rPr lang="en-US" sz="2000" kern="0" noProof="0" dirty="0" err="1" smtClean="0">
                <a:ln>
                  <a:noFill/>
                </a:ln>
                <a:solidFill>
                  <a:srgbClr val="FF0000"/>
                </a:solidFill>
                <a:effectLst/>
                <a:uLnTx/>
                <a:uFillTx/>
                <a:sym typeface="+mn-ea"/>
              </a:rPr>
              <a:t>fo</a:t>
            </a:r>
            <a:r>
              <a:rPr lang="en-US" kern="0" dirty="0" smtClean="0">
                <a:solidFill>
                  <a:srgbClr val="FF0000"/>
                </a:solidFill>
                <a:sym typeface="+mn-ea"/>
              </a:rPr>
              <a:t>r the comment. The range/distance for power transfer is analyzed in the tech </a:t>
            </a:r>
            <a:r>
              <a:rPr lang="en-US" kern="0" dirty="0">
                <a:solidFill>
                  <a:srgbClr val="FF0000"/>
                </a:solidFill>
                <a:sym typeface="+mn-ea"/>
              </a:rPr>
              <a:t>report (https://mentor.ieee.org/802.11/dcn/23/11-23-2203-01-0amp-updated-technical-report-on-support-of-amp-iot-devices-in-wlan.docx) </a:t>
            </a:r>
            <a:r>
              <a:rPr lang="en-US" kern="0" dirty="0" smtClean="0">
                <a:solidFill>
                  <a:srgbClr val="FF0000"/>
                </a:solidFill>
                <a:sym typeface="+mn-ea"/>
              </a:rPr>
              <a:t>and is subject to various applications/use scenarios. Therefore it is not specified in the PAR.</a:t>
            </a: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3683086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PC20</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lnSpc>
                <a:spcPct val="90000"/>
              </a:lnSpc>
              <a:buNone/>
              <a:defRPr/>
            </a:pPr>
            <a:r>
              <a:rPr lang="en-GB" altLang="zh-CN" kern="0" dirty="0"/>
              <a:t>Also note regulatory constraints including safety (i.e. human body)</a:t>
            </a:r>
            <a:endParaRPr lang="zh-CN" altLang="en-US" kern="0" dirty="0"/>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Resolution: Thanks for the comments and reminding.</a:t>
            </a:r>
            <a:r>
              <a:rPr kumimoji="0" lang="en-US"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The proposed amendment will be compliant with current applicable regulation policy/requirements by-default, including safety (i.e. human body) like other proposed amendments. Therefore it’s not specifically listed in the PAR.</a:t>
            </a:r>
            <a:endParaRPr kumimoji="0" lang="en-US" sz="2000" i="0" u="none" strike="noStrike" kern="0" cap="none" spc="0" normalizeH="0" baseline="0" noProof="0" dirty="0">
              <a:ln>
                <a:noFill/>
              </a:ln>
              <a:solidFill>
                <a:srgbClr val="FF000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0">
              <a:defRPr/>
            </a:pPr>
            <a:r>
              <a:rPr lang="en-US" altLang="zh-CN" kern="0" dirty="0">
                <a:sym typeface="+mn-ea"/>
              </a:rPr>
              <a:t>Comments </a:t>
            </a:r>
            <a:r>
              <a:rPr lang="en-US" altLang="zh-CN" kern="0" dirty="0" smtClean="0">
                <a:sym typeface="+mn-ea"/>
              </a:rPr>
              <a:t>PC21</a:t>
            </a:r>
            <a:endParaRPr lang="en-US" altLang="zh-CN" kern="0" dirty="0"/>
          </a:p>
          <a:p>
            <a:pPr lvl="1">
              <a:defRPr/>
            </a:pPr>
            <a:r>
              <a:rPr lang="en-US" altLang="zh-CN" kern="0" dirty="0">
                <a:sym typeface="+mn-ea"/>
              </a:rPr>
              <a:t>Comments: </a:t>
            </a:r>
            <a:endParaRPr lang="en-US" altLang="zh-CN" kern="0" dirty="0"/>
          </a:p>
          <a:p>
            <a:pPr marL="457200" lvl="1" indent="0">
              <a:buNone/>
              <a:defRPr/>
            </a:pPr>
            <a:r>
              <a:rPr lang="en-US" altLang="zh-CN" kern="0" dirty="0" smtClean="0">
                <a:sym typeface="+mn-ea"/>
              </a:rPr>
              <a:t>8.1 :</a:t>
            </a:r>
            <a:endParaRPr lang="en-US" altLang="zh-CN" kern="0" dirty="0"/>
          </a:p>
          <a:p>
            <a:pPr marL="457200" lvl="1" indent="0">
              <a:buNone/>
              <a:defRPr/>
            </a:pPr>
            <a:r>
              <a:rPr lang="en-GB" altLang="zh-CN" kern="0" dirty="0" smtClean="0"/>
              <a:t>First mention of power transfer; should include this in the scope.</a:t>
            </a:r>
            <a:endParaRPr lang="zh-CN" altLang="en-US" kern="0" dirty="0">
              <a:sym typeface="+mn-ea"/>
            </a:endParaRPr>
          </a:p>
          <a:p>
            <a:pPr lvl="1">
              <a:defRPr/>
            </a:pPr>
            <a:r>
              <a:rPr lang="en-US" altLang="zh-CN" kern="0" dirty="0">
                <a:sym typeface="+mn-ea"/>
              </a:rPr>
              <a:t>Resolution: </a:t>
            </a:r>
            <a:r>
              <a:rPr lang="en-US" altLang="zh-CN" kern="0" dirty="0" smtClean="0">
                <a:sym typeface="+mn-ea"/>
              </a:rPr>
              <a:t>Accepted and the AMP PAR document will be modified accordingly.</a:t>
            </a:r>
            <a:endParaRPr lang="zh-CN" altLang="en-US" sz="2400" kern="0" dirty="0"/>
          </a:p>
          <a:p>
            <a:pPr marL="0" marR="0" lvl="0" indent="0" algn="l" defTabSz="914400" rtl="0" eaLnBrk="0" fontAlgn="base" latinLnBrk="0" hangingPunct="0">
              <a:lnSpc>
                <a:spcPct val="100000"/>
              </a:lnSpc>
              <a:spcBef>
                <a:spcPct val="20000"/>
              </a:spcBef>
              <a:buClrTx/>
              <a:buSzTx/>
              <a:buNone/>
              <a:defRPr/>
            </a:pP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2491140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b – multiple vendors and numerous users:  There is no supporting information on the amount of interest from potential Task Force participants.  For example, the number of people in the IEEE 802.11 Ambient Power (AMP) TIG/SG that would participate in the project, if approved.</a:t>
            </a:r>
          </a:p>
          <a:p>
            <a:pPr marR="0" lvl="1" algn="l" defTabSz="914400" rtl="0" eaLnBrk="0" fontAlgn="base" latinLnBrk="0" hangingPunct="0">
              <a:lnSpc>
                <a:spcPct val="100000"/>
              </a:lnSpc>
              <a:spcBef>
                <a:spcPct val="20000"/>
              </a:spcBef>
              <a:spcAft>
                <a:spcPct val="0"/>
              </a:spcAft>
              <a:buClrTx/>
              <a:buSzTx/>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Accepted. The AMP CSD document will be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modified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with supporting information on the amount of interest from potential participants. According to the participation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history during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AMP TIG/SG,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it’s expected</a:t>
            </a:r>
            <a:r>
              <a:rPr kumimoji="0" lang="en-US"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there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will be around 50 experts participating in the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proposed project</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if approved.</a:t>
            </a: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CC2</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'AMP Communication tackles addresses ...' to 'AMP Communication addresses ...' or 'AMP Communication tackles...'.</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t>
            </a:r>
            <a:r>
              <a:rPr lang="en-US" altLang="zh-CN" kern="0" dirty="0" smtClean="0">
                <a:sym typeface="+mn-ea"/>
              </a:rPr>
              <a:t>text </a:t>
            </a:r>
            <a:r>
              <a:rPr lang="en-US" altLang="zh-CN" kern="0" noProof="0" dirty="0" smtClean="0">
                <a:ln>
                  <a:noFill/>
                </a:ln>
                <a:effectLst/>
                <a:uLnTx/>
                <a:uFillTx/>
                <a:sym typeface="+mn-ea"/>
              </a:rPr>
              <a:t>will be modified to </a:t>
            </a:r>
            <a:r>
              <a:rPr lang="en-US" altLang="zh-CN" kern="0" noProof="0" dirty="0">
                <a:ln>
                  <a:noFill/>
                </a:ln>
                <a:effectLst/>
                <a:uLnTx/>
                <a:uFillTx/>
                <a:sym typeface="+mn-ea"/>
              </a:rPr>
              <a:t>“AMP Communication tackles...”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CC3</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to support creation of ...' to '... to support the creation of ...'.</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lang="en-US" sz="2000" kern="0" noProof="0" dirty="0">
                <a:ln>
                  <a:noFill/>
                </a:ln>
                <a:effectLst/>
                <a:uLnTx/>
                <a:uFillTx/>
                <a:sym typeface="+mn-ea"/>
              </a:rPr>
              <a:t>Resolution: Accepted and the AMP CSD document will be </a:t>
            </a:r>
            <a:r>
              <a:rPr lang="en-US" altLang="zh-CN" kern="0" dirty="0">
                <a:sym typeface="+mn-ea"/>
              </a:rPr>
              <a:t>modified </a:t>
            </a:r>
            <a:r>
              <a:rPr lang="en-US" sz="2000" kern="0" noProof="0" dirty="0" smtClean="0">
                <a:ln>
                  <a:noFill/>
                </a:ln>
                <a:effectLst/>
                <a:uLnTx/>
                <a:uFillTx/>
                <a:sym typeface="+mn-ea"/>
              </a:rPr>
              <a:t>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CC4</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and thus maintenance free ...' to '... and thus maintenance-free ...'</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CC5</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 CAGR of 11.9% from 2022 to 2030 Error! Reference source not found.', need to add missing reference</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sz="2000" kern="0" noProof="0" dirty="0" smtClean="0">
                <a:ln>
                  <a:noFill/>
                </a:ln>
                <a:effectLst/>
                <a:uLnTx/>
                <a:uFillTx/>
                <a:sym typeface="+mn-ea"/>
              </a:rPr>
              <a:t>Accepted </a:t>
            </a:r>
            <a:r>
              <a:rPr lang="en-US" sz="2000" kern="0" noProof="0" dirty="0">
                <a:ln>
                  <a:noFill/>
                </a:ln>
                <a:effectLst/>
                <a:uLnTx/>
                <a:uFillTx/>
                <a:sym typeface="+mn-ea"/>
              </a:rPr>
              <a:t>and the AMP CSD document will </a:t>
            </a:r>
            <a:r>
              <a:rPr lang="en-US" kern="0" dirty="0" smtClean="0">
                <a:sym typeface="+mn-ea"/>
              </a:rPr>
              <a:t>correct</a:t>
            </a:r>
            <a:r>
              <a:rPr lang="en-US" sz="2000" kern="0" noProof="0" dirty="0" smtClean="0">
                <a:ln>
                  <a:noFill/>
                </a:ln>
                <a:effectLst/>
                <a:uLnTx/>
                <a:uFillTx/>
                <a:sym typeface="+mn-ea"/>
              </a:rPr>
              <a:t> </a:t>
            </a:r>
            <a:r>
              <a:rPr lang="en-US" sz="2000" kern="0" noProof="0" dirty="0">
                <a:ln>
                  <a:noFill/>
                </a:ln>
                <a:effectLst/>
                <a:uLnTx/>
                <a:uFillTx/>
                <a:sym typeface="+mn-ea"/>
              </a:rPr>
              <a:t>the </a:t>
            </a:r>
            <a:r>
              <a:rPr lang="en-US" sz="2000" kern="0" noProof="0" dirty="0" smtClean="0">
                <a:ln>
                  <a:noFill/>
                </a:ln>
                <a:effectLst/>
                <a:uLnTx/>
                <a:uFillTx/>
                <a:sym typeface="+mn-ea"/>
              </a:rPr>
              <a:t>missing/incorrect </a:t>
            </a:r>
            <a:r>
              <a:rPr lang="en-US" sz="2000" kern="0" noProof="0" dirty="0">
                <a:ln>
                  <a:noFill/>
                </a:ln>
                <a:effectLst/>
                <a:uLnTx/>
                <a:uFillTx/>
                <a:sym typeface="+mn-ea"/>
              </a:rPr>
              <a:t>reference.</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CC6</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invested more than 150-billion-yuan ....' to '... invested more than 150 billion yuan ...'.</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CC7</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adding to the expected growth of number of devices ...' to '... adding to the expected growth of the number of devices ...'</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lvl="1">
              <a:defRPr/>
            </a:pPr>
            <a:r>
              <a:rPr lang="en-US" sz="2000" kern="0" noProof="0" dirty="0">
                <a:ln>
                  <a:noFill/>
                </a:ln>
                <a:effectLst/>
                <a:uLnTx/>
                <a:uFillTx/>
                <a:sym typeface="+mn-ea"/>
              </a:rPr>
              <a:t>Resolution: Accepted and the AMP CSD document will be </a:t>
            </a:r>
            <a:r>
              <a:rPr lang="en-US" altLang="zh-CN" kern="0" dirty="0">
                <a:sym typeface="+mn-ea"/>
              </a:rPr>
              <a:t>modified </a:t>
            </a:r>
            <a:r>
              <a:rPr lang="en-US" sz="2000" kern="0" noProof="0" dirty="0" smtClean="0">
                <a:ln>
                  <a:noFill/>
                </a:ln>
                <a:effectLst/>
                <a:uLnTx/>
                <a:uFillTx/>
                <a:sym typeface="+mn-ea"/>
              </a:rPr>
              <a:t>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contains comments collected for AMP PAR/CSD documents and the resolution proposed by AMP SG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9 PAR comments and 10 CSD comments from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802.3 WG</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4 PAR comments from </a:t>
            </a:r>
            <a:r>
              <a:rPr kumimoji="0" lang="en-US" altLang="en-US"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NesCom</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t>8 PAR comments and 4 CSD comments from 802.15 WG</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Resolutions are proposed for group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discussion</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t>Resolutions marked in green has been reviewed in the group</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and CSD documents under review:</a:t>
            </a: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ction="ppaction://hlinkfile"/>
              </a:rPr>
              <a:t>https://mentor.ieee.org/802.11/dcn/23/11-23-1006-05-0amp-ieee-802-11-amp-sg-proposed-par.docx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CSD: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ction="ppaction://hlinkfile"/>
              </a:rPr>
              <a:t>https://mentor.ieee.org/802.11/dcn/23/11-23-1212-03-0amp-ieee-802-11-amp-sg-proposed-csd.docx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CC8</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1.2.3:  Distinct Identity:</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Typo:  ‘or evern lower’ to ‘or even lower’.</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CC9</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1.2.5 Economic Feasibility:</a:t>
            </a: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Item c:  one location.  Consistency issue    “this amendment.”  change to “this proposed amendment”</a:t>
            </a:r>
          </a:p>
          <a:p>
            <a:pPr lvl="1">
              <a:defRPr/>
            </a:pPr>
            <a:r>
              <a:rPr lang="en-US" sz="2000" kern="0" noProof="0" dirty="0">
                <a:ln>
                  <a:noFill/>
                </a:ln>
                <a:effectLst/>
                <a:uLnTx/>
                <a:uFillTx/>
                <a:sym typeface="+mn-ea"/>
              </a:rPr>
              <a:t>Resolution: Accepted and the AMP CSD document will be </a:t>
            </a:r>
            <a:r>
              <a:rPr lang="en-US" altLang="zh-CN" kern="0" dirty="0">
                <a:sym typeface="+mn-ea"/>
              </a:rPr>
              <a:t>modified </a:t>
            </a:r>
            <a:r>
              <a:rPr lang="en-US" sz="2000" kern="0" noProof="0" dirty="0" smtClean="0">
                <a:ln>
                  <a:noFill/>
                </a:ln>
                <a:effectLst/>
                <a:uLnTx/>
                <a:uFillTx/>
                <a:sym typeface="+mn-ea"/>
              </a:rPr>
              <a:t>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1.2.5 Economic Feasibility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d:  three locations. Consistency issue  “this amendment.”  change to “this proposed amendment”</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General: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sz="2100" kern="0" dirty="0"/>
              <a:t>CSD describes applications where there is adequate ambient power without wireless power transfer – what are the applications that require </a:t>
            </a:r>
            <a:r>
              <a:rPr lang="en-GB" altLang="zh-CN" sz="2100" kern="0" dirty="0"/>
              <a:t>this</a:t>
            </a:r>
            <a:r>
              <a:rPr lang="en-US" altLang="zh-CN" sz="2100" kern="0" dirty="0"/>
              <a:t>.</a:t>
            </a:r>
            <a:endParaRPr lang="en-US" altLang="zh-CN" sz="2100" kern="0" dirty="0"/>
          </a:p>
          <a:p>
            <a:pPr lvl="1">
              <a:defRPr/>
            </a:pPr>
            <a:r>
              <a:rPr kumimoji="0" lang="en-US" altLang="zh-CN" sz="2000" i="0" u="none" strike="noStrike" kern="0" cap="none" spc="0" normalizeH="0" baseline="0" noProof="0" dirty="0">
                <a:ln>
                  <a:noFill/>
                </a:ln>
                <a:solidFill>
                  <a:srgbClr val="FF000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Thanks for the comment. The applications exploiting various</a:t>
            </a:r>
            <a:r>
              <a:rPr kumimoji="0" lang="en-US" altLang="zh-CN"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energy sources other than </a:t>
            </a:r>
            <a:r>
              <a:rPr lang="en-US" altLang="zh-CN" kern="0" noProof="0" dirty="0" smtClean="0">
                <a:solidFill>
                  <a:srgbClr val="FF0000"/>
                </a:solidFill>
              </a:rPr>
              <a:t>wireless power transfer </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are analyzed in the AMP</a:t>
            </a:r>
            <a:r>
              <a:rPr kumimoji="0" lang="en-US" altLang="zh-CN"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tech report as listed in the reference section of CSD (</a:t>
            </a:r>
            <a:r>
              <a:rPr lang="en-US" altLang="zh-CN" dirty="0" smtClean="0">
                <a:solidFill>
                  <a:srgbClr val="FF0000"/>
                </a:solidFill>
              </a:rPr>
              <a:t>11-23-0436-00-0amp-technical-report-on-support-of-amp-iot-devices-in-wlan.docx</a:t>
            </a:r>
            <a:r>
              <a:rPr kumimoji="0" lang="en-US" altLang="zh-CN"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FF000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CC12</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smtClean="0">
                <a:ln>
                  <a:noFill/>
                </a:ln>
                <a:effectLst/>
                <a:uLnTx/>
                <a:uFillTx/>
                <a:sym typeface="+mn-ea"/>
              </a:rPr>
              <a:t>1.2.3 </a:t>
            </a:r>
            <a:r>
              <a:rPr lang="en-US" altLang="zh-CN" kern="0" dirty="0"/>
              <a:t>Distinct Identity </a:t>
            </a:r>
            <a:r>
              <a:rPr lang="en-US" altLang="zh-CN" sz="2000" kern="0" noProof="0" dirty="0" smtClean="0">
                <a:ln>
                  <a:noFill/>
                </a:ln>
                <a:effectLst/>
                <a:uLnTx/>
                <a:uFillTx/>
                <a:sym typeface="+mn-ea"/>
              </a:rPr>
              <a:t>:</a:t>
            </a:r>
            <a:endParaRPr lang="en-US" altLang="zh-CN"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smtClean="0">
                <a:ln>
                  <a:noFill/>
                </a:ln>
                <a:effectLst/>
                <a:uLnTx/>
                <a:uFillTx/>
                <a:sym typeface="+mn-ea"/>
              </a:rPr>
              <a:t>“</a:t>
            </a:r>
            <a:r>
              <a:rPr lang="en-US" altLang="zh-CN" sz="2000" kern="0" noProof="0" dirty="0" err="1" smtClean="0">
                <a:ln>
                  <a:noFill/>
                </a:ln>
                <a:effectLst/>
                <a:uLnTx/>
                <a:uFillTx/>
                <a:sym typeface="+mn-ea"/>
              </a:rPr>
              <a:t>evern</a:t>
            </a:r>
            <a:r>
              <a:rPr lang="en-US" altLang="zh-CN" sz="2000" kern="0" noProof="0" dirty="0" smtClean="0">
                <a:ln>
                  <a:noFill/>
                </a:ln>
                <a:effectLst/>
                <a:uLnTx/>
                <a:uFillTx/>
                <a:sym typeface="+mn-ea"/>
              </a:rPr>
              <a:t> lower –typo”</a:t>
            </a:r>
            <a:endParaRPr lang="zh-CN" altLang="en-US" sz="2000" kern="0" noProof="0" dirty="0">
              <a:ln>
                <a:noFill/>
              </a:ln>
              <a:effectLst/>
              <a:uLnTx/>
              <a:uFillTx/>
              <a:sym typeface="+mn-ea"/>
            </a:endParaRPr>
          </a:p>
          <a:p>
            <a:pPr lvl="1">
              <a:defRPr/>
            </a:pPr>
            <a:r>
              <a:rPr lang="en-US" sz="2000" kern="0" noProof="0" dirty="0">
                <a:ln>
                  <a:noFill/>
                </a:ln>
                <a:effectLst/>
                <a:uLnTx/>
                <a:uFillTx/>
                <a:sym typeface="+mn-ea"/>
              </a:rPr>
              <a:t>Resolution: Accepted and the AMP CSD document will be </a:t>
            </a:r>
            <a:r>
              <a:rPr lang="en-US" altLang="zh-CN" kern="0" dirty="0">
                <a:sym typeface="+mn-ea"/>
              </a:rPr>
              <a:t>modified </a:t>
            </a:r>
            <a:r>
              <a:rPr lang="en-US" sz="2000" kern="0" noProof="0" dirty="0" smtClean="0">
                <a:ln>
                  <a:noFill/>
                </a:ln>
                <a:effectLst/>
                <a:uLnTx/>
                <a:uFillTx/>
                <a:sym typeface="+mn-ea"/>
              </a:rPr>
              <a:t>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4249948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1.2.4b</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Proven technology: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smtClean="0"/>
              <a:t>This </a:t>
            </a:r>
            <a:r>
              <a:rPr lang="en-US" altLang="zh-CN" sz="2100" kern="0" dirty="0"/>
              <a:t>section comments that 802.11 is a proven radio technology, but it does not describe how the power transfer or energy harvesting is proven – please include some examples</a:t>
            </a:r>
            <a:r>
              <a:rPr lang="en-US" altLang="zh-CN" sz="2100" kern="0" dirty="0" smtClean="0"/>
              <a:t>.</a:t>
            </a:r>
            <a:endParaRPr lang="en-US" altLang="zh-CN" sz="2100" kern="0" dirty="0"/>
          </a:p>
          <a:p>
            <a:pPr lvl="1">
              <a:defRPr/>
            </a:pPr>
            <a:r>
              <a:rPr kumimoji="0" lang="en-US" altLang="zh-CN" sz="2000" i="0" u="none" strike="noStrike" kern="0" cap="none" spc="0" normalizeH="0" baseline="0" noProof="0" dirty="0">
                <a:ln>
                  <a:noFill/>
                </a:ln>
                <a:solidFill>
                  <a:srgbClr val="FF000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Thanks for the comments. The mentioned examples</a:t>
            </a:r>
            <a:r>
              <a:rPr kumimoji="0" lang="en-US" altLang="zh-CN"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 are analyzed in the referred AMP technical </a:t>
            </a:r>
            <a:r>
              <a:rPr lang="en-US" altLang="zh-CN" kern="0" dirty="0">
                <a:solidFill>
                  <a:srgbClr val="FF0000"/>
                </a:solidFill>
              </a:rPr>
              <a:t>report </a:t>
            </a:r>
            <a:r>
              <a:rPr lang="en-US" altLang="zh-CN" kern="0" dirty="0">
                <a:solidFill>
                  <a:srgbClr val="FF0000"/>
                </a:solidFill>
              </a:rPr>
              <a:t>(11-23-0436-00-0amp-technical-report-on-support-of-amp-iot-devices-in-wlan.docx</a:t>
            </a:r>
            <a:r>
              <a:rPr lang="en-US" altLang="zh-CN" kern="0" dirty="0" smtClean="0">
                <a:solidFill>
                  <a:srgbClr val="FF0000"/>
                </a:solidFill>
              </a:rPr>
              <a:t>). They’re not </a:t>
            </a:r>
            <a:r>
              <a:rPr lang="en-US" altLang="zh-CN" kern="0" dirty="0">
                <a:solidFill>
                  <a:srgbClr val="FF0000"/>
                </a:solidFill>
              </a:rPr>
              <a:t>described </a:t>
            </a:r>
            <a:r>
              <a:rPr kumimoji="0" lang="en-US" altLang="zh-CN" sz="2000" i="0" u="none" strike="noStrike" kern="0" cap="none" spc="0" normalizeH="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in the CSD due to document length limitation.</a:t>
            </a:r>
            <a:endParaRPr kumimoji="0" lang="en-US" altLang="zh-CN" sz="2000" i="0" u="none" strike="noStrike" kern="0" cap="none" spc="0" normalizeH="0" baseline="0" noProof="0" dirty="0">
              <a:ln>
                <a:noFill/>
              </a:ln>
              <a:solidFill>
                <a:srgbClr val="FF000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CC14</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smtClean="0">
                <a:ln>
                  <a:noFill/>
                </a:ln>
                <a:effectLst/>
                <a:uLnTx/>
                <a:uFillTx/>
                <a:sym typeface="+mn-ea"/>
              </a:rPr>
              <a:t>1.2.5 Economic Feasibility:</a:t>
            </a:r>
            <a:endParaRPr lang="en-US" altLang="zh-CN" sz="2000" kern="0" noProof="0" dirty="0">
              <a:ln>
                <a:noFill/>
              </a:ln>
              <a:effectLst/>
              <a:uLnTx/>
              <a:uFillTx/>
              <a:sym typeface="+mn-ea"/>
            </a:endParaRPr>
          </a:p>
          <a:p>
            <a:pPr marL="457200" lvl="1" indent="0">
              <a:buNone/>
              <a:defRPr/>
            </a:pPr>
            <a:r>
              <a:rPr lang="en-US" altLang="zh-CN" sz="2100" kern="0" dirty="0" smtClean="0"/>
              <a:t>Known </a:t>
            </a:r>
            <a:r>
              <a:rPr lang="en-US" altLang="zh-CN" sz="2100" kern="0" dirty="0"/>
              <a:t>cost factors:</a:t>
            </a:r>
            <a:r>
              <a:rPr lang="en-GB" altLang="zh-CN" sz="2100" kern="0" dirty="0"/>
              <a:t> please provide evidence or a reference of how AMP devices are “accepted by the market as having balanced costs</a:t>
            </a:r>
            <a:r>
              <a:rPr lang="en-US" altLang="zh-CN" sz="2100" kern="0" dirty="0">
                <a:sym typeface="+mn-ea"/>
              </a:rPr>
              <a:t>”</a:t>
            </a:r>
            <a:endParaRPr lang="zh-CN" altLang="en-US" sz="2100" kern="0" dirty="0">
              <a:sym typeface="+mn-ea"/>
            </a:endParaRPr>
          </a:p>
          <a:p>
            <a:pPr lvl="1">
              <a:defRPr/>
            </a:pPr>
            <a:r>
              <a:rPr lang="en-US" sz="2000" kern="0" noProof="0" dirty="0">
                <a:ln>
                  <a:noFill/>
                </a:ln>
                <a:solidFill>
                  <a:srgbClr val="FF0000"/>
                </a:solidFill>
                <a:effectLst/>
                <a:uLnTx/>
                <a:uFillTx/>
                <a:sym typeface="+mn-ea"/>
              </a:rPr>
              <a:t>Resolution: </a:t>
            </a:r>
            <a:r>
              <a:rPr lang="en-US" sz="2000" kern="0" noProof="0" dirty="0" smtClean="0">
                <a:ln>
                  <a:noFill/>
                </a:ln>
                <a:solidFill>
                  <a:srgbClr val="FF0000"/>
                </a:solidFill>
                <a:effectLst/>
                <a:uLnTx/>
                <a:uFillTx/>
                <a:sym typeface="+mn-ea"/>
              </a:rPr>
              <a:t>Thanks for the comments. </a:t>
            </a:r>
            <a:r>
              <a:rPr lang="en-US" altLang="zh-CN" kern="0" dirty="0">
                <a:solidFill>
                  <a:srgbClr val="FF0000"/>
                </a:solidFill>
              </a:rPr>
              <a:t>The </a:t>
            </a:r>
            <a:r>
              <a:rPr lang="en-US" altLang="zh-CN" kern="0" dirty="0" smtClean="0">
                <a:solidFill>
                  <a:srgbClr val="FF0000"/>
                </a:solidFill>
              </a:rPr>
              <a:t>cost of AMP devices is </a:t>
            </a:r>
            <a:r>
              <a:rPr lang="en-US" altLang="zh-CN" kern="0" dirty="0">
                <a:solidFill>
                  <a:srgbClr val="FF0000"/>
                </a:solidFill>
              </a:rPr>
              <a:t>analyzed </a:t>
            </a:r>
            <a:r>
              <a:rPr lang="en-US" altLang="zh-CN" kern="0" dirty="0" smtClean="0">
                <a:solidFill>
                  <a:srgbClr val="FF0000"/>
                </a:solidFill>
              </a:rPr>
              <a:t>in the AMP technical report (</a:t>
            </a:r>
            <a:r>
              <a:rPr lang="en-US" altLang="zh-CN" kern="0" dirty="0">
                <a:solidFill>
                  <a:srgbClr val="FF0000"/>
                </a:solidFill>
              </a:rPr>
              <a:t>11-23-0436-00-0amp-technical-report-on-support-of-amp-iot-devices-in-wlan.docx</a:t>
            </a:r>
            <a:r>
              <a:rPr lang="en-US" altLang="zh-CN" kern="0" dirty="0" smtClean="0">
                <a:solidFill>
                  <a:srgbClr val="FF0000"/>
                </a:solidFill>
              </a:rPr>
              <a:t>) listed in the reference section, based on prototype implementations and comparison with RFID/WLAN </a:t>
            </a:r>
            <a:r>
              <a:rPr lang="en-US" altLang="zh-CN" kern="0" dirty="0" err="1" smtClean="0">
                <a:solidFill>
                  <a:srgbClr val="FF0000"/>
                </a:solidFill>
              </a:rPr>
              <a:t>IoT</a:t>
            </a:r>
            <a:r>
              <a:rPr lang="en-US" altLang="zh-CN" kern="0" dirty="0" smtClean="0">
                <a:solidFill>
                  <a:srgbClr val="FF0000"/>
                </a:solidFill>
              </a:rPr>
              <a:t> devices. It’s not described in the CSD due to document length limitation. </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394137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Scope of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to enable operation of an Ambient Power ...' to '... to enable the operation of an Ambient Power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mechanisms for coexistence ...' to '... mechanisms for the coexistence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due to requirements to maintenance-free ...' to '... due to requirements to be maintenance-free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t>
            </a:r>
            <a:r>
              <a:rPr lang="en-US" kern="0" noProof="0" dirty="0" smtClean="0">
                <a:ln>
                  <a:noFill/>
                </a:ln>
                <a:solidFill>
                  <a:srgbClr val="00B050"/>
                </a:solidFill>
                <a:effectLst/>
                <a:uLnTx/>
                <a:uFillTx/>
                <a:sym typeface="+mn-ea"/>
              </a:rPr>
              <a:t>text will be modified to </a:t>
            </a:r>
            <a:r>
              <a:rPr lang="en-US" kern="0" noProof="0" dirty="0">
                <a:ln>
                  <a:noFill/>
                </a:ln>
                <a:solidFill>
                  <a:srgbClr val="00B050"/>
                </a:solidFill>
                <a:effectLst/>
                <a:uLnTx/>
                <a:uFillTx/>
                <a:sym typeface="+mn-ea"/>
              </a:rPr>
              <a:t>“... due to requirements for maintenance-free operation</a:t>
            </a:r>
            <a:r>
              <a:rPr lang="en-US" kern="0" noProof="0" dirty="0" smtClean="0">
                <a:ln>
                  <a:noFill/>
                </a:ln>
                <a:solidFill>
                  <a:srgbClr val="00B050"/>
                </a:solidFill>
                <a:effectLst/>
                <a:uLnTx/>
                <a:uFillTx/>
                <a:sym typeface="+mn-ea"/>
              </a:rPr>
              <a:t>”</a:t>
            </a:r>
            <a:r>
              <a:rPr lang="zh-CN" altLang="en-US" kern="0" noProof="0" dirty="0" smtClean="0">
                <a:ln>
                  <a:noFill/>
                </a:ln>
                <a:solidFill>
                  <a:srgbClr val="00B050"/>
                </a:solidFill>
                <a:effectLst/>
                <a:uLnTx/>
                <a:uFillTx/>
                <a:sym typeface="+mn-ea"/>
              </a:rPr>
              <a:t>， </a:t>
            </a:r>
            <a:r>
              <a:rPr lang="en-US" altLang="zh-CN" kern="0" noProof="0" dirty="0" smtClean="0">
                <a:ln>
                  <a:noFill/>
                </a:ln>
                <a:solidFill>
                  <a:srgbClr val="00B050"/>
                </a:solidFill>
                <a:effectLst/>
                <a:uLnTx/>
                <a:uFillTx/>
                <a:sym typeface="+mn-ea"/>
              </a:rPr>
              <a:t>similar as resolution to </a:t>
            </a:r>
            <a:r>
              <a:rPr lang="en-US" altLang="zh-CN" kern="0" noProof="0" dirty="0" err="1" smtClean="0">
                <a:ln>
                  <a:noFill/>
                </a:ln>
                <a:solidFill>
                  <a:srgbClr val="00B050"/>
                </a:solidFill>
                <a:effectLst/>
                <a:uLnTx/>
                <a:uFillTx/>
                <a:sym typeface="+mn-ea"/>
              </a:rPr>
              <a:t>NesCom</a:t>
            </a:r>
            <a:r>
              <a:rPr lang="en-US" altLang="zh-CN" kern="0" noProof="0" dirty="0" smtClean="0">
                <a:ln>
                  <a:noFill/>
                </a:ln>
                <a:solidFill>
                  <a:srgbClr val="00B050"/>
                </a:solidFill>
                <a:effectLst/>
                <a:uLnTx/>
                <a:uFillTx/>
                <a:sym typeface="+mn-ea"/>
              </a:rPr>
              <a:t> comment PC13</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user experience in a negative way.' to '... user experience negatively.'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PC5</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huge amount of IoT devices ...' to '... huge number of IoT devices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5.6  Stakeholders of the Standard:</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“Stakeholders also include component providers; consumer electronic, mobile device and IoT device vendors; IoT network operators; and manufacturers and users of semiconductor devices.”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PC7</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communication in sub-1 GHz band' to '... communication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a:t>
            </a:r>
            <a:r>
              <a:rPr lang="en-US" kern="0" noProof="0" dirty="0" smtClean="0">
                <a:ln>
                  <a:noFill/>
                </a:ln>
                <a:solidFill>
                  <a:srgbClr val="00B050"/>
                </a:solidFill>
                <a:effectLst/>
                <a:uLnTx/>
                <a:uFillTx/>
                <a:sym typeface="+mn-ea"/>
              </a:rPr>
              <a:t>will be modified 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communication in 2.4 GHz band' to '... communication in the 2.4 GHz band'</a:t>
            </a: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PC9</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wireless power transfer in sub-1 GHz band' to '... wireless power transfer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Accepted and the AMP PAR document will be updated accordingly</a:t>
            </a: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and 8.1:</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The first paragraph in 8.1 seems a part of the scope definition, i.e., belonging to 5.2.b. Suggest moving it to 5.2.b."</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 May I suggest using "This amendment defines ...", instead of "... shall define ..."?"</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You are kindly asked to consider rephrasing the last sentence of 5.2 as follows:</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This amendment defines mechanisms for </a:t>
            </a:r>
            <a:r>
              <a:rPr lang="zh-CN" altLang="en-US" sz="1800" kern="0" noProof="0" dirty="0">
                <a:ln>
                  <a:noFill/>
                </a:ln>
                <a:effectLst/>
                <a:uLnTx/>
                <a:uFillTx/>
                <a:sym typeface="+mn-ea"/>
              </a:rPr>
              <a:t>coexistence</a:t>
            </a:r>
            <a:r>
              <a:rPr lang="zh-CN" altLang="en-US" sz="2000" kern="0" noProof="0" dirty="0">
                <a:ln>
                  <a:noFill/>
                </a:ln>
                <a:effectLst/>
                <a:uLnTx/>
                <a:uFillTx/>
                <a:sym typeface="+mn-ea"/>
              </a:rPr>
              <a:t> of an AMP STA and deployed STAs compliant with IEEE Std 802.11™-2020 that operate in the same radio frequency band as the AMP STA.</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Reason: A "shall" statement provides an instruction. However, 12.2.3 of &lt;https://mentor.ieee.org/myproject/Public/mytools/draft/styleman.pdf&gt; states that "The scope of the standard shall explain in statements of fact what is covered in the standard and, if necessary, what is not covered in the standard […]." Hence, a standard's/amendment's scope describes what is and not what shall be."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981200"/>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Dorothy has suggested resolutions to PC10 - 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Operation in sub-1 Gigahertz (GHz) and 2.4 GHz is defined. Specifically, at least one mode of data communication in sub-1 GHz band is defined and at least one mode of data communication in 2.4 GHz band with the AMP communication access category (AC) being set to AC_BK (background) is defined.</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2932</TotalTime>
  <Words>2966</Words>
  <Application>Microsoft Office PowerPoint</Application>
  <PresentationFormat>宽屏</PresentationFormat>
  <Paragraphs>313</Paragraphs>
  <Slides>23</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9" baseType="lpstr">
      <vt:lpstr>Arial Unicode MS</vt:lpstr>
      <vt:lpstr>MS Gothic</vt:lpstr>
      <vt:lpstr>MS PGothic</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189</cp:revision>
  <cp:lastPrinted>2014-11-04T15:04:00Z</cp:lastPrinted>
  <dcterms:created xsi:type="dcterms:W3CDTF">2007-04-17T18:10:00Z</dcterms:created>
  <dcterms:modified xsi:type="dcterms:W3CDTF">2024-03-13T00:49:59Z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A207783170EC4B4F8CA8848B60A9212A</vt:lpwstr>
  </property>
</Properties>
</file>