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70" r:id="rId2"/>
    <p:sldId id="318" r:id="rId3"/>
    <p:sldId id="4904" r:id="rId4"/>
    <p:sldId id="4918" r:id="rId5"/>
    <p:sldId id="4909" r:id="rId6"/>
    <p:sldId id="4919" r:id="rId7"/>
    <p:sldId id="4920" r:id="rId8"/>
    <p:sldId id="4921" r:id="rId9"/>
    <p:sldId id="4922" r:id="rId10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CC"/>
    <a:srgbClr val="89438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33" autoAdjust="0"/>
    <p:restoredTop sz="93484" autoAdjust="0"/>
  </p:normalViewPr>
  <p:slideViewPr>
    <p:cSldViewPr>
      <p:cViewPr varScale="1">
        <p:scale>
          <a:sx n="110" d="100"/>
          <a:sy n="110" d="100"/>
        </p:scale>
        <p:origin x="2318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90" d="100"/>
          <a:sy n="90" d="100"/>
        </p:scale>
        <p:origin x="6240" y="67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0ABA6D-F0DA-4F85-A720-04754C301D6D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215431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0ABA6D-F0DA-4F85-A720-04754C301D6D}" type="slidenum">
              <a:rPr lang="en-GB" smtClean="0"/>
              <a:pPr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6099280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0ABA6D-F0DA-4F85-A720-04754C301D6D}" type="slidenum">
              <a:rPr lang="en-GB" smtClean="0"/>
              <a:pPr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6615476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0ABA6D-F0DA-4F85-A720-04754C301D6D}" type="slidenum">
              <a:rPr lang="en-GB" smtClean="0"/>
              <a:pPr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6487953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0ABA6D-F0DA-4F85-A720-04754C301D6D}" type="slidenum">
              <a:rPr lang="en-GB" smtClean="0"/>
              <a:pPr/>
              <a:t>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3809298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0ABA6D-F0DA-4F85-A720-04754C301D6D}" type="slidenum">
              <a:rPr lang="en-GB" smtClean="0"/>
              <a:pPr/>
              <a:t>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5304407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0ABA6D-F0DA-4F85-A720-04754C301D6D}" type="slidenum">
              <a:rPr lang="en-GB" smtClean="0"/>
              <a:pPr/>
              <a:t>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205087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593344" y="6475413"/>
            <a:ext cx="95058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/>
              <a:t>xxx, Broadcom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Fu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C9211404-45CD-4325-8498-AF8EEE4AA2C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30383" y="6517749"/>
            <a:ext cx="89768" cy="9233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600">
                <a:solidFill>
                  <a:schemeClr val="tx1">
                    <a:tint val="75000"/>
                  </a:schemeClr>
                </a:solidFill>
                <a:latin typeface="+mj-lt"/>
              </a:defRPr>
            </a:lvl1pPr>
          </a:lstStyle>
          <a:p>
            <a:fld id="{0AEF9A4B-07C9-404C-9053-A3A2AC3AD5D6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26" name="內容版面配置區 25"/>
          <p:cNvSpPr>
            <a:spLocks noGrp="1"/>
          </p:cNvSpPr>
          <p:nvPr>
            <p:ph sz="quarter" idx="10"/>
          </p:nvPr>
        </p:nvSpPr>
        <p:spPr>
          <a:xfrm>
            <a:off x="323850" y="1343609"/>
            <a:ext cx="8218489" cy="4943151"/>
          </a:xfrm>
        </p:spPr>
        <p:txBody>
          <a:bodyPr/>
          <a:lstStyle>
            <a:lvl1pPr>
              <a:defRPr sz="1600" b="1">
                <a:latin typeface="+mj-lt"/>
              </a:defRPr>
            </a:lvl1pPr>
            <a:lvl2pPr>
              <a:defRPr sz="1400" b="1">
                <a:latin typeface="+mj-lt"/>
              </a:defRPr>
            </a:lvl2pPr>
            <a:lvl3pPr>
              <a:defRPr sz="1200">
                <a:latin typeface="+mj-lt"/>
              </a:defRPr>
            </a:lvl3pPr>
            <a:lvl4pPr>
              <a:defRPr sz="1100">
                <a:latin typeface="+mj-lt"/>
              </a:defRPr>
            </a:lvl4pPr>
            <a:lvl5pPr>
              <a:defRPr sz="1000">
                <a:latin typeface="+mj-lt"/>
              </a:defRPr>
            </a:lvl5pPr>
          </a:lstStyle>
          <a:p>
            <a:pPr lvl="0"/>
            <a:r>
              <a:rPr lang="en-US" altLang="zh-TW"/>
              <a:t>Click to 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  <a:endParaRPr lang="zh-TW" altLang="en-US" dirty="0"/>
          </a:p>
        </p:txBody>
      </p:sp>
      <p:sp>
        <p:nvSpPr>
          <p:cNvPr id="6" name="標題版面配置區 1"/>
          <p:cNvSpPr>
            <a:spLocks noGrp="1"/>
          </p:cNvSpPr>
          <p:nvPr>
            <p:ph type="title"/>
          </p:nvPr>
        </p:nvSpPr>
        <p:spPr>
          <a:xfrm>
            <a:off x="323850" y="236893"/>
            <a:ext cx="8218488" cy="96061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>
                <a:solidFill>
                  <a:srgbClr val="F39A1E"/>
                </a:solidFill>
              </a:defRPr>
            </a:lvl1pPr>
          </a:lstStyle>
          <a:p>
            <a:r>
              <a:rPr lang="en-US" altLang="zh-TW"/>
              <a:t>Click to edit Master title style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7807853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>
            <a:lvl1pPr>
              <a:defRPr sz="2800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/>
          <a:lstStyle>
            <a:lvl1pPr>
              <a:defRPr sz="2000" b="0" i="0" baseline="0"/>
            </a:lvl1pPr>
            <a:lvl2pPr>
              <a:defRPr sz="1800" baseline="0"/>
            </a:lvl2pPr>
            <a:lvl3pPr>
              <a:defRPr sz="1600" baseline="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98868" y="6475413"/>
            <a:ext cx="1845057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Shengquan Hu, </a:t>
            </a:r>
            <a:r>
              <a:rPr lang="en-US" altLang="ko-KR" dirty="0" err="1"/>
              <a:t>Mediatek</a:t>
            </a:r>
            <a:r>
              <a:rPr lang="en-US" altLang="ko-KR" dirty="0"/>
              <a:t> Inc.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28428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2024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  <p:sp>
        <p:nvSpPr>
          <p:cNvPr id="10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  <p:sp>
        <p:nvSpPr>
          <p:cNvPr id="11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2024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322437" y="6475413"/>
            <a:ext cx="122148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/>
              <a:t>xxx, NEWRACOM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 userDrawn="1"/>
        </p:nvSpPr>
        <p:spPr bwMode="auto">
          <a:xfrm>
            <a:off x="5277902" y="332601"/>
            <a:ext cx="316759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solidFill>
                  <a:schemeClr val="tx1"/>
                </a:solidFill>
                <a:cs typeface="+mn-cs"/>
              </a:rPr>
              <a:t>doc.: IEEE 802.11-24/477r0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858209"/>
            <a:ext cx="8523287" cy="819506"/>
          </a:xfrm>
        </p:spPr>
        <p:txBody>
          <a:bodyPr/>
          <a:lstStyle/>
          <a:p>
            <a:pPr marR="0" lvl="0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High Level Perspective on DRU-Follow Up</a:t>
            </a:r>
            <a:endParaRPr lang="en-US" dirty="0">
              <a:effectLst/>
              <a:ea typeface="DengXian" panose="02010600030101010101" pitchFamily="2" charset="-122"/>
              <a:cs typeface="Calibri" panose="020F0502020204030204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14400" y="314271"/>
            <a:ext cx="144780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March. 2024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7" name="Rectangle 6"/>
          <p:cNvSpPr txBox="1">
            <a:spLocks noChangeArrowheads="1"/>
          </p:cNvSpPr>
          <p:nvPr/>
        </p:nvSpPr>
        <p:spPr bwMode="auto">
          <a:xfrm>
            <a:off x="771525" y="1883794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2024-03-08</a:t>
            </a:r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802005" y="2333909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698868" y="6475413"/>
            <a:ext cx="1845057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Shengquan Hu, Mediatek Inc.</a:t>
            </a:r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14268042"/>
              </p:ext>
            </p:extLst>
          </p:nvPr>
        </p:nvGraphicFramePr>
        <p:xfrm>
          <a:off x="990600" y="2895600"/>
          <a:ext cx="7391400" cy="1818105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447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209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37511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Affiliations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751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Shengquan Hu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5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Mediatek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5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2840 Junction Ave.</a:t>
                      </a:r>
                    </a:p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San</a:t>
                      </a:r>
                      <a:r>
                        <a:rPr lang="en-US" sz="1200" baseline="0" dirty="0">
                          <a:solidFill>
                            <a:schemeClr val="tx1"/>
                          </a:solidFill>
                        </a:rPr>
                        <a:t> Jose, CA, 95134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shengquan.hu@mediatek.com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052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Jianhan Liu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jianhan.liu@mediatek.com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568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Thomas Pare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886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891486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6913" y="600740"/>
            <a:ext cx="7772400" cy="609600"/>
          </a:xfrm>
        </p:spPr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10340"/>
            <a:ext cx="8686800" cy="4495800"/>
          </a:xfrm>
        </p:spPr>
        <p:txBody>
          <a:bodyPr/>
          <a:lstStyle/>
          <a:p>
            <a:r>
              <a:rPr lang="en-US" sz="1600" dirty="0"/>
              <a:t>In last January IEEE meeting, motion was passed to support Distributed tone RU (DRU) for a UHR TB PPDU transmission</a:t>
            </a:r>
          </a:p>
          <a:p>
            <a:r>
              <a:rPr lang="en-US" sz="1600" dirty="0"/>
              <a:t>We have shared our thoughts on DRU from high level perspectives [1]:</a:t>
            </a:r>
          </a:p>
          <a:p>
            <a:pPr lvl="1"/>
            <a:r>
              <a:rPr lang="en-US" sz="1600" dirty="0" err="1"/>
              <a:t>dRU</a:t>
            </a:r>
            <a:r>
              <a:rPr lang="en-US" sz="1600" dirty="0"/>
              <a:t> can boost transmission power up to 11dB, significantly enhance the spectrum efficiency of 6GHz LPI and improve the coverage range</a:t>
            </a:r>
          </a:p>
          <a:p>
            <a:pPr lvl="1"/>
            <a:r>
              <a:rPr lang="en-US" sz="1600" dirty="0"/>
              <a:t>Support of distribution bandwidth 20/40/80MHz would be a good choices considering the harvest of maximum power boost gains, use cases, flexibility and complexity</a:t>
            </a:r>
          </a:p>
          <a:p>
            <a:pPr lvl="1"/>
            <a:r>
              <a:rPr lang="en-US" sz="1600" dirty="0"/>
              <a:t>DRU should keep the same set of RU sizes as RRU, and each distribution BW may support different DRU sets such as 26/52/106-tone DRU for BW20, 26/52/106/242-tone DRU for BW40, 52/106/242/484-tone DRU for BW80</a:t>
            </a:r>
          </a:p>
          <a:p>
            <a:pPr lvl="1"/>
            <a:r>
              <a:rPr lang="en-US" sz="1600" dirty="0"/>
              <a:t>Hybrid mode with DRU or RRU in each 80MHz subblock can be operated for wider BW160/320</a:t>
            </a:r>
          </a:p>
          <a:p>
            <a:pPr lvl="1"/>
            <a:r>
              <a:rPr lang="en-US" sz="1600" dirty="0"/>
              <a:t>DRU with distribution BW20/40 should be allowed either in punctured 80MHz subblock or 20/40MHz subblock in BW80/160/320</a:t>
            </a:r>
          </a:p>
          <a:p>
            <a:r>
              <a:rPr lang="en-US" sz="1800" dirty="0"/>
              <a:t>In this contribution, we would like to follow up the previous discussions and seek for alignments</a:t>
            </a:r>
          </a:p>
          <a:p>
            <a:pPr lvl="1"/>
            <a:endParaRPr lang="en-US" sz="1600" dirty="0"/>
          </a:p>
          <a:p>
            <a:pPr lvl="1"/>
            <a:endParaRPr lang="en-US" sz="1600" dirty="0"/>
          </a:p>
          <a:p>
            <a:pPr lvl="1"/>
            <a:endParaRPr lang="en-US" sz="1600" dirty="0"/>
          </a:p>
          <a:p>
            <a:endParaRPr lang="en-US" altLang="zh-TW" sz="16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698868" y="6475413"/>
            <a:ext cx="1845057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Shengquan Hu, </a:t>
            </a:r>
            <a:r>
              <a:rPr lang="en-US" altLang="ko-KR" dirty="0" err="1"/>
              <a:t>Mediatek</a:t>
            </a:r>
            <a:r>
              <a:rPr lang="en-US" altLang="ko-KR" dirty="0"/>
              <a:t> Inc.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2"/>
          </p:nvPr>
        </p:nvSpPr>
        <p:spPr>
          <a:xfrm>
            <a:off x="696912" y="228600"/>
            <a:ext cx="1208087" cy="381000"/>
          </a:xfrm>
        </p:spPr>
        <p:txBody>
          <a:bodyPr/>
          <a:lstStyle/>
          <a:p>
            <a:pPr>
              <a:defRPr/>
            </a:pPr>
            <a:r>
              <a:rPr lang="en-US" dirty="0"/>
              <a:t>March 2024</a:t>
            </a:r>
          </a:p>
        </p:txBody>
      </p:sp>
    </p:spTree>
    <p:extLst>
      <p:ext uri="{BB962C8B-B14F-4D97-AF65-F5344CB8AC3E}">
        <p14:creationId xmlns:p14="http://schemas.microsoft.com/office/powerpoint/2010/main" val="38315260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標題 4"/>
          <p:cNvSpPr>
            <a:spLocks noGrp="1"/>
          </p:cNvSpPr>
          <p:nvPr>
            <p:ph type="title"/>
          </p:nvPr>
        </p:nvSpPr>
        <p:spPr>
          <a:xfrm>
            <a:off x="422054" y="735434"/>
            <a:ext cx="8218488" cy="313110"/>
          </a:xfrm>
        </p:spPr>
        <p:txBody>
          <a:bodyPr>
            <a:noAutofit/>
          </a:bodyPr>
          <a:lstStyle/>
          <a:p>
            <a:r>
              <a:rPr lang="en-US" sz="2400" dirty="0">
                <a:solidFill>
                  <a:schemeClr val="tx1"/>
                </a:solidFill>
              </a:rPr>
              <a:t>Reference</a:t>
            </a:r>
          </a:p>
        </p:txBody>
      </p:sp>
      <p:sp>
        <p:nvSpPr>
          <p:cNvPr id="16" name="Footer Placeholder 3">
            <a:extLst>
              <a:ext uri="{FF2B5EF4-FFF2-40B4-BE49-F238E27FC236}">
                <a16:creationId xmlns:a16="http://schemas.microsoft.com/office/drawing/2014/main" id="{591655A6-DF91-4F95-9AAF-F29574B0C0B0}"/>
              </a:ext>
            </a:extLst>
          </p:cNvPr>
          <p:cNvSpPr txBox="1">
            <a:spLocks/>
          </p:cNvSpPr>
          <p:nvPr/>
        </p:nvSpPr>
        <p:spPr>
          <a:xfrm>
            <a:off x="6324600" y="6475413"/>
            <a:ext cx="2219325" cy="15398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altLang="ko-KR"/>
              <a:t>Shengquan Hu, Mediatek Inc.</a:t>
            </a:r>
            <a:endParaRPr lang="en-US" altLang="ko-KR" dirty="0"/>
          </a:p>
        </p:txBody>
      </p:sp>
      <p:sp>
        <p:nvSpPr>
          <p:cNvPr id="17" name="Slide Number Placeholder 4">
            <a:extLst>
              <a:ext uri="{FF2B5EF4-FFF2-40B4-BE49-F238E27FC236}">
                <a16:creationId xmlns:a16="http://schemas.microsoft.com/office/drawing/2014/main" id="{63C0D414-434B-4F0D-9058-8B186B04A77F}"/>
              </a:ext>
            </a:extLst>
          </p:cNvPr>
          <p:cNvSpPr txBox="1">
            <a:spLocks/>
          </p:cNvSpPr>
          <p:nvPr/>
        </p:nvSpPr>
        <p:spPr>
          <a:xfrm>
            <a:off x="4191794" y="6475413"/>
            <a:ext cx="760412" cy="23018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dirty="0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BEA856-D5F6-A700-64BB-6976AEB2C953}"/>
              </a:ext>
            </a:extLst>
          </p:cNvPr>
          <p:cNvSpPr txBox="1">
            <a:spLocks/>
          </p:cNvSpPr>
          <p:nvPr/>
        </p:nvSpPr>
        <p:spPr>
          <a:xfrm>
            <a:off x="685800" y="1447800"/>
            <a:ext cx="7772400" cy="4495800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457200" lvl="1" indent="0">
              <a:buFontTx/>
              <a:buNone/>
            </a:pPr>
            <a:r>
              <a:rPr lang="en-US" kern="0" dirty="0"/>
              <a:t>[1]. 11-23-2020-01-00bn-high-level-perspective-on-distributed-tone-ru-for-11bn</a:t>
            </a:r>
          </a:p>
        </p:txBody>
      </p:sp>
    </p:spTree>
    <p:extLst>
      <p:ext uri="{BB962C8B-B14F-4D97-AF65-F5344CB8AC3E}">
        <p14:creationId xmlns:p14="http://schemas.microsoft.com/office/powerpoint/2010/main" val="20429230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標題 4"/>
          <p:cNvSpPr>
            <a:spLocks noGrp="1"/>
          </p:cNvSpPr>
          <p:nvPr>
            <p:ph type="title"/>
          </p:nvPr>
        </p:nvSpPr>
        <p:spPr>
          <a:xfrm>
            <a:off x="422054" y="735434"/>
            <a:ext cx="8218488" cy="313110"/>
          </a:xfrm>
        </p:spPr>
        <p:txBody>
          <a:bodyPr>
            <a:noAutofit/>
          </a:bodyPr>
          <a:lstStyle/>
          <a:p>
            <a:r>
              <a:rPr lang="en-US" sz="2400" dirty="0">
                <a:solidFill>
                  <a:schemeClr val="tx1"/>
                </a:solidFill>
              </a:rPr>
              <a:t>Straw Poll #1</a:t>
            </a:r>
          </a:p>
        </p:txBody>
      </p:sp>
      <p:sp>
        <p:nvSpPr>
          <p:cNvPr id="16" name="Footer Placeholder 3">
            <a:extLst>
              <a:ext uri="{FF2B5EF4-FFF2-40B4-BE49-F238E27FC236}">
                <a16:creationId xmlns:a16="http://schemas.microsoft.com/office/drawing/2014/main" id="{591655A6-DF91-4F95-9AAF-F29574B0C0B0}"/>
              </a:ext>
            </a:extLst>
          </p:cNvPr>
          <p:cNvSpPr txBox="1">
            <a:spLocks/>
          </p:cNvSpPr>
          <p:nvPr/>
        </p:nvSpPr>
        <p:spPr>
          <a:xfrm>
            <a:off x="6324600" y="6475413"/>
            <a:ext cx="2219325" cy="15398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altLang="ko-KR"/>
              <a:t>Shengquan Hu, Mediatek Inc.</a:t>
            </a:r>
            <a:endParaRPr lang="en-US" altLang="ko-KR" dirty="0"/>
          </a:p>
        </p:txBody>
      </p:sp>
      <p:sp>
        <p:nvSpPr>
          <p:cNvPr id="17" name="Slide Number Placeholder 4">
            <a:extLst>
              <a:ext uri="{FF2B5EF4-FFF2-40B4-BE49-F238E27FC236}">
                <a16:creationId xmlns:a16="http://schemas.microsoft.com/office/drawing/2014/main" id="{63C0D414-434B-4F0D-9058-8B186B04A77F}"/>
              </a:ext>
            </a:extLst>
          </p:cNvPr>
          <p:cNvSpPr txBox="1">
            <a:spLocks/>
          </p:cNvSpPr>
          <p:nvPr/>
        </p:nvSpPr>
        <p:spPr>
          <a:xfrm>
            <a:off x="4191794" y="6475413"/>
            <a:ext cx="760412" cy="23018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dirty="0"/>
              <a:t>Slide </a:t>
            </a:r>
            <a:fld id="{C1789BC7-C074-42CC-ADF8-5107DF6BD1C1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BEA856-D5F6-A700-64BB-6976AEB2C953}"/>
              </a:ext>
            </a:extLst>
          </p:cNvPr>
          <p:cNvSpPr txBox="1">
            <a:spLocks/>
          </p:cNvSpPr>
          <p:nvPr/>
        </p:nvSpPr>
        <p:spPr>
          <a:xfrm>
            <a:off x="685800" y="1147763"/>
            <a:ext cx="7772400" cy="914400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1600" b="0" dirty="0"/>
              <a:t>Do you agree to include the following text to the 11bn SFD?</a:t>
            </a:r>
          </a:p>
          <a:p>
            <a:pPr lvl="1"/>
            <a:r>
              <a:rPr lang="en-US" sz="1600" dirty="0"/>
              <a:t>Allowed distribution BWs of an DRU in 11bn are 20MHz, 40MHz, 80MHz</a:t>
            </a:r>
            <a:endParaRPr lang="en-US" sz="1600" b="0" kern="0" dirty="0"/>
          </a:p>
        </p:txBody>
      </p:sp>
    </p:spTree>
    <p:extLst>
      <p:ext uri="{BB962C8B-B14F-4D97-AF65-F5344CB8AC3E}">
        <p14:creationId xmlns:p14="http://schemas.microsoft.com/office/powerpoint/2010/main" val="24772056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標題 4"/>
          <p:cNvSpPr>
            <a:spLocks noGrp="1"/>
          </p:cNvSpPr>
          <p:nvPr>
            <p:ph type="title"/>
          </p:nvPr>
        </p:nvSpPr>
        <p:spPr>
          <a:xfrm>
            <a:off x="422054" y="735434"/>
            <a:ext cx="8218488" cy="313110"/>
          </a:xfrm>
        </p:spPr>
        <p:txBody>
          <a:bodyPr>
            <a:noAutofit/>
          </a:bodyPr>
          <a:lstStyle/>
          <a:p>
            <a:r>
              <a:rPr lang="en-US" sz="2400" dirty="0">
                <a:solidFill>
                  <a:schemeClr val="tx1"/>
                </a:solidFill>
              </a:rPr>
              <a:t>Straw Poll #2</a:t>
            </a:r>
          </a:p>
        </p:txBody>
      </p:sp>
      <p:sp>
        <p:nvSpPr>
          <p:cNvPr id="16" name="Footer Placeholder 3">
            <a:extLst>
              <a:ext uri="{FF2B5EF4-FFF2-40B4-BE49-F238E27FC236}">
                <a16:creationId xmlns:a16="http://schemas.microsoft.com/office/drawing/2014/main" id="{591655A6-DF91-4F95-9AAF-F29574B0C0B0}"/>
              </a:ext>
            </a:extLst>
          </p:cNvPr>
          <p:cNvSpPr txBox="1">
            <a:spLocks/>
          </p:cNvSpPr>
          <p:nvPr/>
        </p:nvSpPr>
        <p:spPr>
          <a:xfrm>
            <a:off x="6324600" y="6475413"/>
            <a:ext cx="2219325" cy="15398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altLang="ko-KR"/>
              <a:t>Shengquan Hu, Mediatek Inc.</a:t>
            </a:r>
            <a:endParaRPr lang="en-US" altLang="ko-KR" dirty="0"/>
          </a:p>
        </p:txBody>
      </p:sp>
      <p:sp>
        <p:nvSpPr>
          <p:cNvPr id="17" name="Slide Number Placeholder 4">
            <a:extLst>
              <a:ext uri="{FF2B5EF4-FFF2-40B4-BE49-F238E27FC236}">
                <a16:creationId xmlns:a16="http://schemas.microsoft.com/office/drawing/2014/main" id="{63C0D414-434B-4F0D-9058-8B186B04A77F}"/>
              </a:ext>
            </a:extLst>
          </p:cNvPr>
          <p:cNvSpPr txBox="1">
            <a:spLocks/>
          </p:cNvSpPr>
          <p:nvPr/>
        </p:nvSpPr>
        <p:spPr>
          <a:xfrm>
            <a:off x="4191794" y="6475413"/>
            <a:ext cx="760412" cy="23018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dirty="0"/>
              <a:t>Slide </a:t>
            </a:r>
            <a:fld id="{C1789BC7-C074-42CC-ADF8-5107DF6BD1C1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BEA856-D5F6-A700-64BB-6976AEB2C953}"/>
              </a:ext>
            </a:extLst>
          </p:cNvPr>
          <p:cNvSpPr txBox="1">
            <a:spLocks/>
          </p:cNvSpPr>
          <p:nvPr/>
        </p:nvSpPr>
        <p:spPr>
          <a:xfrm>
            <a:off x="685800" y="1189410"/>
            <a:ext cx="7772400" cy="838200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1600" b="0" dirty="0"/>
              <a:t>Do you agree to include the following text to the 11bn SFD?</a:t>
            </a:r>
          </a:p>
          <a:p>
            <a:pPr lvl="1"/>
            <a:r>
              <a:rPr lang="en-US" sz="1600" dirty="0"/>
              <a:t>the allowed DRU sizes in 11bn are 26-tone, 52-tone, and 106-tone in distribution BW 20MHz</a:t>
            </a:r>
            <a:endParaRPr lang="en-US" sz="1600" b="0" kern="0" dirty="0"/>
          </a:p>
        </p:txBody>
      </p:sp>
    </p:spTree>
    <p:extLst>
      <p:ext uri="{BB962C8B-B14F-4D97-AF65-F5344CB8AC3E}">
        <p14:creationId xmlns:p14="http://schemas.microsoft.com/office/powerpoint/2010/main" val="34601781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標題 4"/>
          <p:cNvSpPr>
            <a:spLocks noGrp="1"/>
          </p:cNvSpPr>
          <p:nvPr>
            <p:ph type="title"/>
          </p:nvPr>
        </p:nvSpPr>
        <p:spPr>
          <a:xfrm>
            <a:off x="422054" y="735434"/>
            <a:ext cx="8218488" cy="313110"/>
          </a:xfrm>
        </p:spPr>
        <p:txBody>
          <a:bodyPr>
            <a:noAutofit/>
          </a:bodyPr>
          <a:lstStyle/>
          <a:p>
            <a:r>
              <a:rPr lang="en-US" sz="2400" dirty="0">
                <a:solidFill>
                  <a:schemeClr val="tx1"/>
                </a:solidFill>
              </a:rPr>
              <a:t>Straw Poll #3</a:t>
            </a:r>
          </a:p>
        </p:txBody>
      </p:sp>
      <p:sp>
        <p:nvSpPr>
          <p:cNvPr id="16" name="Footer Placeholder 3">
            <a:extLst>
              <a:ext uri="{FF2B5EF4-FFF2-40B4-BE49-F238E27FC236}">
                <a16:creationId xmlns:a16="http://schemas.microsoft.com/office/drawing/2014/main" id="{591655A6-DF91-4F95-9AAF-F29574B0C0B0}"/>
              </a:ext>
            </a:extLst>
          </p:cNvPr>
          <p:cNvSpPr txBox="1">
            <a:spLocks/>
          </p:cNvSpPr>
          <p:nvPr/>
        </p:nvSpPr>
        <p:spPr>
          <a:xfrm>
            <a:off x="6324600" y="6475413"/>
            <a:ext cx="2219325" cy="15398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altLang="ko-KR"/>
              <a:t>Shengquan Hu, Mediatek Inc.</a:t>
            </a:r>
            <a:endParaRPr lang="en-US" altLang="ko-KR" dirty="0"/>
          </a:p>
        </p:txBody>
      </p:sp>
      <p:sp>
        <p:nvSpPr>
          <p:cNvPr id="17" name="Slide Number Placeholder 4">
            <a:extLst>
              <a:ext uri="{FF2B5EF4-FFF2-40B4-BE49-F238E27FC236}">
                <a16:creationId xmlns:a16="http://schemas.microsoft.com/office/drawing/2014/main" id="{63C0D414-434B-4F0D-9058-8B186B04A77F}"/>
              </a:ext>
            </a:extLst>
          </p:cNvPr>
          <p:cNvSpPr txBox="1">
            <a:spLocks/>
          </p:cNvSpPr>
          <p:nvPr/>
        </p:nvSpPr>
        <p:spPr>
          <a:xfrm>
            <a:off x="4191794" y="6475413"/>
            <a:ext cx="760412" cy="23018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dirty="0"/>
              <a:t>Slide </a:t>
            </a:r>
            <a:fld id="{C1789BC7-C074-42CC-ADF8-5107DF6BD1C1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BEA856-D5F6-A700-64BB-6976AEB2C953}"/>
              </a:ext>
            </a:extLst>
          </p:cNvPr>
          <p:cNvSpPr txBox="1">
            <a:spLocks/>
          </p:cNvSpPr>
          <p:nvPr/>
        </p:nvSpPr>
        <p:spPr>
          <a:xfrm>
            <a:off x="685800" y="1151310"/>
            <a:ext cx="7772400" cy="914400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1600" b="0" dirty="0"/>
              <a:t>Do you agree to include the following text to the 11bn SFD?</a:t>
            </a:r>
          </a:p>
          <a:p>
            <a:pPr lvl="1"/>
            <a:r>
              <a:rPr lang="en-US" sz="1600" dirty="0"/>
              <a:t>the allowed DRU sizes in 11bn are 26-tone, 52-tone, 106-tone and 242-tone in distribution BW 40MHz</a:t>
            </a:r>
            <a:endParaRPr lang="en-US" sz="1600" b="0" kern="0" dirty="0"/>
          </a:p>
        </p:txBody>
      </p:sp>
    </p:spTree>
    <p:extLst>
      <p:ext uri="{BB962C8B-B14F-4D97-AF65-F5344CB8AC3E}">
        <p14:creationId xmlns:p14="http://schemas.microsoft.com/office/powerpoint/2010/main" val="20449213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標題 4"/>
          <p:cNvSpPr>
            <a:spLocks noGrp="1"/>
          </p:cNvSpPr>
          <p:nvPr>
            <p:ph type="title"/>
          </p:nvPr>
        </p:nvSpPr>
        <p:spPr>
          <a:xfrm>
            <a:off x="422054" y="735434"/>
            <a:ext cx="8218488" cy="313110"/>
          </a:xfrm>
        </p:spPr>
        <p:txBody>
          <a:bodyPr>
            <a:noAutofit/>
          </a:bodyPr>
          <a:lstStyle/>
          <a:p>
            <a:r>
              <a:rPr lang="en-US" sz="2400" dirty="0">
                <a:solidFill>
                  <a:schemeClr val="tx1"/>
                </a:solidFill>
              </a:rPr>
              <a:t>Straw Poll #4</a:t>
            </a:r>
          </a:p>
        </p:txBody>
      </p:sp>
      <p:sp>
        <p:nvSpPr>
          <p:cNvPr id="16" name="Footer Placeholder 3">
            <a:extLst>
              <a:ext uri="{FF2B5EF4-FFF2-40B4-BE49-F238E27FC236}">
                <a16:creationId xmlns:a16="http://schemas.microsoft.com/office/drawing/2014/main" id="{591655A6-DF91-4F95-9AAF-F29574B0C0B0}"/>
              </a:ext>
            </a:extLst>
          </p:cNvPr>
          <p:cNvSpPr txBox="1">
            <a:spLocks/>
          </p:cNvSpPr>
          <p:nvPr/>
        </p:nvSpPr>
        <p:spPr>
          <a:xfrm>
            <a:off x="6324600" y="6475413"/>
            <a:ext cx="2219325" cy="15398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altLang="ko-KR"/>
              <a:t>Shengquan Hu, Mediatek Inc.</a:t>
            </a:r>
            <a:endParaRPr lang="en-US" altLang="ko-KR" dirty="0"/>
          </a:p>
        </p:txBody>
      </p:sp>
      <p:sp>
        <p:nvSpPr>
          <p:cNvPr id="17" name="Slide Number Placeholder 4">
            <a:extLst>
              <a:ext uri="{FF2B5EF4-FFF2-40B4-BE49-F238E27FC236}">
                <a16:creationId xmlns:a16="http://schemas.microsoft.com/office/drawing/2014/main" id="{63C0D414-434B-4F0D-9058-8B186B04A77F}"/>
              </a:ext>
            </a:extLst>
          </p:cNvPr>
          <p:cNvSpPr txBox="1">
            <a:spLocks/>
          </p:cNvSpPr>
          <p:nvPr/>
        </p:nvSpPr>
        <p:spPr>
          <a:xfrm>
            <a:off x="4191794" y="6475413"/>
            <a:ext cx="760412" cy="23018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dirty="0"/>
              <a:t>Slide </a:t>
            </a:r>
            <a:fld id="{C1789BC7-C074-42CC-ADF8-5107DF6BD1C1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BEA856-D5F6-A700-64BB-6976AEB2C953}"/>
              </a:ext>
            </a:extLst>
          </p:cNvPr>
          <p:cNvSpPr txBox="1">
            <a:spLocks/>
          </p:cNvSpPr>
          <p:nvPr/>
        </p:nvSpPr>
        <p:spPr>
          <a:xfrm>
            <a:off x="685800" y="1151310"/>
            <a:ext cx="7772400" cy="1287090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1600" b="0" dirty="0"/>
              <a:t>Do you agree to include the following text to the 11bn SFD?</a:t>
            </a:r>
          </a:p>
          <a:p>
            <a:pPr lvl="1"/>
            <a:r>
              <a:rPr lang="en-US" sz="1600" dirty="0"/>
              <a:t>the allowed DRU sizes in 11bn are 52-tone, 106-tone, 242-tone and 484-tone in distribution BW 80MHz</a:t>
            </a:r>
            <a:endParaRPr lang="en-US" sz="1600" b="0" kern="0" dirty="0"/>
          </a:p>
        </p:txBody>
      </p:sp>
    </p:spTree>
    <p:extLst>
      <p:ext uri="{BB962C8B-B14F-4D97-AF65-F5344CB8AC3E}">
        <p14:creationId xmlns:p14="http://schemas.microsoft.com/office/powerpoint/2010/main" val="33864516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標題 4"/>
          <p:cNvSpPr>
            <a:spLocks noGrp="1"/>
          </p:cNvSpPr>
          <p:nvPr>
            <p:ph type="title"/>
          </p:nvPr>
        </p:nvSpPr>
        <p:spPr>
          <a:xfrm>
            <a:off x="422054" y="735434"/>
            <a:ext cx="8218488" cy="313110"/>
          </a:xfrm>
        </p:spPr>
        <p:txBody>
          <a:bodyPr>
            <a:noAutofit/>
          </a:bodyPr>
          <a:lstStyle/>
          <a:p>
            <a:r>
              <a:rPr lang="en-US" sz="2400" dirty="0">
                <a:solidFill>
                  <a:schemeClr val="tx1"/>
                </a:solidFill>
              </a:rPr>
              <a:t>Straw Poll #5</a:t>
            </a:r>
          </a:p>
        </p:txBody>
      </p:sp>
      <p:sp>
        <p:nvSpPr>
          <p:cNvPr id="16" name="Footer Placeholder 3">
            <a:extLst>
              <a:ext uri="{FF2B5EF4-FFF2-40B4-BE49-F238E27FC236}">
                <a16:creationId xmlns:a16="http://schemas.microsoft.com/office/drawing/2014/main" id="{591655A6-DF91-4F95-9AAF-F29574B0C0B0}"/>
              </a:ext>
            </a:extLst>
          </p:cNvPr>
          <p:cNvSpPr txBox="1">
            <a:spLocks/>
          </p:cNvSpPr>
          <p:nvPr/>
        </p:nvSpPr>
        <p:spPr>
          <a:xfrm>
            <a:off x="6324600" y="6475413"/>
            <a:ext cx="2219325" cy="15398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altLang="ko-KR"/>
              <a:t>Shengquan Hu, Mediatek Inc.</a:t>
            </a:r>
            <a:endParaRPr lang="en-US" altLang="ko-KR" dirty="0"/>
          </a:p>
        </p:txBody>
      </p:sp>
      <p:sp>
        <p:nvSpPr>
          <p:cNvPr id="17" name="Slide Number Placeholder 4">
            <a:extLst>
              <a:ext uri="{FF2B5EF4-FFF2-40B4-BE49-F238E27FC236}">
                <a16:creationId xmlns:a16="http://schemas.microsoft.com/office/drawing/2014/main" id="{63C0D414-434B-4F0D-9058-8B186B04A77F}"/>
              </a:ext>
            </a:extLst>
          </p:cNvPr>
          <p:cNvSpPr txBox="1">
            <a:spLocks/>
          </p:cNvSpPr>
          <p:nvPr/>
        </p:nvSpPr>
        <p:spPr>
          <a:xfrm>
            <a:off x="4191794" y="6475413"/>
            <a:ext cx="760412" cy="23018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dirty="0"/>
              <a:t>Slide </a:t>
            </a:r>
            <a:fld id="{C1789BC7-C074-42CC-ADF8-5107DF6BD1C1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BEA856-D5F6-A700-64BB-6976AEB2C953}"/>
              </a:ext>
            </a:extLst>
          </p:cNvPr>
          <p:cNvSpPr txBox="1">
            <a:spLocks/>
          </p:cNvSpPr>
          <p:nvPr/>
        </p:nvSpPr>
        <p:spPr>
          <a:xfrm>
            <a:off x="685800" y="1151310"/>
            <a:ext cx="7772400" cy="2201490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1600" b="0" dirty="0"/>
              <a:t>Do you agree to include the following text to the 11bn SFD?</a:t>
            </a:r>
          </a:p>
          <a:p>
            <a:pPr lvl="1"/>
            <a:r>
              <a:rPr lang="en-US" sz="1600" dirty="0"/>
              <a:t>11bn supports the hybrid mode with DRUs and RRUs (regular RU) in an OFDMA transmissions if UHR TB PPDU bandwidth is larger than 80MHz</a:t>
            </a:r>
          </a:p>
          <a:p>
            <a:pPr lvl="2" indent="-285750">
              <a:buFont typeface="Courier New" panose="02070309020205020404" pitchFamily="49" charset="0"/>
              <a:buChar char="o"/>
            </a:pPr>
            <a:r>
              <a:rPr lang="en-US" sz="1600" dirty="0"/>
              <a:t>No mixing DRU and RRU in one 80MHz frequency subblock</a:t>
            </a:r>
          </a:p>
          <a:p>
            <a:pPr lvl="2" indent="-285750">
              <a:buFont typeface="Courier New" panose="02070309020205020404" pitchFamily="49" charset="0"/>
              <a:buChar char="o"/>
            </a:pPr>
            <a:r>
              <a:rPr lang="en-US" sz="1600" dirty="0"/>
              <a:t>Minimum size of RRU in hybrid mode in 160MHz and 320MHz is 242</a:t>
            </a:r>
          </a:p>
          <a:p>
            <a:pPr lvl="1"/>
            <a:endParaRPr lang="en-US" sz="1600" b="0" kern="0" dirty="0"/>
          </a:p>
        </p:txBody>
      </p:sp>
    </p:spTree>
    <p:extLst>
      <p:ext uri="{BB962C8B-B14F-4D97-AF65-F5344CB8AC3E}">
        <p14:creationId xmlns:p14="http://schemas.microsoft.com/office/powerpoint/2010/main" val="16455249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標題 4"/>
          <p:cNvSpPr>
            <a:spLocks noGrp="1"/>
          </p:cNvSpPr>
          <p:nvPr>
            <p:ph type="title"/>
          </p:nvPr>
        </p:nvSpPr>
        <p:spPr>
          <a:xfrm>
            <a:off x="422054" y="735434"/>
            <a:ext cx="8218488" cy="313110"/>
          </a:xfrm>
        </p:spPr>
        <p:txBody>
          <a:bodyPr>
            <a:noAutofit/>
          </a:bodyPr>
          <a:lstStyle/>
          <a:p>
            <a:r>
              <a:rPr lang="en-US" sz="2400" dirty="0">
                <a:solidFill>
                  <a:schemeClr val="tx1"/>
                </a:solidFill>
              </a:rPr>
              <a:t>Straw Poll #6</a:t>
            </a:r>
          </a:p>
        </p:txBody>
      </p:sp>
      <p:sp>
        <p:nvSpPr>
          <p:cNvPr id="16" name="Footer Placeholder 3">
            <a:extLst>
              <a:ext uri="{FF2B5EF4-FFF2-40B4-BE49-F238E27FC236}">
                <a16:creationId xmlns:a16="http://schemas.microsoft.com/office/drawing/2014/main" id="{591655A6-DF91-4F95-9AAF-F29574B0C0B0}"/>
              </a:ext>
            </a:extLst>
          </p:cNvPr>
          <p:cNvSpPr txBox="1">
            <a:spLocks/>
          </p:cNvSpPr>
          <p:nvPr/>
        </p:nvSpPr>
        <p:spPr>
          <a:xfrm>
            <a:off x="6324600" y="6475413"/>
            <a:ext cx="2219325" cy="15398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altLang="ko-KR"/>
              <a:t>Shengquan Hu, Mediatek Inc.</a:t>
            </a:r>
            <a:endParaRPr lang="en-US" altLang="ko-KR" dirty="0"/>
          </a:p>
        </p:txBody>
      </p:sp>
      <p:sp>
        <p:nvSpPr>
          <p:cNvPr id="17" name="Slide Number Placeholder 4">
            <a:extLst>
              <a:ext uri="{FF2B5EF4-FFF2-40B4-BE49-F238E27FC236}">
                <a16:creationId xmlns:a16="http://schemas.microsoft.com/office/drawing/2014/main" id="{63C0D414-434B-4F0D-9058-8B186B04A77F}"/>
              </a:ext>
            </a:extLst>
          </p:cNvPr>
          <p:cNvSpPr txBox="1">
            <a:spLocks/>
          </p:cNvSpPr>
          <p:nvPr/>
        </p:nvSpPr>
        <p:spPr>
          <a:xfrm>
            <a:off x="4191794" y="6475413"/>
            <a:ext cx="760412" cy="23018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dirty="0"/>
              <a:t>Slide </a:t>
            </a:r>
            <a:fld id="{C1789BC7-C074-42CC-ADF8-5107DF6BD1C1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BEA856-D5F6-A700-64BB-6976AEB2C953}"/>
              </a:ext>
            </a:extLst>
          </p:cNvPr>
          <p:cNvSpPr txBox="1">
            <a:spLocks/>
          </p:cNvSpPr>
          <p:nvPr/>
        </p:nvSpPr>
        <p:spPr>
          <a:xfrm>
            <a:off x="685800" y="1151310"/>
            <a:ext cx="7772400" cy="914400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1600" b="0" dirty="0"/>
              <a:t>Do you agree to include the following text to the 11bn SFD?</a:t>
            </a:r>
          </a:p>
          <a:p>
            <a:pPr lvl="1"/>
            <a:r>
              <a:rPr lang="en-US" sz="1600" dirty="0"/>
              <a:t>in a punctured 80MHz frequency subblock, the only allowed distribution BWs are 20MHz and 40MHz in 11bn</a:t>
            </a:r>
            <a:endParaRPr lang="en-US" sz="1600" b="0" kern="0" dirty="0"/>
          </a:p>
        </p:txBody>
      </p:sp>
    </p:spTree>
    <p:extLst>
      <p:ext uri="{BB962C8B-B14F-4D97-AF65-F5344CB8AC3E}">
        <p14:creationId xmlns:p14="http://schemas.microsoft.com/office/powerpoint/2010/main" val="2839933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115422</TotalTime>
  <Words>544</Words>
  <Application>Microsoft Office PowerPoint</Application>
  <PresentationFormat>On-screen Show (4:3)</PresentationFormat>
  <Paragraphs>82</Paragraphs>
  <Slides>9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Courier New</vt:lpstr>
      <vt:lpstr>Times New Roman</vt:lpstr>
      <vt:lpstr>802-11-Submission</vt:lpstr>
      <vt:lpstr>High Level Perspective on DRU-Follow Up</vt:lpstr>
      <vt:lpstr>Introduction</vt:lpstr>
      <vt:lpstr>Reference</vt:lpstr>
      <vt:lpstr>Straw Poll #1</vt:lpstr>
      <vt:lpstr>Straw Poll #2</vt:lpstr>
      <vt:lpstr>Straw Poll #3</vt:lpstr>
      <vt:lpstr>Straw Poll #4</vt:lpstr>
      <vt:lpstr>Straw Poll #5</vt:lpstr>
      <vt:lpstr>Straw Poll #6</vt:lpstr>
    </vt:vector>
  </TitlesOfParts>
  <Company>Mediatek Inc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EHT Tone Plans and Tone Mapper</dc:title>
  <dc:creator>Jianhan Liu</dc:creator>
  <cp:lastModifiedBy>Shengquan Hu</cp:lastModifiedBy>
  <cp:revision>1049</cp:revision>
  <cp:lastPrinted>1998-02-10T13:28:06Z</cp:lastPrinted>
  <dcterms:created xsi:type="dcterms:W3CDTF">2007-05-21T21:00:37Z</dcterms:created>
  <dcterms:modified xsi:type="dcterms:W3CDTF">2024-03-11T14:44:34Z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MSIP_Label_83bcef13-7cac-433f-ba1d-47a323951816_Enabled">
    <vt:lpwstr>true</vt:lpwstr>
  </property>
  <property fmtid="{D5CDD505-2E9C-101B-9397-08002B2CF9AE}" pid="4" name="MSIP_Label_83bcef13-7cac-433f-ba1d-47a323951816_SetDate">
    <vt:lpwstr>2022-11-28T23:02:32Z</vt:lpwstr>
  </property>
  <property fmtid="{D5CDD505-2E9C-101B-9397-08002B2CF9AE}" pid="5" name="MSIP_Label_83bcef13-7cac-433f-ba1d-47a323951816_Method">
    <vt:lpwstr>Privileged</vt:lpwstr>
  </property>
  <property fmtid="{D5CDD505-2E9C-101B-9397-08002B2CF9AE}" pid="6" name="MSIP_Label_83bcef13-7cac-433f-ba1d-47a323951816_Name">
    <vt:lpwstr>MTK_Unclassified</vt:lpwstr>
  </property>
  <property fmtid="{D5CDD505-2E9C-101B-9397-08002B2CF9AE}" pid="7" name="MSIP_Label_83bcef13-7cac-433f-ba1d-47a323951816_SiteId">
    <vt:lpwstr>a7687ede-7a6b-4ef6-bace-642f677fbe31</vt:lpwstr>
  </property>
  <property fmtid="{D5CDD505-2E9C-101B-9397-08002B2CF9AE}" pid="8" name="MSIP_Label_83bcef13-7cac-433f-ba1d-47a323951816_ActionId">
    <vt:lpwstr>594ac713-ed2d-4529-ace9-aee2509cd8c0</vt:lpwstr>
  </property>
  <property fmtid="{D5CDD505-2E9C-101B-9397-08002B2CF9AE}" pid="9" name="MSIP_Label_83bcef13-7cac-433f-ba1d-47a323951816_ContentBits">
    <vt:lpwstr>0</vt:lpwstr>
  </property>
</Properties>
</file>