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789" r:id="rId3"/>
    <p:sldId id="795" r:id="rId4"/>
    <p:sldId id="719" r:id="rId5"/>
    <p:sldId id="772" r:id="rId6"/>
    <p:sldId id="794" r:id="rId7"/>
    <p:sldId id="798" r:id="rId8"/>
    <p:sldId id="779" r:id="rId9"/>
    <p:sldId id="781" r:id="rId10"/>
    <p:sldId id="780" r:id="rId11"/>
    <p:sldId id="776" r:id="rId12"/>
    <p:sldId id="790" r:id="rId13"/>
    <p:sldId id="763" r:id="rId14"/>
    <p:sldId id="778" r:id="rId15"/>
    <p:sldId id="764" r:id="rId16"/>
    <p:sldId id="766" r:id="rId17"/>
    <p:sldId id="765" r:id="rId18"/>
    <p:sldId id="754" r:id="rId19"/>
    <p:sldId id="768" r:id="rId20"/>
    <p:sldId id="807" r:id="rId21"/>
    <p:sldId id="759" r:id="rId22"/>
    <p:sldId id="806" r:id="rId23"/>
    <p:sldId id="800" r:id="rId24"/>
    <p:sldId id="802" r:id="rId25"/>
    <p:sldId id="801" r:id="rId26"/>
    <p:sldId id="799" r:id="rId27"/>
    <p:sldId id="808" r:id="rId28"/>
    <p:sldId id="809" r:id="rId29"/>
    <p:sldId id="787" r:id="rId30"/>
    <p:sldId id="692" r:id="rId31"/>
    <p:sldId id="803" r:id="rId32"/>
    <p:sldId id="804" r:id="rId33"/>
    <p:sldId id="805" r:id="rId34"/>
    <p:sldId id="784" r:id="rId35"/>
    <p:sldId id="783" r:id="rId36"/>
    <p:sldId id="782" r:id="rId3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00FF00"/>
    <a:srgbClr val="F67B44"/>
    <a:srgbClr val="CCFFCC"/>
    <a:srgbClr val="A4FD03"/>
    <a:srgbClr val="FFCC99"/>
    <a:srgbClr val="FFCC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F09CBEDD-78DE-4886-9B42-B34FA52AD4D7}"/>
    <pc:docChg chg="undo custSel addSld modSld modMainMaster">
      <pc:chgData name="Rui Cao" userId="a6960595-96e6-47d6-a8d8-833995379cc8" providerId="ADAL" clId="{F09CBEDD-78DE-4886-9B42-B34FA52AD4D7}" dt="2024-09-12T20:39:03.757" v="38" actId="404"/>
      <pc:docMkLst>
        <pc:docMk/>
      </pc:docMkLst>
      <pc:sldChg chg="modSp new mod">
        <pc:chgData name="Rui Cao" userId="a6960595-96e6-47d6-a8d8-833995379cc8" providerId="ADAL" clId="{F09CBEDD-78DE-4886-9B42-B34FA52AD4D7}" dt="2024-09-12T20:39:03.757" v="38" actId="404"/>
        <pc:sldMkLst>
          <pc:docMk/>
          <pc:sldMk cId="1711982226" sldId="808"/>
        </pc:sldMkLst>
        <pc:spChg chg="mod">
          <ac:chgData name="Rui Cao" userId="a6960595-96e6-47d6-a8d8-833995379cc8" providerId="ADAL" clId="{F09CBEDD-78DE-4886-9B42-B34FA52AD4D7}" dt="2024-09-12T20:32:14.739" v="5" actId="20577"/>
          <ac:spMkLst>
            <pc:docMk/>
            <pc:sldMk cId="1711982226" sldId="808"/>
            <ac:spMk id="2" creationId="{D29FFF93-70AA-1848-7A63-9FCD37AA87D0}"/>
          </ac:spMkLst>
        </pc:spChg>
        <pc:spChg chg="mod">
          <ac:chgData name="Rui Cao" userId="a6960595-96e6-47d6-a8d8-833995379cc8" providerId="ADAL" clId="{F09CBEDD-78DE-4886-9B42-B34FA52AD4D7}" dt="2024-09-12T20:39:03.757" v="38" actId="404"/>
          <ac:spMkLst>
            <pc:docMk/>
            <pc:sldMk cId="1711982226" sldId="808"/>
            <ac:spMk id="3" creationId="{AA272EC8-F9AD-40EA-292F-63C04AAE93CB}"/>
          </ac:spMkLst>
        </pc:spChg>
      </pc:sldChg>
      <pc:sldChg chg="modSp new mod">
        <pc:chgData name="Rui Cao" userId="a6960595-96e6-47d6-a8d8-833995379cc8" providerId="ADAL" clId="{F09CBEDD-78DE-4886-9B42-B34FA52AD4D7}" dt="2024-09-12T20:34:56.001" v="34" actId="20577"/>
        <pc:sldMkLst>
          <pc:docMk/>
          <pc:sldMk cId="1321634833" sldId="809"/>
        </pc:sldMkLst>
        <pc:spChg chg="mod">
          <ac:chgData name="Rui Cao" userId="a6960595-96e6-47d6-a8d8-833995379cc8" providerId="ADAL" clId="{F09CBEDD-78DE-4886-9B42-B34FA52AD4D7}" dt="2024-09-12T20:33:22.192" v="26" actId="20577"/>
          <ac:spMkLst>
            <pc:docMk/>
            <pc:sldMk cId="1321634833" sldId="809"/>
            <ac:spMk id="2" creationId="{05BEAD3B-1157-2B16-F136-A39EF18A0280}"/>
          </ac:spMkLst>
        </pc:spChg>
        <pc:spChg chg="mod">
          <ac:chgData name="Rui Cao" userId="a6960595-96e6-47d6-a8d8-833995379cc8" providerId="ADAL" clId="{F09CBEDD-78DE-4886-9B42-B34FA52AD4D7}" dt="2024-09-12T20:34:56.001" v="34" actId="20577"/>
          <ac:spMkLst>
            <pc:docMk/>
            <pc:sldMk cId="1321634833" sldId="809"/>
            <ac:spMk id="3" creationId="{20FB00CB-5316-EABD-2D83-6E1E86B20859}"/>
          </ac:spMkLst>
        </pc:spChg>
      </pc:sldChg>
      <pc:sldMasterChg chg="modSp mod">
        <pc:chgData name="Rui Cao" userId="a6960595-96e6-47d6-a8d8-833995379cc8" providerId="ADAL" clId="{F09CBEDD-78DE-4886-9B42-B34FA52AD4D7}" dt="2024-09-12T20:30:42.262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F09CBEDD-78DE-4886-9B42-B34FA52AD4D7}" dt="2024-09-12T20:30:42.262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Rui Cao,</a:t>
            </a:r>
            <a:r>
              <a:rPr lang="en-GB" baseline="0"/>
              <a:t> Marvell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802.11-24/0474r3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8854" y="889194"/>
            <a:ext cx="690470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Unequal Modulation Patterns and new MCS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2237176"/>
            <a:ext cx="7759701" cy="385723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29481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78083"/>
              </p:ext>
            </p:extLst>
          </p:nvPr>
        </p:nvGraphicFramePr>
        <p:xfrm>
          <a:off x="921543" y="3525838"/>
          <a:ext cx="79041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259196" progId="Word.Document.8">
                  <p:embed/>
                </p:oleObj>
              </mc:Choice>
              <mc:Fallback>
                <p:oleObj name="Document" r:id="rId3" imgW="8750172" imgH="325919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543" y="3525838"/>
                        <a:ext cx="7904163" cy="294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0D23-4B9C-FEA3-6491-C837AC9E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Goodput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CD15-80FA-71E3-6208-03CD70AF8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F9828-0597-9D91-58E5-9A11DE73E4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DF887-7118-F660-A586-0CDEED4D14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DE907E-7D5A-9E1E-D55E-7FD3B8D81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57" y="1505351"/>
            <a:ext cx="6069096" cy="413186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9B016-BADF-BC1F-8157-0731F927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00" y="5494061"/>
            <a:ext cx="8130209" cy="1065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323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A44D-C07F-27A4-F260-4588AF071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530" y="1744428"/>
            <a:ext cx="7858540" cy="1595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UHR UEQM to define the following patterns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 is the modulation order index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M-1 refers to the modulation that is one order lower than 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M-2 refers to the modulation that is two orders lower than 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49E53-10DE-63F3-26BF-5EFD892F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42820"/>
            <a:ext cx="7770813" cy="1065213"/>
          </a:xfrm>
        </p:spPr>
        <p:txBody>
          <a:bodyPr/>
          <a:lstStyle/>
          <a:p>
            <a:r>
              <a:rPr lang="en-US" dirty="0"/>
              <a:t>UEQM QAM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F7835-0C62-FC33-CA3D-67AA2F7DA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22E8-B284-A367-326D-A992BB7ADC4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7B6E97-D96C-8E12-4484-CD5961FBEA7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9E51AF-654D-8736-40E9-F363D5C11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87975"/>
              </p:ext>
            </p:extLst>
          </p:nvPr>
        </p:nvGraphicFramePr>
        <p:xfrm>
          <a:off x="2454964" y="2275025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7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01CC-889A-ABAC-0788-9BB91F68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New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8B5-82D7-0399-A986-9AB6721E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Finer MCSs was discussed during 11be generation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Revisit for UHR for </a:t>
            </a:r>
            <a:r>
              <a:rPr lang="en-US" dirty="0" err="1"/>
              <a:t>RvR</a:t>
            </a:r>
            <a:r>
              <a:rPr lang="en-US" dirty="0"/>
              <a:t> enhancement, especially for </a:t>
            </a:r>
            <a:r>
              <a:rPr lang="en-US" dirty="0" err="1"/>
              <a:t>Nss</a:t>
            </a:r>
            <a:r>
              <a:rPr lang="en-US" dirty="0"/>
              <a:t>=1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MCS definition can also help UEQM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there is only one QAM (64 QAM) with rate 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DEE9-3C63-F24C-B55A-A3167B2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1EF8D-47D8-CA15-B0F2-72F57C57F6B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99C437-6C98-4138-2577-05A669C83E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6" y="1830387"/>
            <a:ext cx="8335450" cy="341747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rate selection criteria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b="0" dirty="0"/>
              <a:t>New rate is selected if &gt;=4% higher goodput than existing MCS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Smallest rate difference between adjacent MCSs is 8% (MCS11 to MCS12)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Avoid the biased count at high-SNR points</a:t>
            </a:r>
            <a:endParaRPr lang="en-US" sz="1600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Rank each new rate by the occurrence count</a:t>
            </a:r>
            <a:endParaRPr lang="en-US" b="0" dirty="0"/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6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86F20-1015-1722-B9D9-4A5D0A8E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1x1-1ss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56CDD-276F-8ADD-BB57-AE0D7AC5E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FF212-4424-6647-2462-ACAEBFA54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705F-C47D-43E6-FFA3-927EC7B225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13DDA2-5C54-7A16-DC70-A6DE161D38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9BBED8B-E82C-44ED-463D-1C7CC576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82127"/>
              </p:ext>
            </p:extLst>
          </p:nvPr>
        </p:nvGraphicFramePr>
        <p:xfrm>
          <a:off x="5453056" y="1981200"/>
          <a:ext cx="3218995" cy="32731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80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102372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83463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421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570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29.46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3637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4212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3652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3932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360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67353112"/>
                  </a:ext>
                </a:extLst>
              </a:tr>
              <a:tr h="266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9347756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81D219A0-714B-20CA-FE98-CA8ADFB80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62" y="2038921"/>
            <a:ext cx="4644091" cy="315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3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32" y="457327"/>
            <a:ext cx="7770813" cy="1065213"/>
          </a:xfrm>
        </p:spPr>
        <p:txBody>
          <a:bodyPr/>
          <a:lstStyle/>
          <a:p>
            <a:r>
              <a:rPr lang="en-US" dirty="0"/>
              <a:t>2x1-1ss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8C414-20CB-7B98-C7F7-824EB1A4E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191896"/>
              </p:ext>
            </p:extLst>
          </p:nvPr>
        </p:nvGraphicFramePr>
        <p:xfrm>
          <a:off x="5177754" y="1532352"/>
          <a:ext cx="2963333" cy="18372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144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42421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089469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22.18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18.22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185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6.55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3702E66-6D04-AB1C-BBA8-985139398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117338"/>
              </p:ext>
            </p:extLst>
          </p:nvPr>
        </p:nvGraphicFramePr>
        <p:xfrm>
          <a:off x="5177754" y="388761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CR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27.36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19.07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4707890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509526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C6FF2B41-E607-B516-7C74-3A604D5A8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07" y="3954331"/>
            <a:ext cx="3798507" cy="25210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F271744-8D5B-36E6-D52E-3ED35D468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68" y="1172229"/>
            <a:ext cx="3847346" cy="278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5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68787"/>
            <a:ext cx="7770813" cy="1065213"/>
          </a:xfrm>
        </p:spPr>
        <p:txBody>
          <a:bodyPr/>
          <a:lstStyle/>
          <a:p>
            <a:r>
              <a:rPr lang="en-US" dirty="0"/>
              <a:t>2x2-1ss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9EBB27-C99B-04CB-3DA8-5706AC2CD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75043"/>
              </p:ext>
            </p:extLst>
          </p:nvPr>
        </p:nvGraphicFramePr>
        <p:xfrm>
          <a:off x="5010760" y="159072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11.52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388799-9F52-D94B-5FCA-FA7F7C372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092349"/>
              </p:ext>
            </p:extLst>
          </p:nvPr>
        </p:nvGraphicFramePr>
        <p:xfrm>
          <a:off x="5010760" y="4219413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8.79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1..06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CE6B3614-0567-EB26-2449-CB38C39BB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06" y="1361844"/>
            <a:ext cx="3856255" cy="2570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C26EFF-6527-8DED-1CDB-A964AA033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11" y="3782577"/>
            <a:ext cx="3772243" cy="269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Rate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74" y="5584723"/>
            <a:ext cx="7559419" cy="8906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Top four new MCSs benefits </a:t>
            </a:r>
            <a:r>
              <a:rPr lang="en-US" sz="2000" b="0" dirty="0" err="1"/>
              <a:t>Nss</a:t>
            </a:r>
            <a:r>
              <a:rPr lang="en-US" sz="2000" b="0" dirty="0"/>
              <a:t>=1 </a:t>
            </a:r>
            <a:r>
              <a:rPr lang="en-US" sz="2000" b="0" dirty="0" err="1"/>
              <a:t>RvR</a:t>
            </a:r>
            <a:r>
              <a:rPr lang="en-US" sz="2000" b="0" dirty="0"/>
              <a:t> the most.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Suggest to add.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552F20-FE19-E60F-06AC-5BFC95E66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67433"/>
              </p:ext>
            </p:extLst>
          </p:nvPr>
        </p:nvGraphicFramePr>
        <p:xfrm>
          <a:off x="2293605" y="1691559"/>
          <a:ext cx="4102766" cy="343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5938">
                  <a:extLst>
                    <a:ext uri="{9D8B030D-6E8A-4147-A177-3AD203B41FA5}">
                      <a16:colId xmlns:a16="http://schemas.microsoft.com/office/drawing/2014/main" val="3444586289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711959824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354319367"/>
                    </a:ext>
                  </a:extLst>
                </a:gridCol>
              </a:tblGrid>
              <a:tr h="5925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Modulation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CR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4232970"/>
                  </a:ext>
                </a:extLst>
              </a:tr>
              <a:tr h="3888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57486308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21.76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960334994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17.41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4535323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15.49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50799195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55131102"/>
                  </a:ext>
                </a:extLst>
              </a:tr>
              <a:tr h="2817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11437725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70056621"/>
                  </a:ext>
                </a:extLst>
              </a:tr>
              <a:tr h="1270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4K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28010411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19463232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7B1831-9C9A-0B6C-AA2A-26A1F902F109}"/>
              </a:ext>
            </a:extLst>
          </p:cNvPr>
          <p:cNvSpPr/>
          <p:nvPr/>
        </p:nvSpPr>
        <p:spPr bwMode="auto">
          <a:xfrm>
            <a:off x="2212258" y="2279374"/>
            <a:ext cx="4296697" cy="158470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73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A8B4-0D42-8056-9E71-B580F79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54B2-74E3-3EC4-A737-7CFE2ED05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9697"/>
            <a:ext cx="7507774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limit UEQM QAM combination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add four new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QPSK-2/3, 16QAM-2/3, 16QAM-5/6, 256QAM-2/3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E217F-B2BD-112C-735A-6FB7187B72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7CCD2-B670-AEA6-A763-EE4A72DC09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16DE5C-FC44-27D5-5D45-861E306C67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98D15E8-6EB1-761F-315C-89A4C4F0D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16647"/>
              </p:ext>
            </p:extLst>
          </p:nvPr>
        </p:nvGraphicFramePr>
        <p:xfrm>
          <a:off x="2237029" y="2185572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947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11-24/16,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mimo</a:t>
            </a:r>
            <a:r>
              <a:rPr lang="en-US" dirty="0"/>
              <a:t>-</a:t>
            </a:r>
            <a:r>
              <a:rPr lang="en-US" dirty="0" err="1"/>
              <a:t>rvr</a:t>
            </a:r>
            <a:r>
              <a:rPr lang="en-US" dirty="0"/>
              <a:t>-enhancement-with-unequal-modulation</a:t>
            </a:r>
          </a:p>
          <a:p>
            <a:r>
              <a:rPr lang="en-US" dirty="0"/>
              <a:t>[2] 11-24/0113, unequal-modulation-in-mimo-txbf-in-11bn</a:t>
            </a:r>
          </a:p>
          <a:p>
            <a:r>
              <a:rPr lang="en-US" dirty="0"/>
              <a:t>[3] 11-24/0117, improved-</a:t>
            </a:r>
            <a:r>
              <a:rPr lang="en-US" dirty="0" err="1"/>
              <a:t>tx</a:t>
            </a:r>
            <a:r>
              <a:rPr lang="en-US" dirty="0"/>
              <a:t>-beamforming-with-</a:t>
            </a:r>
            <a:r>
              <a:rPr lang="en-US" dirty="0" err="1"/>
              <a:t>ueqm</a:t>
            </a:r>
            <a:endParaRPr lang="en-US" dirty="0"/>
          </a:p>
          <a:p>
            <a:r>
              <a:rPr lang="en-US" dirty="0"/>
              <a:t>[4] 11-20/0083, impacts-of-mcs-set-expansion-on-11be-link-adaptation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4462-2175-25D1-6676-751B8ABA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3C59F-B956-B4F6-6AAC-F7F86BC0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Unequal modulation has been proposed as a promising technology for UHR to enhance MIMO </a:t>
            </a:r>
            <a:r>
              <a:rPr lang="en-US" dirty="0" err="1"/>
              <a:t>RvR</a:t>
            </a:r>
            <a:r>
              <a:rPr lang="en-US" dirty="0"/>
              <a:t> [1~3].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evaluate the useful unequal modulation combinations,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investigate the benefits of adding several new MCSs.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7B622-8B71-BDDA-E2DE-DCB5349ADA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1887D-0957-1DD4-29A9-A03ABBBDDB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EBCF2C-4DAE-771B-B4E4-AE323A1EC3B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61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B245-C8AA-CA2F-C2A4-0ED85CA4C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B895-F2C8-45A8-E7B9-DA7B9DEA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96275" cy="4113213"/>
          </a:xfrm>
        </p:spPr>
        <p:txBody>
          <a:bodyPr/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Do you support to include in the 11bn SFD: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+mn-cs"/>
              </a:rPr>
              <a:t>Define unequal modulation over different spatial streams?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A2419-5730-F6C3-4690-B5D0B8CEA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8D768-A47B-45DB-3DC7-3EB87544C90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7D4E2-FDED-DAA5-0218-0B64B0DD81F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57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add the following text into 11bn SFD?</a:t>
            </a:r>
          </a:p>
          <a:p>
            <a:r>
              <a:rPr lang="en-US" dirty="0"/>
              <a:t>	</a:t>
            </a:r>
            <a:r>
              <a:rPr lang="en-US" b="0" dirty="0"/>
              <a:t>11bn defines unequal modulation with the same coding rate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 beamformed multi-stream transmission to single STA in full bandwidth or on a RU/MRU in OFDMA.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00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that the maximum QAM level difference for UEQM is 2?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15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=2 is limited to two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M-2]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59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=3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M-2]</a:t>
            </a:r>
            <a:endParaRPr lang="en-US" sz="2000" b="0" dirty="0"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</a:rPr>
              <a:t>[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M-1, M-2]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393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=4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M-1],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M-2]</a:t>
            </a:r>
            <a:r>
              <a:rPr lang="en-US" sz="1800" b="0" dirty="0">
                <a:latin typeface="Arial" panose="020B0604020202020204" pitchFamily="34" charset="0"/>
              </a:rPr>
              <a:t>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</a:rPr>
              <a:t>[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M, M-1, M-2]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51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define UEQM QAM combination as below?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19AC22-5EE9-95CE-B9F0-8CBF5BB4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79109"/>
              </p:ext>
            </p:extLst>
          </p:nvPr>
        </p:nvGraphicFramePr>
        <p:xfrm>
          <a:off x="2091255" y="2786544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787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FF93-70AA-1848-7A63-9FCD37AA8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72EC8-F9AD-40EA-292F-63C04AAE9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Do you agree to add the following text to 11bn SFD?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UEQM QAM combination for </a:t>
            </a:r>
            <a:r>
              <a:rPr lang="en-US" b="0" dirty="0" err="1"/>
              <a:t>Nss</a:t>
            </a:r>
            <a:r>
              <a:rPr lang="en-US" b="0" dirty="0"/>
              <a:t>=2 is limited to two as: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2000" algn="l"/>
              </a:tabLst>
            </a:pPr>
            <a:r>
              <a:rPr lang="en-US" dirty="0"/>
              <a:t>[M, M-1]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2000" algn="l"/>
              </a:tabLst>
            </a:pPr>
            <a:r>
              <a:rPr lang="en-US" dirty="0"/>
              <a:t>[M, M-2]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762000" algn="l"/>
              </a:tabLst>
            </a:pPr>
            <a:r>
              <a:rPr lang="en-US" dirty="0"/>
              <a:t>Note: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219200" algn="l"/>
              </a:tabLst>
            </a:pPr>
            <a:r>
              <a:rPr lang="en-US" dirty="0">
                <a:cs typeface="+mn-cs"/>
              </a:rPr>
              <a:t>M is the modulation order index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219200" algn="l"/>
              </a:tabLst>
            </a:pPr>
            <a:r>
              <a:rPr lang="en-US" dirty="0">
                <a:cs typeface="+mn-cs"/>
              </a:rPr>
              <a:t>M-1 refers to the modulation that is one order lower than M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219200" algn="l"/>
              </a:tabLst>
            </a:pPr>
            <a:r>
              <a:rPr lang="en-US" dirty="0"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6C6B6-5597-4853-3CD2-EF8D399B85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54BE4-32C1-441D-C8DD-67D3E8BE370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C1A1CF-51C2-2EFF-DED1-E02FE290103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82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AD3B-1157-2B16-F136-A39EF18A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B00CB-5316-EABD-2D83-6E1E86B20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Do you agree to add the following text to 11bn SFD?</a:t>
            </a:r>
          </a:p>
          <a:p>
            <a:pPr marL="0" marR="0" indent="-228600">
              <a:spcBef>
                <a:spcPts val="0"/>
              </a:spcBef>
              <a:spcAft>
                <a:spcPts val="0"/>
              </a:spcAft>
            </a:pPr>
            <a:endParaRPr lang="en-US" b="0" dirty="0"/>
          </a:p>
          <a:p>
            <a:pPr marL="0" marR="0" indent="-228600"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UHR defines unequal modulation only for LDPC.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27C28-1F51-4858-EF7D-15DEB1FC9B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04F2B-5774-F708-18C6-4270D7B0B0E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A53AF2-6D91-BF0B-A039-86464923EE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34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10D7-5A6D-96E1-4C95-383DA818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F0597-A4D6-5792-B0FE-8F72AA6B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D910D-CCCE-1C00-8D55-BCF57E178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81D08-5EB5-F1F4-D6BA-34B004AEBFA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281B79-C3E5-E9BA-9720-DAD02D05AD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2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002A-9DC9-8BA8-B67B-C85FA79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8F88-0721-D281-4BC7-9A4D13BB5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UQAM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2ss, [256-QAM, 64-QAM]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4ss, [1K-QAM, 1K-QAM, 256-QAM, 64-QAM]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MCS has 7 QAM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the maximum </a:t>
            </a:r>
            <a:r>
              <a:rPr lang="en-US" dirty="0" err="1"/>
              <a:t>Nss</a:t>
            </a:r>
            <a:r>
              <a:rPr lang="en-US" dirty="0"/>
              <a:t> for UEQM to 4ss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Potentially has 100+ options for 4ss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reduce the combinations to balance gain and complexity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2431E-49CC-A2BE-A845-1AC7AF1AB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21BFC-1D9A-E1A4-A7E2-B19621EEAF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E9073-F004-6483-4F87-8DA06D312F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94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8" y="1630017"/>
            <a:ext cx="7904922" cy="4742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80MHz, </a:t>
            </a:r>
            <a:r>
              <a:rPr lang="en-US" sz="2000" dirty="0" err="1"/>
              <a:t>DNLos</a:t>
            </a:r>
            <a:r>
              <a:rPr lang="en-US" sz="2000" dirty="0"/>
              <a:t>/</a:t>
            </a:r>
            <a:r>
              <a:rPr lang="en-US" sz="2000" dirty="0" err="1"/>
              <a:t>BLos</a:t>
            </a:r>
            <a:r>
              <a:rPr lang="en-US" sz="2000" dirty="0"/>
              <a:t>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4x EHT-LTF,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Tx: SVD Tx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Rx: Linear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Modulations: BPSK to 4K-QAM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modulation: Up to 3 QAM gap between two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Coding [1/2, 2/3, 3/4, 5/6]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/>
              <a:t>Equal modulation with new rates: all QAM + all CR (28 rates)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Comparison: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(EQM)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with new rates (EQM-new)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 (UEQM)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  <p:extLst>
      <p:ext uri="{BB962C8B-B14F-4D97-AF65-F5344CB8AC3E}">
        <p14:creationId xmlns:p14="http://schemas.microsoft.com/office/powerpoint/2010/main" val="76886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3BE8A-ADD2-917D-6689-35C5C024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4x2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57EC4-9754-E24D-35FE-BEB19CDD0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55161"/>
            <a:ext cx="8180439" cy="6859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1-level QAM: achieves most gains, but show losses in several SNR segments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2-level QAM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C1E26-6F18-0D3E-059B-7D332842DF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E555-FEE5-77E4-E344-946A46D2E4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3C521-8FFE-4568-3F19-294F3D6F783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F3EE97-E33D-6201-D2FA-B0075BE93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0" y="1830388"/>
            <a:ext cx="4966450" cy="37248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B729B-337D-2A48-6C23-D41F6EB10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763" y="1830388"/>
            <a:ext cx="4966450" cy="372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31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EBC12-BAA4-E402-A4DE-C353864F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61" y="1473714"/>
            <a:ext cx="6693489" cy="48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73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B070F8-DAB8-1EC5-7BC6-CAEF8C360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066" y="1597668"/>
            <a:ext cx="6205781" cy="46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714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2991-9564-454C-C2E8-F19BD69A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Tx Power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B7B5-A98E-6A15-07E4-4F79EE8E8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3121630"/>
            <a:ext cx="7603173" cy="2972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power backoff is needed for high QAMs to meet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regions experience SNR saturation for lower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use cases to choose [M </a:t>
            </a:r>
            <a:r>
              <a:rPr lang="en-US" dirty="0" err="1"/>
              <a:t>M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/>
              <a:t> M-1] pattern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CA59E-0C58-824C-CA62-7F8B15D21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C7D3-AE16-0782-DDE4-0A5DD96BD2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BF912B-7E38-467D-7B1C-B5043A60383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613A7AB-1F4B-1FEE-FFC2-4D5738B655BC}"/>
              </a:ext>
            </a:extLst>
          </p:cNvPr>
          <p:cNvSpPr/>
          <p:nvPr/>
        </p:nvSpPr>
        <p:spPr bwMode="auto">
          <a:xfrm>
            <a:off x="2032000" y="2059910"/>
            <a:ext cx="518160" cy="52832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33EE52-D180-47E6-6FD3-ADF992D5F1C1}"/>
              </a:ext>
            </a:extLst>
          </p:cNvPr>
          <p:cNvSpPr/>
          <p:nvPr/>
        </p:nvSpPr>
        <p:spPr bwMode="auto">
          <a:xfrm>
            <a:off x="387096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7F9F71B-C7DA-9BF4-989F-303EC96BACFC}"/>
              </a:ext>
            </a:extLst>
          </p:cNvPr>
          <p:cNvSpPr/>
          <p:nvPr/>
        </p:nvSpPr>
        <p:spPr bwMode="auto">
          <a:xfrm>
            <a:off x="679704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F8A99A-8103-12DD-6D41-06D013EC440C}"/>
              </a:ext>
            </a:extLst>
          </p:cNvPr>
          <p:cNvCxnSpPr/>
          <p:nvPr/>
        </p:nvCxnSpPr>
        <p:spPr bwMode="auto">
          <a:xfrm>
            <a:off x="2550160" y="2410430"/>
            <a:ext cx="1249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4A746B4-F742-250A-1556-64FF0682395E}"/>
              </a:ext>
            </a:extLst>
          </p:cNvPr>
          <p:cNvCxnSpPr>
            <a:cxnSpLocks/>
          </p:cNvCxnSpPr>
          <p:nvPr/>
        </p:nvCxnSpPr>
        <p:spPr bwMode="auto">
          <a:xfrm>
            <a:off x="2621280" y="2766030"/>
            <a:ext cx="4175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0920071-C388-BDC5-C2A5-1DB14D3C21CA}"/>
              </a:ext>
            </a:extLst>
          </p:cNvPr>
          <p:cNvSpPr txBox="1"/>
          <p:nvPr/>
        </p:nvSpPr>
        <p:spPr>
          <a:xfrm>
            <a:off x="3507044" y="175101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4K QAM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A9CCE4-F812-03E7-6F7D-F20844ECB978}"/>
              </a:ext>
            </a:extLst>
          </p:cNvPr>
          <p:cNvSpPr txBox="1"/>
          <p:nvPr/>
        </p:nvSpPr>
        <p:spPr>
          <a:xfrm>
            <a:off x="6466086" y="177439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1K QAM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1222E15-62F1-4F28-35FF-94B15DAFF5C3}"/>
              </a:ext>
            </a:extLst>
          </p:cNvPr>
          <p:cNvCxnSpPr/>
          <p:nvPr/>
        </p:nvCxnSpPr>
        <p:spPr bwMode="auto">
          <a:xfrm>
            <a:off x="4392914" y="2420104"/>
            <a:ext cx="229108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56017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3BD2-59F6-135E-15D5-D7423835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9716F-9219-3AB3-9EF5-C011BFCE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0D312-8E4B-505C-EBA1-F98D7C609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33B2C-C663-FA6E-31EF-3EF10BF40A2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D9BFCE-DCA0-B071-7C87-A878F77452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5D7973-9744-4A3A-649A-0AE933543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27" y="1574800"/>
            <a:ext cx="7456799" cy="48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96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78AB-E294-AEFF-D105-152BEEAB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823B2-317A-7C9D-555C-7E7572F3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D25B2-4C76-AA68-64DE-2BDD8C9E9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44710-4041-EB75-6205-68B1FA5A268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0E811-D053-99FA-C8E0-F644ED92CC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451F01-5320-E39D-0F2B-837FD5EA8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786" y="1600200"/>
            <a:ext cx="6720840" cy="43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8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8CD9F-215D-1BC5-6E28-C2925608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2x2: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93291-BE37-E09E-0B02-C953ECC2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4" y="5407742"/>
            <a:ext cx="8349610" cy="10565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 QAM level diff: achieves most gains, but show losses across entire SNR range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 QAM level diff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1435A-D40E-A019-4692-D7209D8FD4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591F5-2FBB-5AA2-8806-C9B47B6BB9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22A8F1-5D37-AFFC-E025-F2212AA0480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DC15DE-709E-3468-2C8F-055092F52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224" y="1550574"/>
            <a:ext cx="4974991" cy="37259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6606CF-10AB-5F2F-08C0-026B3BE9E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140" y="1579318"/>
            <a:ext cx="4967893" cy="37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9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AFCA-640E-D158-CC28-4AAB5D59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88C55-BB5E-23EA-A2E3-3417A56EB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327770"/>
            <a:ext cx="7656996" cy="10799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Both 3ss and 4ss EQM/UEQM are considered at each SNR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Limit to 2 QAM level difference achieves most of the gains, with limited impact in middle SNR region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0C34-FE22-BF37-A3EA-6BCFF442A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B27F-2F9B-07D7-E8D9-A1B5EC51E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BC841F-9120-192A-23C5-5EFA453D79B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8AE6C-851F-BBF2-946F-CEDDB4BC7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21" y="1569981"/>
            <a:ext cx="4675703" cy="37394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3E5123-335A-0ED5-F9AC-B0013D09E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565" y="1550105"/>
            <a:ext cx="4560165" cy="375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6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5" y="1830387"/>
            <a:ext cx="8262563" cy="40270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Balancing between gain and complexity, 2-level QAM difference is sweet spot.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 up to 4ss, still up to 9 combinations for each MCS.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Further mode reduction to choose the most useful QAM combinations: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Rate selection criteria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0" dirty="0"/>
              <a:t>UEQM is selected if &gt;=4% higher goodput than existing MCS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Smallest rate difference between adjacent MCSs is 8% (MCS11 to MCS12)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Avoid the biased count at high-SNR points</a:t>
            </a:r>
            <a:endParaRPr lang="en-US" sz="1400" b="0" dirty="0"/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dirty="0"/>
              <a:t>Rank each UEQM QAM pattern by the occurrence count</a:t>
            </a:r>
            <a:endParaRPr lang="en-US" b="0" dirty="0"/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1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95AD-1E0C-281E-F7B1-C0A48824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9038"/>
            <a:ext cx="7770813" cy="1065213"/>
          </a:xfrm>
        </p:spPr>
        <p:txBody>
          <a:bodyPr/>
          <a:lstStyle/>
          <a:p>
            <a:r>
              <a:rPr lang="en-US" dirty="0"/>
              <a:t>4x4 UEQM Rank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BBE2-3BE1-56DD-AEA8-DF9DD28846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6EAF8-56B7-8A7A-60F4-92B812D511C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3D97FD-8F2B-800F-488C-550051F925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334E19-1820-C0C7-CAEB-8B8325678128}"/>
              </a:ext>
            </a:extLst>
          </p:cNvPr>
          <p:cNvSpPr txBox="1"/>
          <p:nvPr/>
        </p:nvSpPr>
        <p:spPr>
          <a:xfrm>
            <a:off x="6246048" y="1383983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10E17B-6730-1DFA-BB6C-D656AD7B7745}"/>
              </a:ext>
            </a:extLst>
          </p:cNvPr>
          <p:cNvSpPr txBox="1"/>
          <p:nvPr/>
        </p:nvSpPr>
        <p:spPr>
          <a:xfrm>
            <a:off x="2841045" y="148297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D9FD55F-129C-B46B-DDA3-B21AFED63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37569"/>
              </p:ext>
            </p:extLst>
          </p:nvPr>
        </p:nvGraphicFramePr>
        <p:xfrm>
          <a:off x="5106359" y="1855488"/>
          <a:ext cx="2838317" cy="20628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36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31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21.05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45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74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218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8695584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1511F07-3215-2FFC-208B-081CDFFB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22533"/>
              </p:ext>
            </p:extLst>
          </p:nvPr>
        </p:nvGraphicFramePr>
        <p:xfrm>
          <a:off x="1966402" y="1890996"/>
          <a:ext cx="2460953" cy="16582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848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08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22.22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201084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F8B34E-EB98-2EC1-1713-222AE6D84A5C}"/>
              </a:ext>
            </a:extLst>
          </p:cNvPr>
          <p:cNvSpPr txBox="1"/>
          <p:nvPr/>
        </p:nvSpPr>
        <p:spPr>
          <a:xfrm>
            <a:off x="813702" y="4696011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DNLos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DFC3E1A-F2D7-3BE6-B115-3E3BC0900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05458"/>
              </p:ext>
            </p:extLst>
          </p:nvPr>
        </p:nvGraphicFramePr>
        <p:xfrm>
          <a:off x="5106360" y="4184674"/>
          <a:ext cx="2891327" cy="22161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286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14.29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192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2.86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9141101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996229C-3F42-C740-705E-65A456883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35728"/>
              </p:ext>
            </p:extLst>
          </p:nvPr>
        </p:nvGraphicFramePr>
        <p:xfrm>
          <a:off x="1966402" y="4208881"/>
          <a:ext cx="2507515" cy="14822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EF99902-5E6B-95D8-F935-DB74E156A8FD}"/>
              </a:ext>
            </a:extLst>
          </p:cNvPr>
          <p:cNvSpPr txBox="1"/>
          <p:nvPr/>
        </p:nvSpPr>
        <p:spPr>
          <a:xfrm>
            <a:off x="945983" y="243348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08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F8E6-4F7C-CBF0-C4A2-515571E7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 UEQM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5425-638C-243C-233E-67D63A9D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581" y="1605281"/>
            <a:ext cx="7770813" cy="46247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3ss: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5041B-CF5E-A199-1F52-4F2280520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11FE0-87A6-261A-118D-EAA822FA4B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E267B3-98A8-0341-4B11-AC76BB32A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D8B14E9-F592-2F64-9325-9EEF66362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09041"/>
              </p:ext>
            </p:extLst>
          </p:nvPr>
        </p:nvGraphicFramePr>
        <p:xfrm>
          <a:off x="2500742" y="1813029"/>
          <a:ext cx="2070464" cy="11314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4774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</a:tblGrid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226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302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27CA8AE-3911-B288-8938-741189571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0364"/>
              </p:ext>
            </p:extLst>
          </p:nvPr>
        </p:nvGraphicFramePr>
        <p:xfrm>
          <a:off x="2348653" y="3975029"/>
          <a:ext cx="3932877" cy="18146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461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39485">
                  <a:extLst>
                    <a:ext uri="{9D8B030D-6E8A-4147-A177-3AD203B41FA5}">
                      <a16:colId xmlns:a16="http://schemas.microsoft.com/office/drawing/2014/main" val="721764440"/>
                    </a:ext>
                  </a:extLst>
                </a:gridCol>
                <a:gridCol w="74225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6583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83993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</a:tblGrid>
              <a:tr h="29007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M4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61780082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Option 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41872938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4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0A3B-8BA1-7756-9618-7F89F37CC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Goodput 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EE569-4F71-5DB5-49B4-93335FEF0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26" y="5366416"/>
            <a:ext cx="8061360" cy="993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52FB9-8EA6-FE49-21DA-607CCBE75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5597-212A-C81E-B516-745EF450AD1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A7DD2-3551-EB1B-33D8-16D9A5D2F6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C7632C-8D3C-E16A-198C-D63E6CECD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051" y="1510748"/>
            <a:ext cx="5776175" cy="387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4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2199</Words>
  <Application>Microsoft Office PowerPoint</Application>
  <PresentationFormat>On-screen Show (4:3)</PresentationFormat>
  <Paragraphs>751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 Unicode MS</vt:lpstr>
      <vt:lpstr>Arial</vt:lpstr>
      <vt:lpstr>Calibri</vt:lpstr>
      <vt:lpstr>Calibri Light</vt:lpstr>
      <vt:lpstr>Symbol</vt:lpstr>
      <vt:lpstr>Times New Roman</vt:lpstr>
      <vt:lpstr>Office Theme</vt:lpstr>
      <vt:lpstr>Document</vt:lpstr>
      <vt:lpstr>Unequal Modulation Patterns and new MCS</vt:lpstr>
      <vt:lpstr>Introduction</vt:lpstr>
      <vt:lpstr>UEQM QAM levels</vt:lpstr>
      <vt:lpstr>2x2: UEQM QAM Level</vt:lpstr>
      <vt:lpstr>4x4: UEQM QAM Level</vt:lpstr>
      <vt:lpstr>UEQM QAM Selection</vt:lpstr>
      <vt:lpstr>4x4 UEQM Rank</vt:lpstr>
      <vt:lpstr>4x4 UEQM Choices</vt:lpstr>
      <vt:lpstr>DNLos 4x4 Goodput Gain</vt:lpstr>
      <vt:lpstr>BLos 4x4 Goodput Gain</vt:lpstr>
      <vt:lpstr>UEQM QAM Combinations</vt:lpstr>
      <vt:lpstr>Thoughts on New MCS</vt:lpstr>
      <vt:lpstr>New MCS Selection</vt:lpstr>
      <vt:lpstr>1x1-1ss AWGN</vt:lpstr>
      <vt:lpstr>2x1-1ss</vt:lpstr>
      <vt:lpstr>2x2-1ss</vt:lpstr>
      <vt:lpstr>New Rate Selection</vt:lpstr>
      <vt:lpstr>Summary</vt:lpstr>
      <vt:lpstr>Reference</vt:lpstr>
      <vt:lpstr>SP</vt:lpstr>
      <vt:lpstr>SP</vt:lpstr>
      <vt:lpstr>SP</vt:lpstr>
      <vt:lpstr>SP</vt:lpstr>
      <vt:lpstr>SP</vt:lpstr>
      <vt:lpstr>SP</vt:lpstr>
      <vt:lpstr>SP</vt:lpstr>
      <vt:lpstr>SP</vt:lpstr>
      <vt:lpstr>SP</vt:lpstr>
      <vt:lpstr>Appendix</vt:lpstr>
      <vt:lpstr>Simulations</vt:lpstr>
      <vt:lpstr>4x2 UEQM QAM level</vt:lpstr>
      <vt:lpstr>BLos 4x4 QAM Option RvR</vt:lpstr>
      <vt:lpstr>DNLos 4x4 QAM Option RvR</vt:lpstr>
      <vt:lpstr>Consideration on Tx Power Difference</vt:lpstr>
      <vt:lpstr>DNLos 4x4 without 4K-QAM</vt:lpstr>
      <vt:lpstr>BLos 4x4 without 4K-QAM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5</cp:revision>
  <cp:lastPrinted>1601-01-01T00:00:00Z</cp:lastPrinted>
  <dcterms:created xsi:type="dcterms:W3CDTF">2015-10-31T00:33:08Z</dcterms:created>
  <dcterms:modified xsi:type="dcterms:W3CDTF">2024-09-12T20:39:07Z</dcterms:modified>
</cp:coreProperties>
</file>