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83" r:id="rId2"/>
    <p:sldId id="1118" r:id="rId3"/>
    <p:sldId id="1119" r:id="rId4"/>
    <p:sldId id="1122" r:id="rId5"/>
    <p:sldId id="1123" r:id="rId6"/>
    <p:sldId id="1124" r:id="rId7"/>
    <p:sldId id="1121" r:id="rId8"/>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11" autoAdjust="0"/>
    <p:restoredTop sz="95034" autoAdjust="0"/>
  </p:normalViewPr>
  <p:slideViewPr>
    <p:cSldViewPr>
      <p:cViewPr varScale="1">
        <p:scale>
          <a:sx n="111" d="100"/>
          <a:sy n="111" d="100"/>
        </p:scale>
        <p:origin x="1308" y="84"/>
      </p:cViewPr>
      <p:guideLst>
        <p:guide orient="horz" pos="2160"/>
        <p:guide pos="288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22" d="100"/>
          <a:sy n="122" d="100"/>
        </p:scale>
        <p:origin x="1614"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2024</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2024</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802.11-24/0471r0</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2"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2024</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907259" y="6475413"/>
            <a:ext cx="1636666" cy="184666"/>
          </a:xfrm>
        </p:spPr>
        <p:txBody>
          <a:bodyPr/>
          <a:lstStyle/>
          <a:p>
            <a:pPr>
              <a:defRPr/>
            </a:pPr>
            <a:r>
              <a:rPr lang="en-US" altLang="ko-KR" dirty="0" smtClean="0"/>
              <a:t>Sang Kim, </a:t>
            </a:r>
            <a:r>
              <a:rPr lang="en-US" altLang="ko-KR" dirty="0"/>
              <a:t>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Considerations on Power Consumption</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2024-03-11</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10"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195739176"/>
              </p:ext>
            </p:extLst>
          </p:nvPr>
        </p:nvGraphicFramePr>
        <p:xfrm>
          <a:off x="609600" y="3082061"/>
          <a:ext cx="7924801" cy="2984400"/>
        </p:xfrm>
        <a:graphic>
          <a:graphicData uri="http://schemas.openxmlformats.org/drawingml/2006/table">
            <a:tbl>
              <a:tblPr/>
              <a:tblGrid>
                <a:gridCol w="1584960"/>
                <a:gridCol w="1254761"/>
                <a:gridCol w="1756664"/>
                <a:gridCol w="1413256"/>
                <a:gridCol w="1915160"/>
              </a:tblGrid>
              <a:tr h="471425">
                <a:tc>
                  <a:txBody>
                    <a:bodyPr/>
                    <a:lstStyle/>
                    <a:p>
                      <a:pPr marL="0" marR="0" algn="ctr">
                        <a:lnSpc>
                          <a:spcPct val="107000"/>
                        </a:lnSpc>
                        <a:spcBef>
                          <a:spcPts val="0"/>
                        </a:spcBef>
                        <a:spcAft>
                          <a:spcPts val="800"/>
                        </a:spcAft>
                      </a:pPr>
                      <a:r>
                        <a:rPr lang="en-US" sz="1400" b="1" dirty="0">
                          <a:effectLst/>
                          <a:latin typeface="Calibri" panose="020F0502020204030204" pitchFamily="34" charset="0"/>
                          <a:ea typeface="Malgun Gothic" panose="020B0503020000020004" pitchFamily="34" charset="-127"/>
                          <a:cs typeface="Times New Roman" panose="02020603050405020304" pitchFamily="18" charset="0"/>
                        </a:rPr>
                        <a:t>Name</a:t>
                      </a:r>
                      <a:endParaRPr lang="en-US" sz="1400" dirty="0">
                        <a:effectLst/>
                        <a:latin typeface="Calibri" panose="020F0502020204030204" pitchFamily="34" charset="0"/>
                        <a:ea typeface="Malgun Gothic" panose="020B0503020000020004" pitchFamily="34" charset="-127"/>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400" b="1" dirty="0">
                          <a:effectLst/>
                          <a:latin typeface="Calibri" panose="020F0502020204030204" pitchFamily="34" charset="0"/>
                          <a:ea typeface="Malgun Gothic" panose="020B0503020000020004" pitchFamily="34" charset="-127"/>
                          <a:cs typeface="Times New Roman" panose="02020603050405020304" pitchFamily="18" charset="0"/>
                        </a:rPr>
                        <a:t>Affiliation</a:t>
                      </a:r>
                      <a:endParaRPr lang="en-US" sz="1400" dirty="0">
                        <a:effectLst/>
                        <a:latin typeface="Calibri" panose="020F0502020204030204" pitchFamily="34" charset="0"/>
                        <a:ea typeface="Malgun Gothic" panose="020B0503020000020004" pitchFamily="34" charset="-127"/>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400" b="1" dirty="0">
                          <a:effectLst/>
                          <a:latin typeface="Calibri" panose="020F0502020204030204" pitchFamily="34" charset="0"/>
                          <a:ea typeface="Malgun Gothic" panose="020B0503020000020004" pitchFamily="34" charset="-127"/>
                          <a:cs typeface="Times New Roman" panose="02020603050405020304" pitchFamily="18" charset="0"/>
                        </a:rPr>
                        <a:t>Address</a:t>
                      </a:r>
                      <a:endParaRPr lang="en-US" sz="1400" dirty="0">
                        <a:effectLst/>
                        <a:latin typeface="Calibri" panose="020F0502020204030204" pitchFamily="34" charset="0"/>
                        <a:ea typeface="Malgun Gothic" panose="020B0503020000020004" pitchFamily="34" charset="-127"/>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400" b="1" dirty="0">
                          <a:effectLst/>
                          <a:latin typeface="Calibri" panose="020F0502020204030204" pitchFamily="34" charset="0"/>
                          <a:ea typeface="Malgun Gothic" panose="020B0503020000020004" pitchFamily="34" charset="-127"/>
                          <a:cs typeface="Times New Roman" panose="02020603050405020304" pitchFamily="18" charset="0"/>
                        </a:rPr>
                        <a:t>Phone</a:t>
                      </a:r>
                      <a:endParaRPr lang="en-US" sz="1400" dirty="0">
                        <a:effectLst/>
                        <a:latin typeface="Calibri" panose="020F0502020204030204" pitchFamily="34" charset="0"/>
                        <a:ea typeface="Malgun Gothic" panose="020B0503020000020004" pitchFamily="34" charset="-127"/>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400" b="1" dirty="0">
                          <a:effectLst/>
                          <a:latin typeface="Calibri" panose="020F0502020204030204" pitchFamily="34" charset="0"/>
                          <a:ea typeface="Malgun Gothic" panose="020B0503020000020004" pitchFamily="34" charset="-127"/>
                          <a:cs typeface="Times New Roman" panose="02020603050405020304" pitchFamily="18" charset="0"/>
                        </a:rPr>
                        <a:t>Email</a:t>
                      </a:r>
                      <a:endParaRPr lang="en-US" sz="1400" dirty="0">
                        <a:effectLst/>
                        <a:latin typeface="Calibri" panose="020F0502020204030204" pitchFamily="34" charset="0"/>
                        <a:ea typeface="Malgun Gothic" panose="020B0503020000020004" pitchFamily="34" charset="-127"/>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579">
                <a:tc>
                  <a:txBody>
                    <a:bodyPr/>
                    <a:lstStyle/>
                    <a:p>
                      <a:pPr marL="0" marR="0">
                        <a:lnSpc>
                          <a:spcPct val="107000"/>
                        </a:lnSpc>
                        <a:spcBef>
                          <a:spcPts val="0"/>
                        </a:spcBef>
                        <a:spcAft>
                          <a:spcPts val="800"/>
                        </a:spcAft>
                      </a:pPr>
                      <a:r>
                        <a:rPr lang="en-US" sz="1400">
                          <a:effectLst/>
                          <a:latin typeface="Calibri" panose="020F0502020204030204" pitchFamily="34" charset="0"/>
                          <a:ea typeface="Malgun Gothic" panose="020B0503020000020004" pitchFamily="34" charset="-127"/>
                          <a:cs typeface="Times New Roman" panose="02020603050405020304" pitchFamily="18" charset="0"/>
                        </a:rPr>
                        <a:t>Sang G. Kim</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a:txBody>
                    <a:bodyPr/>
                    <a:lstStyle/>
                    <a:p>
                      <a:pPr marL="0" marR="0">
                        <a:lnSpc>
                          <a:spcPct val="107000"/>
                        </a:lnSpc>
                        <a:spcBef>
                          <a:spcPts val="0"/>
                        </a:spcBef>
                        <a:spcAft>
                          <a:spcPts val="800"/>
                        </a:spcAft>
                      </a:pP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LG Electronics</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10680 </a:t>
                      </a:r>
                      <a:r>
                        <a:rPr lang="en-US" sz="1400" dirty="0" err="1">
                          <a:effectLst/>
                          <a:latin typeface="Calibri" panose="020F0502020204030204" pitchFamily="34" charset="0"/>
                          <a:ea typeface="Malgun Gothic" panose="020B0503020000020004" pitchFamily="34" charset="-127"/>
                          <a:cs typeface="Times New Roman" panose="02020603050405020304" pitchFamily="18" charset="0"/>
                        </a:rPr>
                        <a:t>Treena</a:t>
                      </a: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 St 550, San Diego CA 92131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sanggook.kim@lge.com</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125">
                <a:tc>
                  <a:txBody>
                    <a:bodyPr/>
                    <a:lstStyle/>
                    <a:p>
                      <a:pPr marL="0" marR="0">
                        <a:lnSpc>
                          <a:spcPct val="107000"/>
                        </a:lnSpc>
                        <a:spcBef>
                          <a:spcPts val="0"/>
                        </a:spcBef>
                        <a:spcAft>
                          <a:spcPts val="800"/>
                        </a:spcAft>
                      </a:pPr>
                      <a:r>
                        <a:rPr lang="en-US" sz="1400" dirty="0" err="1">
                          <a:effectLst/>
                          <a:latin typeface="Calibri" panose="020F0502020204030204" pitchFamily="34" charset="0"/>
                          <a:ea typeface="Malgun Gothic" panose="020B0503020000020004" pitchFamily="34" charset="-127"/>
                          <a:cs typeface="Times New Roman" panose="02020603050405020304" pitchFamily="18" charset="0"/>
                        </a:rPr>
                        <a:t>Eunsung</a:t>
                      </a: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 Park</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6">
                  <a:txBody>
                    <a:bodyPr/>
                    <a:lstStyle/>
                    <a:p>
                      <a:pPr marL="0" marR="0">
                        <a:lnSpc>
                          <a:spcPct val="107000"/>
                        </a:lnSpc>
                        <a:spcBef>
                          <a:spcPts val="0"/>
                        </a:spcBef>
                        <a:spcAft>
                          <a:spcPts val="800"/>
                        </a:spcAft>
                      </a:pP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19, </a:t>
                      </a:r>
                      <a:r>
                        <a:rPr lang="en-US" sz="1400" dirty="0" err="1">
                          <a:effectLst/>
                          <a:latin typeface="Calibri" panose="020F0502020204030204" pitchFamily="34" charset="0"/>
                          <a:ea typeface="Malgun Gothic" panose="020B0503020000020004" pitchFamily="34" charset="-127"/>
                          <a:cs typeface="Times New Roman" panose="02020603050405020304" pitchFamily="18" charset="0"/>
                        </a:rPr>
                        <a:t>Yangjae-daero</a:t>
                      </a: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 11gil, </a:t>
                      </a:r>
                      <a:r>
                        <a:rPr lang="en-US" sz="1400" dirty="0" err="1">
                          <a:effectLst/>
                          <a:latin typeface="Calibri" panose="020F0502020204030204" pitchFamily="34" charset="0"/>
                          <a:ea typeface="Malgun Gothic" panose="020B0503020000020004" pitchFamily="34" charset="-127"/>
                          <a:cs typeface="Times New Roman" panose="02020603050405020304" pitchFamily="18" charset="0"/>
                        </a:rPr>
                        <a:t>Seocho-gu</a:t>
                      </a: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 Seoul 137-130, Korea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esung.park@lge.com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125">
                <a:tc>
                  <a:txBody>
                    <a:bodyPr/>
                    <a:lstStyle/>
                    <a:p>
                      <a:pPr marL="0" marR="0">
                        <a:lnSpc>
                          <a:spcPct val="107000"/>
                        </a:lnSpc>
                        <a:spcBef>
                          <a:spcPts val="0"/>
                        </a:spcBef>
                        <a:spcAft>
                          <a:spcPts val="800"/>
                        </a:spcAft>
                      </a:pPr>
                      <a:r>
                        <a:rPr lang="en-US" sz="1400" dirty="0" err="1">
                          <a:effectLst/>
                          <a:latin typeface="Calibri" panose="020F0502020204030204" pitchFamily="34" charset="0"/>
                          <a:ea typeface="Malgun Gothic" panose="020B0503020000020004" pitchFamily="34" charset="-127"/>
                          <a:cs typeface="Times New Roman" panose="02020603050405020304" pitchFamily="18" charset="0"/>
                        </a:rPr>
                        <a:t>Insun</a:t>
                      </a: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 Jang</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insun.jang@lge.com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260">
                <a:tc>
                  <a:txBody>
                    <a:bodyPr/>
                    <a:lstStyle/>
                    <a:p>
                      <a:pPr marL="0" marR="0">
                        <a:lnSpc>
                          <a:spcPct val="107000"/>
                        </a:lnSpc>
                        <a:spcBef>
                          <a:spcPts val="0"/>
                        </a:spcBef>
                        <a:spcAft>
                          <a:spcPts val="800"/>
                        </a:spcAft>
                      </a:pPr>
                      <a:r>
                        <a:rPr lang="en-US" sz="1400" dirty="0" err="1">
                          <a:effectLst/>
                          <a:latin typeface="Calibri" panose="020F0502020204030204" pitchFamily="34" charset="0"/>
                          <a:ea typeface="Malgun Gothic" panose="020B0503020000020004" pitchFamily="34" charset="-127"/>
                          <a:cs typeface="Times New Roman" panose="02020603050405020304" pitchFamily="18" charset="0"/>
                        </a:rPr>
                        <a:t>Insik</a:t>
                      </a: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 Jung</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insik0618.jung@lge.com</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125">
                <a:tc>
                  <a:txBody>
                    <a:bodyPr/>
                    <a:lstStyle/>
                    <a:p>
                      <a:pPr marL="0" marR="0">
                        <a:lnSpc>
                          <a:spcPct val="107000"/>
                        </a:lnSpc>
                        <a:spcBef>
                          <a:spcPts val="0"/>
                        </a:spcBef>
                        <a:spcAft>
                          <a:spcPts val="800"/>
                        </a:spcAft>
                      </a:pPr>
                      <a:r>
                        <a:rPr lang="en-US" sz="1400" dirty="0" err="1">
                          <a:effectLst/>
                          <a:latin typeface="Calibri" panose="020F0502020204030204" pitchFamily="34" charset="0"/>
                          <a:ea typeface="Malgun Gothic" panose="020B0503020000020004" pitchFamily="34" charset="-127"/>
                          <a:cs typeface="Times New Roman" panose="02020603050405020304" pitchFamily="18" charset="0"/>
                        </a:rPr>
                        <a:t>Dongju</a:t>
                      </a: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 Cha</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dongju.cha@lge.com</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125">
                <a:tc>
                  <a:txBody>
                    <a:bodyPr/>
                    <a:lstStyle/>
                    <a:p>
                      <a:pPr marL="0" marR="0">
                        <a:lnSpc>
                          <a:spcPct val="107000"/>
                        </a:lnSpc>
                        <a:spcBef>
                          <a:spcPts val="0"/>
                        </a:spcBef>
                        <a:spcAft>
                          <a:spcPts val="800"/>
                        </a:spcAft>
                      </a:pPr>
                      <a:r>
                        <a:rPr lang="en-US" sz="1400">
                          <a:effectLst/>
                          <a:latin typeface="Calibri" panose="020F0502020204030204" pitchFamily="34" charset="0"/>
                          <a:ea typeface="Malgun Gothic" panose="020B0503020000020004" pitchFamily="34" charset="-127"/>
                          <a:cs typeface="Times New Roman" panose="02020603050405020304" pitchFamily="18" charset="0"/>
                        </a:rPr>
                        <a:t>Jinsoo Choi</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js.choi@lge.com</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125">
                <a:tc>
                  <a:txBody>
                    <a:bodyPr/>
                    <a:lstStyle/>
                    <a:p>
                      <a:pPr marL="0" marR="0">
                        <a:lnSpc>
                          <a:spcPct val="107000"/>
                        </a:lnSpc>
                        <a:spcBef>
                          <a:spcPts val="0"/>
                        </a:spcBef>
                        <a:spcAft>
                          <a:spcPts val="800"/>
                        </a:spcAft>
                      </a:pPr>
                      <a:r>
                        <a:rPr lang="en-US" sz="1400">
                          <a:effectLst/>
                          <a:latin typeface="Calibri" panose="020F0502020204030204" pitchFamily="34" charset="0"/>
                          <a:ea typeface="Malgun Gothic" panose="020B0503020000020004" pitchFamily="34" charset="-127"/>
                          <a:cs typeface="Times New Roman" panose="02020603050405020304" pitchFamily="18" charset="0"/>
                        </a:rPr>
                        <a:t>HanGyu Cho</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nSpc>
                          <a:spcPct val="107000"/>
                        </a:lnSpc>
                      </a:pPr>
                      <a:endParaRPr lang="en-US" sz="1400">
                        <a:effectLst/>
                        <a:latin typeface="Calibri" panose="020F0502020204030204" pitchFamily="34"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1400" dirty="0">
                          <a:effectLst/>
                          <a:latin typeface="Calibri" panose="020F0502020204030204" pitchFamily="34" charset="0"/>
                          <a:ea typeface="Malgun Gothic" panose="020B0503020000020004" pitchFamily="34" charset="-127"/>
                          <a:cs typeface="Times New Roman" panose="02020603050405020304" pitchFamily="18" charset="0"/>
                        </a:rPr>
                        <a:t>hg.cho@lge.com</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696913" y="289496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1800" dirty="0" smtClean="0"/>
              <a:t>Integrated </a:t>
            </a:r>
            <a:r>
              <a:rPr lang="en-US" altLang="ko-KR" sz="1800" dirty="0" err="1" smtClean="0"/>
              <a:t>mmWave</a:t>
            </a:r>
            <a:r>
              <a:rPr lang="en-US" altLang="ko-KR" sz="1800" dirty="0" smtClean="0"/>
              <a:t> operation is being considered in UHR to improve [1-8]</a:t>
            </a:r>
          </a:p>
          <a:p>
            <a:pPr lvl="1"/>
            <a:r>
              <a:rPr lang="en-US" altLang="ko-KR" sz="1400" dirty="0" smtClean="0"/>
              <a:t>Peak data rate</a:t>
            </a:r>
          </a:p>
          <a:p>
            <a:pPr lvl="1"/>
            <a:r>
              <a:rPr lang="en-US" altLang="ko-KR" sz="1400" dirty="0" smtClean="0"/>
              <a:t>Latency</a:t>
            </a:r>
          </a:p>
          <a:p>
            <a:pPr lvl="1"/>
            <a:r>
              <a:rPr lang="en-US" altLang="ko-KR" sz="1400" dirty="0" smtClean="0"/>
              <a:t>Average throughput</a:t>
            </a:r>
          </a:p>
          <a:p>
            <a:endParaRPr lang="en-US" altLang="ko-KR" sz="1800" dirty="0" smtClean="0"/>
          </a:p>
          <a:p>
            <a:r>
              <a:rPr lang="en-US" altLang="ko-KR" sz="1800" dirty="0" smtClean="0"/>
              <a:t>Due to inherent propagation characteristics, the operation in </a:t>
            </a:r>
            <a:r>
              <a:rPr lang="en-US" altLang="ko-KR" sz="1800" dirty="0" err="1" smtClean="0"/>
              <a:t>mmWave</a:t>
            </a:r>
            <a:r>
              <a:rPr lang="en-US" altLang="ko-KR" sz="1800" dirty="0" smtClean="0"/>
              <a:t> requires more power consumption</a:t>
            </a:r>
          </a:p>
          <a:p>
            <a:r>
              <a:rPr lang="en-US" altLang="ko-KR" sz="1800" dirty="0" smtClean="0"/>
              <a:t>In sub 7 GHz operation, the discussion on client-side power saving has been active [9-10]</a:t>
            </a:r>
          </a:p>
          <a:p>
            <a:r>
              <a:rPr lang="en-US" altLang="ko-KR" sz="1800" dirty="0" smtClean="0"/>
              <a:t>Recently, low power listening mode (LPLM) in sub 7 GHz was proposed based on the measurements on power consumption [11] </a:t>
            </a:r>
          </a:p>
          <a:p>
            <a:r>
              <a:rPr lang="en-US" altLang="ko-KR" sz="1800" dirty="0" smtClean="0"/>
              <a:t>In this contribution, we discuss the need of power saving feature in IMMW and consider one similar to LPLM </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7" name="Footer Placeholder 4"/>
          <p:cNvSpPr>
            <a:spLocks noGrp="1"/>
          </p:cNvSpPr>
          <p:nvPr>
            <p:ph type="ftr" sz="quarter" idx="11"/>
          </p:nvPr>
        </p:nvSpPr>
        <p:spPr>
          <a:xfrm>
            <a:off x="6907259" y="6475413"/>
            <a:ext cx="1636666" cy="184666"/>
          </a:xfrm>
        </p:spPr>
        <p:txBody>
          <a:bodyPr/>
          <a:lstStyle/>
          <a:p>
            <a:pPr>
              <a:defRPr/>
            </a:pPr>
            <a:r>
              <a:rPr lang="en-US" altLang="ko-KR" dirty="0" smtClean="0"/>
              <a:t>Sang Kim, </a:t>
            </a:r>
            <a:r>
              <a:rPr lang="en-US" altLang="ko-KR" dirty="0"/>
              <a:t>LG Electronics</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extLst>
      <p:ext uri="{BB962C8B-B14F-4D97-AF65-F5344CB8AC3E}">
        <p14:creationId xmlns:p14="http://schemas.microsoft.com/office/powerpoint/2010/main" val="16584809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Power Saving Operation in </a:t>
            </a:r>
            <a:r>
              <a:rPr lang="en-US" altLang="ko-KR" dirty="0" err="1" smtClean="0"/>
              <a:t>mmWave</a:t>
            </a:r>
            <a:endParaRPr lang="ko-KR" altLang="en-US" dirty="0"/>
          </a:p>
        </p:txBody>
      </p:sp>
      <p:sp>
        <p:nvSpPr>
          <p:cNvPr id="3" name="내용 개체 틀 2"/>
          <p:cNvSpPr>
            <a:spLocks noGrp="1"/>
          </p:cNvSpPr>
          <p:nvPr>
            <p:ph idx="1"/>
          </p:nvPr>
        </p:nvSpPr>
        <p:spPr/>
        <p:txBody>
          <a:bodyPr/>
          <a:lstStyle/>
          <a:p>
            <a:r>
              <a:rPr lang="en-US" altLang="ko-KR" sz="1800" dirty="0" smtClean="0"/>
              <a:t>A radio can be in one of two power states:</a:t>
            </a:r>
          </a:p>
          <a:p>
            <a:pPr lvl="1"/>
            <a:r>
              <a:rPr lang="en-US" altLang="ko-KR" sz="1600" dirty="0" smtClean="0"/>
              <a:t>Awake: the radio is constantly powered and able to receive and transmit</a:t>
            </a:r>
          </a:p>
          <a:p>
            <a:pPr lvl="1"/>
            <a:r>
              <a:rPr lang="en-US" altLang="ko-KR" sz="1600" dirty="0" smtClean="0"/>
              <a:t>Doze: the radio is not able to receive and transmit and consumes low power</a:t>
            </a:r>
          </a:p>
          <a:p>
            <a:r>
              <a:rPr lang="en-US" altLang="ko-KR" sz="1800" dirty="0"/>
              <a:t>In Power Save (PS) mode, STA can transition between awake and doze states</a:t>
            </a:r>
          </a:p>
          <a:p>
            <a:r>
              <a:rPr lang="en-US" altLang="ko-KR" sz="1800" dirty="0"/>
              <a:t>A STA can be one of two Power Management modes:</a:t>
            </a:r>
          </a:p>
          <a:p>
            <a:pPr lvl="1"/>
            <a:r>
              <a:rPr lang="en-US" altLang="ko-KR" sz="1600" dirty="0"/>
              <a:t>Active mode: the STA is awake all the time</a:t>
            </a:r>
          </a:p>
          <a:p>
            <a:pPr lvl="1"/>
            <a:r>
              <a:rPr lang="en-US" altLang="ko-KR" sz="1600" dirty="0"/>
              <a:t>Power Save mode: the STA is mostly in doze power state, but can </a:t>
            </a:r>
            <a:r>
              <a:rPr lang="en-US" altLang="ko-KR" sz="1600" dirty="0" smtClean="0"/>
              <a:t>also </a:t>
            </a:r>
            <a:r>
              <a:rPr lang="en-US" altLang="ko-KR" sz="1600" dirty="0"/>
              <a:t>be awake to transmit and receive </a:t>
            </a:r>
            <a:r>
              <a:rPr lang="en-US" altLang="ko-KR" sz="1600" dirty="0" smtClean="0"/>
              <a:t>from time to time</a:t>
            </a:r>
          </a:p>
          <a:p>
            <a:r>
              <a:rPr lang="en-US" altLang="ko-KR" sz="1800" dirty="0"/>
              <a:t>In EDMG, dynamic spatial multiplexing (SM) power save is also </a:t>
            </a:r>
            <a:r>
              <a:rPr lang="en-US" altLang="ko-KR" sz="1800" dirty="0" smtClean="0"/>
              <a:t>defined in addition to power save mode:</a:t>
            </a:r>
          </a:p>
          <a:p>
            <a:pPr lvl="1"/>
            <a:r>
              <a:rPr lang="en-US" altLang="ko-KR" sz="1400" dirty="0" smtClean="0"/>
              <a:t>EDMG STA enables its multiple receive chains only when the frame it receives indicates that the following transmission required the activation of multiple receive chains. The EDMG STA switches back immediately when the frame exchange sequence ends</a:t>
            </a:r>
            <a:endParaRPr lang="en-US" altLang="ko-KR" sz="1400" dirty="0"/>
          </a:p>
          <a:p>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dirty="0" smtClean="0"/>
              <a:t>Slide </a:t>
            </a:r>
            <a:fld id="{DB6D5A24-C744-4D9A-83D3-476F0D333A12}" type="slidenum">
              <a:rPr lang="en-US" altLang="ko-KR" smtClean="0"/>
              <a:pPr>
                <a:defRPr/>
              </a:pPr>
              <a:t>3</a:t>
            </a:fld>
            <a:endParaRPr lang="en-US" altLang="ko-KR" dirty="0"/>
          </a:p>
        </p:txBody>
      </p:sp>
      <p:sp>
        <p:nvSpPr>
          <p:cNvPr id="8" name="Footer Placeholder 4"/>
          <p:cNvSpPr>
            <a:spLocks noGrp="1"/>
          </p:cNvSpPr>
          <p:nvPr>
            <p:ph type="ftr" sz="quarter" idx="11"/>
          </p:nvPr>
        </p:nvSpPr>
        <p:spPr>
          <a:xfrm>
            <a:off x="6907259" y="6475413"/>
            <a:ext cx="1636666" cy="184666"/>
          </a:xfrm>
        </p:spPr>
        <p:txBody>
          <a:bodyPr/>
          <a:lstStyle/>
          <a:p>
            <a:pPr>
              <a:defRPr/>
            </a:pPr>
            <a:r>
              <a:rPr lang="en-US" altLang="ko-KR" dirty="0" smtClean="0"/>
              <a:t>Sang Kim, </a:t>
            </a:r>
            <a:r>
              <a:rPr lang="en-US" altLang="ko-KR" dirty="0"/>
              <a:t>LG Electronics</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extLst>
      <p:ext uri="{BB962C8B-B14F-4D97-AF65-F5344CB8AC3E}">
        <p14:creationId xmlns:p14="http://schemas.microsoft.com/office/powerpoint/2010/main" val="1560355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Low Power Listening Mode (LPLM)</a:t>
            </a:r>
            <a:endParaRPr lang="ko-KR" altLang="en-US" dirty="0"/>
          </a:p>
        </p:txBody>
      </p:sp>
      <p:sp>
        <p:nvSpPr>
          <p:cNvPr id="3" name="내용 개체 틀 2"/>
          <p:cNvSpPr>
            <a:spLocks noGrp="1"/>
          </p:cNvSpPr>
          <p:nvPr>
            <p:ph idx="1"/>
          </p:nvPr>
        </p:nvSpPr>
        <p:spPr/>
        <p:txBody>
          <a:bodyPr/>
          <a:lstStyle/>
          <a:p>
            <a:r>
              <a:rPr lang="en-US" altLang="ko-KR" sz="1800" dirty="0" smtClean="0"/>
              <a:t>In [11], it was shown through measurements of various application usages that power consumption in listening mode is considerable mainly due to</a:t>
            </a:r>
          </a:p>
          <a:p>
            <a:pPr lvl="1"/>
            <a:r>
              <a:rPr lang="en-US" altLang="ko-KR" sz="1600" dirty="0" smtClean="0"/>
              <a:t>PLL for supporting high order modulation, e.g., 4K QAM and ADC for supporting wider bandwidth, e.g., 320 MHz </a:t>
            </a:r>
            <a:endParaRPr lang="en-US" altLang="ko-KR" sz="1600" dirty="0"/>
          </a:p>
          <a:p>
            <a:r>
              <a:rPr lang="en-US" altLang="ko-KR" sz="1800" dirty="0" smtClean="0"/>
              <a:t>Power consumption in listening mode in </a:t>
            </a:r>
            <a:r>
              <a:rPr lang="en-US" altLang="ko-KR" sz="1800" dirty="0" err="1" smtClean="0"/>
              <a:t>mmWave</a:t>
            </a:r>
            <a:r>
              <a:rPr lang="en-US" altLang="ko-KR" sz="1800" dirty="0" smtClean="0"/>
              <a:t> band will be further aggravated:   </a:t>
            </a:r>
          </a:p>
          <a:p>
            <a:pPr lvl="1"/>
            <a:r>
              <a:rPr lang="en-US" altLang="ko-KR" sz="1600" dirty="0" smtClean="0"/>
              <a:t>Stringent Rx EVM requirements for higher order modulation, e.g., 256 QAM, prone to phase noise, will increase the power consumption of PLL compared to sub 7 GHz operation</a:t>
            </a:r>
          </a:p>
          <a:p>
            <a:pPr lvl="1"/>
            <a:r>
              <a:rPr lang="en-US" altLang="ko-KR" sz="1600" dirty="0" smtClean="0"/>
              <a:t>Larger bandwidth considered in IMMW discussion, e.g., 640 MHz or 1280 MHz will also increase ADC power consumption</a:t>
            </a:r>
          </a:p>
          <a:p>
            <a:r>
              <a:rPr lang="en-US" altLang="ko-KR" sz="1800" dirty="0"/>
              <a:t>Thus, power consumption in </a:t>
            </a:r>
            <a:r>
              <a:rPr lang="en-US" altLang="ko-KR" sz="1800" dirty="0" smtClean="0"/>
              <a:t>IMMW </a:t>
            </a:r>
            <a:r>
              <a:rPr lang="en-US" altLang="ko-KR" sz="1800" dirty="0"/>
              <a:t>operation should be placed as one of the most important design considerations </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7" name="Footer Placeholder 4"/>
          <p:cNvSpPr>
            <a:spLocks noGrp="1"/>
          </p:cNvSpPr>
          <p:nvPr>
            <p:ph type="ftr" sz="quarter" idx="11"/>
          </p:nvPr>
        </p:nvSpPr>
        <p:spPr>
          <a:xfrm>
            <a:off x="6907259" y="6475413"/>
            <a:ext cx="1636666" cy="184666"/>
          </a:xfrm>
        </p:spPr>
        <p:txBody>
          <a:bodyPr/>
          <a:lstStyle/>
          <a:p>
            <a:pPr>
              <a:defRPr/>
            </a:pPr>
            <a:r>
              <a:rPr lang="en-US" altLang="ko-KR" dirty="0" smtClean="0"/>
              <a:t>Sang Kim, </a:t>
            </a:r>
            <a:r>
              <a:rPr lang="en-US" altLang="ko-KR" dirty="0"/>
              <a:t>LG Electronics</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extLst>
      <p:ext uri="{BB962C8B-B14F-4D97-AF65-F5344CB8AC3E}">
        <p14:creationId xmlns:p14="http://schemas.microsoft.com/office/powerpoint/2010/main" val="474736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96913" y="647700"/>
            <a:ext cx="7772400" cy="914400"/>
          </a:xfrm>
        </p:spPr>
        <p:txBody>
          <a:bodyPr/>
          <a:lstStyle/>
          <a:p>
            <a:r>
              <a:rPr lang="en-US" altLang="ko-KR" dirty="0" smtClean="0"/>
              <a:t>Extension of LPLM to </a:t>
            </a:r>
            <a:r>
              <a:rPr lang="en-US" altLang="ko-KR" dirty="0" err="1" smtClean="0"/>
              <a:t>mmWave</a:t>
            </a:r>
            <a:r>
              <a:rPr lang="en-US" altLang="ko-KR" dirty="0" smtClean="0"/>
              <a:t> </a:t>
            </a:r>
            <a:endParaRPr lang="ko-KR" altLang="en-US" dirty="0"/>
          </a:p>
        </p:txBody>
      </p:sp>
      <p:sp>
        <p:nvSpPr>
          <p:cNvPr id="3" name="내용 개체 틀 2"/>
          <p:cNvSpPr>
            <a:spLocks noGrp="1"/>
          </p:cNvSpPr>
          <p:nvPr>
            <p:ph idx="1"/>
          </p:nvPr>
        </p:nvSpPr>
        <p:spPr>
          <a:xfrm>
            <a:off x="676785" y="1562100"/>
            <a:ext cx="7772400" cy="4722813"/>
          </a:xfrm>
        </p:spPr>
        <p:txBody>
          <a:bodyPr/>
          <a:lstStyle/>
          <a:p>
            <a:r>
              <a:rPr lang="en-US" altLang="ko-KR" sz="1800" dirty="0" smtClean="0"/>
              <a:t>To further reduce the power consumption in </a:t>
            </a:r>
            <a:r>
              <a:rPr lang="en-US" altLang="ko-KR" sz="1800" dirty="0" err="1" smtClean="0"/>
              <a:t>mmWave</a:t>
            </a:r>
            <a:r>
              <a:rPr lang="en-US" altLang="ko-KR" sz="1800" dirty="0" smtClean="0"/>
              <a:t> band operation, we need to consider listening mode with similar consideration in sub 7 GHz discussion. For example, during the listening mode </a:t>
            </a:r>
          </a:p>
          <a:p>
            <a:pPr lvl="1"/>
            <a:r>
              <a:rPr lang="en-US" altLang="ko-KR" sz="1600" dirty="0" smtClean="0"/>
              <a:t>Reduced bandwidth reception, e.g., 80 MHz</a:t>
            </a:r>
          </a:p>
          <a:p>
            <a:pPr lvl="1"/>
            <a:r>
              <a:rPr lang="en-US" altLang="ko-KR" sz="1600" dirty="0" smtClean="0"/>
              <a:t>Low order modulation, e.g., BPSK</a:t>
            </a:r>
          </a:p>
          <a:p>
            <a:pPr lvl="1"/>
            <a:r>
              <a:rPr lang="en-US" altLang="ko-KR" sz="1600" dirty="0" smtClean="0"/>
              <a:t>1 spatial stream</a:t>
            </a:r>
          </a:p>
          <a:p>
            <a:pPr lvl="1"/>
            <a:r>
              <a:rPr lang="en-US" altLang="ko-KR" sz="1600" dirty="0" smtClean="0"/>
              <a:t>Quasi-</a:t>
            </a:r>
            <a:r>
              <a:rPr lang="en-US" altLang="ko-KR" sz="1600" dirty="0" err="1" smtClean="0"/>
              <a:t>omni</a:t>
            </a:r>
            <a:r>
              <a:rPr lang="en-US" altLang="ko-KR" sz="1600" dirty="0" smtClean="0"/>
              <a:t> or sector level reception (</a:t>
            </a:r>
            <a:r>
              <a:rPr lang="en-US" altLang="ko-KR" sz="1600" dirty="0"/>
              <a:t>since power consumption due to BF can be significant, we consider quasi-</a:t>
            </a:r>
            <a:r>
              <a:rPr lang="en-US" altLang="ko-KR" sz="1600" dirty="0" err="1"/>
              <a:t>omni</a:t>
            </a:r>
            <a:r>
              <a:rPr lang="en-US" altLang="ko-KR" sz="1600" dirty="0"/>
              <a:t> or sector level reception, not beam refinement and tracking in LPLM</a:t>
            </a:r>
            <a:r>
              <a:rPr lang="en-US" altLang="ko-KR" sz="1800" dirty="0" smtClean="0"/>
              <a:t>)</a:t>
            </a:r>
          </a:p>
          <a:p>
            <a:pPr lvl="1"/>
            <a:r>
              <a:rPr lang="en-US" altLang="ko-KR" sz="1600" dirty="0"/>
              <a:t>Beam refinement may be executed before data PPDU reception</a:t>
            </a:r>
          </a:p>
          <a:p>
            <a:r>
              <a:rPr lang="en-US" altLang="ko-KR" sz="1800" dirty="0" smtClean="0"/>
              <a:t>During initial frame exchange, more information for the reception of upcoming PPDU can be provided:</a:t>
            </a:r>
          </a:p>
          <a:p>
            <a:pPr lvl="1"/>
            <a:r>
              <a:rPr lang="en-US" altLang="ko-KR" sz="1600" dirty="0" smtClean="0"/>
              <a:t>MCS</a:t>
            </a:r>
          </a:p>
          <a:p>
            <a:pPr lvl="1"/>
            <a:r>
              <a:rPr lang="en-US" altLang="ko-KR" sz="1600" dirty="0" smtClean="0"/>
              <a:t>Number of spatial streams</a:t>
            </a:r>
          </a:p>
          <a:p>
            <a:pPr lvl="1"/>
            <a:r>
              <a:rPr lang="en-US" altLang="ko-KR" sz="1600" dirty="0" smtClean="0"/>
              <a:t>Bandwidth</a:t>
            </a:r>
          </a:p>
          <a:p>
            <a:pPr lvl="1"/>
            <a:r>
              <a:rPr lang="en-US" altLang="ko-KR" sz="1600" dirty="0" smtClean="0"/>
              <a:t>Configurable padding [</a:t>
            </a:r>
            <a:r>
              <a:rPr lang="en-US" altLang="ko-KR" sz="1600" dirty="0"/>
              <a:t>9-10</a:t>
            </a:r>
            <a:r>
              <a:rPr lang="en-US" altLang="ko-KR" sz="1600" dirty="0" smtClean="0"/>
              <a:t>]</a:t>
            </a:r>
          </a:p>
          <a:p>
            <a:pPr lvl="1"/>
            <a:r>
              <a:rPr lang="en-US" altLang="ko-KR" sz="1600" dirty="0" smtClean="0"/>
              <a:t>Etc.</a:t>
            </a:r>
            <a:endParaRPr lang="en-US" altLang="ko-KR" sz="1400" dirty="0" smtClean="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7" name="Footer Placeholder 4"/>
          <p:cNvSpPr>
            <a:spLocks noGrp="1"/>
          </p:cNvSpPr>
          <p:nvPr>
            <p:ph type="ftr" sz="quarter" idx="11"/>
          </p:nvPr>
        </p:nvSpPr>
        <p:spPr>
          <a:xfrm>
            <a:off x="6907259" y="6475413"/>
            <a:ext cx="1636666" cy="184666"/>
          </a:xfrm>
        </p:spPr>
        <p:txBody>
          <a:bodyPr/>
          <a:lstStyle/>
          <a:p>
            <a:pPr>
              <a:defRPr/>
            </a:pPr>
            <a:r>
              <a:rPr lang="en-US" altLang="ko-KR" dirty="0" smtClean="0"/>
              <a:t>Sang Kim, </a:t>
            </a:r>
            <a:r>
              <a:rPr lang="en-US" altLang="ko-KR" dirty="0"/>
              <a:t>LG Electronics</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extLst>
      <p:ext uri="{BB962C8B-B14F-4D97-AF65-F5344CB8AC3E}">
        <p14:creationId xmlns:p14="http://schemas.microsoft.com/office/powerpoint/2010/main" val="2042492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1800" dirty="0" smtClean="0"/>
              <a:t>Power consumption in IMMW operation should be considered from the beginning due to:</a:t>
            </a:r>
          </a:p>
          <a:p>
            <a:pPr lvl="1"/>
            <a:r>
              <a:rPr lang="en-US" altLang="ko-KR" sz="1600" dirty="0" smtClean="0"/>
              <a:t>Susceptible to phase noise</a:t>
            </a:r>
          </a:p>
          <a:p>
            <a:pPr lvl="1"/>
            <a:r>
              <a:rPr lang="en-US" altLang="ko-KR" sz="1600" dirty="0" smtClean="0"/>
              <a:t>Higher bandwidth considered</a:t>
            </a:r>
          </a:p>
          <a:p>
            <a:endParaRPr lang="en-US" altLang="ko-KR" sz="1800" dirty="0"/>
          </a:p>
          <a:p>
            <a:r>
              <a:rPr lang="en-US" altLang="ko-KR" sz="1800" dirty="0" smtClean="0"/>
              <a:t>In this contribution, we emphasize that power consumption consideration in IMMW operation is important and introduces low power listening mode (LPLM) similar to the one being considered in sub 7 GHz </a:t>
            </a:r>
            <a:r>
              <a:rPr lang="en-US" altLang="ko-KR" sz="1800" dirty="0"/>
              <a:t>by also considering antenna configuration </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7" name="Footer Placeholder 4"/>
          <p:cNvSpPr>
            <a:spLocks noGrp="1"/>
          </p:cNvSpPr>
          <p:nvPr>
            <p:ph type="ftr" sz="quarter" idx="11"/>
          </p:nvPr>
        </p:nvSpPr>
        <p:spPr>
          <a:xfrm>
            <a:off x="6907259" y="6475413"/>
            <a:ext cx="1636666" cy="184666"/>
          </a:xfrm>
        </p:spPr>
        <p:txBody>
          <a:bodyPr/>
          <a:lstStyle/>
          <a:p>
            <a:pPr>
              <a:defRPr/>
            </a:pPr>
            <a:r>
              <a:rPr lang="en-US" altLang="ko-KR" dirty="0" smtClean="0"/>
              <a:t>Sang Kim, </a:t>
            </a:r>
            <a:r>
              <a:rPr lang="en-US" altLang="ko-KR" dirty="0"/>
              <a:t>LG Electronics</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extLst>
      <p:ext uri="{BB962C8B-B14F-4D97-AF65-F5344CB8AC3E}">
        <p14:creationId xmlns:p14="http://schemas.microsoft.com/office/powerpoint/2010/main" val="2465845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11-24-0066-00-immw-discussion-on-target-objectives-for-immw</a:t>
            </a:r>
          </a:p>
          <a:p>
            <a:pPr marL="0" indent="0">
              <a:buNone/>
            </a:pPr>
            <a:r>
              <a:rPr lang="en-US" altLang="ko-KR" sz="2000" dirty="0" smtClean="0"/>
              <a:t>[2] </a:t>
            </a:r>
            <a:r>
              <a:rPr lang="en-US" altLang="ko-KR" sz="2000" dirty="0"/>
              <a:t>11-23-1819-01-immw-integrated-mmwave-design-considerations</a:t>
            </a:r>
          </a:p>
          <a:p>
            <a:pPr marL="0" indent="0">
              <a:buNone/>
            </a:pPr>
            <a:r>
              <a:rPr lang="en-US" altLang="ko-KR" sz="2000" dirty="0" smtClean="0"/>
              <a:t>[3] </a:t>
            </a:r>
            <a:r>
              <a:rPr lang="en-US" altLang="ko-KR" sz="2000" dirty="0"/>
              <a:t>11-23-1878-01-immw-high-level-design-considerations-of-immw</a:t>
            </a:r>
          </a:p>
          <a:p>
            <a:pPr marL="0" indent="0">
              <a:buNone/>
            </a:pPr>
            <a:r>
              <a:rPr lang="en-US" altLang="ko-KR" sz="2000" dirty="0" smtClean="0"/>
              <a:t>[4] </a:t>
            </a:r>
            <a:r>
              <a:rPr lang="en-US" altLang="ko-KR" sz="2000" dirty="0"/>
              <a:t>11-23-1905-00-immw-high-level-thoughts-on-immw</a:t>
            </a:r>
          </a:p>
          <a:p>
            <a:pPr marL="0" indent="0">
              <a:buNone/>
            </a:pPr>
            <a:r>
              <a:rPr lang="en-US" altLang="ko-KR" sz="2000" dirty="0" smtClean="0"/>
              <a:t>[5] </a:t>
            </a:r>
            <a:r>
              <a:rPr lang="en-US" altLang="ko-KR" sz="2000" dirty="0"/>
              <a:t>11-23-1968-00-immw-discussion-on-general-direction-of-integrated-mmwave</a:t>
            </a:r>
          </a:p>
          <a:p>
            <a:pPr marL="0" indent="0">
              <a:buNone/>
            </a:pPr>
            <a:r>
              <a:rPr lang="en-US" altLang="ko-KR" sz="2000" dirty="0" smtClean="0"/>
              <a:t>[6] </a:t>
            </a:r>
            <a:r>
              <a:rPr lang="en-US" altLang="ko-KR" sz="2000" dirty="0"/>
              <a:t>11-23-2004-00-immw-technical-scope-proposal</a:t>
            </a:r>
          </a:p>
          <a:p>
            <a:pPr marL="0" indent="0">
              <a:buNone/>
            </a:pPr>
            <a:r>
              <a:rPr lang="en-US" altLang="ko-KR" sz="2000" dirty="0" smtClean="0"/>
              <a:t>[7] </a:t>
            </a:r>
            <a:r>
              <a:rPr lang="en-US" altLang="ko-KR" sz="2000" dirty="0"/>
              <a:t>11-22-0046-01-0wng-next-generation-after-802-11be </a:t>
            </a:r>
          </a:p>
          <a:p>
            <a:pPr marL="0" indent="0">
              <a:buNone/>
            </a:pPr>
            <a:r>
              <a:rPr lang="en-US" altLang="ko-KR" sz="2000" dirty="0" smtClean="0"/>
              <a:t>[8] 11-22-0685-00-0wng-discussion-on-next-generation-wi-fi</a:t>
            </a:r>
          </a:p>
          <a:p>
            <a:pPr marL="0" indent="0">
              <a:buNone/>
            </a:pPr>
            <a:r>
              <a:rPr lang="en-US" altLang="ko-KR" sz="2000" dirty="0"/>
              <a:t>[9] </a:t>
            </a:r>
            <a:r>
              <a:rPr lang="en-US" altLang="ko-KR" sz="2000" dirty="0" smtClean="0"/>
              <a:t>11-23-2003-01-00bn-client-power-save</a:t>
            </a:r>
          </a:p>
          <a:p>
            <a:pPr marL="0" indent="0">
              <a:buNone/>
            </a:pPr>
            <a:r>
              <a:rPr lang="en-US" altLang="ko-KR" sz="2000" dirty="0"/>
              <a:t>[</a:t>
            </a:r>
            <a:r>
              <a:rPr lang="en-US" altLang="ko-KR" sz="2000" dirty="0" smtClean="0"/>
              <a:t>10] 11-23-1875-01-00bn-power-save-proposal-for-non-ap-mobile-ap</a:t>
            </a:r>
          </a:p>
          <a:p>
            <a:pPr marL="0" indent="0">
              <a:buNone/>
            </a:pPr>
            <a:r>
              <a:rPr lang="en-US" altLang="ko-KR" sz="2000" dirty="0"/>
              <a:t>[11] </a:t>
            </a:r>
            <a:r>
              <a:rPr lang="en-US" altLang="ko-KR" sz="2000" dirty="0" smtClean="0"/>
              <a:t>11-22-1414-01-0uhr-low-power-listening-mode</a:t>
            </a:r>
            <a:endParaRPr lang="en-US" altLang="ko-KR" sz="2000" dirty="0"/>
          </a:p>
          <a:p>
            <a:pPr marL="0" indent="0">
              <a:buNone/>
            </a:pPr>
            <a:endParaRPr lang="ko-KR" altLang="en-US"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7" name="Footer Placeholder 4"/>
          <p:cNvSpPr>
            <a:spLocks noGrp="1"/>
          </p:cNvSpPr>
          <p:nvPr>
            <p:ph type="ftr" sz="quarter" idx="11"/>
          </p:nvPr>
        </p:nvSpPr>
        <p:spPr>
          <a:xfrm>
            <a:off x="6907259" y="6475413"/>
            <a:ext cx="1636666" cy="184666"/>
          </a:xfrm>
        </p:spPr>
        <p:txBody>
          <a:bodyPr/>
          <a:lstStyle/>
          <a:p>
            <a:pPr>
              <a:defRPr/>
            </a:pPr>
            <a:r>
              <a:rPr lang="en-US" altLang="ko-KR" dirty="0" smtClean="0"/>
              <a:t>Sang Kim, </a:t>
            </a:r>
            <a:r>
              <a:rPr lang="en-US" altLang="ko-KR" dirty="0"/>
              <a:t>LG Electronics</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2024</a:t>
            </a:r>
            <a:endParaRPr lang="en-US" dirty="0"/>
          </a:p>
        </p:txBody>
      </p:sp>
    </p:spTree>
    <p:extLst>
      <p:ext uri="{BB962C8B-B14F-4D97-AF65-F5344CB8AC3E}">
        <p14:creationId xmlns:p14="http://schemas.microsoft.com/office/powerpoint/2010/main" val="2489128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287407</TotalTime>
  <Words>767</Words>
  <Application>Microsoft Office PowerPoint</Application>
  <PresentationFormat>On-screen Show (4:3)</PresentationFormat>
  <Paragraphs>111</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굴림</vt:lpstr>
      <vt:lpstr>Malgun Gothic</vt:lpstr>
      <vt:lpstr>Malgun Gothic</vt:lpstr>
      <vt:lpstr>Arial</vt:lpstr>
      <vt:lpstr>Calibri</vt:lpstr>
      <vt:lpstr>Times New Roman</vt:lpstr>
      <vt:lpstr>802-11-Submission</vt:lpstr>
      <vt:lpstr>Considerations on Power Consumption</vt:lpstr>
      <vt:lpstr>Introduction</vt:lpstr>
      <vt:lpstr>Power Saving Operation in mmWave</vt:lpstr>
      <vt:lpstr>Low Power Listening Mode (LPLM)</vt:lpstr>
      <vt:lpstr>Extension of LPLM to mmWave </vt:lpstr>
      <vt:lpstr>Conclusion</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SANG GOOK KIM/Team Leader/LGEUS NA Research &amp; Standards(sanggook.kim@lge.com)</cp:lastModifiedBy>
  <cp:revision>6572</cp:revision>
  <cp:lastPrinted>2019-01-10T23:08:02Z</cp:lastPrinted>
  <dcterms:created xsi:type="dcterms:W3CDTF">2007-05-21T21:00:37Z</dcterms:created>
  <dcterms:modified xsi:type="dcterms:W3CDTF">2024-03-10T23:13:02Z</dcterms:modified>
</cp:coreProperties>
</file>