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0" r:id="rId3"/>
    <p:sldId id="711" r:id="rId4"/>
    <p:sldId id="685" r:id="rId5"/>
    <p:sldId id="710" r:id="rId6"/>
    <p:sldId id="706" r:id="rId7"/>
    <p:sldId id="697" r:id="rId8"/>
    <p:sldId id="707" r:id="rId9"/>
    <p:sldId id="705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DA" userId="S::Dmitry.Akhmetov@intel.com::1d39d2a1-c911-49c8-99e8-36840f8b699a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  <p:cmAuthor id="2" name="Das, Dibakar" initials="DD" lastIdx="1" clrIdx="1">
    <p:extLst>
      <p:ext uri="{19B8F6BF-5375-455C-9EA6-DF929625EA0E}">
        <p15:presenceInfo xmlns:p15="http://schemas.microsoft.com/office/powerpoint/2012/main" userId="S::dibakar.das@intel.com::5555b401-5ad5-4206-a20e-01f22605f8f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25265D-9B83-45B7-9E4C-DA96770BF3B3}" v="1" dt="2024-03-08T00:56:43.0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309" autoAdjust="0"/>
    <p:restoredTop sz="96296" autoAdjust="0"/>
  </p:normalViewPr>
  <p:slideViewPr>
    <p:cSldViewPr snapToGrid="0">
      <p:cViewPr varScale="1">
        <p:scale>
          <a:sx n="55" d="100"/>
          <a:sy n="55" d="100"/>
        </p:scale>
        <p:origin x="990" y="78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khmetov, Dmitry" userId="1d39d2a1-c911-49c8-99e8-36840f8b699a" providerId="ADAL" clId="{7825265D-9B83-45B7-9E4C-DA96770BF3B3}"/>
    <pc:docChg chg="custSel modSld modMainMaster">
      <pc:chgData name="Akhmetov, Dmitry" userId="1d39d2a1-c911-49c8-99e8-36840f8b699a" providerId="ADAL" clId="{7825265D-9B83-45B7-9E4C-DA96770BF3B3}" dt="2024-03-08T00:56:43.034" v="11"/>
      <pc:docMkLst>
        <pc:docMk/>
      </pc:docMkLst>
      <pc:sldChg chg="modSp">
        <pc:chgData name="Akhmetov, Dmitry" userId="1d39d2a1-c911-49c8-99e8-36840f8b699a" providerId="ADAL" clId="{7825265D-9B83-45B7-9E4C-DA96770BF3B3}" dt="2024-03-08T00:56:43.034" v="11"/>
        <pc:sldMkLst>
          <pc:docMk/>
          <pc:sldMk cId="0" sldId="256"/>
        </pc:sldMkLst>
        <pc:spChg chg="mod">
          <ac:chgData name="Akhmetov, Dmitry" userId="1d39d2a1-c911-49c8-99e8-36840f8b699a" providerId="ADAL" clId="{7825265D-9B83-45B7-9E4C-DA96770BF3B3}" dt="2024-03-08T00:56:43.034" v="11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khmetov, Dmitry" userId="1d39d2a1-c911-49c8-99e8-36840f8b699a" providerId="ADAL" clId="{7825265D-9B83-45B7-9E4C-DA96770BF3B3}" dt="2024-03-08T00:56:43.034" v="11"/>
        <pc:sldMkLst>
          <pc:docMk/>
          <pc:sldMk cId="801119228" sldId="270"/>
        </pc:sldMkLst>
        <pc:spChg chg="mod">
          <ac:chgData name="Akhmetov, Dmitry" userId="1d39d2a1-c911-49c8-99e8-36840f8b699a" providerId="ADAL" clId="{7825265D-9B83-45B7-9E4C-DA96770BF3B3}" dt="2024-03-08T00:56:43.034" v="11"/>
          <ac:spMkLst>
            <pc:docMk/>
            <pc:sldMk cId="801119228" sldId="270"/>
            <ac:spMk id="6" creationId="{00000000-0000-0000-0000-000000000000}"/>
          </ac:spMkLst>
        </pc:spChg>
      </pc:sldChg>
      <pc:sldChg chg="modSp">
        <pc:chgData name="Akhmetov, Dmitry" userId="1d39d2a1-c911-49c8-99e8-36840f8b699a" providerId="ADAL" clId="{7825265D-9B83-45B7-9E4C-DA96770BF3B3}" dt="2024-03-08T00:56:43.034" v="11"/>
        <pc:sldMkLst>
          <pc:docMk/>
          <pc:sldMk cId="4172429911" sldId="685"/>
        </pc:sldMkLst>
        <pc:spChg chg="mod">
          <ac:chgData name="Akhmetov, Dmitry" userId="1d39d2a1-c911-49c8-99e8-36840f8b699a" providerId="ADAL" clId="{7825265D-9B83-45B7-9E4C-DA96770BF3B3}" dt="2024-03-08T00:56:43.034" v="11"/>
          <ac:spMkLst>
            <pc:docMk/>
            <pc:sldMk cId="4172429911" sldId="685"/>
            <ac:spMk id="6" creationId="{00000000-0000-0000-0000-000000000000}"/>
          </ac:spMkLst>
        </pc:spChg>
      </pc:sldChg>
      <pc:sldChg chg="modSp">
        <pc:chgData name="Akhmetov, Dmitry" userId="1d39d2a1-c911-49c8-99e8-36840f8b699a" providerId="ADAL" clId="{7825265D-9B83-45B7-9E4C-DA96770BF3B3}" dt="2024-03-08T00:56:43.034" v="11"/>
        <pc:sldMkLst>
          <pc:docMk/>
          <pc:sldMk cId="1999548701" sldId="697"/>
        </pc:sldMkLst>
        <pc:spChg chg="mod">
          <ac:chgData name="Akhmetov, Dmitry" userId="1d39d2a1-c911-49c8-99e8-36840f8b699a" providerId="ADAL" clId="{7825265D-9B83-45B7-9E4C-DA96770BF3B3}" dt="2024-03-08T00:56:43.034" v="11"/>
          <ac:spMkLst>
            <pc:docMk/>
            <pc:sldMk cId="1999548701" sldId="697"/>
            <ac:spMk id="6" creationId="{E28F368B-A2FC-405F-B97F-E631050AA08E}"/>
          </ac:spMkLst>
        </pc:spChg>
      </pc:sldChg>
      <pc:sldChg chg="modSp">
        <pc:chgData name="Akhmetov, Dmitry" userId="1d39d2a1-c911-49c8-99e8-36840f8b699a" providerId="ADAL" clId="{7825265D-9B83-45B7-9E4C-DA96770BF3B3}" dt="2024-03-08T00:56:43.034" v="11"/>
        <pc:sldMkLst>
          <pc:docMk/>
          <pc:sldMk cId="3496057561" sldId="705"/>
        </pc:sldMkLst>
        <pc:spChg chg="mod">
          <ac:chgData name="Akhmetov, Dmitry" userId="1d39d2a1-c911-49c8-99e8-36840f8b699a" providerId="ADAL" clId="{7825265D-9B83-45B7-9E4C-DA96770BF3B3}" dt="2024-03-08T00:56:43.034" v="11"/>
          <ac:spMkLst>
            <pc:docMk/>
            <pc:sldMk cId="3496057561" sldId="705"/>
            <ac:spMk id="6" creationId="{DA09E0A2-36B8-E06A-4738-07DE8A7A12EE}"/>
          </ac:spMkLst>
        </pc:spChg>
      </pc:sldChg>
      <pc:sldChg chg="modSp">
        <pc:chgData name="Akhmetov, Dmitry" userId="1d39d2a1-c911-49c8-99e8-36840f8b699a" providerId="ADAL" clId="{7825265D-9B83-45B7-9E4C-DA96770BF3B3}" dt="2024-03-08T00:56:43.034" v="11"/>
        <pc:sldMkLst>
          <pc:docMk/>
          <pc:sldMk cId="3462690477" sldId="706"/>
        </pc:sldMkLst>
        <pc:spChg chg="mod">
          <ac:chgData name="Akhmetov, Dmitry" userId="1d39d2a1-c911-49c8-99e8-36840f8b699a" providerId="ADAL" clId="{7825265D-9B83-45B7-9E4C-DA96770BF3B3}" dt="2024-03-08T00:56:43.034" v="11"/>
          <ac:spMkLst>
            <pc:docMk/>
            <pc:sldMk cId="3462690477" sldId="706"/>
            <ac:spMk id="6" creationId="{27B7483F-710B-879C-3C11-648355E596A0}"/>
          </ac:spMkLst>
        </pc:spChg>
      </pc:sldChg>
      <pc:sldChg chg="modSp">
        <pc:chgData name="Akhmetov, Dmitry" userId="1d39d2a1-c911-49c8-99e8-36840f8b699a" providerId="ADAL" clId="{7825265D-9B83-45B7-9E4C-DA96770BF3B3}" dt="2024-03-08T00:56:43.034" v="11"/>
        <pc:sldMkLst>
          <pc:docMk/>
          <pc:sldMk cId="2186575027" sldId="707"/>
        </pc:sldMkLst>
        <pc:spChg chg="mod">
          <ac:chgData name="Akhmetov, Dmitry" userId="1d39d2a1-c911-49c8-99e8-36840f8b699a" providerId="ADAL" clId="{7825265D-9B83-45B7-9E4C-DA96770BF3B3}" dt="2024-03-08T00:56:43.034" v="11"/>
          <ac:spMkLst>
            <pc:docMk/>
            <pc:sldMk cId="2186575027" sldId="707"/>
            <ac:spMk id="6" creationId="{8DFD8470-74EE-BA46-8DB2-CB99FDBFCF3D}"/>
          </ac:spMkLst>
        </pc:spChg>
      </pc:sldChg>
      <pc:sldChg chg="modSp">
        <pc:chgData name="Akhmetov, Dmitry" userId="1d39d2a1-c911-49c8-99e8-36840f8b699a" providerId="ADAL" clId="{7825265D-9B83-45B7-9E4C-DA96770BF3B3}" dt="2024-03-08T00:56:43.034" v="11"/>
        <pc:sldMkLst>
          <pc:docMk/>
          <pc:sldMk cId="447699066" sldId="710"/>
        </pc:sldMkLst>
        <pc:spChg chg="mod">
          <ac:chgData name="Akhmetov, Dmitry" userId="1d39d2a1-c911-49c8-99e8-36840f8b699a" providerId="ADAL" clId="{7825265D-9B83-45B7-9E4C-DA96770BF3B3}" dt="2024-03-08T00:56:43.034" v="11"/>
          <ac:spMkLst>
            <pc:docMk/>
            <pc:sldMk cId="447699066" sldId="710"/>
            <ac:spMk id="6" creationId="{4DA10CC2-4679-A0E3-4E73-F9CE8F0F59CA}"/>
          </ac:spMkLst>
        </pc:spChg>
      </pc:sldChg>
      <pc:sldChg chg="modSp">
        <pc:chgData name="Akhmetov, Dmitry" userId="1d39d2a1-c911-49c8-99e8-36840f8b699a" providerId="ADAL" clId="{7825265D-9B83-45B7-9E4C-DA96770BF3B3}" dt="2024-03-08T00:56:43.034" v="11"/>
        <pc:sldMkLst>
          <pc:docMk/>
          <pc:sldMk cId="1340741954" sldId="711"/>
        </pc:sldMkLst>
        <pc:spChg chg="mod">
          <ac:chgData name="Akhmetov, Dmitry" userId="1d39d2a1-c911-49c8-99e8-36840f8b699a" providerId="ADAL" clId="{7825265D-9B83-45B7-9E4C-DA96770BF3B3}" dt="2024-03-08T00:56:43.034" v="11"/>
          <ac:spMkLst>
            <pc:docMk/>
            <pc:sldMk cId="1340741954" sldId="711"/>
            <ac:spMk id="6" creationId="{B7B0BC45-B44F-E072-ABA7-D2A3CC4F634C}"/>
          </ac:spMkLst>
        </pc:spChg>
      </pc:sldChg>
      <pc:sldMasterChg chg="modSp mod modSldLayout">
        <pc:chgData name="Akhmetov, Dmitry" userId="1d39d2a1-c911-49c8-99e8-36840f8b699a" providerId="ADAL" clId="{7825265D-9B83-45B7-9E4C-DA96770BF3B3}" dt="2024-03-08T00:56:43.034" v="11"/>
        <pc:sldMasterMkLst>
          <pc:docMk/>
          <pc:sldMasterMk cId="0" sldId="2147483648"/>
        </pc:sldMasterMkLst>
        <pc:spChg chg="mod">
          <ac:chgData name="Akhmetov, Dmitry" userId="1d39d2a1-c911-49c8-99e8-36840f8b699a" providerId="ADAL" clId="{7825265D-9B83-45B7-9E4C-DA96770BF3B3}" dt="2024-03-08T00:56:15.749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khmetov, Dmitry" userId="1d39d2a1-c911-49c8-99e8-36840f8b699a" providerId="ADAL" clId="{7825265D-9B83-45B7-9E4C-DA96770BF3B3}" dt="2024-03-08T00:56:20.770" v="10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khmetov, Dmitry" userId="1d39d2a1-c911-49c8-99e8-36840f8b699a" providerId="ADAL" clId="{7825265D-9B83-45B7-9E4C-DA96770BF3B3}" dt="2024-03-08T00:56:43.034" v="11"/>
          <pc:sldLayoutMkLst>
            <pc:docMk/>
            <pc:sldMasterMk cId="0" sldId="2147483648"/>
            <pc:sldLayoutMk cId="0" sldId="2147483649"/>
          </pc:sldLayoutMkLst>
          <pc:spChg chg="mod">
            <ac:chgData name="Akhmetov, Dmitry" userId="1d39d2a1-c911-49c8-99e8-36840f8b699a" providerId="ADAL" clId="{7825265D-9B83-45B7-9E4C-DA96770BF3B3}" dt="2024-03-08T00:56:43.034" v="11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khmetov, Dmitry" userId="1d39d2a1-c911-49c8-99e8-36840f8b699a" providerId="ADAL" clId="{7825265D-9B83-45B7-9E4C-DA96770BF3B3}" dt="2024-03-08T00:56:43.034" v="11"/>
          <pc:sldLayoutMkLst>
            <pc:docMk/>
            <pc:sldMasterMk cId="0" sldId="2147483648"/>
            <pc:sldLayoutMk cId="0" sldId="2147483650"/>
          </pc:sldLayoutMkLst>
          <pc:spChg chg="mod">
            <ac:chgData name="Akhmetov, Dmitry" userId="1d39d2a1-c911-49c8-99e8-36840f8b699a" providerId="ADAL" clId="{7825265D-9B83-45B7-9E4C-DA96770BF3B3}" dt="2024-03-08T00:56:43.034" v="11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khmetov, Dmitry" userId="1d39d2a1-c911-49c8-99e8-36840f8b699a" providerId="ADAL" clId="{7825265D-9B83-45B7-9E4C-DA96770BF3B3}" dt="2024-03-08T00:56:43.034" v="11"/>
          <pc:sldLayoutMkLst>
            <pc:docMk/>
            <pc:sldMasterMk cId="0" sldId="2147483648"/>
            <pc:sldLayoutMk cId="0" sldId="2147483651"/>
          </pc:sldLayoutMkLst>
          <pc:spChg chg="mod">
            <ac:chgData name="Akhmetov, Dmitry" userId="1d39d2a1-c911-49c8-99e8-36840f8b699a" providerId="ADAL" clId="{7825265D-9B83-45B7-9E4C-DA96770BF3B3}" dt="2024-03-08T00:56:43.034" v="1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khmetov, Dmitry" userId="1d39d2a1-c911-49c8-99e8-36840f8b699a" providerId="ADAL" clId="{7825265D-9B83-45B7-9E4C-DA96770BF3B3}" dt="2024-03-08T00:56:43.034" v="11"/>
          <pc:sldLayoutMkLst>
            <pc:docMk/>
            <pc:sldMasterMk cId="0" sldId="2147483648"/>
            <pc:sldLayoutMk cId="0" sldId="2147483652"/>
          </pc:sldLayoutMkLst>
          <pc:spChg chg="mod">
            <ac:chgData name="Akhmetov, Dmitry" userId="1d39d2a1-c911-49c8-99e8-36840f8b699a" providerId="ADAL" clId="{7825265D-9B83-45B7-9E4C-DA96770BF3B3}" dt="2024-03-08T00:56:43.034" v="1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khmetov, Dmitry" userId="1d39d2a1-c911-49c8-99e8-36840f8b699a" providerId="ADAL" clId="{7825265D-9B83-45B7-9E4C-DA96770BF3B3}" dt="2024-03-08T00:56:43.034" v="11"/>
          <pc:sldLayoutMkLst>
            <pc:docMk/>
            <pc:sldMasterMk cId="0" sldId="2147483648"/>
            <pc:sldLayoutMk cId="0" sldId="2147483653"/>
          </pc:sldLayoutMkLst>
          <pc:spChg chg="mod">
            <ac:chgData name="Akhmetov, Dmitry" userId="1d39d2a1-c911-49c8-99e8-36840f8b699a" providerId="ADAL" clId="{7825265D-9B83-45B7-9E4C-DA96770BF3B3}" dt="2024-03-08T00:56:43.034" v="11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Akhmetov, Dmitry" userId="1d39d2a1-c911-49c8-99e8-36840f8b699a" providerId="ADAL" clId="{7825265D-9B83-45B7-9E4C-DA96770BF3B3}" dt="2024-03-08T00:56:43.034" v="11"/>
          <pc:sldLayoutMkLst>
            <pc:docMk/>
            <pc:sldMasterMk cId="0" sldId="2147483648"/>
            <pc:sldLayoutMk cId="0" sldId="2147483654"/>
          </pc:sldLayoutMkLst>
          <pc:spChg chg="mod">
            <ac:chgData name="Akhmetov, Dmitry" userId="1d39d2a1-c911-49c8-99e8-36840f8b699a" providerId="ADAL" clId="{7825265D-9B83-45B7-9E4C-DA96770BF3B3}" dt="2024-03-08T00:56:43.034" v="11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khmetov, Dmitry" userId="1d39d2a1-c911-49c8-99e8-36840f8b699a" providerId="ADAL" clId="{7825265D-9B83-45B7-9E4C-DA96770BF3B3}" dt="2024-03-08T00:56:43.034" v="11"/>
          <pc:sldLayoutMkLst>
            <pc:docMk/>
            <pc:sldMasterMk cId="0" sldId="2147483648"/>
            <pc:sldLayoutMk cId="0" sldId="2147483655"/>
          </pc:sldLayoutMkLst>
          <pc:spChg chg="mod">
            <ac:chgData name="Akhmetov, Dmitry" userId="1d39d2a1-c911-49c8-99e8-36840f8b699a" providerId="ADAL" clId="{7825265D-9B83-45B7-9E4C-DA96770BF3B3}" dt="2024-03-08T00:56:43.034" v="1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Akhmetov, Dmitry" userId="1d39d2a1-c911-49c8-99e8-36840f8b699a" providerId="ADAL" clId="{7825265D-9B83-45B7-9E4C-DA96770BF3B3}" dt="2024-03-08T00:56:43.034" v="11"/>
          <pc:sldLayoutMkLst>
            <pc:docMk/>
            <pc:sldMasterMk cId="0" sldId="2147483648"/>
            <pc:sldLayoutMk cId="0" sldId="2147483658"/>
          </pc:sldLayoutMkLst>
          <pc:spChg chg="mod">
            <ac:chgData name="Akhmetov, Dmitry" userId="1d39d2a1-c911-49c8-99e8-36840f8b699a" providerId="ADAL" clId="{7825265D-9B83-45B7-9E4C-DA96770BF3B3}" dt="2024-03-08T00:56:43.034" v="11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Akhmetov, Dmitry" userId="1d39d2a1-c911-49c8-99e8-36840f8b699a" providerId="ADAL" clId="{7825265D-9B83-45B7-9E4C-DA96770BF3B3}" dt="2024-03-08T00:56:43.034" v="11"/>
          <pc:sldLayoutMkLst>
            <pc:docMk/>
            <pc:sldMasterMk cId="0" sldId="2147483648"/>
            <pc:sldLayoutMk cId="0" sldId="2147483659"/>
          </pc:sldLayoutMkLst>
          <pc:spChg chg="mod">
            <ac:chgData name="Akhmetov, Dmitry" userId="1d39d2a1-c911-49c8-99e8-36840f8b699a" providerId="ADAL" clId="{7825265D-9B83-45B7-9E4C-DA96770BF3B3}" dt="2024-03-08T00:56:43.034" v="11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Dmitry Akhmetov,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err="1"/>
              <a:t>Xx-xxxx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Dmitry Akhmetov,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Dmitry Akhmetov,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Akhmetov,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Dmitry Akhmetov,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Akhmetov,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Akhmetov,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Dmitry Akhmetov,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Akhmetov,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Akhmetov,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Akhmetov,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Dmitry Akhmetov,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Dmitry Akhmetov,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802.11-22/0470r0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google.com/websearch/answer/10106608?hl=en" TargetMode="External"/><Relationship Id="rId2" Type="http://schemas.openxmlformats.org/officeDocument/2006/relationships/hyperlink" Target="https://languages.oup.com/google-dictionary-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39490"/>
            <a:ext cx="10363200" cy="200211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Re-thinking latency:</a:t>
            </a:r>
            <a:br>
              <a:rPr lang="en-GB" dirty="0"/>
            </a:br>
            <a:r>
              <a:rPr lang="en-GB" dirty="0"/>
              <a:t>the missing pieces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94387" y="26416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2022-xx-xx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Dmitry Akhmetov, Intel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2236977"/>
              </p:ext>
            </p:extLst>
          </p:nvPr>
        </p:nvGraphicFramePr>
        <p:xfrm>
          <a:off x="1009650" y="3770313"/>
          <a:ext cx="10140950" cy="2700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73307" imgH="2793524" progId="Word.Document.8">
                  <p:embed/>
                </p:oleObj>
              </mc:Choice>
              <mc:Fallback>
                <p:oleObj name="Document" r:id="rId3" imgW="10473307" imgH="279352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" y="3770313"/>
                        <a:ext cx="10140950" cy="27003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314845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B479F-58B4-42DF-853D-1B4E9B7D2D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space for UHR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07161"/>
            <a:ext cx="10515599" cy="4387254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UHR SG objectives is : </a:t>
            </a:r>
          </a:p>
          <a:p>
            <a:pPr marL="0" indent="0">
              <a:buNone/>
            </a:pPr>
            <a:r>
              <a:rPr lang="en-US" sz="1800" i="1" dirty="0"/>
              <a:t>The Study Group will investigate technology which may improve reliability of WLAN connectivity, </a:t>
            </a:r>
            <a:r>
              <a:rPr lang="en-US" sz="1800" i="1" dirty="0">
                <a:solidFill>
                  <a:srgbClr val="FF0000"/>
                </a:solidFill>
              </a:rPr>
              <a:t>reduce latencies</a:t>
            </a:r>
            <a:r>
              <a:rPr lang="en-US" sz="1800" i="1" dirty="0"/>
              <a:t>, increase manageability, increase throughput including at different SNR levels and reduce device level power consumption.</a:t>
            </a:r>
          </a:p>
          <a:p>
            <a:pPr marL="340995" indent="-340995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There are at least two aspects of transmission over wireless medium that directly contribute to the latency KPI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solidFill>
                  <a:srgbClr val="FF0000"/>
                </a:solidFill>
                <a:cs typeface="Times New Roman"/>
              </a:rPr>
              <a:t>Channel occupancy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An ongoing transmission (long PPDU) or series of frame exchanges (within TXOP) prevent a STA from even attempting to access the medium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The longer the medium occupancy period, the larger the delay is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solidFill>
                  <a:srgbClr val="FF0000"/>
                </a:solidFill>
                <a:cs typeface="Times New Roman"/>
              </a:rPr>
              <a:t>Channel access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To transmit, a STA or an AP shall obtain a TXOP through contention with other </a:t>
            </a:r>
            <a:r>
              <a:rPr lang="en-US" sz="2200" dirty="0" err="1">
                <a:cs typeface="Times New Roman"/>
              </a:rPr>
              <a:t>WiFi</a:t>
            </a:r>
            <a:r>
              <a:rPr lang="en-US" sz="2200" dirty="0">
                <a:cs typeface="Times New Roman"/>
              </a:rPr>
              <a:t> devices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200" dirty="0">
                <a:cs typeface="Times New Roman"/>
              </a:rPr>
              <a:t>A failed contention (in a combination with TXOP duration), especially multiple consecutive failures, lead to latency increase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cs typeface="Times New Roman"/>
              </a:rPr>
              <a:t>A combination of the two lead to large delay values even for traffic streams with AC_VO priority</a:t>
            </a:r>
          </a:p>
          <a:p>
            <a:pPr marL="340995" indent="-340995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0" dirty="0">
              <a:sym typeface="Wingdings" panose="05000000000000000000" pitchFamily="2" charset="2"/>
            </a:endParaRPr>
          </a:p>
          <a:p>
            <a:pPr marL="741045" lvl="1" indent="-340995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b="0" dirty="0">
              <a:cs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Dmitry Akhmetov, 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5FD183-B0B1-492A-BF1E-0D66943D9B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119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FF148-9F5F-9F09-0A34-3D7AB192A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110" y="564485"/>
            <a:ext cx="10361084" cy="783304"/>
          </a:xfrm>
        </p:spPr>
        <p:txBody>
          <a:bodyPr/>
          <a:lstStyle/>
          <a:p>
            <a:r>
              <a:rPr lang="en-US" dirty="0"/>
              <a:t>Latency problem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762F90-AA44-9FD3-A83F-1AA9879578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FB51F-CAAE-B950-1F67-92D8B70DC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Dmitry Akhmetov,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B0BC45-B44F-E072-ABA7-D2A3CC4F63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7B899F1-8E2C-C2E0-21D5-51842B927BAA}"/>
              </a:ext>
            </a:extLst>
          </p:cNvPr>
          <p:cNvSpPr txBox="1">
            <a:spLocks/>
          </p:cNvSpPr>
          <p:nvPr/>
        </p:nvSpPr>
        <p:spPr bwMode="auto">
          <a:xfrm>
            <a:off x="217614" y="1230093"/>
            <a:ext cx="11568112" cy="5127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EDCA channel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kern="0" dirty="0"/>
              <a:t>In general OK for LL traffic as it provide traffic prioritization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Cover the need for most LL apps that can tolerate waiting for completion of an ongoing TXOP or even few TXOPs</a:t>
            </a:r>
            <a:endParaRPr lang="en-US" sz="1600" b="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kern="0" dirty="0"/>
              <a:t>Generally, work for all scenarios and traffics: UL, DL , in presence of OBSS,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kern="0" dirty="0"/>
              <a:t>In general cover latency needs for as low as 10</a:t>
            </a:r>
            <a:r>
              <a:rPr lang="en-US" sz="1600" b="0" kern="0" baseline="30000" dirty="0"/>
              <a:t>th</a:t>
            </a:r>
            <a:r>
              <a:rPr lang="en-US" sz="1600" b="0" kern="0" dirty="0"/>
              <a:t> of milliseconds (10-20-30ms or so)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kern="0" dirty="0"/>
              <a:t>Bottleneck 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kern="0" dirty="0"/>
              <a:t>EDCA does not guarantee a </a:t>
            </a:r>
            <a:r>
              <a:rPr lang="en-US" sz="1400" kern="0" dirty="0"/>
              <a:t>transmit opportunity</a:t>
            </a:r>
            <a:r>
              <a:rPr lang="en-US" sz="1400" b="0" kern="0" dirty="0"/>
              <a:t>. It is by the nature a source of latency spikes / long tail latency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kern="0" dirty="0"/>
              <a:t>Even higher priority AC may have difficulties obtaining  a medium at a right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kern="0" dirty="0"/>
              <a:t>Harder to achieve sub 10</a:t>
            </a:r>
            <a:r>
              <a:rPr lang="en-US" sz="1400" b="0" kern="0" baseline="30000" dirty="0"/>
              <a:t>th</a:t>
            </a:r>
            <a:r>
              <a:rPr lang="en-US" sz="1400" b="0" kern="0" dirty="0"/>
              <a:t> </a:t>
            </a:r>
            <a:r>
              <a:rPr lang="en-US" sz="1400" b="0" kern="0" dirty="0" err="1"/>
              <a:t>ms</a:t>
            </a:r>
            <a:r>
              <a:rPr lang="en-US" sz="1400" b="0" kern="0" dirty="0"/>
              <a:t> latency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kern="0" dirty="0">
                <a:solidFill>
                  <a:srgbClr val="FF0000"/>
                </a:solidFill>
              </a:rPr>
              <a:t>For latency needs of 10</a:t>
            </a:r>
            <a:r>
              <a:rPr lang="en-US" sz="1400" kern="0" baseline="30000" dirty="0">
                <a:solidFill>
                  <a:srgbClr val="FF0000"/>
                </a:solidFill>
              </a:rPr>
              <a:t>th</a:t>
            </a:r>
            <a:r>
              <a:rPr lang="en-US" sz="1400" kern="0" dirty="0">
                <a:solidFill>
                  <a:srgbClr val="FF0000"/>
                </a:solidFill>
              </a:rPr>
              <a:t> of milliseconds, just need to cut the tail</a:t>
            </a:r>
            <a:endParaRPr lang="en-US" sz="1400" b="0" kern="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Prolonged medium usage.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Is a barrier for latency in the order of </a:t>
            </a:r>
            <a:r>
              <a:rPr lang="en-US" sz="1600" b="1" kern="0" dirty="0"/>
              <a:t>single digit milliseconds</a:t>
            </a:r>
            <a:r>
              <a:rPr lang="en-US" sz="1600" kern="0" dirty="0"/>
              <a:t>, i.e. latency needs may not tolerate waiting for completion of ongoing TXOP or previously missed TX opportunity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Legacy solution for that is to limit TXOP to a small value including for both BSS and OBSS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kern="0" dirty="0"/>
              <a:t>But in any case, that force to fallback to wining the medium through EDCA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kern="0" dirty="0"/>
              <a:t> Limiting TXOP lead to inefficient use of airtime and TXOP level preemption help to reduce the impact on throughput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kern="0" dirty="0"/>
              <a:t>STAs may not be able to flush TX buffers quickly, so they should be active for a longer time and contribute to increased collision 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We can utilize already discussed TXOP level preemption for that, but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kern="0" dirty="0"/>
              <a:t>With OBSS, if we want TXOP level preemption to be used in a way to allow longer TXOP while allowing quicker access to the medium for LL streams, the only way for that to work is to allow preemption of </a:t>
            </a:r>
            <a:r>
              <a:rPr lang="en-US" sz="1400" b="1" kern="0" dirty="0">
                <a:solidFill>
                  <a:srgbClr val="FF0000"/>
                </a:solidFill>
              </a:rPr>
              <a:t>every</a:t>
            </a:r>
            <a:r>
              <a:rPr lang="en-US" sz="1400" kern="0" dirty="0"/>
              <a:t> DL and UL </a:t>
            </a:r>
            <a:r>
              <a:rPr lang="en-US" sz="1400" b="1" kern="0" dirty="0">
                <a:solidFill>
                  <a:srgbClr val="FF0000"/>
                </a:solidFill>
              </a:rPr>
              <a:t>TXOP</a:t>
            </a:r>
            <a:r>
              <a:rPr lang="en-US" sz="1400" kern="0" dirty="0"/>
              <a:t> by </a:t>
            </a:r>
            <a:r>
              <a:rPr lang="en-US" sz="1400" b="1" kern="0" dirty="0">
                <a:solidFill>
                  <a:srgbClr val="FF0000"/>
                </a:solidFill>
              </a:rPr>
              <a:t>every</a:t>
            </a:r>
            <a:r>
              <a:rPr lang="en-US" sz="1400" kern="0" dirty="0"/>
              <a:t> </a:t>
            </a:r>
            <a:r>
              <a:rPr lang="en-US" sz="1400" b="1" kern="0" dirty="0">
                <a:solidFill>
                  <a:srgbClr val="FF0000"/>
                </a:solidFill>
              </a:rPr>
              <a:t>STA</a:t>
            </a:r>
            <a:r>
              <a:rPr lang="en-US" sz="1400" kern="0" dirty="0"/>
              <a:t> </a:t>
            </a:r>
            <a:r>
              <a:rPr lang="en-US" sz="1400" b="1" kern="0" dirty="0">
                <a:solidFill>
                  <a:srgbClr val="FF0000"/>
                </a:solidFill>
              </a:rPr>
              <a:t>including</a:t>
            </a:r>
            <a:r>
              <a:rPr lang="en-US" sz="1400" kern="0" dirty="0"/>
              <a:t> </a:t>
            </a:r>
            <a:r>
              <a:rPr lang="en-US" sz="1400" b="1" kern="0" dirty="0">
                <a:solidFill>
                  <a:srgbClr val="FF0000"/>
                </a:solidFill>
              </a:rPr>
              <a:t>OBSS</a:t>
            </a:r>
            <a:r>
              <a:rPr lang="en-US" sz="1400" kern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0741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91307"/>
          </a:xfrm>
        </p:spPr>
        <p:txBody>
          <a:bodyPr/>
          <a:lstStyle/>
          <a:p>
            <a:r>
              <a:rPr lang="en-US" dirty="0"/>
              <a:t>TXOP Preemption for channel occupancy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5458" y="1626061"/>
            <a:ext cx="11069768" cy="475015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Preemption</a:t>
            </a:r>
            <a:r>
              <a:rPr lang="en-US" sz="2000" b="0" dirty="0">
                <a:solidFill>
                  <a:srgbClr val="FF0000"/>
                </a:solidFill>
              </a:rPr>
              <a:t>* </a:t>
            </a:r>
            <a:r>
              <a:rPr lang="en-US" sz="2000" b="0" dirty="0">
                <a:solidFill>
                  <a:schemeClr val="tx1"/>
                </a:solidFill>
              </a:rPr>
              <a:t>seems to be a perfect </a:t>
            </a:r>
            <a:r>
              <a:rPr lang="en-US" sz="2000" b="0" dirty="0"/>
              <a:t>solution for the prolonged medium occupancy problem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We already </a:t>
            </a:r>
            <a:r>
              <a:rPr lang="en-US" sz="1600" b="0" dirty="0" err="1"/>
              <a:t>converg</a:t>
            </a:r>
            <a:r>
              <a:rPr lang="en-US" sz="1600" b="0" dirty="0"/>
              <a:t>(ed)</a:t>
            </a:r>
            <a:r>
              <a:rPr lang="en-US" sz="1600" b="0" dirty="0" err="1"/>
              <a:t>ing</a:t>
            </a:r>
            <a:r>
              <a:rPr lang="en-US" sz="1600" b="0" dirty="0"/>
              <a:t> on many aspects of it: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/>
              <a:t>Use origin of a latency sensitive traffic or “LL-stream” and TXOP ownership for classification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TXOP fragmentation into a sequence of short xIFS separated frame exchanges </a:t>
            </a:r>
            <a:endParaRPr lang="en-US" sz="1400" b="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/>
              <a:t>Indication of preemption enablement, i.e. “this can be preempted”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/>
              <a:t>Indication of preemption indication, i.e. “I need preemption”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Seems to be a good alternative vs. setting aggressive TXOP limits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/>
              <a:t>Let to keep overall system throughput degradation at acceptable 5-15% level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Provide sufficient level of control over TXOP for TXOP owner</a:t>
            </a:r>
            <a:endParaRPr lang="en-US" sz="1400" b="0" dirty="0"/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Sounds good, but.. what about aspects other than “long PPDU”?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600" dirty="0"/>
              <a:t>What about OBSS or </a:t>
            </a:r>
            <a:r>
              <a:rPr lang="en-US" sz="1600" b="0" dirty="0"/>
              <a:t>P2P? Should we be able to preempt those and how?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600" b="0" dirty="0"/>
              <a:t>What if there is no long PPDU or TXOP?</a:t>
            </a:r>
            <a:r>
              <a:rPr lang="en-US" sz="1600" b="1" dirty="0">
                <a:solidFill>
                  <a:srgbClr val="FF0000"/>
                </a:solidFill>
              </a:rPr>
              <a:t> No “prolonged medium occupancy” – no preemption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What if TXOP or PPDU are not preemption enabled? i.e. legacy TXOP?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600" dirty="0"/>
              <a:t>What if only DL TXOP can be preempted or </a:t>
            </a:r>
            <a:r>
              <a:rPr lang="en-US" sz="1600" b="0" dirty="0"/>
              <a:t>if UL TXOP cannot be preempted by other STA? </a:t>
            </a:r>
            <a:endParaRPr lang="en-US" sz="1450" dirty="0">
              <a:solidFill>
                <a:srgbClr val="FF0000"/>
              </a:solidFill>
            </a:endParaRPr>
          </a:p>
          <a:p>
            <a:pPr marL="57150" indent="0" algn="ctr"/>
            <a:r>
              <a:rPr lang="en-US" sz="2000" b="0" dirty="0">
                <a:solidFill>
                  <a:srgbClr val="FF0000"/>
                </a:solidFill>
              </a:rPr>
              <a:t>What else is missing?</a:t>
            </a:r>
            <a:endParaRPr lang="en-US" sz="20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Dmitry Akhmetov, 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March 2024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5FD183-B0B1-492A-BF1E-0D66943D9B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311AA0-A585-170E-146F-3E5A9FE2C33F}"/>
              </a:ext>
            </a:extLst>
          </p:cNvPr>
          <p:cNvSpPr txBox="1"/>
          <p:nvPr/>
        </p:nvSpPr>
        <p:spPr>
          <a:xfrm>
            <a:off x="760271" y="6263015"/>
            <a:ext cx="1103744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" indent="0"/>
            <a:r>
              <a:rPr lang="en-US" sz="1100" b="0" dirty="0">
                <a:solidFill>
                  <a:srgbClr val="FF0000"/>
                </a:solidFill>
              </a:rPr>
              <a:t>*without losing generality we can say that preemption is a mechanism to access the medium by interrupting a rightful transmission sequence by an EDCAF that did not obtain the TXOP</a:t>
            </a:r>
            <a:endParaRPr lang="en-US" sz="18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429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9907-15CD-A284-95D8-85D70CF64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838" y="667513"/>
            <a:ext cx="11438389" cy="1065213"/>
          </a:xfrm>
        </p:spPr>
        <p:txBody>
          <a:bodyPr/>
          <a:lstStyle/>
          <a:p>
            <a:r>
              <a:rPr lang="en-US" sz="2800" dirty="0"/>
              <a:t>EDCA preemption - </a:t>
            </a:r>
            <a:r>
              <a:rPr lang="en-US" sz="2800" b="1" dirty="0">
                <a:solidFill>
                  <a:srgbClr val="FF0000"/>
                </a:solidFill>
              </a:rPr>
              <a:t>“before the opportunity is offered to others”</a:t>
            </a:r>
            <a:br>
              <a:rPr lang="en-US" sz="2800" b="1" dirty="0">
                <a:solidFill>
                  <a:srgbClr val="FF0000"/>
                </a:solidFill>
              </a:rPr>
            </a:b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5322E-F3D5-7EF4-AD82-64EC31C20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80657"/>
            <a:ext cx="10361084" cy="46137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Too short TXOP or too short TX sequence or non-preemptable TXOP or OBSS TXOP or TX sequence require a LL stream owner to obtain medium using EDCA mechanism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Which does not provide sufficient traffic separation and does not guarantee acquisition of TXOP even for high access categories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be hard to achieve 1ms-like latencies without substantial system performance degradation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should consider a mechanism(s) that address the channel access of the latency KPI as well.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TXOP preemption provide to the LL-stream originator almost guaranteed opportunity for transmission as it have a </a:t>
            </a:r>
            <a:r>
              <a:rPr lang="en-US" dirty="0">
                <a:solidFill>
                  <a:srgbClr val="FF0000"/>
                </a:solidFill>
              </a:rPr>
              <a:t>chance to transmit </a:t>
            </a:r>
            <a:r>
              <a:rPr lang="en-US" dirty="0"/>
              <a:t>when </a:t>
            </a:r>
            <a:r>
              <a:rPr lang="en-US" dirty="0">
                <a:solidFill>
                  <a:srgbClr val="FF0000"/>
                </a:solidFill>
              </a:rPr>
              <a:t>access to the medium is already obtained by someone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LL stream owner is required to compete for the medium it should have guaranteed opportunity to win the medium during first available contention window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D32F72-C2D3-127B-2B4D-60AF983FBB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998EC-9773-04B2-B19D-6EB578321C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Dmitry Akhmetov,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A10CC2-4679-A0E3-4E73-F9CE8F0F59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7699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58B45-B822-6E1D-E302-979EB66E3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67685"/>
          </a:xfrm>
        </p:spPr>
        <p:txBody>
          <a:bodyPr/>
          <a:lstStyle/>
          <a:p>
            <a:r>
              <a:rPr lang="en-US" dirty="0"/>
              <a:t>Another missing link – low latency stream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3A9AA-6FAD-07BB-1BDA-99CA3FBFB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591" y="1225869"/>
            <a:ext cx="11006355" cy="452986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/>
              </a:rPr>
              <a:t>What is exactly meant  under “to reduce latency” 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/>
              </a:rPr>
              <a:t>Below some target X ms (i.e. &lt;10ms? &lt;5ms? &lt;1ms? ); </a:t>
            </a:r>
            <a:r>
              <a:rPr lang="en-US" sz="1400" dirty="0">
                <a:solidFill>
                  <a:srgbClr val="FF0000"/>
                </a:solidFill>
                <a:cs typeface="Times New Roman"/>
              </a:rPr>
              <a:t>Should 10ms stream use preemption?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/>
              </a:rPr>
              <a:t>Decrease number of latency spikes? (i.e. improve 95-99%)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/>
              </a:rPr>
              <a:t>Reduce latency for certain traffic? For “low latency applications”? A generic “latencies”?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/>
              </a:rPr>
              <a:t>Who need “low latency” and what is “low latency” or “ultra-low latency” 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/>
              </a:rPr>
              <a:t>any traffic in AC_VO ? or may be some with </a:t>
            </a:r>
            <a:r>
              <a:rPr lang="en-US" sz="1400" b="1" i="1" dirty="0">
                <a:cs typeface="Times New Roman"/>
              </a:rPr>
              <a:t>new</a:t>
            </a:r>
            <a:r>
              <a:rPr lang="en-US" sz="1400" i="1" dirty="0">
                <a:cs typeface="Times New Roman"/>
              </a:rPr>
              <a:t> </a:t>
            </a:r>
            <a:r>
              <a:rPr lang="en-US" sz="1400" dirty="0">
                <a:cs typeface="Times New Roman"/>
              </a:rPr>
              <a:t>UP/TID/AC? </a:t>
            </a:r>
            <a:r>
              <a:rPr lang="en-US" sz="1400" dirty="0">
                <a:solidFill>
                  <a:srgbClr val="FF0000"/>
                </a:solidFill>
                <a:cs typeface="Times New Roman"/>
              </a:rPr>
              <a:t>i.e. static LL stream definition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/>
              </a:rPr>
              <a:t>buffered frames of a stream for which certain “delivery delay” timer is expiring? </a:t>
            </a:r>
            <a:r>
              <a:rPr lang="en-US" sz="1400" dirty="0">
                <a:solidFill>
                  <a:srgbClr val="FF0000"/>
                </a:solidFill>
                <a:cs typeface="Times New Roman"/>
              </a:rPr>
              <a:t>i.e. dynamic LL definition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/>
              </a:rPr>
              <a:t>this potentially may let </a:t>
            </a:r>
            <a:r>
              <a:rPr lang="en-US" sz="1400" b="1" i="1" dirty="0">
                <a:cs typeface="Times New Roman"/>
              </a:rPr>
              <a:t>any</a:t>
            </a:r>
            <a:r>
              <a:rPr lang="en-US" sz="1400" dirty="0">
                <a:cs typeface="Times New Roman"/>
              </a:rPr>
              <a:t> packet to qualify as  latency sensitive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/>
              </a:rPr>
              <a:t>is it a predictable stream (i.e. CBR-like) or unpredictable (event-based or CBR with large frame arrival jitter)?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/>
              </a:rPr>
              <a:t>Essentially the question is - </a:t>
            </a:r>
            <a:r>
              <a:rPr lang="en-US" sz="1400" b="1" dirty="0">
                <a:solidFill>
                  <a:srgbClr val="FF0000"/>
                </a:solidFill>
                <a:cs typeface="Times New Roman"/>
              </a:rPr>
              <a:t>WHAT IS LL STREAM</a:t>
            </a:r>
            <a:r>
              <a:rPr lang="en-US" sz="1400" dirty="0">
                <a:cs typeface="Times New Roman"/>
              </a:rPr>
              <a:t>. The IEEE 802.11 has no such definition. </a:t>
            </a:r>
            <a:r>
              <a:rPr lang="en-US" sz="1400" dirty="0">
                <a:solidFill>
                  <a:srgbClr val="FF0000"/>
                </a:solidFill>
                <a:cs typeface="Times New Roman"/>
              </a:rPr>
              <a:t>We operate with AC and TID/UP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/>
              </a:rPr>
              <a:t>What are the target applications?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/>
              </a:rPr>
              <a:t>Voice: goes into AC_VO. Latency bounds – 30ms. Is it so critical 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/>
              </a:rPr>
              <a:t>Video: goes into AC_VI. Latency bounds – 200ms. Some packets more important that others? Can it be critical?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/>
              </a:rPr>
              <a:t>XR: Latency (and jitter) numbers directly impact user experience. Defined by user input and video stream (FPS). Various reports say &lt;2-5-8&lt;10&lt;16&lt;20&lt;40ms.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>
                <a:cs typeface="Times New Roman"/>
              </a:rPr>
              <a:t>A TCP/ AC_BE traffic: a mouse click on a web link / web page load time.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>
                <a:cs typeface="Times New Roman"/>
              </a:rPr>
              <a:t>It is best effort, so nothing to expect , BUT! </a:t>
            </a:r>
            <a:r>
              <a:rPr lang="en-US" sz="1050" b="1" dirty="0">
                <a:cs typeface="Times New Roman"/>
              </a:rPr>
              <a:t>“</a:t>
            </a:r>
            <a:r>
              <a:rPr lang="en-US" sz="1050" b="1" dirty="0">
                <a:solidFill>
                  <a:srgbClr val="FF0000"/>
                </a:solidFill>
                <a:cs typeface="Times New Roman"/>
              </a:rPr>
              <a:t>my internet is slow – I just clicked and nothing happened, WiFi is bad</a:t>
            </a:r>
            <a:r>
              <a:rPr lang="en-US" sz="1050" b="1" dirty="0">
                <a:cs typeface="Times New Roman"/>
              </a:rPr>
              <a:t>” </a:t>
            </a:r>
            <a:r>
              <a:rPr lang="en-US" sz="1050" dirty="0">
                <a:cs typeface="Times New Roman"/>
              </a:rPr>
              <a:t>– user experience define importance of the traffic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DA26F4-B180-1DA5-A265-BA7AF47181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B3F35-BC41-A421-08C4-48A9A49563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Dmitry Akhmetov,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B7483F-710B-879C-3C11-648355E596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2A48C9-6842-A1CC-A77F-A87ECEC3CCA1}"/>
              </a:ext>
            </a:extLst>
          </p:cNvPr>
          <p:cNvSpPr txBox="1"/>
          <p:nvPr/>
        </p:nvSpPr>
        <p:spPr>
          <a:xfrm>
            <a:off x="115129" y="6013749"/>
            <a:ext cx="1195962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cs typeface="Times New Roman"/>
              </a:rPr>
              <a:t>We need to be specific on who is going to use preemption and what is the scale of the solution?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690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F80CB-1F19-47A2-B2E5-4D241932B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60385"/>
          </a:xfrm>
        </p:spPr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FB345-14E1-4A4B-BB3E-F47FF58E3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819" y="1372393"/>
            <a:ext cx="11407366" cy="494374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TXOP level preemption is a necessary step towards achieving latencies below 10 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possibility to enter someone's TXOP is one of the missing features in WiFi.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Must be enabled for all/almost all TXOPs to work properly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Contention preemption / enhancements to EDCA for LL traffic is needed in UHR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EDCA mechanism is one of the main reasons of latency spikes for all traffic types as it does not guarantee channel access.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LL stream with stringent requirements would benefit from prioritized, guaranteed channel access opportunity even before regular EDCA start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Enhancements to EDCA would satisfy latency bounds in the 10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 of </a:t>
            </a:r>
            <a:r>
              <a:rPr lang="en-US" dirty="0" err="1">
                <a:solidFill>
                  <a:srgbClr val="FF0000"/>
                </a:solidFill>
              </a:rPr>
              <a:t>ms</a:t>
            </a:r>
            <a:endParaRPr lang="en-US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definition/description of “LL stream” would be necessary 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Help to narrow down the scope of “Preemption” operations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Develop set of rules to limit possible abuse and to keep fairness to other streams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453E7-D1A1-4B12-938F-414CB8C6E1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2B217-2771-402F-96C4-DD2F51A20A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Dmitry Akhmetov,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8F368B-A2FC-405F-B97F-E631050AA0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548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F26B-EA24-3496-D90C-593F9E9F0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74025-31D3-2B9B-06C2-2047C9590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44D3E7-E656-FE7F-03F7-70C534E525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2542D-A70B-374F-6F20-11A72F66CDC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Dmitry Akhmetov,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FD8470-74EE-BA46-8DB2-CB99FDBFCF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6575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EE761-C832-6B72-F1A5-0743A3FB1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Preemption: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4C51D-8692-EFBC-3896-F434B8707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2732016"/>
            <a:ext cx="10361084" cy="1399562"/>
          </a:xfrm>
        </p:spPr>
        <p:txBody>
          <a:bodyPr/>
          <a:lstStyle/>
          <a:p>
            <a:r>
              <a:rPr lang="en-US" dirty="0"/>
              <a:t>from Oxford Languages Dictionary</a:t>
            </a:r>
          </a:p>
          <a:p>
            <a:pPr lvl="1"/>
            <a:r>
              <a:rPr lang="en-US" sz="1800" dirty="0"/>
              <a:t>	1. the purchase of goods or shares by one person or party </a:t>
            </a:r>
            <a:r>
              <a:rPr lang="en-US" sz="1800" b="1" dirty="0">
                <a:solidFill>
                  <a:srgbClr val="FF0000"/>
                </a:solidFill>
              </a:rPr>
              <a:t>before the opportunity is offered to others</a:t>
            </a:r>
            <a:r>
              <a:rPr lang="en-US" sz="1800" dirty="0"/>
              <a:t>.</a:t>
            </a:r>
          </a:p>
          <a:p>
            <a:pPr lvl="1"/>
            <a:r>
              <a:rPr lang="en-US" sz="1800" dirty="0"/>
              <a:t>	2. US: </a:t>
            </a:r>
            <a:r>
              <a:rPr lang="en-US" sz="1800" b="1" dirty="0">
                <a:solidFill>
                  <a:srgbClr val="FF0000"/>
                </a:solidFill>
              </a:rPr>
              <a:t>the interruption or replacement of a scheduled</a:t>
            </a:r>
            <a:r>
              <a:rPr lang="en-US" sz="1800" dirty="0"/>
              <a:t> radio or television program.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E9196F-F9F9-709B-62C8-75845429AB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2D9F6-FF2B-FC51-22A5-979AFD3F7A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Dmitry Akhmetov,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09E0A2-36B8-E06A-4738-07DE8A7A12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A68D3CA-82C9-F602-76BE-F19D968ED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Definitions from 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202124"/>
                </a:solidFill>
                <a:effectLst/>
                <a:latin typeface="Roboto" panose="02000000000000000000" pitchFamily="2" charset="0"/>
                <a:hlinkClick r:id="rId2"/>
              </a:rPr>
              <a:t>Oxford Languages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 · 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202124"/>
                </a:solidFill>
                <a:effectLst/>
                <a:latin typeface="Roboto" panose="02000000000000000000" pitchFamily="2" charset="0"/>
                <a:hlinkClick r:id="rId3"/>
              </a:rPr>
              <a:t>Learn more</a:t>
            </a:r>
            <a:endParaRPr kumimoji="0" lang="en-US" altLang="en-US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057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10091</TotalTime>
  <Words>1527</Words>
  <Application>Microsoft Office PowerPoint</Application>
  <PresentationFormat>Widescreen</PresentationFormat>
  <Paragraphs>124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Unicode MS</vt:lpstr>
      <vt:lpstr>Roboto</vt:lpstr>
      <vt:lpstr>Times New Roman</vt:lpstr>
      <vt:lpstr>Wingdings</vt:lpstr>
      <vt:lpstr>Office Theme</vt:lpstr>
      <vt:lpstr>Document</vt:lpstr>
      <vt:lpstr>Re-thinking latency: the missing pieces</vt:lpstr>
      <vt:lpstr>Problem space for UHR</vt:lpstr>
      <vt:lpstr>Latency problem</vt:lpstr>
      <vt:lpstr>TXOP Preemption for channel occupancy</vt:lpstr>
      <vt:lpstr>EDCA preemption - “before the opportunity is offered to others” </vt:lpstr>
      <vt:lpstr>Another missing link – low latency stream</vt:lpstr>
      <vt:lpstr>Conclusion</vt:lpstr>
      <vt:lpstr>Backup</vt:lpstr>
      <vt:lpstr>Preemption: definition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Akhmetov, Dmitry</cp:lastModifiedBy>
  <cp:revision>7</cp:revision>
  <cp:lastPrinted>1601-01-01T00:00:00Z</cp:lastPrinted>
  <dcterms:created xsi:type="dcterms:W3CDTF">2018-04-11T17:57:35Z</dcterms:created>
  <dcterms:modified xsi:type="dcterms:W3CDTF">2024-03-08T00:56:51Z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