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318" r:id="rId3"/>
    <p:sldId id="4892" r:id="rId4"/>
    <p:sldId id="4913" r:id="rId5"/>
    <p:sldId id="4920" r:id="rId6"/>
    <p:sldId id="4921" r:id="rId7"/>
    <p:sldId id="4922" r:id="rId8"/>
    <p:sldId id="4924" r:id="rId9"/>
    <p:sldId id="4925" r:id="rId10"/>
    <p:sldId id="4927" r:id="rId11"/>
    <p:sldId id="4926" r:id="rId12"/>
    <p:sldId id="4931" r:id="rId13"/>
    <p:sldId id="4930" r:id="rId14"/>
    <p:sldId id="4928" r:id="rId15"/>
    <p:sldId id="314" r:id="rId16"/>
    <p:sldId id="4902" r:id="rId17"/>
    <p:sldId id="490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HU-workfolder\2022-workfolder\sHu-Excel\sHu-work-0106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Spectral Efficiency</a:t>
            </a:r>
            <a:r>
              <a:rPr lang="en-US" baseline="0"/>
              <a:t> of 802.11be Modulation and Coding Schemes</a:t>
            </a:r>
            <a:endParaRPr lang="en-US"/>
          </a:p>
        </c:rich>
      </c:tx>
      <c:layout>
        <c:manualLayout>
          <c:xMode val="edge"/>
          <c:yMode val="edge"/>
          <c:x val="0.17919345975100917"/>
          <c:y val="5.2587171945194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'QAM &amp; Coding Rate'!$Q$42:$Q$57</c:f>
              <c:numCache>
                <c:formatCode>General</c:formatCode>
                <c:ptCount val="1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  <c:pt idx="15">
                  <c:v>13</c:v>
                </c:pt>
              </c:numCache>
            </c:numRef>
          </c:xVal>
          <c:yVal>
            <c:numRef>
              <c:f>'QAM &amp; Coding Rate'!$R$42:$R$57</c:f>
              <c:numCache>
                <c:formatCode>General</c:formatCode>
                <c:ptCount val="16"/>
                <c:pt idx="0">
                  <c:v>0.125</c:v>
                </c:pt>
                <c:pt idx="1">
                  <c:v>0.25</c:v>
                </c:pt>
                <c:pt idx="2">
                  <c:v>0.5</c:v>
                </c:pt>
                <c:pt idx="3">
                  <c:v>1</c:v>
                </c:pt>
                <c:pt idx="4">
                  <c:v>1.5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6</c:v>
                </c:pt>
                <c:pt idx="11">
                  <c:v>6.67</c:v>
                </c:pt>
                <c:pt idx="12">
                  <c:v>7.5</c:v>
                </c:pt>
                <c:pt idx="13">
                  <c:v>8.33</c:v>
                </c:pt>
                <c:pt idx="14">
                  <c:v>9</c:v>
                </c:pt>
                <c:pt idx="15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5C-4F08-8161-7912A9983B2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790504239"/>
        <c:axId val="1790502991"/>
      </c:scatterChart>
      <c:valAx>
        <c:axId val="1790504239"/>
        <c:scaling>
          <c:orientation val="minMax"/>
          <c:max val="13"/>
          <c:min val="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/>
                  <a:t>MCS Level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0502991"/>
        <c:crossesAt val="-2"/>
        <c:crossBetween val="midCat"/>
        <c:majorUnit val="1"/>
      </c:valAx>
      <c:valAx>
        <c:axId val="1790502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/>
                  <a:t>Spectral Efficiency (Data Bits/Subcarrier)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0504239"/>
        <c:crossesAt val="-2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754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167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919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73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56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797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917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1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439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601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588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802.11-24/469r0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New MCSs for 11bn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March.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52400" y="666391"/>
            <a:ext cx="8763000" cy="313110"/>
          </a:xfrm>
        </p:spPr>
        <p:txBody>
          <a:bodyPr>
            <a:noAutofit/>
          </a:bodyPr>
          <a:lstStyle/>
          <a:p>
            <a:r>
              <a:rPr lang="en-US" altLang="zh-TW" sz="2000" dirty="0">
                <a:solidFill>
                  <a:schemeClr val="tx1"/>
                </a:solidFill>
              </a:rPr>
              <a:t>BW80, D-NLOS, 2x2x2, non-BF, SMCE, Scaled Packet Length, ML-Type Rx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66B2F2-E8F4-AAA4-0F96-2E8366803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71" y="2932906"/>
            <a:ext cx="4919259" cy="3657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3630F2-1A69-CC96-8A04-2F48B6A40B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4346" y="4025900"/>
            <a:ext cx="3181492" cy="24241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AEF716-2B3B-2E53-8757-5885133BA6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6719" y="1227733"/>
            <a:ext cx="3047206" cy="25499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C5CB41-1A34-798E-B9A0-0E6B5C10C996}"/>
              </a:ext>
            </a:extLst>
          </p:cNvPr>
          <p:cNvSpPr txBox="1"/>
          <p:nvPr/>
        </p:nvSpPr>
        <p:spPr>
          <a:xfrm>
            <a:off x="282473" y="1371600"/>
            <a:ext cx="5105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Three figures in this page show the Goodput, the MCS index, and </a:t>
            </a:r>
            <a:r>
              <a:rPr lang="en-US" dirty="0" err="1"/>
              <a:t>Gput</a:t>
            </a:r>
            <a:r>
              <a:rPr lang="en-US" dirty="0"/>
              <a:t> gains of {new </a:t>
            </a:r>
            <a:r>
              <a:rPr lang="en-US" dirty="0" err="1"/>
              <a:t>MCS+existing</a:t>
            </a:r>
            <a:r>
              <a:rPr lang="en-US" dirty="0"/>
              <a:t> MCS} vs {existing MCS}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new MCS candidates are only selected with the criteria of the </a:t>
            </a:r>
            <a:r>
              <a:rPr lang="en-US" dirty="0" err="1"/>
              <a:t>Gput</a:t>
            </a:r>
            <a:r>
              <a:rPr lang="en-US" dirty="0"/>
              <a:t> gains &gt;= 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MCS candidates {QPSK+R23,16QAM+R23,16QAM+R56,256QAM+R23} improve the data rate &gt;=5%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71806C-C52E-DDA6-55C2-4252205A7783}"/>
              </a:ext>
            </a:extLst>
          </p:cNvPr>
          <p:cNvSpPr txBox="1"/>
          <p:nvPr/>
        </p:nvSpPr>
        <p:spPr>
          <a:xfrm>
            <a:off x="6078436" y="2059791"/>
            <a:ext cx="457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QPSK</a:t>
            </a:r>
          </a:p>
          <a:p>
            <a:pPr algn="ctr"/>
            <a:r>
              <a:rPr lang="en-US" sz="800" dirty="0"/>
              <a:t>R23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E87946-76DD-C84B-E0D4-34A81118BE03}"/>
              </a:ext>
            </a:extLst>
          </p:cNvPr>
          <p:cNvSpPr txBox="1"/>
          <p:nvPr/>
        </p:nvSpPr>
        <p:spPr>
          <a:xfrm>
            <a:off x="6347221" y="1865114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16QAM</a:t>
            </a:r>
          </a:p>
          <a:p>
            <a:pPr algn="ctr"/>
            <a:r>
              <a:rPr lang="en-US" sz="800" dirty="0"/>
              <a:t>R23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7347EC-775E-EBAD-C10F-24E43F4AA97B}"/>
              </a:ext>
            </a:extLst>
          </p:cNvPr>
          <p:cNvSpPr txBox="1"/>
          <p:nvPr/>
        </p:nvSpPr>
        <p:spPr>
          <a:xfrm>
            <a:off x="6644480" y="1674121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16QAM</a:t>
            </a:r>
          </a:p>
          <a:p>
            <a:pPr algn="ctr"/>
            <a:r>
              <a:rPr lang="en-US" sz="800" dirty="0"/>
              <a:t>R56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CC9C34-7245-423F-DC37-A9BBD73BD577}"/>
              </a:ext>
            </a:extLst>
          </p:cNvPr>
          <p:cNvSpPr txBox="1"/>
          <p:nvPr/>
        </p:nvSpPr>
        <p:spPr>
          <a:xfrm>
            <a:off x="6983014" y="1425889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256QAM</a:t>
            </a:r>
          </a:p>
          <a:p>
            <a:pPr algn="ctr"/>
            <a:r>
              <a:rPr lang="en-US" sz="800" dirty="0"/>
              <a:t>R23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6327944-7B2B-652C-2E17-A8AFAE96367B}"/>
              </a:ext>
            </a:extLst>
          </p:cNvPr>
          <p:cNvSpPr/>
          <p:nvPr/>
        </p:nvSpPr>
        <p:spPr bwMode="auto">
          <a:xfrm>
            <a:off x="2133600" y="5486400"/>
            <a:ext cx="243770" cy="230188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241DF74-72EE-BC21-C81A-E289EAF0B9FC}"/>
              </a:ext>
            </a:extLst>
          </p:cNvPr>
          <p:cNvSpPr/>
          <p:nvPr/>
        </p:nvSpPr>
        <p:spPr bwMode="auto">
          <a:xfrm>
            <a:off x="1593116" y="5791587"/>
            <a:ext cx="214133" cy="217267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5AF263-5372-5D88-9D2A-BD32373C69B6}"/>
              </a:ext>
            </a:extLst>
          </p:cNvPr>
          <p:cNvSpPr/>
          <p:nvPr/>
        </p:nvSpPr>
        <p:spPr bwMode="auto">
          <a:xfrm>
            <a:off x="2534500" y="5269299"/>
            <a:ext cx="243770" cy="230188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6DCA82F-C7F7-FB36-C2C1-472A92EC7FE3}"/>
              </a:ext>
            </a:extLst>
          </p:cNvPr>
          <p:cNvSpPr/>
          <p:nvPr/>
        </p:nvSpPr>
        <p:spPr bwMode="auto">
          <a:xfrm>
            <a:off x="3200400" y="4724400"/>
            <a:ext cx="243770" cy="230188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51CA13-7467-4402-5AF7-BDAC21FF2750}"/>
              </a:ext>
            </a:extLst>
          </p:cNvPr>
          <p:cNvSpPr txBox="1"/>
          <p:nvPr/>
        </p:nvSpPr>
        <p:spPr>
          <a:xfrm>
            <a:off x="2971800" y="4378812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256QAM</a:t>
            </a:r>
          </a:p>
          <a:p>
            <a:pPr algn="ctr"/>
            <a:r>
              <a:rPr lang="en-US" sz="800" dirty="0"/>
              <a:t>R23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90FE38-BFF3-BBE5-80FB-AF8CAF5215D5}"/>
              </a:ext>
            </a:extLst>
          </p:cNvPr>
          <p:cNvSpPr txBox="1"/>
          <p:nvPr/>
        </p:nvSpPr>
        <p:spPr>
          <a:xfrm>
            <a:off x="2317449" y="4965538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16QAM</a:t>
            </a:r>
          </a:p>
          <a:p>
            <a:pPr algn="ctr"/>
            <a:r>
              <a:rPr lang="en-US" sz="800" dirty="0"/>
              <a:t>R56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A2F571-DE9B-CF69-5343-5F77E4BA88CE}"/>
              </a:ext>
            </a:extLst>
          </p:cNvPr>
          <p:cNvSpPr txBox="1"/>
          <p:nvPr/>
        </p:nvSpPr>
        <p:spPr>
          <a:xfrm>
            <a:off x="1794665" y="5195601"/>
            <a:ext cx="594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16QAM</a:t>
            </a:r>
          </a:p>
          <a:p>
            <a:pPr algn="ctr"/>
            <a:r>
              <a:rPr lang="en-US" sz="800" dirty="0"/>
              <a:t>R23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98A55D-B927-3460-6E54-CA03517371F1}"/>
              </a:ext>
            </a:extLst>
          </p:cNvPr>
          <p:cNvSpPr txBox="1"/>
          <p:nvPr/>
        </p:nvSpPr>
        <p:spPr>
          <a:xfrm>
            <a:off x="1447800" y="5493594"/>
            <a:ext cx="457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QPSK</a:t>
            </a:r>
          </a:p>
          <a:p>
            <a:pPr algn="ctr"/>
            <a:r>
              <a:rPr lang="en-US" sz="800" dirty="0"/>
              <a:t>R23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945CB94-30C1-3E75-AE23-FE375522E86D}"/>
              </a:ext>
            </a:extLst>
          </p:cNvPr>
          <p:cNvCxnSpPr>
            <a:cxnSpLocks/>
          </p:cNvCxnSpPr>
          <p:nvPr/>
        </p:nvCxnSpPr>
        <p:spPr bwMode="auto">
          <a:xfrm flipV="1">
            <a:off x="5791200" y="5853371"/>
            <a:ext cx="2667000" cy="1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897D47-16DE-6018-DA2E-31878978190A}"/>
              </a:ext>
            </a:extLst>
          </p:cNvPr>
          <p:cNvSpPr txBox="1"/>
          <p:nvPr/>
        </p:nvSpPr>
        <p:spPr>
          <a:xfrm>
            <a:off x="7469592" y="5607150"/>
            <a:ext cx="10743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Gput</a:t>
            </a:r>
            <a:r>
              <a:rPr lang="en-US" sz="1000" dirty="0"/>
              <a:t> gain &gt;= 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2FCAF9-7F0E-8205-F56A-1542B50C3179}"/>
              </a:ext>
            </a:extLst>
          </p:cNvPr>
          <p:cNvSpPr txBox="1"/>
          <p:nvPr/>
        </p:nvSpPr>
        <p:spPr>
          <a:xfrm>
            <a:off x="4780188" y="260126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This MCS candidate is not selected due to small SNR region span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4C7B67D-1B98-A9F8-72DB-716C4BEA730C}"/>
              </a:ext>
            </a:extLst>
          </p:cNvPr>
          <p:cNvCxnSpPr/>
          <p:nvPr/>
        </p:nvCxnSpPr>
        <p:spPr bwMode="auto">
          <a:xfrm flipV="1">
            <a:off x="5715000" y="2601267"/>
            <a:ext cx="363436" cy="2308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B9CE0EA-40C1-E872-7B61-155B4278F13E}"/>
              </a:ext>
            </a:extLst>
          </p:cNvPr>
          <p:cNvCxnSpPr/>
          <p:nvPr/>
        </p:nvCxnSpPr>
        <p:spPr bwMode="auto">
          <a:xfrm>
            <a:off x="5715000" y="2832099"/>
            <a:ext cx="304800" cy="1546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8536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6E749645-B29F-B232-35CE-7187B9992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314962"/>
            <a:ext cx="7315200" cy="4119402"/>
          </a:xfrm>
          <a:prstGeom prst="rect">
            <a:avLst/>
          </a:prstGeom>
        </p:spPr>
      </p:pic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52399" y="666391"/>
            <a:ext cx="8721811" cy="313110"/>
          </a:xfrm>
        </p:spPr>
        <p:txBody>
          <a:bodyPr>
            <a:noAutofit/>
          </a:bodyPr>
          <a:lstStyle/>
          <a:p>
            <a:r>
              <a:rPr lang="en-US" altLang="zh-TW" sz="2000" dirty="0">
                <a:solidFill>
                  <a:schemeClr val="tx1"/>
                </a:solidFill>
              </a:rPr>
              <a:t>BW80, D-NLOS, 2x2x2, non-BF, SMCE, Scaled Packet Length, ML-Type Rx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D979D6-297B-A0D8-26D0-9878D4A53EA1}"/>
              </a:ext>
            </a:extLst>
          </p:cNvPr>
          <p:cNvSpPr txBox="1"/>
          <p:nvPr/>
        </p:nvSpPr>
        <p:spPr>
          <a:xfrm>
            <a:off x="566737" y="1076800"/>
            <a:ext cx="8010525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The PER curves for the selected extra MCSs are plotted together with the existing MCSs as below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Selected new MCSs can fill up the sensitivity SNR gap &amp; improve the data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The following figure shows that, </a:t>
            </a:r>
            <a:r>
              <a:rPr lang="en-US" sz="1100" u="sng" dirty="0"/>
              <a:t>by using ML-Type receiver</a:t>
            </a:r>
            <a:r>
              <a:rPr lang="en-US" sz="11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/>
              <a:t>New MCS with {QPSK, 2/3} may be added between existing MCS-1 &amp; 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/>
              <a:t>New MCS with {16QAM, 2/3} may be added between existing MCS-3 &amp; 4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/>
              <a:t>New MCS with {16QAM, 5/6} may be added between existing MCS-4 &amp; 5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/>
              <a:t>New MCS with {256QAM, 2/3} may be added between existing MCS-7 &amp; 8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650EF5-E98B-83C0-356F-45448F74101B}"/>
              </a:ext>
            </a:extLst>
          </p:cNvPr>
          <p:cNvSpPr/>
          <p:nvPr/>
        </p:nvSpPr>
        <p:spPr bwMode="auto">
          <a:xfrm>
            <a:off x="2169816" y="4215254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5271F15-E035-E580-3BBD-F2AADBAD5832}"/>
              </a:ext>
            </a:extLst>
          </p:cNvPr>
          <p:cNvSpPr/>
          <p:nvPr/>
        </p:nvSpPr>
        <p:spPr bwMode="auto">
          <a:xfrm>
            <a:off x="3048000" y="4222263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A825B1-1576-F477-CAD8-A018D4EE61C7}"/>
              </a:ext>
            </a:extLst>
          </p:cNvPr>
          <p:cNvSpPr/>
          <p:nvPr/>
        </p:nvSpPr>
        <p:spPr bwMode="auto">
          <a:xfrm>
            <a:off x="3464987" y="4189997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5078B3B-44CC-842B-8A31-9FF51A5E045F}"/>
              </a:ext>
            </a:extLst>
          </p:cNvPr>
          <p:cNvSpPr/>
          <p:nvPr/>
        </p:nvSpPr>
        <p:spPr bwMode="auto">
          <a:xfrm>
            <a:off x="4455816" y="4222263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18F0B6-7DE7-1410-BD2B-83FD45A90D66}"/>
              </a:ext>
            </a:extLst>
          </p:cNvPr>
          <p:cNvSpPr txBox="1"/>
          <p:nvPr/>
        </p:nvSpPr>
        <p:spPr>
          <a:xfrm>
            <a:off x="1803716" y="39147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QPSK</a:t>
            </a:r>
          </a:p>
          <a:p>
            <a:r>
              <a:rPr lang="en-US" sz="900" dirty="0"/>
              <a:t>+R2/3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D10CD6-05AC-F0CE-EEB7-462F8712DAEF}"/>
              </a:ext>
            </a:extLst>
          </p:cNvPr>
          <p:cNvSpPr txBox="1"/>
          <p:nvPr/>
        </p:nvSpPr>
        <p:spPr>
          <a:xfrm>
            <a:off x="2670229" y="392212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16QAM</a:t>
            </a:r>
          </a:p>
          <a:p>
            <a:r>
              <a:rPr lang="en-US" sz="900" dirty="0"/>
              <a:t>+R2/3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E9A6B5-D690-F41E-02C4-43777C3EEE3A}"/>
              </a:ext>
            </a:extLst>
          </p:cNvPr>
          <p:cNvSpPr txBox="1"/>
          <p:nvPr/>
        </p:nvSpPr>
        <p:spPr>
          <a:xfrm>
            <a:off x="3419432" y="384148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16QAM</a:t>
            </a:r>
          </a:p>
          <a:p>
            <a:r>
              <a:rPr lang="en-US" sz="900" dirty="0"/>
              <a:t>+R5/6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48BF53-AF51-4B8A-C10B-8F93EB99107A}"/>
              </a:ext>
            </a:extLst>
          </p:cNvPr>
          <p:cNvSpPr txBox="1"/>
          <p:nvPr/>
        </p:nvSpPr>
        <p:spPr>
          <a:xfrm>
            <a:off x="4455816" y="381188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256QAM</a:t>
            </a:r>
          </a:p>
          <a:p>
            <a:r>
              <a:rPr lang="en-US" sz="900" dirty="0"/>
              <a:t>+R2/3</a:t>
            </a:r>
          </a:p>
        </p:txBody>
      </p:sp>
    </p:spTree>
    <p:extLst>
      <p:ext uri="{BB962C8B-B14F-4D97-AF65-F5344CB8AC3E}">
        <p14:creationId xmlns:p14="http://schemas.microsoft.com/office/powerpoint/2010/main" val="273694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187D129-66A8-ED7F-4BFE-433A12D99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696444"/>
            <a:ext cx="6592975" cy="4474536"/>
          </a:xfrm>
          <a:prstGeom prst="rect">
            <a:avLst/>
          </a:prstGeom>
        </p:spPr>
      </p:pic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Spectral Efficiency after Adding New MCSs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771525" y="1155731"/>
            <a:ext cx="7772400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Adding the selected new MCSs can also fill up the efficiency gaps</a:t>
            </a:r>
            <a:endParaRPr lang="en-US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A2846D-F397-CD72-C37C-AFCEDBA6CA77}"/>
              </a:ext>
            </a:extLst>
          </p:cNvPr>
          <p:cNvSpPr/>
          <p:nvPr/>
        </p:nvSpPr>
        <p:spPr bwMode="auto">
          <a:xfrm>
            <a:off x="3711090" y="4313823"/>
            <a:ext cx="2286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F888E2-EA28-21B4-A12A-9A0BFC63D56B}"/>
              </a:ext>
            </a:extLst>
          </p:cNvPr>
          <p:cNvSpPr/>
          <p:nvPr/>
        </p:nvSpPr>
        <p:spPr bwMode="auto">
          <a:xfrm>
            <a:off x="5021782" y="3628912"/>
            <a:ext cx="312217" cy="36933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07834B-4149-0AD6-9B3B-8436E085BC38}"/>
              </a:ext>
            </a:extLst>
          </p:cNvPr>
          <p:cNvSpPr/>
          <p:nvPr/>
        </p:nvSpPr>
        <p:spPr bwMode="auto">
          <a:xfrm>
            <a:off x="3258606" y="4570276"/>
            <a:ext cx="2286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820492F-E845-9DBB-8FAD-54837E802BF9}"/>
              </a:ext>
            </a:extLst>
          </p:cNvPr>
          <p:cNvSpPr/>
          <p:nvPr/>
        </p:nvSpPr>
        <p:spPr bwMode="auto">
          <a:xfrm>
            <a:off x="2362200" y="5029200"/>
            <a:ext cx="2286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323488-8546-3660-9A20-24FC5E4A95E1}"/>
              </a:ext>
            </a:extLst>
          </p:cNvPr>
          <p:cNvSpPr txBox="1"/>
          <p:nvPr/>
        </p:nvSpPr>
        <p:spPr>
          <a:xfrm>
            <a:off x="2133600" y="459967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QPSK</a:t>
            </a:r>
          </a:p>
          <a:p>
            <a:r>
              <a:rPr lang="en-US" sz="900" dirty="0"/>
              <a:t>+R2/3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B4B64-7AC5-3EFA-2616-1DD7EAF4EA11}"/>
              </a:ext>
            </a:extLst>
          </p:cNvPr>
          <p:cNvSpPr txBox="1"/>
          <p:nvPr/>
        </p:nvSpPr>
        <p:spPr>
          <a:xfrm>
            <a:off x="2920422" y="42197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16QAM</a:t>
            </a:r>
          </a:p>
          <a:p>
            <a:r>
              <a:rPr lang="en-US" sz="900" dirty="0"/>
              <a:t>+R2/3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3D7304-21B9-73F5-6D88-14AAA9EF791B}"/>
              </a:ext>
            </a:extLst>
          </p:cNvPr>
          <p:cNvSpPr txBox="1"/>
          <p:nvPr/>
        </p:nvSpPr>
        <p:spPr>
          <a:xfrm>
            <a:off x="3487206" y="393371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16QAM</a:t>
            </a:r>
          </a:p>
          <a:p>
            <a:r>
              <a:rPr lang="en-US" sz="900" dirty="0"/>
              <a:t>+R5/6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3BF96F-FE72-CDAE-51F4-68A1BD96AB3C}"/>
              </a:ext>
            </a:extLst>
          </p:cNvPr>
          <p:cNvSpPr txBox="1"/>
          <p:nvPr/>
        </p:nvSpPr>
        <p:spPr>
          <a:xfrm>
            <a:off x="4624082" y="3392646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256QAM</a:t>
            </a:r>
          </a:p>
          <a:p>
            <a:r>
              <a:rPr lang="en-US" sz="900" dirty="0"/>
              <a:t>+R2/3</a:t>
            </a:r>
          </a:p>
        </p:txBody>
      </p:sp>
    </p:spTree>
    <p:extLst>
      <p:ext uri="{BB962C8B-B14F-4D97-AF65-F5344CB8AC3E}">
        <p14:creationId xmlns:p14="http://schemas.microsoft.com/office/powerpoint/2010/main" val="86139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601516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Summary of Simulations and Observations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1B14DE-AE18-ED33-9C0B-56999185EB4D}"/>
              </a:ext>
            </a:extLst>
          </p:cNvPr>
          <p:cNvSpPr txBox="1"/>
          <p:nvPr/>
        </p:nvSpPr>
        <p:spPr>
          <a:xfrm>
            <a:off x="5715000" y="2667000"/>
            <a:ext cx="3124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behavior of combinations of QAM &amp; Code rate is different not only for  AWGN vs multipath fading channels but also for: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dirty="0"/>
              <a:t>Tx &amp; Rx antenna config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dirty="0"/>
              <a:t>Type of MIMO detector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dirty="0" err="1"/>
              <a:t>etc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most of practical scenarios &amp; settings, the proposed four new MCS candidates can fill the SNR gap and improve the system throughput by 5%~30%</a:t>
            </a:r>
          </a:p>
          <a:p>
            <a:endParaRPr lang="en-US" sz="1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7C7BA8-BF9F-405C-4874-4B36A7B59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39172"/>
              </p:ext>
            </p:extLst>
          </p:nvPr>
        </p:nvGraphicFramePr>
        <p:xfrm>
          <a:off x="457200" y="971266"/>
          <a:ext cx="4710908" cy="5447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012">
                  <a:extLst>
                    <a:ext uri="{9D8B030D-6E8A-4147-A177-3AD203B41FA5}">
                      <a16:colId xmlns:a16="http://schemas.microsoft.com/office/drawing/2014/main" val="1527222509"/>
                    </a:ext>
                  </a:extLst>
                </a:gridCol>
                <a:gridCol w="332012">
                  <a:extLst>
                    <a:ext uri="{9D8B030D-6E8A-4147-A177-3AD203B41FA5}">
                      <a16:colId xmlns:a16="http://schemas.microsoft.com/office/drawing/2014/main" val="2638623483"/>
                    </a:ext>
                  </a:extLst>
                </a:gridCol>
                <a:gridCol w="332012">
                  <a:extLst>
                    <a:ext uri="{9D8B030D-6E8A-4147-A177-3AD203B41FA5}">
                      <a16:colId xmlns:a16="http://schemas.microsoft.com/office/drawing/2014/main" val="3270464505"/>
                    </a:ext>
                  </a:extLst>
                </a:gridCol>
                <a:gridCol w="732534">
                  <a:extLst>
                    <a:ext uri="{9D8B030D-6E8A-4147-A177-3AD203B41FA5}">
                      <a16:colId xmlns:a16="http://schemas.microsoft.com/office/drawing/2014/main" val="2374702526"/>
                    </a:ext>
                  </a:extLst>
                </a:gridCol>
                <a:gridCol w="326742">
                  <a:extLst>
                    <a:ext uri="{9D8B030D-6E8A-4147-A177-3AD203B41FA5}">
                      <a16:colId xmlns:a16="http://schemas.microsoft.com/office/drawing/2014/main" val="1296824888"/>
                    </a:ext>
                  </a:extLst>
                </a:gridCol>
                <a:gridCol w="732534">
                  <a:extLst>
                    <a:ext uri="{9D8B030D-6E8A-4147-A177-3AD203B41FA5}">
                      <a16:colId xmlns:a16="http://schemas.microsoft.com/office/drawing/2014/main" val="1134378972"/>
                    </a:ext>
                  </a:extLst>
                </a:gridCol>
                <a:gridCol w="732534">
                  <a:extLst>
                    <a:ext uri="{9D8B030D-6E8A-4147-A177-3AD203B41FA5}">
                      <a16:colId xmlns:a16="http://schemas.microsoft.com/office/drawing/2014/main" val="3631355170"/>
                    </a:ext>
                  </a:extLst>
                </a:gridCol>
                <a:gridCol w="1190528">
                  <a:extLst>
                    <a:ext uri="{9D8B030D-6E8A-4147-A177-3AD203B41FA5}">
                      <a16:colId xmlns:a16="http://schemas.microsoft.com/office/drawing/2014/main" val="299637160"/>
                    </a:ext>
                  </a:extLst>
                </a:gridCol>
              </a:tblGrid>
              <a:tr h="274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Nss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Config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BF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Channel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PktLen (Bytes)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BW (MHz)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New MCS candidates to achieve </a:t>
                      </a:r>
                      <a:r>
                        <a:rPr lang="en-US" sz="700" u="none" strike="noStrike" dirty="0" err="1">
                          <a:effectLst/>
                        </a:rPr>
                        <a:t>Gput</a:t>
                      </a:r>
                      <a:r>
                        <a:rPr lang="en-US" sz="700" u="none" strike="noStrike" dirty="0">
                          <a:effectLst/>
                        </a:rPr>
                        <a:t> gain (&gt;= 5%)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6217058"/>
                  </a:ext>
                </a:extLst>
              </a:tr>
              <a:tr h="106723"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1T1R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AWGN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263691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AWGN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5279415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AWGN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2306516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AWGN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6894834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AWGN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4970596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4328993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136680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4234335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6365916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10644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129188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2048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405669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3649955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570652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2048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6691759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651739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643201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1382782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2048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26393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4655755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1T4R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2048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016310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2T1R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707066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432476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8283919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92632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4T1R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4776502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268462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358136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3386895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9577397"/>
                  </a:ext>
                </a:extLst>
              </a:tr>
              <a:tr h="106723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251107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728751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561289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680377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3508990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2921898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1458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{C1,C3}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296475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2715094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9590163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0711792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5227374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3719407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2T2R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scaled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{C1,C2,C3,C4}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0367308"/>
                  </a:ext>
                </a:extLst>
              </a:tr>
              <a:tr h="1067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3T3R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{C1,C2,C3}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0120143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3T3R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{C1,C2,C3}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8079793"/>
                  </a:ext>
                </a:extLst>
              </a:tr>
              <a:tr h="1067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4T4R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D-NLOS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{C1,C2,C3}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5170829"/>
                  </a:ext>
                </a:extLst>
              </a:tr>
              <a:tr h="106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4T4R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B-LOS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4096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{C1,C2,C3}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1" marR="3381" marT="338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44743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24568C-B58A-0CB0-C3BB-F6F02B27C910}"/>
              </a:ext>
            </a:extLst>
          </p:cNvPr>
          <p:cNvSpPr txBox="1"/>
          <p:nvPr/>
        </p:nvSpPr>
        <p:spPr>
          <a:xfrm>
            <a:off x="6096000" y="1159796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NOTE:</a:t>
            </a:r>
          </a:p>
          <a:p>
            <a:r>
              <a:rPr lang="en-US" dirty="0"/>
              <a:t>C1 for QPSK+R2/3</a:t>
            </a:r>
          </a:p>
          <a:p>
            <a:r>
              <a:rPr lang="en-US" dirty="0"/>
              <a:t>C2 for 16QAM+R2/3</a:t>
            </a:r>
          </a:p>
          <a:p>
            <a:r>
              <a:rPr lang="en-US" dirty="0"/>
              <a:t>C3 for 16QAM+R5/6</a:t>
            </a:r>
          </a:p>
          <a:p>
            <a:r>
              <a:rPr lang="en-US" dirty="0"/>
              <a:t>C4 for 256QAM+R2/3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CEE470F-1D00-1F48-28C0-A2772E675AB7}"/>
              </a:ext>
            </a:extLst>
          </p:cNvPr>
          <p:cNvCxnSpPr/>
          <p:nvPr/>
        </p:nvCxnSpPr>
        <p:spPr bwMode="auto">
          <a:xfrm flipH="1">
            <a:off x="4952206" y="1371600"/>
            <a:ext cx="1143794" cy="296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6467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Summary of Simulations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045FDF-93A7-81D0-F266-7A0C4C74C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347" y="3239888"/>
            <a:ext cx="4100226" cy="258453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B77B83E-45F8-EA7A-E880-63B59AC3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270239"/>
              </p:ext>
            </p:extLst>
          </p:nvPr>
        </p:nvGraphicFramePr>
        <p:xfrm>
          <a:off x="1752600" y="2030816"/>
          <a:ext cx="5358961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062">
                  <a:extLst>
                    <a:ext uri="{9D8B030D-6E8A-4147-A177-3AD203B41FA5}">
                      <a16:colId xmlns:a16="http://schemas.microsoft.com/office/drawing/2014/main" val="1072461765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359078466"/>
                    </a:ext>
                  </a:extLst>
                </a:gridCol>
                <a:gridCol w="1017884">
                  <a:extLst>
                    <a:ext uri="{9D8B030D-6E8A-4147-A177-3AD203B41FA5}">
                      <a16:colId xmlns:a16="http://schemas.microsoft.com/office/drawing/2014/main" val="4043521544"/>
                    </a:ext>
                  </a:extLst>
                </a:gridCol>
                <a:gridCol w="988970">
                  <a:extLst>
                    <a:ext uri="{9D8B030D-6E8A-4147-A177-3AD203B41FA5}">
                      <a16:colId xmlns:a16="http://schemas.microsoft.com/office/drawing/2014/main" val="19371263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66518482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New MCS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(QPSK+R2/3)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(16QAM+R2/3)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(16QAM+R5/6)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(256QAM+R2/3)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8556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Count of Selected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7962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of selected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97.87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68.09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51.06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7085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392C32B-3DD8-8FB3-6A27-CA70F3E59795}"/>
              </a:ext>
            </a:extLst>
          </p:cNvPr>
          <p:cNvSpPr txBox="1"/>
          <p:nvPr/>
        </p:nvSpPr>
        <p:spPr>
          <a:xfrm>
            <a:off x="676275" y="1194693"/>
            <a:ext cx="802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There are total 47 cases considered in the simulations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following table summarizes the number of times (or occurrence count) for a new MCS is selected over 47 cases with the MCS selection criteria of </a:t>
            </a:r>
            <a:r>
              <a:rPr lang="en-US" dirty="0" err="1"/>
              <a:t>Tput</a:t>
            </a:r>
            <a:r>
              <a:rPr lang="en-US" dirty="0"/>
              <a:t> gain &gt;= 5%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70BB42-592B-4DA9-B440-E6C1A8521360}"/>
              </a:ext>
            </a:extLst>
          </p:cNvPr>
          <p:cNvSpPr txBox="1"/>
          <p:nvPr/>
        </p:nvSpPr>
        <p:spPr>
          <a:xfrm>
            <a:off x="3146825" y="5661353"/>
            <a:ext cx="424208" cy="3360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rgbClr val="1717A3"/>
                </a:solidFill>
              </a:rPr>
              <a:t>QPSK</a:t>
            </a:r>
          </a:p>
          <a:p>
            <a:pPr algn="ctr"/>
            <a:r>
              <a:rPr lang="en-US" sz="1000" b="1" dirty="0">
                <a:solidFill>
                  <a:srgbClr val="1717A3"/>
                </a:solidFill>
              </a:rPr>
              <a:t>+R2/3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1BE48-8B94-4F71-C3BF-5D5E833AA1B1}"/>
              </a:ext>
            </a:extLst>
          </p:cNvPr>
          <p:cNvSpPr txBox="1"/>
          <p:nvPr/>
        </p:nvSpPr>
        <p:spPr>
          <a:xfrm>
            <a:off x="4097786" y="5666878"/>
            <a:ext cx="424208" cy="3360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rgbClr val="1717A3"/>
                </a:solidFill>
              </a:rPr>
              <a:t>16QAM</a:t>
            </a:r>
          </a:p>
          <a:p>
            <a:pPr algn="ctr"/>
            <a:r>
              <a:rPr lang="en-US" sz="1000" b="1" dirty="0">
                <a:solidFill>
                  <a:srgbClr val="1717A3"/>
                </a:solidFill>
              </a:rPr>
              <a:t>+R2/3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ADACED-4388-A571-510F-FE60C5855D45}"/>
              </a:ext>
            </a:extLst>
          </p:cNvPr>
          <p:cNvSpPr txBox="1"/>
          <p:nvPr/>
        </p:nvSpPr>
        <p:spPr>
          <a:xfrm>
            <a:off x="4977350" y="5671434"/>
            <a:ext cx="424208" cy="35389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rgbClr val="1717A3"/>
                </a:solidFill>
              </a:rPr>
              <a:t>16QAM</a:t>
            </a:r>
          </a:p>
          <a:p>
            <a:pPr algn="ctr"/>
            <a:r>
              <a:rPr lang="en-US" sz="1000" b="1" dirty="0">
                <a:solidFill>
                  <a:srgbClr val="1717A3"/>
                </a:solidFill>
              </a:rPr>
              <a:t>+R5/6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050320-0999-2E78-3E78-8CE043F5F8E9}"/>
              </a:ext>
            </a:extLst>
          </p:cNvPr>
          <p:cNvSpPr txBox="1"/>
          <p:nvPr/>
        </p:nvSpPr>
        <p:spPr>
          <a:xfrm>
            <a:off x="5863264" y="5630957"/>
            <a:ext cx="539047" cy="35389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000" b="1" dirty="0">
                <a:solidFill>
                  <a:srgbClr val="1717A3"/>
                </a:solidFill>
              </a:rPr>
              <a:t>256QAM</a:t>
            </a:r>
          </a:p>
          <a:p>
            <a:pPr algn="ctr"/>
            <a:r>
              <a:rPr lang="en-US" sz="1000" b="1" dirty="0">
                <a:solidFill>
                  <a:srgbClr val="1717A3"/>
                </a:solidFill>
              </a:rPr>
              <a:t>+R2/3</a:t>
            </a:r>
          </a:p>
        </p:txBody>
      </p:sp>
    </p:spTree>
    <p:extLst>
      <p:ext uri="{BB962C8B-B14F-4D97-AF65-F5344CB8AC3E}">
        <p14:creationId xmlns:p14="http://schemas.microsoft.com/office/powerpoint/2010/main" val="396119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studied the performance and spectral efficiency of current MCSs in 11be. </a:t>
            </a:r>
          </a:p>
          <a:p>
            <a:pPr lvl="1"/>
            <a:r>
              <a:rPr lang="en-GB" dirty="0"/>
              <a:t>There are 3-4dBs SNR gap between some adjacent MCSs. </a:t>
            </a:r>
          </a:p>
          <a:p>
            <a:pPr lvl="1"/>
            <a:r>
              <a:rPr lang="en-GB" dirty="0"/>
              <a:t>There are about 1bit spectral efficiency gap between some adjacent MCSs.</a:t>
            </a:r>
          </a:p>
          <a:p>
            <a:r>
              <a:rPr lang="en-GB" dirty="0"/>
              <a:t>We propose to adding new MCSs to fill the sensitivity SNR requirement gap between adjacent MCSs to achieve higher throughput, better reliability, more accurate link adaptation</a:t>
            </a:r>
            <a:endParaRPr lang="en-US" dirty="0"/>
          </a:p>
          <a:p>
            <a:r>
              <a:rPr lang="en-US" dirty="0"/>
              <a:t>Our simulations and analysis show that</a:t>
            </a:r>
          </a:p>
          <a:p>
            <a:pPr lvl="1"/>
            <a:r>
              <a:rPr lang="en-US" sz="1600" dirty="0"/>
              <a:t>The finer MCSs can improve the throughput by 5%~30% for most of the scenarios</a:t>
            </a:r>
          </a:p>
          <a:p>
            <a:pPr lvl="1"/>
            <a:r>
              <a:rPr lang="en-US" sz="1600" dirty="0"/>
              <a:t>The combinations of {QPSK, 16QAM, 256QAM} + R=2/3 and 16QAM+R=5/6 could be considered as the new MCSs for 11bn</a:t>
            </a:r>
          </a:p>
          <a:p>
            <a:r>
              <a:rPr lang="en-US" sz="1800" dirty="0"/>
              <a:t>The new MCSs can be considered as the fundamental base for both EQM and UEQM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adding new MCS level(s) for 11bn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2954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dirty="0"/>
              <a:t>adding the following modulation and code rate combinations as the new MCSs for 11bn?</a:t>
            </a:r>
          </a:p>
          <a:p>
            <a:pPr lvl="2"/>
            <a:r>
              <a:rPr lang="en-US" sz="1400" dirty="0"/>
              <a:t>Modulations of {QPSK, 16QAM, 256QAM} with code rate R=2/3 </a:t>
            </a:r>
          </a:p>
          <a:p>
            <a:pPr lvl="2"/>
            <a:r>
              <a:rPr lang="en-US" sz="1400" dirty="0"/>
              <a:t>Modulation of 16QAM with code rate R=5/6</a:t>
            </a:r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There are total 16 MCS levels (MCS0~15) in current generation Wi-Fi7/11be.  The sensitivity SNR requirement (e.g. at 10% PER) gaps between some neighbor MCSs is quite large, e.g. &gt; 3.5dB between MCS-2 &amp; 3,  and &gt; 4dB between MCS-4 &amp; 5 under AWGN, etc.</a:t>
            </a:r>
          </a:p>
          <a:p>
            <a:r>
              <a:rPr lang="en-US" sz="1800" dirty="0"/>
              <a:t>Furthermore, current generation Wi-Fi 7 only uses half of all possible combinations of modulation and code rate </a:t>
            </a:r>
          </a:p>
          <a:p>
            <a:r>
              <a:rPr lang="en-US" sz="1800" dirty="0"/>
              <a:t>Code rate R=2/3 is only used for MCS5 so far, it is impossible for 2/3 code rate to be used for unequal modulation (UEQM) </a:t>
            </a:r>
          </a:p>
          <a:p>
            <a:r>
              <a:rPr lang="en-US" sz="1800" dirty="0"/>
              <a:t>New MCSs could be considered in next generation Wi-Fi 8 by using some of the non-used possible modulation and code rate combinations to achieve higher throughput, better reliability, better UEQM performance and more accurate link adaptation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228600"/>
            <a:ext cx="1208087" cy="381000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MCSs in 11be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F9A6FD-883F-E45E-A1A9-DC5DE40CC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40248"/>
              </p:ext>
            </p:extLst>
          </p:nvPr>
        </p:nvGraphicFramePr>
        <p:xfrm>
          <a:off x="1447800" y="1981200"/>
          <a:ext cx="5943600" cy="3167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8668">
                  <a:extLst>
                    <a:ext uri="{9D8B030D-6E8A-4147-A177-3AD203B41FA5}">
                      <a16:colId xmlns:a16="http://schemas.microsoft.com/office/drawing/2014/main" val="2049015094"/>
                    </a:ext>
                  </a:extLst>
                </a:gridCol>
                <a:gridCol w="1026233">
                  <a:extLst>
                    <a:ext uri="{9D8B030D-6E8A-4147-A177-3AD203B41FA5}">
                      <a16:colId xmlns:a16="http://schemas.microsoft.com/office/drawing/2014/main" val="1348270818"/>
                    </a:ext>
                  </a:extLst>
                </a:gridCol>
                <a:gridCol w="1026233">
                  <a:extLst>
                    <a:ext uri="{9D8B030D-6E8A-4147-A177-3AD203B41FA5}">
                      <a16:colId xmlns:a16="http://schemas.microsoft.com/office/drawing/2014/main" val="2102166838"/>
                    </a:ext>
                  </a:extLst>
                </a:gridCol>
                <a:gridCol w="1026233">
                  <a:extLst>
                    <a:ext uri="{9D8B030D-6E8A-4147-A177-3AD203B41FA5}">
                      <a16:colId xmlns:a16="http://schemas.microsoft.com/office/drawing/2014/main" val="2653703564"/>
                    </a:ext>
                  </a:extLst>
                </a:gridCol>
                <a:gridCol w="1026233">
                  <a:extLst>
                    <a:ext uri="{9D8B030D-6E8A-4147-A177-3AD203B41FA5}">
                      <a16:colId xmlns:a16="http://schemas.microsoft.com/office/drawing/2014/main" val="1407146740"/>
                    </a:ext>
                  </a:extLst>
                </a:gridCol>
              </a:tblGrid>
              <a:tr h="410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1/2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2/3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3/4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5/6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7436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BPSK+DCM+DUP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MCS14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349989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BPSK+DCM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886306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BPSK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MCS0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20784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QPSK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MCS2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53259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16QAM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70C0"/>
                          </a:solidFill>
                          <a:effectLst/>
                        </a:rPr>
                        <a:t>MCS3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MCS4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04113"/>
                  </a:ext>
                </a:extLst>
              </a:tr>
              <a:tr h="286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64QAM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MCS7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26980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256QAM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231281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1024QAM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MCS10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MCS11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741246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4096QAM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rgbClr val="0070C0"/>
                          </a:solidFill>
                          <a:effectLst/>
                        </a:rPr>
                        <a:t>MCS12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MCS13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618800"/>
                  </a:ext>
                </a:extLst>
              </a:tr>
            </a:tbl>
          </a:graphicData>
        </a:graphic>
      </p:graphicFrame>
      <p:sp>
        <p:nvSpPr>
          <p:cNvPr id="9" name="Left Brace 8">
            <a:extLst>
              <a:ext uri="{FF2B5EF4-FFF2-40B4-BE49-F238E27FC236}">
                <a16:creationId xmlns:a16="http://schemas.microsoft.com/office/drawing/2014/main" id="{15B7BDE4-5775-E567-0823-C829073E979F}"/>
              </a:ext>
            </a:extLst>
          </p:cNvPr>
          <p:cNvSpPr/>
          <p:nvPr/>
        </p:nvSpPr>
        <p:spPr bwMode="auto">
          <a:xfrm>
            <a:off x="1079500" y="2942010"/>
            <a:ext cx="304800" cy="210125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AC2359-9B41-2722-C345-D3D933CF47FD}"/>
              </a:ext>
            </a:extLst>
          </p:cNvPr>
          <p:cNvSpPr txBox="1"/>
          <p:nvPr/>
        </p:nvSpPr>
        <p:spPr>
          <a:xfrm rot="5400000">
            <a:off x="231992" y="3861754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7 modulations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82DBFC37-AAFA-F578-2767-D60453BF98A3}"/>
              </a:ext>
            </a:extLst>
          </p:cNvPr>
          <p:cNvSpPr/>
          <p:nvPr/>
        </p:nvSpPr>
        <p:spPr bwMode="auto">
          <a:xfrm rot="5400000">
            <a:off x="5196036" y="-246235"/>
            <a:ext cx="304800" cy="408593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64CF1E-9440-266B-0638-7680C1022404}"/>
              </a:ext>
            </a:extLst>
          </p:cNvPr>
          <p:cNvSpPr txBox="1"/>
          <p:nvPr/>
        </p:nvSpPr>
        <p:spPr>
          <a:xfrm>
            <a:off x="4889500" y="1320518"/>
            <a:ext cx="1167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 code rates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5CCA06-FD7D-1B01-40D5-BBE17BEBF7CD}"/>
              </a:ext>
            </a:extLst>
          </p:cNvPr>
          <p:cNvSpPr/>
          <p:nvPr/>
        </p:nvSpPr>
        <p:spPr bwMode="auto">
          <a:xfrm>
            <a:off x="3276600" y="2977037"/>
            <a:ext cx="4114800" cy="220361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5E8EB6-8602-BE02-5D98-DE5E47329091}"/>
              </a:ext>
            </a:extLst>
          </p:cNvPr>
          <p:cNvSpPr txBox="1"/>
          <p:nvPr/>
        </p:nvSpPr>
        <p:spPr>
          <a:xfrm>
            <a:off x="3305470" y="5558732"/>
            <a:ext cx="375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Total 14 combinations are not used yet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B2F6D1-52C6-7EF0-BE2A-2B5CFB3913AD}"/>
              </a:ext>
            </a:extLst>
          </p:cNvPr>
          <p:cNvCxnSpPr/>
          <p:nvPr/>
        </p:nvCxnSpPr>
        <p:spPr bwMode="auto">
          <a:xfrm flipH="1" flipV="1">
            <a:off x="4648200" y="4953000"/>
            <a:ext cx="304006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7902BF-DEF2-8CF4-CF3C-6EA5BEE62FA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87788" y="4709262"/>
            <a:ext cx="1064418" cy="9295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Spectral Efficiency for All MCS Levels in 11be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08BB9F-BEFD-CBAD-AE94-2564891D3045}"/>
              </a:ext>
            </a:extLst>
          </p:cNvPr>
          <p:cNvSpPr txBox="1"/>
          <p:nvPr/>
        </p:nvSpPr>
        <p:spPr>
          <a:xfrm>
            <a:off x="1384323" y="5547214"/>
            <a:ext cx="337127" cy="128064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b="1" dirty="0"/>
              <a:t>MCS14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69B49-969C-2038-74E1-90ED998338FB}"/>
              </a:ext>
            </a:extLst>
          </p:cNvPr>
          <p:cNvSpPr txBox="1"/>
          <p:nvPr/>
        </p:nvSpPr>
        <p:spPr>
          <a:xfrm>
            <a:off x="1813696" y="5547214"/>
            <a:ext cx="337127" cy="128064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b="1" dirty="0"/>
              <a:t>MCS15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C67FCD-CD65-0654-4F31-BA45EE8A8515}"/>
              </a:ext>
            </a:extLst>
          </p:cNvPr>
          <p:cNvSpPr txBox="1"/>
          <p:nvPr/>
        </p:nvSpPr>
        <p:spPr>
          <a:xfrm>
            <a:off x="2243069" y="5544723"/>
            <a:ext cx="337127" cy="128064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b="1" dirty="0"/>
              <a:t>MCS0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55D80-8BB4-5763-F800-8AE7C7CCD4BA}"/>
              </a:ext>
            </a:extLst>
          </p:cNvPr>
          <p:cNvSpPr txBox="1"/>
          <p:nvPr/>
        </p:nvSpPr>
        <p:spPr>
          <a:xfrm>
            <a:off x="7919748" y="5544723"/>
            <a:ext cx="337127" cy="128064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b="1" dirty="0"/>
              <a:t>MCS13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3911AC-184D-0FEC-0D9A-57A1B1B4C5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989586"/>
              </p:ext>
            </p:extLst>
          </p:nvPr>
        </p:nvGraphicFramePr>
        <p:xfrm>
          <a:off x="887125" y="1784900"/>
          <a:ext cx="7369750" cy="4105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2B8B06-FFE3-D0CF-973F-94EC4812BEC3}"/>
              </a:ext>
            </a:extLst>
          </p:cNvPr>
          <p:cNvCxnSpPr>
            <a:cxnSpLocks/>
          </p:cNvCxnSpPr>
          <p:nvPr/>
        </p:nvCxnSpPr>
        <p:spPr>
          <a:xfrm>
            <a:off x="5870220" y="3623435"/>
            <a:ext cx="0" cy="34152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384F6DB-7F7D-BF98-009D-AD55D3B5CBE9}"/>
              </a:ext>
            </a:extLst>
          </p:cNvPr>
          <p:cNvSpPr txBox="1"/>
          <p:nvPr/>
        </p:nvSpPr>
        <p:spPr>
          <a:xfrm>
            <a:off x="5972125" y="3637627"/>
            <a:ext cx="18646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Example: Spectral efficiency gap between adjacent MCS level = 1bit/Tone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B66F04-6932-650D-050C-83071AEE5BDD}"/>
              </a:ext>
            </a:extLst>
          </p:cNvPr>
          <p:cNvCxnSpPr/>
          <p:nvPr/>
        </p:nvCxnSpPr>
        <p:spPr>
          <a:xfrm flipH="1">
            <a:off x="5870220" y="3782491"/>
            <a:ext cx="170761" cy="11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B8F56D-8B90-C33A-76DB-9280F228E75A}"/>
              </a:ext>
            </a:extLst>
          </p:cNvPr>
          <p:cNvSpPr txBox="1"/>
          <p:nvPr/>
        </p:nvSpPr>
        <p:spPr>
          <a:xfrm>
            <a:off x="1219200" y="1513650"/>
            <a:ext cx="5135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The gap between two adjacent MCSs is about 1bit for some cases</a:t>
            </a:r>
            <a:r>
              <a:rPr lang="en-US" sz="12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Sensitivity SNR Requirements for Different MCSs on BW20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4D75F7-BF78-D2F5-1E31-07826741910C}"/>
              </a:ext>
            </a:extLst>
          </p:cNvPr>
          <p:cNvSpPr txBox="1">
            <a:spLocks/>
          </p:cNvSpPr>
          <p:nvPr/>
        </p:nvSpPr>
        <p:spPr>
          <a:xfrm>
            <a:off x="381000" y="1498737"/>
            <a:ext cx="8763000" cy="77017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kern="0" dirty="0"/>
              <a:t>The sensitivity SNR requirement gap between two adjacent MCS levels can be 3~4 dB for some cases;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kern="0" dirty="0"/>
              <a:t>The finer MCSs can enable more accurate rate adaptation and better unequal QAM performance.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F14F1C5-D510-FFD9-C239-01DFC85E5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39" y="2590800"/>
            <a:ext cx="8244161" cy="3390204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57E07E-C85B-54DA-535C-D67A1E074A75}"/>
              </a:ext>
            </a:extLst>
          </p:cNvPr>
          <p:cNvCxnSpPr/>
          <p:nvPr/>
        </p:nvCxnSpPr>
        <p:spPr>
          <a:xfrm>
            <a:off x="3979720" y="4142904"/>
            <a:ext cx="74595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FE6D0BD-5BD2-020C-BD3D-B422F7BD1F3C}"/>
              </a:ext>
            </a:extLst>
          </p:cNvPr>
          <p:cNvSpPr txBox="1"/>
          <p:nvPr/>
        </p:nvSpPr>
        <p:spPr>
          <a:xfrm>
            <a:off x="3873037" y="3835698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4dB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060881-046D-4340-7CEF-0A37BDFCB571}"/>
              </a:ext>
            </a:extLst>
          </p:cNvPr>
          <p:cNvCxnSpPr/>
          <p:nvPr/>
        </p:nvCxnSpPr>
        <p:spPr>
          <a:xfrm>
            <a:off x="2954630" y="4142904"/>
            <a:ext cx="5919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BEFED82-2C26-67B0-1784-64910849F057}"/>
              </a:ext>
            </a:extLst>
          </p:cNvPr>
          <p:cNvSpPr txBox="1"/>
          <p:nvPr/>
        </p:nvSpPr>
        <p:spPr>
          <a:xfrm>
            <a:off x="2791867" y="3820457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3.5dB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8F578D0-E266-C3A7-B653-70D91B00F876}"/>
              </a:ext>
            </a:extLst>
          </p:cNvPr>
          <p:cNvCxnSpPr/>
          <p:nvPr/>
        </p:nvCxnSpPr>
        <p:spPr>
          <a:xfrm>
            <a:off x="5163628" y="4110017"/>
            <a:ext cx="6448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40F83DF-CE01-3CD8-49A7-D2C7C4B5F68A}"/>
              </a:ext>
            </a:extLst>
          </p:cNvPr>
          <p:cNvSpPr txBox="1"/>
          <p:nvPr/>
        </p:nvSpPr>
        <p:spPr>
          <a:xfrm>
            <a:off x="5038501" y="3818852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3.5dB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158A48-2E62-946C-A481-70A55C3AAA4B}"/>
              </a:ext>
            </a:extLst>
          </p:cNvPr>
          <p:cNvSpPr txBox="1"/>
          <p:nvPr/>
        </p:nvSpPr>
        <p:spPr>
          <a:xfrm>
            <a:off x="2417482" y="4559874"/>
            <a:ext cx="1663170" cy="15402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/>
              <a:t>Sensitivity SNR (dB) at 10% PER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A66BFCA-4A2C-243A-29FB-F33EEAAF154C}"/>
              </a:ext>
            </a:extLst>
          </p:cNvPr>
          <p:cNvCxnSpPr/>
          <p:nvPr/>
        </p:nvCxnSpPr>
        <p:spPr>
          <a:xfrm flipH="1" flipV="1">
            <a:off x="3063349" y="4325668"/>
            <a:ext cx="132202" cy="23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685D6C6-8125-E3A5-C527-D2DFC92132B1}"/>
              </a:ext>
            </a:extLst>
          </p:cNvPr>
          <p:cNvCxnSpPr>
            <a:stCxn id="24" idx="0"/>
          </p:cNvCxnSpPr>
          <p:nvPr/>
        </p:nvCxnSpPr>
        <p:spPr>
          <a:xfrm flipV="1">
            <a:off x="3249067" y="4325668"/>
            <a:ext cx="409193" cy="23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9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Sensitivity SNR Requirements for Different MCSs on BW80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78361D-E0EF-6BC0-8B54-18C4422DC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590800"/>
            <a:ext cx="8244161" cy="339020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BCD6C10-411F-A331-CFFC-6380A9CBD73B}"/>
              </a:ext>
            </a:extLst>
          </p:cNvPr>
          <p:cNvCxnSpPr/>
          <p:nvPr/>
        </p:nvCxnSpPr>
        <p:spPr>
          <a:xfrm>
            <a:off x="3968881" y="4142904"/>
            <a:ext cx="74595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4220849-0015-BD09-288D-BD8EDAA35992}"/>
              </a:ext>
            </a:extLst>
          </p:cNvPr>
          <p:cNvSpPr txBox="1"/>
          <p:nvPr/>
        </p:nvSpPr>
        <p:spPr>
          <a:xfrm>
            <a:off x="3862198" y="3835698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4dB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EA2D0D-1180-CEBD-6307-6E2C367F2B6D}"/>
              </a:ext>
            </a:extLst>
          </p:cNvPr>
          <p:cNvCxnSpPr/>
          <p:nvPr/>
        </p:nvCxnSpPr>
        <p:spPr>
          <a:xfrm>
            <a:off x="2943791" y="4142904"/>
            <a:ext cx="5919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A2602E-08C6-84B3-7C39-9F22D8FA99E8}"/>
              </a:ext>
            </a:extLst>
          </p:cNvPr>
          <p:cNvSpPr txBox="1"/>
          <p:nvPr/>
        </p:nvSpPr>
        <p:spPr>
          <a:xfrm>
            <a:off x="2781028" y="3820457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3.5dB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3DC8951-177C-3AF0-548F-2D5D32368E7B}"/>
              </a:ext>
            </a:extLst>
          </p:cNvPr>
          <p:cNvCxnSpPr/>
          <p:nvPr/>
        </p:nvCxnSpPr>
        <p:spPr>
          <a:xfrm>
            <a:off x="5152789" y="4110017"/>
            <a:ext cx="6448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5005EFF-CB0D-97E6-9EBC-1B4CDD785EA3}"/>
              </a:ext>
            </a:extLst>
          </p:cNvPr>
          <p:cNvSpPr txBox="1"/>
          <p:nvPr/>
        </p:nvSpPr>
        <p:spPr>
          <a:xfrm>
            <a:off x="5027662" y="3818852"/>
            <a:ext cx="914400" cy="27431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900" dirty="0">
                <a:solidFill>
                  <a:srgbClr val="FFC000"/>
                </a:solidFill>
              </a:rPr>
              <a:t>SNR gap</a:t>
            </a:r>
          </a:p>
          <a:p>
            <a:pPr algn="ctr"/>
            <a:r>
              <a:rPr lang="en-US" sz="900" dirty="0">
                <a:solidFill>
                  <a:srgbClr val="FFC000"/>
                </a:solidFill>
              </a:rPr>
              <a:t>&gt; 3.5dB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E2515F-3B3E-FCD9-D04C-7D159275D407}"/>
              </a:ext>
            </a:extLst>
          </p:cNvPr>
          <p:cNvSpPr txBox="1"/>
          <p:nvPr/>
        </p:nvSpPr>
        <p:spPr>
          <a:xfrm>
            <a:off x="2406643" y="4559874"/>
            <a:ext cx="1663170" cy="15402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/>
              <a:t>Sensitivity SNR (dB) at 10% PER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2CA68F8-F98C-0151-C67F-60095FD66E4D}"/>
              </a:ext>
            </a:extLst>
          </p:cNvPr>
          <p:cNvCxnSpPr/>
          <p:nvPr/>
        </p:nvCxnSpPr>
        <p:spPr>
          <a:xfrm flipH="1" flipV="1">
            <a:off x="3052510" y="4325668"/>
            <a:ext cx="132202" cy="23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02E14A-31A4-2FE9-48AD-56070EBD455F}"/>
              </a:ext>
            </a:extLst>
          </p:cNvPr>
          <p:cNvCxnSpPr>
            <a:stCxn id="12" idx="0"/>
          </p:cNvCxnSpPr>
          <p:nvPr/>
        </p:nvCxnSpPr>
        <p:spPr>
          <a:xfrm flipV="1">
            <a:off x="3238228" y="4325668"/>
            <a:ext cx="409193" cy="23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66F3289-7CD0-965D-C1EB-15CD94D79E92}"/>
              </a:ext>
            </a:extLst>
          </p:cNvPr>
          <p:cNvSpPr txBox="1">
            <a:spLocks/>
          </p:cNvSpPr>
          <p:nvPr/>
        </p:nvSpPr>
        <p:spPr>
          <a:xfrm>
            <a:off x="333339" y="1368523"/>
            <a:ext cx="8763000" cy="77017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kern="0" dirty="0"/>
              <a:t>The sensitivity SNR requirement gap between two adjacent MCS levels can be 3~4 dB for some cases;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kern="0" dirty="0"/>
              <a:t>The finer MCSs can enable more accurate rate adaptation and better unequal QAM performance.</a:t>
            </a:r>
          </a:p>
        </p:txBody>
      </p:sp>
    </p:spTree>
    <p:extLst>
      <p:ext uri="{BB962C8B-B14F-4D97-AF65-F5344CB8AC3E}">
        <p14:creationId xmlns:p14="http://schemas.microsoft.com/office/powerpoint/2010/main" val="306456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Considerations to Add New MCSs for 11bn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478EF7-5705-8E73-343E-59350DF675A6}"/>
              </a:ext>
            </a:extLst>
          </p:cNvPr>
          <p:cNvSpPr txBox="1">
            <a:spLocks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TW" sz="1800" b="0" kern="0" dirty="0"/>
              <a:t>From above studies &amp; analysis, we observe that: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kern="0" dirty="0"/>
              <a:t>The sensitivity SNR gap between some adjacent MCS levels is quite large (e.g. &gt;3 or 4dB)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kern="0" dirty="0"/>
              <a:t>There are also spectral efficiency gaps between some adjacent MCS levels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kern="0" dirty="0"/>
              <a:t>The existing MCS definition only utilizes a few of combinations of modulation and coding rate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altLang="zh-TW" sz="1600" kern="0" dirty="0"/>
          </a:p>
          <a:p>
            <a:r>
              <a:rPr lang="en-US" altLang="zh-TW" sz="1800" b="0" kern="0" dirty="0"/>
              <a:t> Therefore, we propose adding new MCSs by using existing modulation and coding rate combination to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b="0" kern="0" dirty="0"/>
              <a:t>fill up the sensitivity SNR gap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b="0" kern="0" dirty="0"/>
              <a:t>improve the link adaptation accuracy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b="0" kern="0" dirty="0"/>
              <a:t>increase throughput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TW" sz="1600" b="0" kern="0" dirty="0"/>
              <a:t>enhance UEQM performance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145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Existing MCSs and New MCSs Candidates in Study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1427EED-68FD-65BA-DAA5-FE5D8EE64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88180"/>
              </p:ext>
            </p:extLst>
          </p:nvPr>
        </p:nvGraphicFramePr>
        <p:xfrm>
          <a:off x="5554749" y="3307490"/>
          <a:ext cx="2941549" cy="3026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819">
                  <a:extLst>
                    <a:ext uri="{9D8B030D-6E8A-4147-A177-3AD203B41FA5}">
                      <a16:colId xmlns:a16="http://schemas.microsoft.com/office/drawing/2014/main" val="2621613024"/>
                    </a:ext>
                  </a:extLst>
                </a:gridCol>
                <a:gridCol w="538910">
                  <a:extLst>
                    <a:ext uri="{9D8B030D-6E8A-4147-A177-3AD203B41FA5}">
                      <a16:colId xmlns:a16="http://schemas.microsoft.com/office/drawing/2014/main" val="1578291054"/>
                    </a:ext>
                  </a:extLst>
                </a:gridCol>
                <a:gridCol w="538910">
                  <a:extLst>
                    <a:ext uri="{9D8B030D-6E8A-4147-A177-3AD203B41FA5}">
                      <a16:colId xmlns:a16="http://schemas.microsoft.com/office/drawing/2014/main" val="2622339185"/>
                    </a:ext>
                  </a:extLst>
                </a:gridCol>
                <a:gridCol w="1032910">
                  <a:extLst>
                    <a:ext uri="{9D8B030D-6E8A-4147-A177-3AD203B41FA5}">
                      <a16:colId xmlns:a16="http://schemas.microsoft.com/office/drawing/2014/main" val="1687936274"/>
                    </a:ext>
                  </a:extLst>
                </a:gridCol>
              </a:tblGrid>
              <a:tr h="488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QAM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Nbpscs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Spectral Efficiency</a:t>
                      </a:r>
                      <a:br>
                        <a:rPr lang="en-US" sz="1000" b="1" u="none" strike="noStrike" dirty="0">
                          <a:effectLst/>
                        </a:rPr>
                      </a:br>
                      <a:r>
                        <a:rPr lang="en-US" sz="1000" b="1" u="none" strike="noStrike" dirty="0">
                          <a:effectLst/>
                        </a:rPr>
                        <a:t>(bits/tone)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723283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20159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3/4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39252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5/6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450911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QPSK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39512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QPSK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5/6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23988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283625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64QAM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1/2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96321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5/6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525108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1/2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19727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1024QAM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1/2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867714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868466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4096QAM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1/2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023573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1024QAM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671910"/>
                  </a:ext>
                </a:extLst>
              </a:tr>
              <a:tr h="18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4096QAM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2/3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161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533268-EAB7-6F2C-A5BE-8B4AFEEFB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99524"/>
              </p:ext>
            </p:extLst>
          </p:nvPr>
        </p:nvGraphicFramePr>
        <p:xfrm>
          <a:off x="1143000" y="3258828"/>
          <a:ext cx="3669548" cy="3124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1000">
                  <a:extLst>
                    <a:ext uri="{9D8B030D-6E8A-4147-A177-3AD203B41FA5}">
                      <a16:colId xmlns:a16="http://schemas.microsoft.com/office/drawing/2014/main" val="2449063377"/>
                    </a:ext>
                  </a:extLst>
                </a:gridCol>
                <a:gridCol w="788254">
                  <a:extLst>
                    <a:ext uri="{9D8B030D-6E8A-4147-A177-3AD203B41FA5}">
                      <a16:colId xmlns:a16="http://schemas.microsoft.com/office/drawing/2014/main" val="2303771287"/>
                    </a:ext>
                  </a:extLst>
                </a:gridCol>
                <a:gridCol w="604767">
                  <a:extLst>
                    <a:ext uri="{9D8B030D-6E8A-4147-A177-3AD203B41FA5}">
                      <a16:colId xmlns:a16="http://schemas.microsoft.com/office/drawing/2014/main" val="508004952"/>
                    </a:ext>
                  </a:extLst>
                </a:gridCol>
                <a:gridCol w="604767">
                  <a:extLst>
                    <a:ext uri="{9D8B030D-6E8A-4147-A177-3AD203B41FA5}">
                      <a16:colId xmlns:a16="http://schemas.microsoft.com/office/drawing/2014/main" val="3784645739"/>
                    </a:ext>
                  </a:extLst>
                </a:gridCol>
                <a:gridCol w="730760">
                  <a:extLst>
                    <a:ext uri="{9D8B030D-6E8A-4147-A177-3AD203B41FA5}">
                      <a16:colId xmlns:a16="http://schemas.microsoft.com/office/drawing/2014/main" val="2950285782"/>
                    </a:ext>
                  </a:extLst>
                </a:gridCol>
              </a:tblGrid>
              <a:tr h="5572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existing MCS index (11be)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QAM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Nbpscs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Spectral Efficiency</a:t>
                      </a:r>
                      <a:br>
                        <a:rPr lang="en-US" sz="1000" b="1" u="none" strike="noStrike" dirty="0">
                          <a:effectLst/>
                        </a:rPr>
                      </a:br>
                      <a:r>
                        <a:rPr lang="en-US" sz="1000" b="1" u="none" strike="noStrike" dirty="0">
                          <a:effectLst/>
                        </a:rPr>
                        <a:t>(bits/tone)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03863"/>
                  </a:ext>
                </a:extLst>
              </a:tr>
              <a:tr h="191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BPSK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1/2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0.500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132577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QPSK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1/2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99553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QPSK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3/4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533347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1/2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31729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3/4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345530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2/3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97070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3/4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4.500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389300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5/6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503510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256QAM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3/4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9414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5/6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6760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1024QAM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 3/4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7.500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752087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1024QAM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5/6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8.333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47539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4096QAM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3/4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480922"/>
                  </a:ext>
                </a:extLst>
              </a:tr>
              <a:tr h="182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4096QAM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 5/6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8593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0938DE5-688C-91EE-19B9-7FD37C9CF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22890"/>
              </p:ext>
            </p:extLst>
          </p:nvPr>
        </p:nvGraphicFramePr>
        <p:xfrm>
          <a:off x="2969420" y="1250282"/>
          <a:ext cx="3041648" cy="1638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7888">
                  <a:extLst>
                    <a:ext uri="{9D8B030D-6E8A-4147-A177-3AD203B41FA5}">
                      <a16:colId xmlns:a16="http://schemas.microsoft.com/office/drawing/2014/main" val="123828181"/>
                    </a:ext>
                  </a:extLst>
                </a:gridCol>
                <a:gridCol w="550940">
                  <a:extLst>
                    <a:ext uri="{9D8B030D-6E8A-4147-A177-3AD203B41FA5}">
                      <a16:colId xmlns:a16="http://schemas.microsoft.com/office/drawing/2014/main" val="1659739710"/>
                    </a:ext>
                  </a:extLst>
                </a:gridCol>
                <a:gridCol w="550940">
                  <a:extLst>
                    <a:ext uri="{9D8B030D-6E8A-4147-A177-3AD203B41FA5}">
                      <a16:colId xmlns:a16="http://schemas.microsoft.com/office/drawing/2014/main" val="603079742"/>
                    </a:ext>
                  </a:extLst>
                </a:gridCol>
                <a:gridCol w="550940">
                  <a:extLst>
                    <a:ext uri="{9D8B030D-6E8A-4147-A177-3AD203B41FA5}">
                      <a16:colId xmlns:a16="http://schemas.microsoft.com/office/drawing/2014/main" val="1648659109"/>
                    </a:ext>
                  </a:extLst>
                </a:gridCol>
                <a:gridCol w="550940">
                  <a:extLst>
                    <a:ext uri="{9D8B030D-6E8A-4147-A177-3AD203B41FA5}">
                      <a16:colId xmlns:a16="http://schemas.microsoft.com/office/drawing/2014/main" val="3604418296"/>
                    </a:ext>
                  </a:extLst>
                </a:gridCol>
              </a:tblGrid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QAM/R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 1/2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 2/3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 3/4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</a:rPr>
                        <a:t> 5/6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235968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BPSK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99314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QPSK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Microsoft YaHei"/>
                        <a:cs typeface="+mn-cs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062587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16QAM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Microsoft YaHei"/>
                        <a:cs typeface="+mn-cs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60878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64QAM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6429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256QAM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Microsoft YaHei"/>
                        <a:cs typeface="+mn-cs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660194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1024QAM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952719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4096QAM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/>
                          <a:cs typeface="+mn-cs"/>
                        </a:rPr>
                        <a:t>√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97233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746D5B-0C39-43A5-AF99-BBD87A8C73C6}"/>
              </a:ext>
            </a:extLst>
          </p:cNvPr>
          <p:cNvCxnSpPr/>
          <p:nvPr/>
        </p:nvCxnSpPr>
        <p:spPr bwMode="auto">
          <a:xfrm flipH="1">
            <a:off x="4648200" y="2819400"/>
            <a:ext cx="457200" cy="4394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3BB48E1-C266-41E4-A885-2FF3380CF007}"/>
              </a:ext>
            </a:extLst>
          </p:cNvPr>
          <p:cNvCxnSpPr/>
          <p:nvPr/>
        </p:nvCxnSpPr>
        <p:spPr bwMode="auto">
          <a:xfrm>
            <a:off x="5943600" y="1752600"/>
            <a:ext cx="1371600" cy="1447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B3A2DD1-BEFA-146C-BF63-53580E0EF0E9}"/>
              </a:ext>
            </a:extLst>
          </p:cNvPr>
          <p:cNvSpPr txBox="1"/>
          <p:nvPr/>
        </p:nvSpPr>
        <p:spPr>
          <a:xfrm>
            <a:off x="1066800" y="2966925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14 existing MCSs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96A511-A5E4-5E45-B49B-4C4202194BB1}"/>
              </a:ext>
            </a:extLst>
          </p:cNvPr>
          <p:cNvSpPr txBox="1"/>
          <p:nvPr/>
        </p:nvSpPr>
        <p:spPr>
          <a:xfrm>
            <a:off x="7204076" y="2636373"/>
            <a:ext cx="174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14 combinations for new MCS candidates</a:t>
            </a:r>
          </a:p>
        </p:txBody>
      </p:sp>
    </p:spTree>
    <p:extLst>
      <p:ext uri="{BB962C8B-B14F-4D97-AF65-F5344CB8AC3E}">
        <p14:creationId xmlns:p14="http://schemas.microsoft.com/office/powerpoint/2010/main" val="207766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Simulation Setup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內容版面配置區 5">
            <a:extLst>
              <a:ext uri="{FF2B5EF4-FFF2-40B4-BE49-F238E27FC236}">
                <a16:creationId xmlns:a16="http://schemas.microsoft.com/office/drawing/2014/main" id="{FE145B2D-6C83-660E-4282-EEDC784784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2756" y="1027311"/>
            <a:ext cx="8534399" cy="3921782"/>
          </a:xfrm>
        </p:spPr>
        <p:txBody>
          <a:bodyPr>
            <a:normAutofit/>
          </a:bodyPr>
          <a:lstStyle/>
          <a:p>
            <a:r>
              <a:rPr lang="en-US" altLang="zh-TW" sz="1300" b="0" dirty="0"/>
              <a:t>BW: 20MHz, 80MHz, 160MHz</a:t>
            </a:r>
          </a:p>
          <a:p>
            <a:r>
              <a:rPr lang="en-US" altLang="zh-TW" sz="1300" b="0" dirty="0"/>
              <a:t>Channel: AWGN, D-NLOS, B-LOS, E-NLOS</a:t>
            </a:r>
          </a:p>
          <a:p>
            <a:r>
              <a:rPr lang="en-US" altLang="zh-TW" sz="1300" b="0" dirty="0"/>
              <a:t>1ss: 1T1R, 1T2R, 1T4R, 2T1R (BF), 4T1R (BF)</a:t>
            </a:r>
          </a:p>
          <a:p>
            <a:r>
              <a:rPr lang="en-US" altLang="zh-TW" sz="1300" b="0" dirty="0"/>
              <a:t>2ss: 2T2R (non-BF)</a:t>
            </a:r>
          </a:p>
          <a:p>
            <a:r>
              <a:rPr lang="en-US" altLang="zh-TW" sz="1300" b="0" dirty="0"/>
              <a:t>3ss: 3T3R (non-BF)</a:t>
            </a:r>
          </a:p>
          <a:p>
            <a:r>
              <a:rPr lang="en-US" altLang="zh-TW" sz="1300" b="0" dirty="0"/>
              <a:t>4ss: 4T4R (non-BF)</a:t>
            </a:r>
          </a:p>
          <a:p>
            <a:r>
              <a:rPr lang="en-US" altLang="zh-TW" sz="1300" b="0" dirty="0"/>
              <a:t>Channel Estimation (CE): Least-Square (LS) CE, and CE with smoothing (SMCE)</a:t>
            </a:r>
          </a:p>
          <a:p>
            <a:r>
              <a:rPr lang="en-US" altLang="zh-TW" sz="1300" b="0" dirty="0"/>
              <a:t>Packet length: 1458bytes, 2048bytes, 4096bytes, scaled packet length for each MCS to make </a:t>
            </a:r>
            <a:r>
              <a:rPr lang="en-US" altLang="zh-TW" sz="1300" b="0" dirty="0" err="1"/>
              <a:t>Nsym</a:t>
            </a:r>
            <a:r>
              <a:rPr lang="en-US" altLang="zh-TW" sz="1300" b="0" dirty="0"/>
              <a:t>=10</a:t>
            </a:r>
          </a:p>
          <a:p>
            <a:r>
              <a:rPr lang="en-US" altLang="zh-TW" sz="1300" b="0" dirty="0"/>
              <a:t>Receiver for MIMO: MLD (for 2ss), ML-type Rx (for 3ss/4ss), MMSE</a:t>
            </a:r>
          </a:p>
          <a:p>
            <a:r>
              <a:rPr lang="en-US" altLang="zh-TW" sz="1300" b="0" dirty="0"/>
              <a:t>LDPC</a:t>
            </a:r>
          </a:p>
          <a:p>
            <a:r>
              <a:rPr lang="en-US" altLang="zh-TW" sz="1300" b="0" dirty="0"/>
              <a:t>MCS levels:</a:t>
            </a:r>
          </a:p>
          <a:p>
            <a:pPr lvl="1"/>
            <a:r>
              <a:rPr lang="en-US" altLang="zh-TW" sz="1100" b="0" dirty="0"/>
              <a:t>Existing 11be MCSs: 0~13</a:t>
            </a:r>
          </a:p>
          <a:p>
            <a:pPr lvl="1"/>
            <a:r>
              <a:rPr lang="en-US" altLang="zh-TW" sz="1100" b="0" dirty="0"/>
              <a:t>14 New MCS candidates</a:t>
            </a:r>
          </a:p>
          <a:p>
            <a:r>
              <a:rPr lang="en-US" altLang="zh-TW" sz="1200" b="0" dirty="0"/>
              <a:t>Goodput Calculation:</a:t>
            </a:r>
          </a:p>
          <a:p>
            <a:pPr lvl="1"/>
            <a:r>
              <a:rPr lang="en-US" altLang="zh-TW" sz="1100" b="0" dirty="0"/>
              <a:t>Assume 3.2us GI</a:t>
            </a:r>
          </a:p>
          <a:p>
            <a:pPr lvl="1"/>
            <a:r>
              <a:rPr lang="en-US" altLang="zh-TW" sz="1100" b="0" dirty="0"/>
              <a:t>Goodput</a:t>
            </a:r>
          </a:p>
          <a:p>
            <a:pPr lvl="1"/>
            <a:endParaRPr lang="en-US" altLang="zh-TW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AC068E-08EB-7C0D-0FF0-3076112C5373}"/>
                  </a:ext>
                </a:extLst>
              </p:cNvPr>
              <p:cNvSpPr txBox="1"/>
              <p:nvPr/>
            </p:nvSpPr>
            <p:spPr>
              <a:xfrm>
                <a:off x="762000" y="4621753"/>
                <a:ext cx="3276600" cy="3027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𝐺𝑝𝑢𝑡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⁡{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𝑃𝐸𝑅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⌊"/>
                            <m:endChr m:val="⌋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𝑏𝑝𝑠𝑐𝑠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𝑠𝑑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12.8+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𝐺𝐼</m:t>
                        </m:r>
                      </m:den>
                    </m:f>
                  </m:oMath>
                </a14:m>
                <a:r>
                  <a:rPr lang="en-US" dirty="0"/>
                  <a:t>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AC068E-08EB-7C0D-0FF0-3076112C5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621753"/>
                <a:ext cx="3276600" cy="302712"/>
              </a:xfrm>
              <a:prstGeom prst="rect">
                <a:avLst/>
              </a:prstGeom>
              <a:blipFill>
                <a:blip r:embed="rId3"/>
                <a:stretch>
                  <a:fillRect l="-204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6302A7F-7C4F-2E9E-FE96-19E5739D7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29208"/>
              </p:ext>
            </p:extLst>
          </p:nvPr>
        </p:nvGraphicFramePr>
        <p:xfrm>
          <a:off x="6324600" y="3146830"/>
          <a:ext cx="1813526" cy="3070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1">
                  <a:extLst>
                    <a:ext uri="{9D8B030D-6E8A-4147-A177-3AD203B41FA5}">
                      <a16:colId xmlns:a16="http://schemas.microsoft.com/office/drawing/2014/main" val="3385067580"/>
                    </a:ext>
                  </a:extLst>
                </a:gridCol>
                <a:gridCol w="317698">
                  <a:extLst>
                    <a:ext uri="{9D8B030D-6E8A-4147-A177-3AD203B41FA5}">
                      <a16:colId xmlns:a16="http://schemas.microsoft.com/office/drawing/2014/main" val="757728973"/>
                    </a:ext>
                  </a:extLst>
                </a:gridCol>
                <a:gridCol w="337554">
                  <a:extLst>
                    <a:ext uri="{9D8B030D-6E8A-4147-A177-3AD203B41FA5}">
                      <a16:colId xmlns:a16="http://schemas.microsoft.com/office/drawing/2014/main" val="2745325343"/>
                    </a:ext>
                  </a:extLst>
                </a:gridCol>
                <a:gridCol w="430215">
                  <a:extLst>
                    <a:ext uri="{9D8B030D-6E8A-4147-A177-3AD203B41FA5}">
                      <a16:colId xmlns:a16="http://schemas.microsoft.com/office/drawing/2014/main" val="2317920351"/>
                    </a:ext>
                  </a:extLst>
                </a:gridCol>
                <a:gridCol w="317698">
                  <a:extLst>
                    <a:ext uri="{9D8B030D-6E8A-4147-A177-3AD203B41FA5}">
                      <a16:colId xmlns:a16="http://schemas.microsoft.com/office/drawing/2014/main" val="3375633228"/>
                    </a:ext>
                  </a:extLst>
                </a:gridCol>
              </a:tblGrid>
              <a:tr h="290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>
                          <a:effectLst/>
                        </a:rPr>
                        <a:t>QAM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 err="1">
                          <a:effectLst/>
                        </a:rPr>
                        <a:t>Nbpscs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</a:rPr>
                        <a:t>R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 err="1">
                          <a:effectLst/>
                        </a:rPr>
                        <a:t>PktLen</a:t>
                      </a:r>
                      <a:r>
                        <a:rPr lang="en-US" sz="600" b="1" u="none" strike="noStrike" dirty="0">
                          <a:effectLst/>
                        </a:rPr>
                        <a:t> (Bytes)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 err="1">
                          <a:effectLst/>
                        </a:rPr>
                        <a:t>Nsym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220973"/>
                  </a:ext>
                </a:extLst>
              </a:tr>
              <a:tr h="1483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BPSK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1/2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560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621901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QPSK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1/2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1120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967537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QPSK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1680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201225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1/2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2240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741207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3360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650043"/>
                  </a:ext>
                </a:extLst>
              </a:tr>
              <a:tr h="210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64QAM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  2/3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4480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873153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64QAM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5040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736173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64QAM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5/6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5600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10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963395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256QAM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6720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10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604043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256QAM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5/6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7467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013742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1024QAM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8400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285032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1024QAM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5/6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9333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44655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4096QAM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3/4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10080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296353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4096QAM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 5/6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11200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29087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BPSK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2/3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747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531784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QPSK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2/3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1493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98531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2/3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2987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34592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16QAM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5/6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3733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658987"/>
                  </a:ext>
                </a:extLst>
              </a:tr>
              <a:tr h="14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256QAM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 2/3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5973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10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5746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54888B-63B7-74CC-95C2-CA998FF9B189}"/>
              </a:ext>
            </a:extLst>
          </p:cNvPr>
          <p:cNvSpPr txBox="1"/>
          <p:nvPr/>
        </p:nvSpPr>
        <p:spPr>
          <a:xfrm>
            <a:off x="3086100" y="5791200"/>
            <a:ext cx="3048000" cy="344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Note: packet length in the table is for 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Nss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=1; for 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Nss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&gt;=2, the packet length will be 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PktLen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*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Nss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 to make 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Nsym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=10 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50A8429-4F0E-1453-D532-A1AF89ABCA7F}"/>
              </a:ext>
            </a:extLst>
          </p:cNvPr>
          <p:cNvCxnSpPr>
            <a:cxnSpLocks/>
          </p:cNvCxnSpPr>
          <p:nvPr/>
        </p:nvCxnSpPr>
        <p:spPr bwMode="auto">
          <a:xfrm>
            <a:off x="5575300" y="2928161"/>
            <a:ext cx="520700" cy="4246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189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115623</TotalTime>
  <Words>2477</Words>
  <Application>Microsoft Office PowerPoint</Application>
  <PresentationFormat>On-screen Show (4:3)</PresentationFormat>
  <Paragraphs>822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Courier New</vt:lpstr>
      <vt:lpstr>Times New Roman</vt:lpstr>
      <vt:lpstr>802-11-Submission</vt:lpstr>
      <vt:lpstr>New MCSs for 11bn</vt:lpstr>
      <vt:lpstr>Introduction</vt:lpstr>
      <vt:lpstr>MCSs in 11be</vt:lpstr>
      <vt:lpstr>Spectral Efficiency for All MCS Levels in 11be</vt:lpstr>
      <vt:lpstr>Sensitivity SNR Requirements for Different MCSs on BW20</vt:lpstr>
      <vt:lpstr>Sensitivity SNR Requirements for Different MCSs on BW80</vt:lpstr>
      <vt:lpstr>Considerations to Add New MCSs for 11bn</vt:lpstr>
      <vt:lpstr>Existing MCSs and New MCSs Candidates in Study</vt:lpstr>
      <vt:lpstr>Simulation Setup</vt:lpstr>
      <vt:lpstr>BW80, D-NLOS, 2x2x2, non-BF, SMCE, Scaled Packet Length, ML-Type Rx</vt:lpstr>
      <vt:lpstr>BW80, D-NLOS, 2x2x2, non-BF, SMCE, Scaled Packet Length, ML-Type Rx</vt:lpstr>
      <vt:lpstr>Spectral Efficiency after Adding New MCSs</vt:lpstr>
      <vt:lpstr>Summary of Simulations and Observations</vt:lpstr>
      <vt:lpstr>Summary of Simulations</vt:lpstr>
      <vt:lpstr>Summary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1050</cp:revision>
  <cp:lastPrinted>1998-02-10T13:28:06Z</cp:lastPrinted>
  <dcterms:created xsi:type="dcterms:W3CDTF">2007-05-21T21:00:37Z</dcterms:created>
  <dcterms:modified xsi:type="dcterms:W3CDTF">2024-03-11T15:07:18Z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