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0" r:id="rId2"/>
    <p:sldId id="318" r:id="rId3"/>
    <p:sldId id="4884" r:id="rId4"/>
    <p:sldId id="4892" r:id="rId5"/>
    <p:sldId id="4911" r:id="rId6"/>
    <p:sldId id="4932" r:id="rId7"/>
    <p:sldId id="4890" r:id="rId8"/>
    <p:sldId id="4920" r:id="rId9"/>
    <p:sldId id="4921" r:id="rId10"/>
    <p:sldId id="4912" r:id="rId11"/>
    <p:sldId id="4924" r:id="rId12"/>
    <p:sldId id="4923" r:id="rId13"/>
    <p:sldId id="4897" r:id="rId14"/>
    <p:sldId id="4891" r:id="rId15"/>
    <p:sldId id="4898" r:id="rId16"/>
    <p:sldId id="4899" r:id="rId17"/>
    <p:sldId id="4914" r:id="rId18"/>
    <p:sldId id="4925" r:id="rId19"/>
    <p:sldId id="4933" r:id="rId20"/>
    <p:sldId id="4910" r:id="rId21"/>
    <p:sldId id="4908" r:id="rId22"/>
    <p:sldId id="4922" r:id="rId23"/>
    <p:sldId id="4915" r:id="rId24"/>
    <p:sldId id="4913" r:id="rId25"/>
    <p:sldId id="4926" r:id="rId26"/>
    <p:sldId id="314" r:id="rId27"/>
    <p:sldId id="4904" r:id="rId28"/>
    <p:sldId id="4902" r:id="rId29"/>
    <p:sldId id="4909" r:id="rId30"/>
    <p:sldId id="4918" r:id="rId31"/>
    <p:sldId id="4919" r:id="rId32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9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3484" autoAdjust="0"/>
  </p:normalViewPr>
  <p:slideViewPr>
    <p:cSldViewPr>
      <p:cViewPr varScale="1">
        <p:scale>
          <a:sx n="132" d="100"/>
          <a:sy n="132" d="100"/>
        </p:scale>
        <p:origin x="1707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6240" y="67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49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1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22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1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63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90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76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5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6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929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19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086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04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8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273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846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43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13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54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92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7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7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98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9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91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53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84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0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10"/>
          </p:nvPr>
        </p:nvSpPr>
        <p:spPr>
          <a:xfrm>
            <a:off x="323850" y="1343609"/>
            <a:ext cx="8218489" cy="4943151"/>
          </a:xfrm>
        </p:spPr>
        <p:txBody>
          <a:bodyPr/>
          <a:lstStyle>
            <a:lvl1pPr>
              <a:defRPr sz="1600" b="1">
                <a:latin typeface="+mj-lt"/>
              </a:defRPr>
            </a:lvl1pPr>
            <a:lvl2pPr>
              <a:defRPr sz="1400" b="1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 dirty="0"/>
          </a:p>
        </p:txBody>
      </p:sp>
      <p:sp>
        <p:nvSpPr>
          <p:cNvPr id="6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7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84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NEWRACOM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277902" y="332601"/>
            <a:ext cx="31675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802.11-24/468r1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58209"/>
            <a:ext cx="8523287" cy="819506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da-DK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DRU Tone Plan for 11bn</a:t>
            </a:r>
            <a:endParaRPr lang="en-US" dirty="0"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14478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March.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2024-03-08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68042"/>
              </p:ext>
            </p:extLst>
          </p:nvPr>
        </p:nvGraphicFramePr>
        <p:xfrm>
          <a:off x="990600" y="2895600"/>
          <a:ext cx="7391400" cy="1818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5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 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shengquan.hu@mediatek.com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jianhan.liu@mediatek.com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Example Illustration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080C4-7E9E-AC95-E9E6-0794D7A73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1357"/>
            <a:ext cx="8534400" cy="3215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39889-53BA-4ED4-05D9-91279922AE8D}"/>
              </a:ext>
            </a:extLst>
          </p:cNvPr>
          <p:cNvSpPr txBox="1"/>
          <p:nvPr/>
        </p:nvSpPr>
        <p:spPr>
          <a:xfrm>
            <a:off x="685800" y="1227551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sized DRUs can be scheduled without tone-overlapping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following illustrates 1</a:t>
            </a:r>
            <a:r>
              <a:rPr lang="en-US" baseline="30000" dirty="0"/>
              <a:t>st</a:t>
            </a:r>
            <a:r>
              <a:rPr lang="en-US" dirty="0"/>
              <a:t> DRU26 (blue) and 2</a:t>
            </a:r>
            <a:r>
              <a:rPr lang="en-US" baseline="30000" dirty="0"/>
              <a:t>nd</a:t>
            </a:r>
            <a:r>
              <a:rPr lang="en-US" dirty="0"/>
              <a:t> DRU52 (red) are assigned to two users </a:t>
            </a:r>
          </a:p>
        </p:txBody>
      </p:sp>
    </p:spTree>
    <p:extLst>
      <p:ext uri="{BB962C8B-B14F-4D97-AF65-F5344CB8AC3E}">
        <p14:creationId xmlns:p14="http://schemas.microsoft.com/office/powerpoint/2010/main" val="29230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8FAF2-C3CC-2FBA-1891-B976CB40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860405"/>
            <a:ext cx="4841981" cy="350149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98C04B-9F19-8054-E583-A6DFF407A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26322"/>
              </p:ext>
            </p:extLst>
          </p:nvPr>
        </p:nvGraphicFramePr>
        <p:xfrm>
          <a:off x="1562894" y="1295400"/>
          <a:ext cx="5257800" cy="1387992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75692495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9643691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799212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33040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7349079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34495895"/>
                    </a:ext>
                  </a:extLst>
                </a:gridCol>
              </a:tblGrid>
              <a:tr h="2313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14737"/>
                  </a:ext>
                </a:extLst>
              </a:tr>
              <a:tr h="2313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81585"/>
                  </a:ext>
                </a:extLst>
              </a:tr>
              <a:tr h="462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93516"/>
                  </a:ext>
                </a:extLst>
              </a:tr>
              <a:tr h="462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3534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B90B0C3-DE23-4B05-D959-A503D164A027}"/>
              </a:ext>
            </a:extLst>
          </p:cNvPr>
          <p:cNvSpPr/>
          <p:nvPr/>
        </p:nvSpPr>
        <p:spPr bwMode="auto">
          <a:xfrm>
            <a:off x="5410597" y="2440354"/>
            <a:ext cx="228600" cy="17701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B4058D-4E0C-67AC-BD56-F086797DAC08}"/>
              </a:ext>
            </a:extLst>
          </p:cNvPr>
          <p:cNvSpPr/>
          <p:nvPr/>
        </p:nvSpPr>
        <p:spPr bwMode="auto">
          <a:xfrm>
            <a:off x="5378847" y="1981200"/>
            <a:ext cx="291306" cy="17701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0B8614-C159-9FCA-7083-06FC50DE62A9}"/>
              </a:ext>
            </a:extLst>
          </p:cNvPr>
          <p:cNvCxnSpPr>
            <a:cxnSpLocks/>
            <a:stCxn id="9" idx="5"/>
          </p:cNvCxnSpPr>
          <p:nvPr/>
        </p:nvCxnSpPr>
        <p:spPr bwMode="auto">
          <a:xfrm>
            <a:off x="5605719" y="2591444"/>
            <a:ext cx="1405078" cy="721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6840B8-0C15-DAD5-41D0-27C577660777}"/>
              </a:ext>
            </a:extLst>
          </p:cNvPr>
          <p:cNvCxnSpPr>
            <a:cxnSpLocks/>
          </p:cNvCxnSpPr>
          <p:nvPr/>
        </p:nvCxnSpPr>
        <p:spPr bwMode="auto">
          <a:xfrm>
            <a:off x="5638800" y="2158214"/>
            <a:ext cx="1371997" cy="11183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C60D81-D3F7-800A-C19F-C51866C6991D}"/>
              </a:ext>
            </a:extLst>
          </p:cNvPr>
          <p:cNvSpPr txBox="1"/>
          <p:nvPr/>
        </p:nvSpPr>
        <p:spPr>
          <a:xfrm>
            <a:off x="6705601" y="346835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PAPR reduction,  tone spacing of all DRU26 are with an integer multiple of Np = 9 across DC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DRU26 achieves similar PAPR as RRU26 on BW20</a:t>
            </a:r>
          </a:p>
        </p:txBody>
      </p:sp>
    </p:spTree>
    <p:extLst>
      <p:ext uri="{BB962C8B-B14F-4D97-AF65-F5344CB8AC3E}">
        <p14:creationId xmlns:p14="http://schemas.microsoft.com/office/powerpoint/2010/main" val="41056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D560A-508D-FD84-CD38-5EAFD2E84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6" y="1905000"/>
            <a:ext cx="3890488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18914-ACA5-4EB0-BCBD-F97492E7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81200"/>
            <a:ext cx="3800167" cy="28529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B6AE5-A8DD-F2A6-6C2C-1C359A65FB7E}"/>
              </a:ext>
            </a:extLst>
          </p:cNvPr>
          <p:cNvSpPr txBox="1"/>
          <p:nvPr/>
        </p:nvSpPr>
        <p:spPr>
          <a:xfrm>
            <a:off x="1105694" y="1203351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DRU52/106 on BW20, PAPR is about 0.5~0.7dB higher than RRU @90%- percentile</a:t>
            </a:r>
          </a:p>
        </p:txBody>
      </p:sp>
    </p:spTree>
    <p:extLst>
      <p:ext uri="{BB962C8B-B14F-4D97-AF65-F5344CB8AC3E}">
        <p14:creationId xmlns:p14="http://schemas.microsoft.com/office/powerpoint/2010/main" val="42405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905773B-E43A-6913-9322-7C19115D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173" y="2612779"/>
            <a:ext cx="4648200" cy="353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7C88FF-46CA-9093-1A72-433DC13E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882633"/>
              </p:ext>
            </p:extLst>
          </p:nvPr>
        </p:nvGraphicFramePr>
        <p:xfrm>
          <a:off x="6812973" y="4610928"/>
          <a:ext cx="2163216" cy="1456629"/>
        </p:xfrm>
        <a:graphic>
          <a:graphicData uri="http://schemas.openxmlformats.org/drawingml/2006/table">
            <a:tbl>
              <a:tblPr/>
              <a:tblGrid>
                <a:gridCol w="65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BW40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11.14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6.37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DRU242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950917-86A7-2FA9-8CC5-21849FBAF552}"/>
              </a:ext>
            </a:extLst>
          </p:cNvPr>
          <p:cNvSpPr txBox="1"/>
          <p:nvPr/>
        </p:nvSpPr>
        <p:spPr>
          <a:xfrm>
            <a:off x="685800" y="993401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Tone separation distance/or repetition period Np=18 is used for DRU26 on distribution BW =40MHz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DRU242 is built from two DRU106 and one DRU26 with 4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C705AA-7D70-9251-92B2-0987D6FE5499}"/>
              </a:ext>
            </a:extLst>
          </p:cNvPr>
          <p:cNvCxnSpPr>
            <a:cxnSpLocks/>
          </p:cNvCxnSpPr>
          <p:nvPr/>
        </p:nvCxnSpPr>
        <p:spPr bwMode="auto">
          <a:xfrm>
            <a:off x="1555173" y="2546927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D39565-82FE-59C2-988F-74097A3628B9}"/>
              </a:ext>
            </a:extLst>
          </p:cNvPr>
          <p:cNvSpPr txBox="1"/>
          <p:nvPr/>
        </p:nvSpPr>
        <p:spPr>
          <a:xfrm>
            <a:off x="2691823" y="2319576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238DE-0016-6C5F-6F22-6C9CBBF99613}"/>
              </a:ext>
            </a:extLst>
          </p:cNvPr>
          <p:cNvSpPr txBox="1"/>
          <p:nvPr/>
        </p:nvSpPr>
        <p:spPr>
          <a:xfrm>
            <a:off x="481712" y="5198930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81D2E-44FF-DE5F-AA97-E998660C252A}"/>
              </a:ext>
            </a:extLst>
          </p:cNvPr>
          <p:cNvSpPr txBox="1"/>
          <p:nvPr/>
        </p:nvSpPr>
        <p:spPr>
          <a:xfrm>
            <a:off x="614404" y="319079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44C5C-861D-801C-6B1B-FFFE9679B983}"/>
              </a:ext>
            </a:extLst>
          </p:cNvPr>
          <p:cNvSpPr txBox="1"/>
          <p:nvPr/>
        </p:nvSpPr>
        <p:spPr>
          <a:xfrm>
            <a:off x="529318" y="446297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8A375-C914-1BBE-69C5-3A66108AEEF1}"/>
              </a:ext>
            </a:extLst>
          </p:cNvPr>
          <p:cNvSpPr txBox="1"/>
          <p:nvPr/>
        </p:nvSpPr>
        <p:spPr>
          <a:xfrm>
            <a:off x="488373" y="33472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 tone in one repetition period)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84EC3-89BB-D2C4-CB13-678A7693D741}"/>
              </a:ext>
            </a:extLst>
          </p:cNvPr>
          <p:cNvSpPr txBox="1"/>
          <p:nvPr/>
        </p:nvSpPr>
        <p:spPr>
          <a:xfrm>
            <a:off x="374073" y="46332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C132D-9D7F-A58C-7696-B72BA5CB1027}"/>
              </a:ext>
            </a:extLst>
          </p:cNvPr>
          <p:cNvSpPr txBox="1"/>
          <p:nvPr/>
        </p:nvSpPr>
        <p:spPr>
          <a:xfrm>
            <a:off x="374073" y="53582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41D97E-F3D6-51EA-8FA9-4BCD269091E6}"/>
              </a:ext>
            </a:extLst>
          </p:cNvPr>
          <p:cNvCxnSpPr>
            <a:cxnSpLocks/>
          </p:cNvCxnSpPr>
          <p:nvPr/>
        </p:nvCxnSpPr>
        <p:spPr bwMode="auto">
          <a:xfrm>
            <a:off x="1555173" y="4386025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7FCD26-5B92-C490-94BF-4F49C9E8A7AE}"/>
              </a:ext>
            </a:extLst>
          </p:cNvPr>
          <p:cNvSpPr txBox="1"/>
          <p:nvPr/>
        </p:nvSpPr>
        <p:spPr>
          <a:xfrm>
            <a:off x="2545773" y="4216757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3CC989-1FCD-4141-3084-DBDE4C540536}"/>
              </a:ext>
            </a:extLst>
          </p:cNvPr>
          <p:cNvCxnSpPr>
            <a:cxnSpLocks/>
          </p:cNvCxnSpPr>
          <p:nvPr/>
        </p:nvCxnSpPr>
        <p:spPr bwMode="auto">
          <a:xfrm>
            <a:off x="1586923" y="5339243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7CF0D3-E14A-B780-90AE-5574193E6AA4}"/>
              </a:ext>
            </a:extLst>
          </p:cNvPr>
          <p:cNvSpPr txBox="1"/>
          <p:nvPr/>
        </p:nvSpPr>
        <p:spPr>
          <a:xfrm>
            <a:off x="2577523" y="5169975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7C2BD6-4602-62E0-AA98-526A1D915928}"/>
              </a:ext>
            </a:extLst>
          </p:cNvPr>
          <p:cNvCxnSpPr>
            <a:cxnSpLocks/>
          </p:cNvCxnSpPr>
          <p:nvPr/>
        </p:nvCxnSpPr>
        <p:spPr bwMode="auto">
          <a:xfrm>
            <a:off x="1555173" y="5910665"/>
            <a:ext cx="23241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0E9A5F-C2AA-6603-99DF-E50F20A6DD27}"/>
              </a:ext>
            </a:extLst>
          </p:cNvPr>
          <p:cNvSpPr txBox="1"/>
          <p:nvPr/>
        </p:nvSpPr>
        <p:spPr>
          <a:xfrm>
            <a:off x="2545773" y="5741397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Np=18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41862-1CC2-4AD5-93DC-D8A3FBE3E853}"/>
              </a:ext>
            </a:extLst>
          </p:cNvPr>
          <p:cNvSpPr txBox="1"/>
          <p:nvPr/>
        </p:nvSpPr>
        <p:spPr>
          <a:xfrm>
            <a:off x="519812" y="5745597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DRU242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474E45-BF6C-64BD-9A8D-4912287B2781}"/>
              </a:ext>
            </a:extLst>
          </p:cNvPr>
          <p:cNvSpPr txBox="1"/>
          <p:nvPr/>
        </p:nvSpPr>
        <p:spPr>
          <a:xfrm>
            <a:off x="412173" y="59048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(9 tones in one repetition period)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B640B-079C-C28F-71B4-E475B3236A47}"/>
              </a:ext>
            </a:extLst>
          </p:cNvPr>
          <p:cNvSpPr txBox="1"/>
          <p:nvPr/>
        </p:nvSpPr>
        <p:spPr>
          <a:xfrm>
            <a:off x="7041574" y="320065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DRU26/52 uniformly distributed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7F6D84-90CC-4666-B5DA-1B08592E801D}"/>
              </a:ext>
            </a:extLst>
          </p:cNvPr>
          <p:cNvCxnSpPr>
            <a:cxnSpLocks/>
            <a:stCxn id="2" idx="1"/>
          </p:cNvCxnSpPr>
          <p:nvPr/>
        </p:nvCxnSpPr>
        <p:spPr bwMode="auto">
          <a:xfrm flipH="1">
            <a:off x="6462151" y="3431485"/>
            <a:ext cx="579423" cy="1396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F7ADC54F-BE95-3544-B1A0-D1D9A72F21F3}"/>
              </a:ext>
            </a:extLst>
          </p:cNvPr>
          <p:cNvSpPr/>
          <p:nvPr/>
        </p:nvSpPr>
        <p:spPr bwMode="auto">
          <a:xfrm>
            <a:off x="6279573" y="3084192"/>
            <a:ext cx="228600" cy="1752597"/>
          </a:xfrm>
          <a:prstGeom prst="rightBrace">
            <a:avLst>
              <a:gd name="adj1" fmla="val 27110"/>
              <a:gd name="adj2" fmla="val 5000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BDFABA-B30C-3D33-4296-EA75E5AF545A}"/>
              </a:ext>
            </a:extLst>
          </p:cNvPr>
          <p:cNvSpPr txBox="1"/>
          <p:nvPr/>
        </p:nvSpPr>
        <p:spPr>
          <a:xfrm>
            <a:off x="1838489" y="6193554"/>
            <a:ext cx="4204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(above just illustrates the distribution pattern with DRU tone relative position)</a:t>
            </a:r>
          </a:p>
        </p:txBody>
      </p:sp>
    </p:spTree>
    <p:extLst>
      <p:ext uri="{BB962C8B-B14F-4D97-AF65-F5344CB8AC3E}">
        <p14:creationId xmlns:p14="http://schemas.microsoft.com/office/powerpoint/2010/main" val="7205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40MHz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04FDA6-5C17-D5BB-C9F2-1D974DD95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17225"/>
              </p:ext>
            </p:extLst>
          </p:nvPr>
        </p:nvGraphicFramePr>
        <p:xfrm>
          <a:off x="152400" y="1523029"/>
          <a:ext cx="8915403" cy="416483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31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40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[-242:18:-26, 10:18:226]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[-233:18:-17, 19:18:235]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[-238:18:-22, 14:18:230]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[-229:18:-13, 23:18:239]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[-225:18:-9, 27:18:243]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[-240:18:-24, 12:18:228]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[-231:18:-15, 21:18:237]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[-236:18:-20, 16:18:232]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[-227:18:-11, 25:18:241]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[-241:18:-25, 11:18:227]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[-232:18:-16, 20:18:236]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[-237:18:-21, 15:18:231]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[-228:18:-12, 24:18:240]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[-234:18:-18, 18:18:234]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[-239:18:-23, 13:18:229]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[-230:18:-14, 22:18:238]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[-235:18:-19, 17:18:233]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[-226:18:-10, 26:18:242]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[-242:9:-17, 10:9:235]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[-238:9:-13, 14:9:239]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[-240:9:-15, 12:9:237]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[-236:9:-11, 16:9:241]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[-241:9:-16, 11:9:236]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[-237:9:-12, 15:9:240]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[-239:9:-14, 13:9:238]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[-235:9:-10, 17:9:242]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[DRU1~4], [-8,5]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[DRU6~9], [-6,7]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[DRU10~13], [-7,6]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[DRU15~18], [-5,8]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2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[DRU1~2],26-tone DRU5, [-244,-4,3,9]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[DRU3~4],26-tone DRU14, [-243,-3,4,244]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0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D1063-00D7-9E83-FA23-21E4E7FB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220659"/>
            <a:ext cx="5055268" cy="328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7C3FA-82A2-AA24-7D0A-AF384B8D4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548" y="2170087"/>
            <a:ext cx="4800600" cy="338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0044A-30A0-4A2F-0744-A59F105CA4DF}"/>
              </a:ext>
            </a:extLst>
          </p:cNvPr>
          <p:cNvSpPr txBox="1"/>
          <p:nvPr/>
        </p:nvSpPr>
        <p:spPr>
          <a:xfrm>
            <a:off x="627286" y="1592818"/>
            <a:ext cx="349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26-tone DRUs are perfect uniformly distributed over 40MHz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7F4B1-E75A-CF49-CAFA-E8533A8D5E51}"/>
              </a:ext>
            </a:extLst>
          </p:cNvPr>
          <p:cNvSpPr txBox="1"/>
          <p:nvPr/>
        </p:nvSpPr>
        <p:spPr>
          <a:xfrm>
            <a:off x="5334000" y="1592818"/>
            <a:ext cx="349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52-tone DRUs are perfect uniformly distributed over 40MHz</a:t>
            </a:r>
          </a:p>
        </p:txBody>
      </p:sp>
    </p:spTree>
    <p:extLst>
      <p:ext uri="{BB962C8B-B14F-4D97-AF65-F5344CB8AC3E}">
        <p14:creationId xmlns:p14="http://schemas.microsoft.com/office/powerpoint/2010/main" val="2086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BCC9F-457D-371A-093E-CF410CD1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7" y="1600200"/>
            <a:ext cx="8721946" cy="4737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106-tone DRUs are near-uniformly distributed on 40MHz</a:t>
            </a:r>
          </a:p>
        </p:txBody>
      </p:sp>
    </p:spTree>
    <p:extLst>
      <p:ext uri="{BB962C8B-B14F-4D97-AF65-F5344CB8AC3E}">
        <p14:creationId xmlns:p14="http://schemas.microsoft.com/office/powerpoint/2010/main" val="18915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5ECC8-0795-5683-A5F1-0AB39345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9" y="1898657"/>
            <a:ext cx="436338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95CEE-F10A-206C-A24F-C414F094D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12957"/>
            <a:ext cx="4420852" cy="3276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870B3-03B7-078B-AE21-F36215E65207}"/>
              </a:ext>
            </a:extLst>
          </p:cNvPr>
          <p:cNvSpPr txBox="1"/>
          <p:nvPr/>
        </p:nvSpPr>
        <p:spPr>
          <a:xfrm>
            <a:off x="609600" y="115109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same design methodology as DRU on BW20, for PAPR reduction,  tone spacing of all DRU26 are with an integer multiple of Np = 18 across DC; tone spacing of all DRU52 are with an integer multiple of Np = 9 across DC;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DRU26 achieves similar PAPR as RRU26 on BW40; DRU52 achieves similar PAPR as RRU52 on BW40;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8E92F-B7C2-653A-79BC-69AE13A0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3" y="1840808"/>
            <a:ext cx="4431580" cy="327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AFF54-283E-45B7-B54C-0AE714D06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02" y="1929016"/>
            <a:ext cx="4116725" cy="3100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6EE26C-B831-C73A-AC91-C554DD0BF4C6}"/>
              </a:ext>
            </a:extLst>
          </p:cNvPr>
          <p:cNvSpPr txBox="1"/>
          <p:nvPr/>
        </p:nvSpPr>
        <p:spPr>
          <a:xfrm>
            <a:off x="1243012" y="1353859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DRU106/242 on BW20, PAPR is about 0.5~0.7dB higher than RRU @90% percentile</a:t>
            </a:r>
          </a:p>
        </p:txBody>
      </p:sp>
    </p:spTree>
    <p:extLst>
      <p:ext uri="{BB962C8B-B14F-4D97-AF65-F5344CB8AC3E}">
        <p14:creationId xmlns:p14="http://schemas.microsoft.com/office/powerpoint/2010/main" val="40209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Channel Smoothing for DRU on BW40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C8628F-2BFF-0318-60D1-657C827D8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19034"/>
              </p:ext>
            </p:extLst>
          </p:nvPr>
        </p:nvGraphicFramePr>
        <p:xfrm>
          <a:off x="918366" y="2888001"/>
          <a:ext cx="2667001" cy="1828154"/>
        </p:xfrm>
        <a:graphic>
          <a:graphicData uri="http://schemas.openxmlformats.org/drawingml/2006/table">
            <a:tbl>
              <a:tblPr/>
              <a:tblGrid>
                <a:gridCol w="639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DRU52 index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LSCE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SMCE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Delta (dB)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(LSCE-SMCE)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4.55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6.67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4.49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6.73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6.62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4.48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139">
                <a:tc gridSpan="4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13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Average (dB)</a:t>
                      </a:r>
                    </a:p>
                  </a:txBody>
                  <a:tcPr marL="6485" marR="6485" marT="648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2.16</a:t>
                      </a:r>
                    </a:p>
                  </a:txBody>
                  <a:tcPr marL="6485" marR="6485" marT="648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EA6F75-6B20-B457-7AF4-9B5DD08A8DA7}"/>
              </a:ext>
            </a:extLst>
          </p:cNvPr>
          <p:cNvSpPr txBox="1"/>
          <p:nvPr/>
        </p:nvSpPr>
        <p:spPr>
          <a:xfrm>
            <a:off x="914400" y="1488323"/>
            <a:ext cx="56300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 following table shows the performance comparison of channel estimation with vs without smoothing: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dRU52 and DRU106 on BW40</a:t>
            </a:r>
          </a:p>
          <a:p>
            <a:pPr marL="171450" indent="-171450">
              <a:buFontTx/>
              <a:buChar char="-"/>
            </a:pPr>
            <a:r>
              <a:rPr lang="en-US" sz="1000" dirty="0"/>
              <a:t>D-NLOS/B-LOS, 1T2R, MCS1/7</a:t>
            </a:r>
          </a:p>
          <a:p>
            <a:pPr marL="171450" indent="-171450">
              <a:buFontTx/>
              <a:buChar char="-"/>
            </a:pPr>
            <a:r>
              <a:rPr lang="en-US" sz="1000" b="1" dirty="0"/>
              <a:t>LSCE</a:t>
            </a:r>
            <a:r>
              <a:rPr lang="en-US" sz="1000" dirty="0"/>
              <a:t>: Least-Squared Channel Estimation without channel smoothing</a:t>
            </a:r>
          </a:p>
          <a:p>
            <a:pPr marL="171450" indent="-171450">
              <a:buFontTx/>
              <a:buChar char="-"/>
            </a:pPr>
            <a:r>
              <a:rPr lang="en-US" sz="1000" b="1" dirty="0"/>
              <a:t>SMCE</a:t>
            </a:r>
            <a:r>
              <a:rPr lang="en-US" sz="1000" dirty="0"/>
              <a:t>: Channel estimation with smoothing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60288-614A-780B-7B16-24EA13BF4246}"/>
              </a:ext>
            </a:extLst>
          </p:cNvPr>
          <p:cNvSpPr txBox="1"/>
          <p:nvPr/>
        </p:nvSpPr>
        <p:spPr>
          <a:xfrm>
            <a:off x="771918" y="1011510"/>
            <a:ext cx="7436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 with evenly or near-evenly distributed patterns make channel smoothing &amp; optimization much easier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studies show that channel smoothing can provide more than 2dB smoothing gain beyond the power boost gain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90C10-E972-6AED-39BD-85CAE4ABF166}"/>
              </a:ext>
            </a:extLst>
          </p:cNvPr>
          <p:cNvSpPr txBox="1"/>
          <p:nvPr/>
        </p:nvSpPr>
        <p:spPr>
          <a:xfrm>
            <a:off x="555314" y="5000144"/>
            <a:ext cx="3676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The numbers in these two column are the sensitivity SNR (dB) @10% PER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B8EACC-B251-35C1-EF44-BFD48F57CEC0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2046" y="4374214"/>
            <a:ext cx="515788" cy="71728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707870-4D65-1A0C-E5B6-0DBCDC102C43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2046" y="4423453"/>
            <a:ext cx="1125388" cy="6680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B808E74-D591-1CD2-2FA3-11684D5D2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90194"/>
              </p:ext>
            </p:extLst>
          </p:nvPr>
        </p:nvGraphicFramePr>
        <p:xfrm>
          <a:off x="5588001" y="2661583"/>
          <a:ext cx="2723591" cy="1407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291">
                  <a:extLst>
                    <a:ext uri="{9D8B030D-6E8A-4147-A177-3AD203B41FA5}">
                      <a16:colId xmlns:a16="http://schemas.microsoft.com/office/drawing/2014/main" val="2221989437"/>
                    </a:ext>
                  </a:extLst>
                </a:gridCol>
                <a:gridCol w="484194">
                  <a:extLst>
                    <a:ext uri="{9D8B030D-6E8A-4147-A177-3AD203B41FA5}">
                      <a16:colId xmlns:a16="http://schemas.microsoft.com/office/drawing/2014/main" val="396321676"/>
                    </a:ext>
                  </a:extLst>
                </a:gridCol>
                <a:gridCol w="645592">
                  <a:extLst>
                    <a:ext uri="{9D8B030D-6E8A-4147-A177-3AD203B41FA5}">
                      <a16:colId xmlns:a16="http://schemas.microsoft.com/office/drawing/2014/main" val="2535274144"/>
                    </a:ext>
                  </a:extLst>
                </a:gridCol>
                <a:gridCol w="867514">
                  <a:extLst>
                    <a:ext uri="{9D8B030D-6E8A-4147-A177-3AD203B41FA5}">
                      <a16:colId xmlns:a16="http://schemas.microsoft.com/office/drawing/2014/main" val="2469331953"/>
                    </a:ext>
                  </a:extLst>
                </a:gridCol>
              </a:tblGrid>
              <a:tr h="319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DRU52 index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LSCE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SMCE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Delta(dB)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(LSCE-SMCE)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255254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468406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34141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752268"/>
                  </a:ext>
                </a:extLst>
              </a:tr>
              <a:tr h="1599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22.79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15396"/>
                  </a:ext>
                </a:extLst>
              </a:tr>
              <a:tr h="159949">
                <a:tc gridSpan="4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986"/>
                  </a:ext>
                </a:extLst>
              </a:tr>
              <a:tr h="287519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Average(dB)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9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7B204D5-DCC0-2109-1EE1-CBF29A082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03977"/>
              </p:ext>
            </p:extLst>
          </p:nvPr>
        </p:nvGraphicFramePr>
        <p:xfrm>
          <a:off x="5588001" y="4733649"/>
          <a:ext cx="2723591" cy="1457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291">
                  <a:extLst>
                    <a:ext uri="{9D8B030D-6E8A-4147-A177-3AD203B41FA5}">
                      <a16:colId xmlns:a16="http://schemas.microsoft.com/office/drawing/2014/main" val="3111677158"/>
                    </a:ext>
                  </a:extLst>
                </a:gridCol>
                <a:gridCol w="484194">
                  <a:extLst>
                    <a:ext uri="{9D8B030D-6E8A-4147-A177-3AD203B41FA5}">
                      <a16:colId xmlns:a16="http://schemas.microsoft.com/office/drawing/2014/main" val="2673580951"/>
                    </a:ext>
                  </a:extLst>
                </a:gridCol>
                <a:gridCol w="645592">
                  <a:extLst>
                    <a:ext uri="{9D8B030D-6E8A-4147-A177-3AD203B41FA5}">
                      <a16:colId xmlns:a16="http://schemas.microsoft.com/office/drawing/2014/main" val="2988180800"/>
                    </a:ext>
                  </a:extLst>
                </a:gridCol>
                <a:gridCol w="867514">
                  <a:extLst>
                    <a:ext uri="{9D8B030D-6E8A-4147-A177-3AD203B41FA5}">
                      <a16:colId xmlns:a16="http://schemas.microsoft.com/office/drawing/2014/main" val="2949332773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DRU106 index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LSCE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SMCE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Delta(dB)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(LSCE-SMCE)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28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3059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24222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66164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51006"/>
                  </a:ext>
                </a:extLst>
              </a:tr>
              <a:tr h="182245">
                <a:tc gridSpan="4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30131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Average(dB)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2.26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38157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B3113CB-496E-AC86-963E-5B82AE6D04D7}"/>
              </a:ext>
            </a:extLst>
          </p:cNvPr>
          <p:cNvSpPr txBox="1"/>
          <p:nvPr/>
        </p:nvSpPr>
        <p:spPr>
          <a:xfrm>
            <a:off x="836374" y="2600497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D-NLOS, MCS1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AD2D77-871F-E456-BBFE-2631BB2B558B}"/>
              </a:ext>
            </a:extLst>
          </p:cNvPr>
          <p:cNvSpPr txBox="1"/>
          <p:nvPr/>
        </p:nvSpPr>
        <p:spPr>
          <a:xfrm>
            <a:off x="5528796" y="2367891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B-LOS, MCS7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D38B8A-3A93-E1E7-7239-E4DAE362EE09}"/>
              </a:ext>
            </a:extLst>
          </p:cNvPr>
          <p:cNvSpPr txBox="1"/>
          <p:nvPr/>
        </p:nvSpPr>
        <p:spPr>
          <a:xfrm>
            <a:off x="5558634" y="4439156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B-LOS, MCS7</a:t>
            </a:r>
          </a:p>
        </p:txBody>
      </p:sp>
    </p:spTree>
    <p:extLst>
      <p:ext uri="{BB962C8B-B14F-4D97-AF65-F5344CB8AC3E}">
        <p14:creationId xmlns:p14="http://schemas.microsoft.com/office/powerpoint/2010/main" val="3955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0074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0340"/>
            <a:ext cx="8686800" cy="4495800"/>
          </a:xfrm>
        </p:spPr>
        <p:txBody>
          <a:bodyPr/>
          <a:lstStyle/>
          <a:p>
            <a:r>
              <a:rPr lang="en-US" sz="1600" dirty="0"/>
              <a:t>Motion has been passed in January IEEE meeting to support Distributed tone RU (DRU) for a UHR TB PPDU transmission</a:t>
            </a:r>
          </a:p>
          <a:p>
            <a:endParaRPr lang="en-US" sz="1600" dirty="0"/>
          </a:p>
          <a:p>
            <a:r>
              <a:rPr lang="en-US" sz="1600" dirty="0"/>
              <a:t>We have shared our thoughts on DRU tone plan design criteria, methodology and principle in [1]. Our studies show that 26-tone RU based DRU tone plan design can:</a:t>
            </a:r>
          </a:p>
          <a:p>
            <a:pPr marL="800100" lvl="1"/>
            <a:r>
              <a:rPr lang="en-US" sz="1400" dirty="0"/>
              <a:t>Meet all the design target and achieve optimal power boost gain</a:t>
            </a:r>
          </a:p>
          <a:p>
            <a:pPr marL="800100" lvl="1"/>
            <a:r>
              <a:rPr lang="en-US" sz="1400" dirty="0"/>
              <a:t>Preserve hierarchical structure as RRU</a:t>
            </a:r>
          </a:p>
          <a:p>
            <a:pPr marL="800100" lvl="1"/>
            <a:r>
              <a:rPr lang="en-US" sz="1400" dirty="0"/>
              <a:t>Have better tone distribution pattern with either uniformly or near-uniformly distributed</a:t>
            </a:r>
          </a:p>
          <a:p>
            <a:pPr marL="800100" lvl="1"/>
            <a:r>
              <a:rPr lang="en-US" sz="1400" dirty="0"/>
              <a:t>Make easier for channel smoothing and simpler for scheduling/signaling</a:t>
            </a:r>
          </a:p>
          <a:p>
            <a:endParaRPr lang="en-US" sz="1600" dirty="0"/>
          </a:p>
          <a:p>
            <a:r>
              <a:rPr lang="en-US" sz="1600" dirty="0"/>
              <a:t>In this contribution, we will share the detailed DRU tone plan design:</a:t>
            </a:r>
            <a:endParaRPr lang="en-US" sz="1400" dirty="0"/>
          </a:p>
          <a:p>
            <a:pPr lvl="1"/>
            <a:r>
              <a:rPr lang="en-US" sz="1400" dirty="0"/>
              <a:t>DRU subcarrier indices table for BW20/40/80</a:t>
            </a:r>
          </a:p>
          <a:p>
            <a:pPr lvl="1"/>
            <a:r>
              <a:rPr lang="en-US" sz="1400" dirty="0"/>
              <a:t>DRU power boost gains</a:t>
            </a:r>
          </a:p>
          <a:p>
            <a:pPr lvl="1"/>
            <a:r>
              <a:rPr lang="en-US" sz="1400" dirty="0"/>
              <a:t>DRU tone distribution range</a:t>
            </a:r>
          </a:p>
          <a:p>
            <a:pPr lvl="1"/>
            <a:r>
              <a:rPr lang="en-US" sz="1400" dirty="0"/>
              <a:t>DRU tone distribution pattern</a:t>
            </a:r>
          </a:p>
          <a:p>
            <a:pPr lvl="1"/>
            <a:r>
              <a:rPr lang="en-US" sz="1400" dirty="0"/>
              <a:t>PAPR performance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endParaRPr lang="en-US" altLang="zh-TW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2" y="228600"/>
            <a:ext cx="1208087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383152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8DB546F-2FE5-1A53-F957-DFA0BF68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497" y="2963557"/>
            <a:ext cx="3886200" cy="32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26F6C3-E123-4B93-0613-15CD62EA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53194"/>
              </p:ext>
            </p:extLst>
          </p:nvPr>
        </p:nvGraphicFramePr>
        <p:xfrm>
          <a:off x="5994257" y="3188985"/>
          <a:ext cx="2224552" cy="1456629"/>
        </p:xfrm>
        <a:graphic>
          <a:graphicData uri="http://schemas.openxmlformats.org/drawingml/2006/table">
            <a:tbl>
              <a:tblPr/>
              <a:tblGrid>
                <a:gridCol w="70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DRU type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BW80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11.14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DRU242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5.12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DRU484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14B965-F5E8-A6AA-4E26-E9E6A1809BA5}"/>
              </a:ext>
            </a:extLst>
          </p:cNvPr>
          <p:cNvSpPr txBox="1"/>
          <p:nvPr/>
        </p:nvSpPr>
        <p:spPr>
          <a:xfrm>
            <a:off x="904409" y="1028765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Tone separation distance/or repetition period Np=36 is used for DRU26 on distribution BW =80MHz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DRU242 is built from two DRU106 and one DRU26 with 4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DRU484 is built from two DRU242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Make larger DRU242/484 perfect uniformly distributed instead of small DRU52/106, larger DRU will be benefit more better smoothing &amp; lower PAPR from uniformly tone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2820C-BE42-C6F3-D278-F1CA9D9CC2F9}"/>
              </a:ext>
            </a:extLst>
          </p:cNvPr>
          <p:cNvSpPr txBox="1"/>
          <p:nvPr/>
        </p:nvSpPr>
        <p:spPr>
          <a:xfrm>
            <a:off x="430398" y="4598174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96EDD-4A02-ECA0-4C73-7A5A48462F49}"/>
              </a:ext>
            </a:extLst>
          </p:cNvPr>
          <p:cNvSpPr txBox="1"/>
          <p:nvPr/>
        </p:nvSpPr>
        <p:spPr>
          <a:xfrm>
            <a:off x="424511" y="2944507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8B014-116B-6F9C-4756-55428E81C6ED}"/>
              </a:ext>
            </a:extLst>
          </p:cNvPr>
          <p:cNvSpPr txBox="1"/>
          <p:nvPr/>
        </p:nvSpPr>
        <p:spPr>
          <a:xfrm>
            <a:off x="269266" y="311481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D42FF-3B96-44EF-8BAA-EC4C2190134E}"/>
              </a:ext>
            </a:extLst>
          </p:cNvPr>
          <p:cNvSpPr txBox="1"/>
          <p:nvPr/>
        </p:nvSpPr>
        <p:spPr>
          <a:xfrm>
            <a:off x="322759" y="47574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7ED4DE-96FE-1400-BB6C-45E588581FE0}"/>
              </a:ext>
            </a:extLst>
          </p:cNvPr>
          <p:cNvCxnSpPr>
            <a:cxnSpLocks/>
          </p:cNvCxnSpPr>
          <p:nvPr/>
        </p:nvCxnSpPr>
        <p:spPr bwMode="auto">
          <a:xfrm>
            <a:off x="1464497" y="2910478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DB6CA1-BCD0-E2F5-F387-97869CF65668}"/>
              </a:ext>
            </a:extLst>
          </p:cNvPr>
          <p:cNvSpPr txBox="1"/>
          <p:nvPr/>
        </p:nvSpPr>
        <p:spPr>
          <a:xfrm>
            <a:off x="427533" y="5249871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4754E-E478-6B62-97CF-6F4B1B10F76B}"/>
              </a:ext>
            </a:extLst>
          </p:cNvPr>
          <p:cNvSpPr txBox="1"/>
          <p:nvPr/>
        </p:nvSpPr>
        <p:spPr>
          <a:xfrm>
            <a:off x="293234" y="53729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(9 tones in one repetition period)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442C-4CF0-5A9A-42AD-CD6F80B53F4A}"/>
              </a:ext>
            </a:extLst>
          </p:cNvPr>
          <p:cNvSpPr txBox="1"/>
          <p:nvPr/>
        </p:nvSpPr>
        <p:spPr>
          <a:xfrm>
            <a:off x="465633" y="5778817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DRU484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C211D-93CC-3753-A342-99468F4245D1}"/>
              </a:ext>
            </a:extLst>
          </p:cNvPr>
          <p:cNvSpPr txBox="1"/>
          <p:nvPr/>
        </p:nvSpPr>
        <p:spPr>
          <a:xfrm>
            <a:off x="322759" y="59453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(18 tones in one repetition period)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5CCFA9-E510-02FC-8EC8-9FD536C899A8}"/>
              </a:ext>
            </a:extLst>
          </p:cNvPr>
          <p:cNvCxnSpPr>
            <a:cxnSpLocks/>
          </p:cNvCxnSpPr>
          <p:nvPr/>
        </p:nvCxnSpPr>
        <p:spPr bwMode="auto">
          <a:xfrm>
            <a:off x="1464497" y="4563660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BB8105-DD1E-8C26-FF64-5059724694B7}"/>
              </a:ext>
            </a:extLst>
          </p:cNvPr>
          <p:cNvSpPr txBox="1"/>
          <p:nvPr/>
        </p:nvSpPr>
        <p:spPr>
          <a:xfrm>
            <a:off x="3251057" y="2717382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399197-3E56-49BD-DEA7-18CAB213125F}"/>
              </a:ext>
            </a:extLst>
          </p:cNvPr>
          <p:cNvSpPr txBox="1"/>
          <p:nvPr/>
        </p:nvSpPr>
        <p:spPr>
          <a:xfrm>
            <a:off x="3212957" y="4379375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1894AB-585D-AA14-1434-194FB766C477}"/>
              </a:ext>
            </a:extLst>
          </p:cNvPr>
          <p:cNvCxnSpPr>
            <a:cxnSpLocks/>
          </p:cNvCxnSpPr>
          <p:nvPr/>
        </p:nvCxnSpPr>
        <p:spPr bwMode="auto">
          <a:xfrm>
            <a:off x="1464497" y="5432909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881DEE-5868-7929-42C9-3DF81002E724}"/>
              </a:ext>
            </a:extLst>
          </p:cNvPr>
          <p:cNvSpPr txBox="1"/>
          <p:nvPr/>
        </p:nvSpPr>
        <p:spPr>
          <a:xfrm>
            <a:off x="3212957" y="524862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1AD324-7247-E79B-67C8-69E6DFBE6397}"/>
              </a:ext>
            </a:extLst>
          </p:cNvPr>
          <p:cNvCxnSpPr>
            <a:cxnSpLocks/>
          </p:cNvCxnSpPr>
          <p:nvPr/>
        </p:nvCxnSpPr>
        <p:spPr bwMode="auto">
          <a:xfrm>
            <a:off x="1470847" y="5968899"/>
            <a:ext cx="3886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021935-D0B1-6CC6-E465-CA7B9668783B}"/>
              </a:ext>
            </a:extLst>
          </p:cNvPr>
          <p:cNvSpPr txBox="1"/>
          <p:nvPr/>
        </p:nvSpPr>
        <p:spPr>
          <a:xfrm>
            <a:off x="3219307" y="5784614"/>
            <a:ext cx="685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Np=36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94692-45A5-0B3A-CA67-8232796EDA3F}"/>
              </a:ext>
            </a:extLst>
          </p:cNvPr>
          <p:cNvSpPr txBox="1"/>
          <p:nvPr/>
        </p:nvSpPr>
        <p:spPr>
          <a:xfrm>
            <a:off x="6184757" y="531715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DRU242/484 uniformly distributed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6B898B-27D3-1ECA-0DCA-E338C7C6B12C}"/>
              </a:ext>
            </a:extLst>
          </p:cNvPr>
          <p:cNvCxnSpPr>
            <a:cxnSpLocks/>
          </p:cNvCxnSpPr>
          <p:nvPr/>
        </p:nvCxnSpPr>
        <p:spPr bwMode="auto">
          <a:xfrm flipH="1">
            <a:off x="5569126" y="5613800"/>
            <a:ext cx="579423" cy="1396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C0ACA25-3166-BC16-F688-9D6C775CC0E0}"/>
              </a:ext>
            </a:extLst>
          </p:cNvPr>
          <p:cNvSpPr/>
          <p:nvPr/>
        </p:nvSpPr>
        <p:spPr bwMode="auto">
          <a:xfrm>
            <a:off x="5382766" y="5494845"/>
            <a:ext cx="186360" cy="656475"/>
          </a:xfrm>
          <a:prstGeom prst="rightBrace">
            <a:avLst>
              <a:gd name="adj1" fmla="val 27110"/>
              <a:gd name="adj2" fmla="val 50000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C4602C-9E8B-6321-BD95-7390DFB2A03D}"/>
              </a:ext>
            </a:extLst>
          </p:cNvPr>
          <p:cNvSpPr txBox="1"/>
          <p:nvPr/>
        </p:nvSpPr>
        <p:spPr>
          <a:xfrm>
            <a:off x="1429861" y="6213286"/>
            <a:ext cx="4204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(above just illustrates the distribution pattern with DRU tone relative position)</a:t>
            </a:r>
          </a:p>
        </p:txBody>
      </p:sp>
    </p:spTree>
    <p:extLst>
      <p:ext uri="{BB962C8B-B14F-4D97-AF65-F5344CB8AC3E}">
        <p14:creationId xmlns:p14="http://schemas.microsoft.com/office/powerpoint/2010/main" val="37271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80MHz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A27016-72B1-36DC-28EB-4C8F275BD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09279"/>
              </p:ext>
            </p:extLst>
          </p:nvPr>
        </p:nvGraphicFramePr>
        <p:xfrm>
          <a:off x="183817" y="1828800"/>
          <a:ext cx="8694962" cy="4033199"/>
        </p:xfrm>
        <a:graphic>
          <a:graphicData uri="http://schemas.openxmlformats.org/drawingml/2006/table">
            <a:tbl>
              <a:tblPr/>
              <a:tblGrid>
                <a:gridCol w="66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9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=1:16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[-483:36:-51, 17:36:449],[-467:36:-35, 33:36:465]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[-475:36:-43, 25:36:457],[-459:36:-27, 41:36:473]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[-479:36:-47, 21:36:453],[-463:36:-31, 37:36:469]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[-471:36:-39, 29:36:461],[-455:36:-23, 45:36:477]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[-477:36:-45, 23:36:455],[-461:36:-29, 39:36:471]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[-469:36:-37, 31:36:463],[-453:36:-21, 47:36:479]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[-481:36:-49, 19:36:451],[-465:36:-33, 35:36:467]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[-473:36:-41, 27:36:459],[-457:36:-25, 43:36:475]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[-482:36:-50, 18:36:450],[-466:36:-34, 34:36:466]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[-474:36:-42, 26:36:458],[-458:36:-26, 42:36:474]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[-478:36:-46, 22:36:454],[-462:36:-30, 38:36:470]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[-470:36:-38, 30:36:462],[-454:36:-22, 46:36:478]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[-476:36:-44, 24:36:456],[-460:36:-28, 40:36:472]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[-468:36:-36, 32:36:464],[-452:36:-20,48:36:480]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[-480:36:-48, 20:36:452],[-464:36:-32, 36:36:468]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[-472:36:-40, 28:36:460],[-456:36:-24, 44:36:476]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[DRU1~2],  [-495, 485]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[DRU3~4],[-491, 489]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[DRU5~6],[-489, 491]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[DRU7~8],[-493, 487]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[DRU9~10],[-494, 486]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[DRU11~12],[-490,490]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[DRU13~14],[-488,492]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[DRU15~16],[-492,488]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[-499:4:-19, 17:4:497]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[-497:4:-17, 19:4:499]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[-498:4:-18, 18:4:498]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[-496:4:-16, 20:4:500]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484-tone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[-499:2:-17, 17:2:499]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[-498:2:-16, 18:2:500]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BADB30-378F-879C-C837-D44E4E650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50166"/>
              </p:ext>
            </p:extLst>
          </p:nvPr>
        </p:nvGraphicFramePr>
        <p:xfrm>
          <a:off x="183818" y="1482582"/>
          <a:ext cx="8694962" cy="346218"/>
        </p:xfrm>
        <a:graphic>
          <a:graphicData uri="http://schemas.openxmlformats.org/drawingml/2006/table">
            <a:tbl>
              <a:tblPr/>
              <a:tblGrid>
                <a:gridCol w="654382">
                  <a:extLst>
                    <a:ext uri="{9D8B030D-6E8A-4147-A177-3AD203B41FA5}">
                      <a16:colId xmlns:a16="http://schemas.microsoft.com/office/drawing/2014/main" val="1102256628"/>
                    </a:ext>
                  </a:extLst>
                </a:gridCol>
                <a:gridCol w="8040580">
                  <a:extLst>
                    <a:ext uri="{9D8B030D-6E8A-4147-A177-3AD203B41FA5}">
                      <a16:colId xmlns:a16="http://schemas.microsoft.com/office/drawing/2014/main" val="4273750021"/>
                    </a:ext>
                  </a:extLst>
                </a:gridCol>
              </a:tblGrid>
              <a:tr h="173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80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8075"/>
                  </a:ext>
                </a:extLst>
              </a:tr>
              <a:tr h="173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6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52/106-tone DRUs are near-uniformly distributed on 80MHz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7576D-C925-D382-15A2-16A22DD2F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2037721"/>
            <a:ext cx="5191114" cy="384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CDBE8-681A-730F-9613-95B2B600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981200"/>
            <a:ext cx="5251925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C79FA-B4D2-0E99-0E4B-05E7DD273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4" y="1676400"/>
            <a:ext cx="8814719" cy="3320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FA33C-C5E9-A2A4-AE5C-F8319F789A50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242-tone DRUs are perfect uniformly distributed on 80MHz</a:t>
            </a:r>
          </a:p>
        </p:txBody>
      </p:sp>
    </p:spTree>
    <p:extLst>
      <p:ext uri="{BB962C8B-B14F-4D97-AF65-F5344CB8AC3E}">
        <p14:creationId xmlns:p14="http://schemas.microsoft.com/office/powerpoint/2010/main" val="185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85F3F-5FF3-35D3-FC69-AC168A97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2" y="2120907"/>
            <a:ext cx="4403018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1DBFD-E63A-CDBC-E0D7-5944148D3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06" y="2171707"/>
            <a:ext cx="3923235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1B6D67-AB71-4CF1-7620-D996F3E2C0F8}"/>
              </a:ext>
            </a:extLst>
          </p:cNvPr>
          <p:cNvSpPr txBox="1"/>
          <p:nvPr/>
        </p:nvSpPr>
        <p:spPr>
          <a:xfrm>
            <a:off x="609600" y="1151097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Apply same design methodology as DRU on BW20/40, for PAPR reduction,  tone spacing of larger DRU242 are with an integer multiple of 4 across DC; tone spacing of all DRU484 are with an integer multiple of 2 across DC;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DRU242 achieves similar PAPR as RRU242 on BW80; DRU484 achieves similar PAPR as RRU484 on BW80;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PAPR Performance of DRU on BW80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CFA3C-FA45-C22D-D7CE-EAF4C587F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6" y="2082801"/>
            <a:ext cx="4245944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CC233-38AE-AA60-2612-6B786901D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57400"/>
            <a:ext cx="4510913" cy="3505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B184E-7666-5F49-2176-DAA1FB929F61}"/>
              </a:ext>
            </a:extLst>
          </p:cNvPr>
          <p:cNvSpPr txBox="1"/>
          <p:nvPr/>
        </p:nvSpPr>
        <p:spPr>
          <a:xfrm>
            <a:off x="1243012" y="1353859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DRU52/106 on BW80, PAPR is about 0.5~0.7dB higher than RRU @90% percentile</a:t>
            </a:r>
          </a:p>
        </p:txBody>
      </p:sp>
    </p:spTree>
    <p:extLst>
      <p:ext uri="{BB962C8B-B14F-4D97-AF65-F5344CB8AC3E}">
        <p14:creationId xmlns:p14="http://schemas.microsoft.com/office/powerpoint/2010/main" val="22848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contribution, we have shared our detailed DRU tone plan design for distribution BW20/40/80 by using 26-tone RU based method, and conclude that our final detailed DRU tone plan:</a:t>
            </a:r>
          </a:p>
          <a:p>
            <a:pPr marL="800100" lvl="1"/>
            <a:r>
              <a:rPr lang="en-US" dirty="0"/>
              <a:t>Meets all the design target and achieve optimal power boost gain</a:t>
            </a:r>
          </a:p>
          <a:p>
            <a:pPr marL="800100" lvl="1"/>
            <a:r>
              <a:rPr lang="en-US" dirty="0"/>
              <a:t>Preserve hierarchical structure for simpler scheduling &amp; signaling</a:t>
            </a:r>
          </a:p>
          <a:p>
            <a:pPr marL="800100" lvl="1"/>
            <a:r>
              <a:rPr lang="en-US" dirty="0"/>
              <a:t>Better tone distribution pattern in repetitive fashion with either uniformly or near-uniformly distributed which makes channel smoothing easier and achieve better smoothing gains</a:t>
            </a:r>
          </a:p>
          <a:p>
            <a:pPr marL="800100" lvl="1"/>
            <a:r>
              <a:rPr lang="en-US" dirty="0"/>
              <a:t>Tone indices generation with PAPR reduction</a:t>
            </a:r>
          </a:p>
          <a:p>
            <a:pPr marL="40005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8868" y="6475413"/>
            <a:ext cx="1845057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Shengquan Hu,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B06A7D-7429-4DAB-A39D-B320A560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314271"/>
            <a:ext cx="948978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Dec. 2022</a:t>
            </a:r>
          </a:p>
        </p:txBody>
      </p:sp>
    </p:spTree>
    <p:extLst>
      <p:ext uri="{BB962C8B-B14F-4D97-AF65-F5344CB8AC3E}">
        <p14:creationId xmlns:p14="http://schemas.microsoft.com/office/powerpoint/2010/main" val="163851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Reference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kern="0" dirty="0"/>
              <a:t>[1]. 11-23-2021-01-00bn-principle-and-methodology-for-dru-tone-plan-design</a:t>
            </a:r>
          </a:p>
        </p:txBody>
      </p:sp>
    </p:spTree>
    <p:extLst>
      <p:ext uri="{BB962C8B-B14F-4D97-AF65-F5344CB8AC3E}">
        <p14:creationId xmlns:p14="http://schemas.microsoft.com/office/powerpoint/2010/main" val="20429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#1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600" b="0" kern="0" dirty="0"/>
              <a:t>DRUs tone plan design for 11bn is 26-tone RU based DRU method (using 26-tone DRUs as basic building blocks)</a:t>
            </a:r>
          </a:p>
          <a:p>
            <a:pPr marL="457200" lvl="1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990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#2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89410"/>
            <a:ext cx="77724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 20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A034A4-766C-CFE3-FB66-089C80B87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57580"/>
              </p:ext>
            </p:extLst>
          </p:nvPr>
        </p:nvGraphicFramePr>
        <p:xfrm>
          <a:off x="381000" y="2971800"/>
          <a:ext cx="8686800" cy="235982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[DRU1, DRU2]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[DRU3, DRU4]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[DRU6, DRU7]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[DRU8, DRU9]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RU1~4], [-3, 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RU2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RU6~9], [-2, 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Recap: Design principles &amp; methodologies of </a:t>
            </a:r>
            <a:r>
              <a:rPr lang="en-US" altLang="zh-TW" sz="2000" dirty="0">
                <a:solidFill>
                  <a:schemeClr val="tx1"/>
                </a:solidFill>
              </a:rPr>
              <a:t>DRU Tone Plan [1]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3C6F9A-78D0-28AE-3060-271B51D3F302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8218488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1600" b="0" dirty="0"/>
              <a:t>Minimize the number of tones per 1MHz to achieve the optimal power boost gain.</a:t>
            </a:r>
          </a:p>
          <a:p>
            <a:r>
              <a:rPr lang="en-US" sz="1600" b="0" dirty="0"/>
              <a:t>Preserve DRU hierarchical structure as regular RU (RRU) to allow simple signaling of DRUs</a:t>
            </a:r>
          </a:p>
          <a:p>
            <a:pPr lvl="1"/>
            <a:r>
              <a:rPr lang="en-US" altLang="zh-TW" sz="1600" dirty="0"/>
              <a:t>The key for simplified signaling of DRU is to have a one-to-one mapping between the RRU and the DRU</a:t>
            </a:r>
            <a:endParaRPr lang="en-US" sz="1600" kern="0" dirty="0"/>
          </a:p>
          <a:p>
            <a:pPr lvl="1"/>
            <a:r>
              <a:rPr lang="en-US" altLang="zh-TW" sz="1600" b="0" dirty="0"/>
              <a:t>Can reuse the existing RU Allocation table</a:t>
            </a:r>
          </a:p>
          <a:p>
            <a:r>
              <a:rPr lang="en-US" altLang="zh-TW" sz="1600" b="0" dirty="0"/>
              <a:t>Allow scheduling and distributing different size DRUs without overlapped tones.</a:t>
            </a:r>
          </a:p>
          <a:p>
            <a:r>
              <a:rPr lang="en-US" altLang="zh-TW" sz="1600" b="0" dirty="0"/>
              <a:t>Do not introduce new RU sizes to avoid extra different data rates and extra parsing, interleaving and encoding. </a:t>
            </a:r>
          </a:p>
          <a:p>
            <a:r>
              <a:rPr lang="en-US" altLang="zh-TW" sz="1600" b="0" dirty="0"/>
              <a:t>Achieve uniform or near-uniform tone distribution pattern for simpler smoothing algorithms, easier phase tracking, ICI cancellation and improved diversity</a:t>
            </a:r>
          </a:p>
          <a:p>
            <a:r>
              <a:rPr lang="en-US" altLang="zh-TW" sz="1600" b="0" dirty="0"/>
              <a:t>Reserve enough edge tones (e.g. left-12 &amp; right-11 tone for DRU on BW40/80, left-6 &amp; right-5 for BW20)</a:t>
            </a:r>
          </a:p>
          <a:p>
            <a:r>
              <a:rPr lang="en-US" sz="1600" b="0" kern="0" dirty="0"/>
              <a:t>Reserve enough DC tones (e.g. &gt;= 5 DC tone for DRU on BW40/80, &gt;=3 for BW20)</a:t>
            </a:r>
          </a:p>
          <a:p>
            <a:r>
              <a:rPr lang="en-US" sz="1600" b="0" kern="0" dirty="0"/>
              <a:t>Tones distributed over non-OFDMA tone plan range</a:t>
            </a:r>
          </a:p>
          <a:p>
            <a:r>
              <a:rPr lang="en-US" sz="1600" b="0" kern="0" dirty="0"/>
              <a:t>DRU subcarrier indices generation with PAPR reduction</a:t>
            </a:r>
            <a:endParaRPr lang="en-US" sz="1600" kern="0" dirty="0"/>
          </a:p>
          <a:p>
            <a:endParaRPr lang="en-US" altLang="zh-TW" sz="1600" b="0" kern="0" dirty="0"/>
          </a:p>
        </p:txBody>
      </p:sp>
    </p:spTree>
    <p:extLst>
      <p:ext uri="{BB962C8B-B14F-4D97-AF65-F5344CB8AC3E}">
        <p14:creationId xmlns:p14="http://schemas.microsoft.com/office/powerpoint/2010/main" val="17476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#3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47763"/>
            <a:ext cx="77724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11bn SFD?</a:t>
            </a:r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 40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C1FF02-8B62-F4E0-05EF-C19744998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62648"/>
              </p:ext>
            </p:extLst>
          </p:nvPr>
        </p:nvGraphicFramePr>
        <p:xfrm>
          <a:off x="609600" y="2161382"/>
          <a:ext cx="8077201" cy="3810968"/>
        </p:xfrm>
        <a:graphic>
          <a:graphicData uri="http://schemas.openxmlformats.org/drawingml/2006/table">
            <a:tbl>
              <a:tblPr/>
              <a:tblGrid>
                <a:gridCol w="96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840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40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[-242:18:-26, 10:18:226]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[-233:18:-17, 19:18:235]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[-238:18:-22, 14:18:230]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[-229:18:-13, 23:18:239]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[-225:18:-9, 27:18:243]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[-240:18:-24, 12:18:228]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[-231:18:-15, 21:18:237]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[-236:18:-20, 16:18:232]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[-227:18:-11, 25:18:241]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[-241:18:-25, 11:18:227]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[-232:18:-16, 20:18:236]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[-237:18:-21, 15:18:231]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[-228:18:-12, 24:18:240]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[-234:18:-18, 18:18:234]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[-239:18:-23, 13:18:229]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[-230:18:-14, 22:18:238]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[-235:18:-19, 17:18:233]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[-226:18:-10, 26:18:242]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[-242:9:-17, 10:9:235]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[-238:9:-13, 14:9:239]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[-240:9:-15, 12:9:237]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[-236:9:-11, 16:9:241]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[-241:9:-16, 11:9:236]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[-237:9:-12, 15:9:240]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[-239:9:-14, 13:9:238]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[-235:9:-10, 17:9:242]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[DRU1~4], [-8,5]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[DRU6~9], [-6,7]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[DRU10~13], [-7,6]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[DRU15~18], [-5,8]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[DRU1~2],26-tone DRU5, [-244,-4,3,9]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[DRU3~4],26-tone DRU14, [-243,-3,4,244]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2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Straw Poll #4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A856-D5F6-A700-64BB-6976AEB2C953}"/>
              </a:ext>
            </a:extLst>
          </p:cNvPr>
          <p:cNvSpPr txBox="1">
            <a:spLocks/>
          </p:cNvSpPr>
          <p:nvPr/>
        </p:nvSpPr>
        <p:spPr>
          <a:xfrm>
            <a:off x="685800" y="1151310"/>
            <a:ext cx="77724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Do you agree to include the following text to the </a:t>
            </a:r>
            <a:r>
              <a:rPr lang="en-US" sz="2000" b="0"/>
              <a:t>11bn SFD?</a:t>
            </a:r>
            <a:endParaRPr lang="en-US" sz="2000" b="0" dirty="0"/>
          </a:p>
          <a:p>
            <a:pPr lvl="1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Data and pilot subcarrier indices for DRUs in an 80 MHz UHR PPDU are defined in following table:</a:t>
            </a:r>
            <a:endParaRPr lang="en-US" b="0" kern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3E022F-6215-9F38-CD39-E0FB8286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64156"/>
              </p:ext>
            </p:extLst>
          </p:nvPr>
        </p:nvGraphicFramePr>
        <p:xfrm>
          <a:off x="922226" y="2590301"/>
          <a:ext cx="7299547" cy="3657599"/>
        </p:xfrm>
        <a:graphic>
          <a:graphicData uri="http://schemas.openxmlformats.org/drawingml/2006/table">
            <a:tbl>
              <a:tblPr/>
              <a:tblGrid>
                <a:gridCol w="5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=1:16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[-483:36:-51, 17:36:449],[-467:36:-35, 33:36:465]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[-475:36:-43, 25:36:457],[-459:36:-27, 41:36:473]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[-479:36:-47, 21:36:453],[-463:36:-31, 37:36:469]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[-471:36:-39, 29:36:461],[-455:36:-23, 45:36:477]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[-477:36:-45, 23:36:455],[-461:36:-29, 39:36:471]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[-469:36:-37, 31:36:463],[-453:36:-21, 47:36:479]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[-481:36:-49, 19:36:451],[-465:36:-33, 35:36:467]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[-473:36:-41, 27:36:459],[-457:36:-25, 43:36:475]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[-482:36:-50, 18:36:450],[-466:36:-34, 34:36:466]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[-474:36:-42, 26:36:458],[-458:36:-26, 42:36:474]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[-478:36:-46, 22:36:454],[-462:36:-30, 38:36:470]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[-470:36:-38, 30:36:462],[-454:36:-22, 46:36:478]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[-476:36:-44, 24:36:456],[-460:36:-28, 40:36:472]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[-468:36:-36, 32:36:464],[-452:36:-20,48:36:480]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[-480:36:-48, 20:36:452],[-464:36:-32, 36:36:468]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DRU16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[-472:36:-40, 28:36:460],[-456:36:-24, 44:36:476]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=1:8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[DRU1~2],  [-495, 485]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[DRU3~4],[-491, 489]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[DRU5~6],[-489, 491]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[DRU7~8],[-493, 487]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[DRU9~10],[-494, 486]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[DRU11~12],[-490,490]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[DRU13~14],[-488,492]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[DRU15~16],[-492,488]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242-tone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[-499:4:-19, 17:4:497]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[-497:4:-17, 19:4:499]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[-498:4:-18, 18:4:498]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[-496:4:-16, 20:4:500]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484-tone DRU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[-499:2:-17, 17:2:499]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[-498:2:-16, 18:2:500]</a:t>
                      </a:r>
                    </a:p>
                  </a:txBody>
                  <a:tcPr marL="9356" marR="9356" marT="701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D99AD2-DC39-109A-9689-3305B59FA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50725"/>
              </p:ext>
            </p:extLst>
          </p:nvPr>
        </p:nvGraphicFramePr>
        <p:xfrm>
          <a:off x="903176" y="2288533"/>
          <a:ext cx="7318597" cy="301768"/>
        </p:xfrm>
        <a:graphic>
          <a:graphicData uri="http://schemas.openxmlformats.org/drawingml/2006/table">
            <a:tbl>
              <a:tblPr/>
              <a:tblGrid>
                <a:gridCol w="550797">
                  <a:extLst>
                    <a:ext uri="{9D8B030D-6E8A-4147-A177-3AD203B41FA5}">
                      <a16:colId xmlns:a16="http://schemas.microsoft.com/office/drawing/2014/main" val="1102256628"/>
                    </a:ext>
                  </a:extLst>
                </a:gridCol>
                <a:gridCol w="6767800">
                  <a:extLst>
                    <a:ext uri="{9D8B030D-6E8A-4147-A177-3AD203B41FA5}">
                      <a16:colId xmlns:a16="http://schemas.microsoft.com/office/drawing/2014/main" val="4273750021"/>
                    </a:ext>
                  </a:extLst>
                </a:gridCol>
              </a:tblGrid>
              <a:tr h="150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80 MHz UHR TB PPDU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28075"/>
                  </a:ext>
                </a:extLst>
              </a:tr>
              <a:tr h="150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7552" marR="7552" marT="56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66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9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25437" y="719340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Recap: 26-tone RU Based DRU Design Method [1]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CCDCB-8E9C-8315-C183-B682895EEF91}"/>
              </a:ext>
            </a:extLst>
          </p:cNvPr>
          <p:cNvSpPr txBox="1"/>
          <p:nvPr/>
        </p:nvSpPr>
        <p:spPr>
          <a:xfrm>
            <a:off x="541464" y="12192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RRU has the hierarchical structure, i.e. each larger size RU consists of corresponding smaller size RU tones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For an example, one RRU52 consists of tones from two RRU26s, one RRU106 consists of tones from two RRU52 or four RRU26 with two extra tones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This hierarchical structure makes RU assignment &amp; scheduling much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It would be desired for DRU to maintain the similar hierarchical structure to make DRU implementation more friendly, scheduling easier and signaling simpler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5D5C86E-D3EB-20D4-7541-D3381FD82B88}"/>
              </a:ext>
            </a:extLst>
          </p:cNvPr>
          <p:cNvSpPr/>
          <p:nvPr/>
        </p:nvSpPr>
        <p:spPr bwMode="auto">
          <a:xfrm>
            <a:off x="2421685" y="5664200"/>
            <a:ext cx="181895" cy="49986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FBF7D-D052-6BC0-5928-F33ABE87804B}"/>
              </a:ext>
            </a:extLst>
          </p:cNvPr>
          <p:cNvSpPr txBox="1"/>
          <p:nvPr/>
        </p:nvSpPr>
        <p:spPr>
          <a:xfrm>
            <a:off x="917183" y="5569746"/>
            <a:ext cx="164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DRU will maintain the similar hierarchical structure as RRU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60E6AA-30F1-6231-C2A4-9F834D79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095" y="3048000"/>
            <a:ext cx="3781172" cy="318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628B-0524-E0EE-D249-21F1EAF09DF3}"/>
              </a:ext>
            </a:extLst>
          </p:cNvPr>
          <p:cNvSpPr txBox="1"/>
          <p:nvPr/>
        </p:nvSpPr>
        <p:spPr>
          <a:xfrm>
            <a:off x="3501014" y="5417979"/>
            <a:ext cx="21419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RRU Index in BW40</a:t>
            </a:r>
          </a:p>
        </p:txBody>
      </p:sp>
    </p:spTree>
    <p:extLst>
      <p:ext uri="{BB962C8B-B14F-4D97-AF65-F5344CB8AC3E}">
        <p14:creationId xmlns:p14="http://schemas.microsoft.com/office/powerpoint/2010/main" val="3546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381000" y="666391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Pattern and Power Boost Gains for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E1679ED-8669-0733-4157-E09E40A2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861" y="3025295"/>
            <a:ext cx="4267200" cy="27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C1369D-4F1F-F743-91D0-BF3AAB677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73471"/>
              </p:ext>
            </p:extLst>
          </p:nvPr>
        </p:nvGraphicFramePr>
        <p:xfrm>
          <a:off x="6564061" y="4508217"/>
          <a:ext cx="2366962" cy="1242823"/>
        </p:xfrm>
        <a:graphic>
          <a:graphicData uri="http://schemas.openxmlformats.org/drawingml/2006/table">
            <a:tbl>
              <a:tblPr/>
              <a:tblGrid>
                <a:gridCol w="66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BW20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9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#Tone/MHz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Power Boost (dB)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8.13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DRU52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6.37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DRU106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3.56</a:t>
                      </a:r>
                    </a:p>
                  </a:txBody>
                  <a:tcPr marL="8993" marR="8993" marT="674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EBE1D7-2450-A411-7E80-0A4CB5EBD100}"/>
              </a:ext>
            </a:extLst>
          </p:cNvPr>
          <p:cNvSpPr txBox="1"/>
          <p:nvPr/>
        </p:nvSpPr>
        <p:spPr>
          <a:xfrm>
            <a:off x="685800" y="1160107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key for design 26-tone RU based DRU design method is to generate 26-tone DRU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achieve the optimal gains and better distribution patterns, the tone separation distance/or repetition period Np=9 is used for DRU26 on distribution BW =20MHz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Using DRU26 as a basic building block, all other sized DRUs are built on DRU26 tone plan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DRU52 is built from two DRU26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DRU106 is built from four DRU26 or two DRU52 with 2 extra padding tones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The extra padding tones are chosen to make tone distribution pattern in repeatable fashion and without causing tone-overlap issue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456D5D-11DF-A9D7-45F8-D2C71ADCE997}"/>
              </a:ext>
            </a:extLst>
          </p:cNvPr>
          <p:cNvCxnSpPr/>
          <p:nvPr/>
        </p:nvCxnSpPr>
        <p:spPr bwMode="auto">
          <a:xfrm>
            <a:off x="1915861" y="29713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AF8A21-9E77-9E5A-DE39-D15646653D58}"/>
              </a:ext>
            </a:extLst>
          </p:cNvPr>
          <p:cNvCxnSpPr/>
          <p:nvPr/>
        </p:nvCxnSpPr>
        <p:spPr bwMode="auto">
          <a:xfrm>
            <a:off x="1915861" y="4517225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DF4288-44FB-0A82-9679-08358E3A8618}"/>
              </a:ext>
            </a:extLst>
          </p:cNvPr>
          <p:cNvCxnSpPr/>
          <p:nvPr/>
        </p:nvCxnSpPr>
        <p:spPr bwMode="auto">
          <a:xfrm>
            <a:off x="1915861" y="54097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AF5D4F-E3B2-30C9-07CC-26DEC90655B3}"/>
              </a:ext>
            </a:extLst>
          </p:cNvPr>
          <p:cNvCxnSpPr/>
          <p:nvPr/>
        </p:nvCxnSpPr>
        <p:spPr bwMode="auto">
          <a:xfrm>
            <a:off x="3439861" y="29713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7F03E8-4015-81FB-CC39-FED03C2A70C8}"/>
              </a:ext>
            </a:extLst>
          </p:cNvPr>
          <p:cNvCxnSpPr/>
          <p:nvPr/>
        </p:nvCxnSpPr>
        <p:spPr bwMode="auto">
          <a:xfrm>
            <a:off x="3363661" y="4517225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C6E63F-BCF2-C7EC-1E4C-4390719AEBDF}"/>
              </a:ext>
            </a:extLst>
          </p:cNvPr>
          <p:cNvCxnSpPr/>
          <p:nvPr/>
        </p:nvCxnSpPr>
        <p:spPr bwMode="auto">
          <a:xfrm>
            <a:off x="3363661" y="5409733"/>
            <a:ext cx="1447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0DE38E-12BF-301D-4A57-ABD10838D499}"/>
              </a:ext>
            </a:extLst>
          </p:cNvPr>
          <p:cNvSpPr txBox="1"/>
          <p:nvPr/>
        </p:nvSpPr>
        <p:spPr>
          <a:xfrm>
            <a:off x="2525461" y="2760024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D6FC7-A5BA-F712-3FB4-129355DA897B}"/>
              </a:ext>
            </a:extLst>
          </p:cNvPr>
          <p:cNvSpPr txBox="1"/>
          <p:nvPr/>
        </p:nvSpPr>
        <p:spPr>
          <a:xfrm>
            <a:off x="4011361" y="2760024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4973C-7792-090C-76B7-64748C327D15}"/>
              </a:ext>
            </a:extLst>
          </p:cNvPr>
          <p:cNvSpPr txBox="1"/>
          <p:nvPr/>
        </p:nvSpPr>
        <p:spPr>
          <a:xfrm>
            <a:off x="2441962" y="4338551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0AE2BA-FCD6-F4AB-C826-B61D944C044A}"/>
              </a:ext>
            </a:extLst>
          </p:cNvPr>
          <p:cNvSpPr txBox="1"/>
          <p:nvPr/>
        </p:nvSpPr>
        <p:spPr>
          <a:xfrm>
            <a:off x="3937092" y="4334978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1EA8-A661-76AE-E537-605FE9993A17}"/>
              </a:ext>
            </a:extLst>
          </p:cNvPr>
          <p:cNvSpPr txBox="1"/>
          <p:nvPr/>
        </p:nvSpPr>
        <p:spPr>
          <a:xfrm>
            <a:off x="2373061" y="5199386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147DFE-A903-7CD5-BAF0-D7957C768F07}"/>
              </a:ext>
            </a:extLst>
          </p:cNvPr>
          <p:cNvSpPr txBox="1"/>
          <p:nvPr/>
        </p:nvSpPr>
        <p:spPr>
          <a:xfrm>
            <a:off x="3820861" y="5199385"/>
            <a:ext cx="533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Np=9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ACA5C8-59AA-F27A-203A-E0EE8DE5E463}"/>
              </a:ext>
            </a:extLst>
          </p:cNvPr>
          <p:cNvSpPr txBox="1"/>
          <p:nvPr/>
        </p:nvSpPr>
        <p:spPr>
          <a:xfrm>
            <a:off x="365823" y="5318374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DRU106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0274E6-1F3A-E168-AC40-B322DB77CB25}"/>
              </a:ext>
            </a:extLst>
          </p:cNvPr>
          <p:cNvSpPr txBox="1"/>
          <p:nvPr/>
        </p:nvSpPr>
        <p:spPr>
          <a:xfrm>
            <a:off x="498515" y="3310242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B5B586-69BA-62CD-596F-FD8B3A0FABF1}"/>
              </a:ext>
            </a:extLst>
          </p:cNvPr>
          <p:cNvSpPr txBox="1"/>
          <p:nvPr/>
        </p:nvSpPr>
        <p:spPr>
          <a:xfrm>
            <a:off x="413429" y="4582422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DRU52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702513-5B8F-409D-6945-4E4D05433583}"/>
              </a:ext>
            </a:extLst>
          </p:cNvPr>
          <p:cNvSpPr txBox="1"/>
          <p:nvPr/>
        </p:nvSpPr>
        <p:spPr>
          <a:xfrm>
            <a:off x="372484" y="3466696"/>
            <a:ext cx="98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(1 tone in one repetition period)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2524F7-8D75-8817-2BC3-C43670F91B86}"/>
              </a:ext>
            </a:extLst>
          </p:cNvPr>
          <p:cNvSpPr txBox="1"/>
          <p:nvPr/>
        </p:nvSpPr>
        <p:spPr>
          <a:xfrm>
            <a:off x="258184" y="4752732"/>
            <a:ext cx="10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(2 tones in one repetition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8DCBA-D46C-9628-3310-A4A5B2A136F5}"/>
              </a:ext>
            </a:extLst>
          </p:cNvPr>
          <p:cNvSpPr txBox="1"/>
          <p:nvPr/>
        </p:nvSpPr>
        <p:spPr>
          <a:xfrm>
            <a:off x="258184" y="5477675"/>
            <a:ext cx="10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(4 tones in one repetition period)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244BF-6130-815B-D464-8BB6E4B16837}"/>
              </a:ext>
            </a:extLst>
          </p:cNvPr>
          <p:cNvSpPr txBox="1"/>
          <p:nvPr/>
        </p:nvSpPr>
        <p:spPr>
          <a:xfrm>
            <a:off x="1373272" y="3017705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</a:rPr>
              <a:t>DRU26_1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EDFA8-7081-35D6-CD62-DC47A8E99CEE}"/>
              </a:ext>
            </a:extLst>
          </p:cNvPr>
          <p:cNvSpPr txBox="1"/>
          <p:nvPr/>
        </p:nvSpPr>
        <p:spPr>
          <a:xfrm>
            <a:off x="1357411" y="3602388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</a:rPr>
              <a:t>DRU26_2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EA8C1-5A24-D447-7675-01CBD71C09D0}"/>
              </a:ext>
            </a:extLst>
          </p:cNvPr>
          <p:cNvSpPr txBox="1"/>
          <p:nvPr/>
        </p:nvSpPr>
        <p:spPr>
          <a:xfrm>
            <a:off x="1373272" y="3178945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0CD7B2-7024-1279-E922-14C55D9F308A}"/>
              </a:ext>
            </a:extLst>
          </p:cNvPr>
          <p:cNvSpPr txBox="1"/>
          <p:nvPr/>
        </p:nvSpPr>
        <p:spPr>
          <a:xfrm>
            <a:off x="1361549" y="332729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72D92E-65FA-74CF-AB69-45408852E34C}"/>
              </a:ext>
            </a:extLst>
          </p:cNvPr>
          <p:cNvSpPr txBox="1"/>
          <p:nvPr/>
        </p:nvSpPr>
        <p:spPr>
          <a:xfrm>
            <a:off x="1357411" y="3466696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2F8CAA-4E70-86F1-E828-4BCAD775CF6B}"/>
              </a:ext>
            </a:extLst>
          </p:cNvPr>
          <p:cNvSpPr txBox="1"/>
          <p:nvPr/>
        </p:nvSpPr>
        <p:spPr>
          <a:xfrm>
            <a:off x="1357411" y="386072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39D66-E6EB-5A7A-72CF-7DDFD5C7C494}"/>
              </a:ext>
            </a:extLst>
          </p:cNvPr>
          <p:cNvSpPr txBox="1"/>
          <p:nvPr/>
        </p:nvSpPr>
        <p:spPr>
          <a:xfrm>
            <a:off x="1357411" y="4154219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368E57-6516-3894-0ABB-E0FD048B1A9C}"/>
              </a:ext>
            </a:extLst>
          </p:cNvPr>
          <p:cNvSpPr txBox="1"/>
          <p:nvPr/>
        </p:nvSpPr>
        <p:spPr>
          <a:xfrm>
            <a:off x="1360454" y="3723651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9884E3-597F-221A-41BD-3C7B3309F20A}"/>
              </a:ext>
            </a:extLst>
          </p:cNvPr>
          <p:cNvSpPr txBox="1"/>
          <p:nvPr/>
        </p:nvSpPr>
        <p:spPr>
          <a:xfrm>
            <a:off x="1354368" y="3996769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DRU26_9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08A3D0-23BA-0824-66E1-A455EEB05EB6}"/>
              </a:ext>
            </a:extLst>
          </p:cNvPr>
          <p:cNvSpPr txBox="1"/>
          <p:nvPr/>
        </p:nvSpPr>
        <p:spPr>
          <a:xfrm>
            <a:off x="1334509" y="5414764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DRU106_1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DE2C47-5336-645C-A855-0C24CD29A838}"/>
              </a:ext>
            </a:extLst>
          </p:cNvPr>
          <p:cNvSpPr txBox="1"/>
          <p:nvPr/>
        </p:nvSpPr>
        <p:spPr>
          <a:xfrm>
            <a:off x="1336862" y="5571750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DRU106_2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5021AB-2020-2945-6400-7850A2ABFB87}"/>
              </a:ext>
            </a:extLst>
          </p:cNvPr>
          <p:cNvSpPr txBox="1"/>
          <p:nvPr/>
        </p:nvSpPr>
        <p:spPr>
          <a:xfrm>
            <a:off x="1357411" y="456417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</a:rPr>
              <a:t>DRU52_1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350D02-FF4D-0060-64BA-89577C2B231C}"/>
              </a:ext>
            </a:extLst>
          </p:cNvPr>
          <p:cNvSpPr txBox="1"/>
          <p:nvPr/>
        </p:nvSpPr>
        <p:spPr>
          <a:xfrm>
            <a:off x="1361549" y="4834968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DRU52_2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775441-8949-87C9-6717-1A652EDB75FB}"/>
              </a:ext>
            </a:extLst>
          </p:cNvPr>
          <p:cNvSpPr txBox="1"/>
          <p:nvPr/>
        </p:nvSpPr>
        <p:spPr>
          <a:xfrm>
            <a:off x="1354368" y="4698926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DRU52_3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BF51E2-1C51-CA50-AAEF-6F25EE23A354}"/>
              </a:ext>
            </a:extLst>
          </p:cNvPr>
          <p:cNvSpPr txBox="1"/>
          <p:nvPr/>
        </p:nvSpPr>
        <p:spPr>
          <a:xfrm>
            <a:off x="1361549" y="4991321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DRU52_4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A099E8-DD40-3262-DE98-FBE77DB37C6B}"/>
              </a:ext>
            </a:extLst>
          </p:cNvPr>
          <p:cNvSpPr txBox="1"/>
          <p:nvPr/>
        </p:nvSpPr>
        <p:spPr>
          <a:xfrm>
            <a:off x="6762483" y="3311689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DRU26 uniformly distributed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1C0AB1B-6CD7-1CC1-03A3-45EB1B06D14C}"/>
              </a:ext>
            </a:extLst>
          </p:cNvPr>
          <p:cNvCxnSpPr>
            <a:stCxn id="41" idx="1"/>
          </p:cNvCxnSpPr>
          <p:nvPr/>
        </p:nvCxnSpPr>
        <p:spPr bwMode="auto">
          <a:xfrm flipH="1">
            <a:off x="6183061" y="3450189"/>
            <a:ext cx="579422" cy="2319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AB315BF-3C27-ED7C-E421-60E2AE4C2288}"/>
              </a:ext>
            </a:extLst>
          </p:cNvPr>
          <p:cNvSpPr/>
          <p:nvPr/>
        </p:nvSpPr>
        <p:spPr bwMode="auto">
          <a:xfrm>
            <a:off x="1941042" y="3029008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7CD454-653E-E85D-E6F9-6C000F2B582D}"/>
              </a:ext>
            </a:extLst>
          </p:cNvPr>
          <p:cNvSpPr/>
          <p:nvPr/>
        </p:nvSpPr>
        <p:spPr bwMode="auto">
          <a:xfrm>
            <a:off x="3363661" y="3040220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CE2B88-EE4D-91BE-8BCA-E84844998A5A}"/>
              </a:ext>
            </a:extLst>
          </p:cNvPr>
          <p:cNvSpPr/>
          <p:nvPr/>
        </p:nvSpPr>
        <p:spPr bwMode="auto">
          <a:xfrm>
            <a:off x="4769635" y="3040220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7633C72-F340-B563-FE56-0B3BAC47E9DC}"/>
              </a:ext>
            </a:extLst>
          </p:cNvPr>
          <p:cNvSpPr/>
          <p:nvPr/>
        </p:nvSpPr>
        <p:spPr bwMode="auto">
          <a:xfrm>
            <a:off x="2574422" y="3591404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E4778E-BAA6-BBA7-02BC-3C465BF48205}"/>
              </a:ext>
            </a:extLst>
          </p:cNvPr>
          <p:cNvSpPr/>
          <p:nvPr/>
        </p:nvSpPr>
        <p:spPr bwMode="auto">
          <a:xfrm>
            <a:off x="3978691" y="3595406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553251-8755-C602-73CF-01EAEEE69C88}"/>
              </a:ext>
            </a:extLst>
          </p:cNvPr>
          <p:cNvSpPr/>
          <p:nvPr/>
        </p:nvSpPr>
        <p:spPr bwMode="auto">
          <a:xfrm>
            <a:off x="5382960" y="3602388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3842BAC-8E85-78B9-7D5F-2302D9C41182}"/>
              </a:ext>
            </a:extLst>
          </p:cNvPr>
          <p:cNvSpPr/>
          <p:nvPr/>
        </p:nvSpPr>
        <p:spPr bwMode="auto">
          <a:xfrm>
            <a:off x="1950726" y="4591375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7D14A5-9226-697D-DBDC-228131435E7F}"/>
              </a:ext>
            </a:extLst>
          </p:cNvPr>
          <p:cNvSpPr/>
          <p:nvPr/>
        </p:nvSpPr>
        <p:spPr bwMode="auto">
          <a:xfrm>
            <a:off x="2574421" y="458669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3663BF-0F32-D60B-E3AC-A31A66E224AB}"/>
              </a:ext>
            </a:extLst>
          </p:cNvPr>
          <p:cNvSpPr/>
          <p:nvPr/>
        </p:nvSpPr>
        <p:spPr bwMode="auto">
          <a:xfrm>
            <a:off x="3343327" y="4583000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5CCCC3-27D5-D40D-1FB2-0DA32FEA3494}"/>
              </a:ext>
            </a:extLst>
          </p:cNvPr>
          <p:cNvSpPr/>
          <p:nvPr/>
        </p:nvSpPr>
        <p:spPr bwMode="auto">
          <a:xfrm>
            <a:off x="3987058" y="457786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9DDD2E-F532-EE01-091B-70DE46CF53F9}"/>
              </a:ext>
            </a:extLst>
          </p:cNvPr>
          <p:cNvSpPr/>
          <p:nvPr/>
        </p:nvSpPr>
        <p:spPr bwMode="auto">
          <a:xfrm>
            <a:off x="4761168" y="457786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D388E7-AE6B-2F31-8BD9-190A60A35A4A}"/>
              </a:ext>
            </a:extLst>
          </p:cNvPr>
          <p:cNvSpPr/>
          <p:nvPr/>
        </p:nvSpPr>
        <p:spPr bwMode="auto">
          <a:xfrm>
            <a:off x="5382959" y="4577862"/>
            <a:ext cx="141539" cy="170414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7804D6-5968-F8E4-A26B-6202C7E558C2}"/>
              </a:ext>
            </a:extLst>
          </p:cNvPr>
          <p:cNvSpPr txBox="1"/>
          <p:nvPr/>
        </p:nvSpPr>
        <p:spPr>
          <a:xfrm>
            <a:off x="1449547" y="6019233"/>
            <a:ext cx="5020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(above just illustrates the distribution pattern with DRU tone relative position)</a:t>
            </a:r>
          </a:p>
        </p:txBody>
      </p:sp>
    </p:spTree>
    <p:extLst>
      <p:ext uri="{BB962C8B-B14F-4D97-AF65-F5344CB8AC3E}">
        <p14:creationId xmlns:p14="http://schemas.microsoft.com/office/powerpoint/2010/main" val="2700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F3CCA-1ABA-EFE9-14AC-FE3523B8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75955"/>
            <a:ext cx="4706330" cy="1601290"/>
          </a:xfrm>
          <a:prstGeom prst="rect">
            <a:avLst/>
          </a:prstGeom>
        </p:spPr>
      </p:pic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Distribution Range on 20MHz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B7A11F1-9D07-B0D4-06E3-06044046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1445801"/>
            <a:ext cx="3276600" cy="31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61C09C-B2DA-0585-8D43-3F6779823DB5}"/>
              </a:ext>
            </a:extLst>
          </p:cNvPr>
          <p:cNvCxnSpPr/>
          <p:nvPr/>
        </p:nvCxnSpPr>
        <p:spPr bwMode="auto">
          <a:xfrm>
            <a:off x="762000" y="4572000"/>
            <a:ext cx="3048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558937-2C58-883D-AE77-8E2CFB3F0FC7}"/>
              </a:ext>
            </a:extLst>
          </p:cNvPr>
          <p:cNvSpPr txBox="1"/>
          <p:nvPr/>
        </p:nvSpPr>
        <p:spPr>
          <a:xfrm>
            <a:off x="515323" y="4601604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RRUs Span over 245 tones in range of </a:t>
            </a:r>
            <a:r>
              <a:rPr lang="en-US" sz="1000" b="1" dirty="0">
                <a:solidFill>
                  <a:srgbClr val="FF0000"/>
                </a:solidFill>
              </a:rPr>
              <a:t>[-122:-3,3:122] </a:t>
            </a:r>
            <a:r>
              <a:rPr lang="en-US" sz="1000" b="1" u="sng" dirty="0">
                <a:solidFill>
                  <a:srgbClr val="FF0000"/>
                </a:solidFill>
              </a:rPr>
              <a:t>on BW20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8B49F-41C9-9A63-DBB3-FB2586B65C77}"/>
              </a:ext>
            </a:extLst>
          </p:cNvPr>
          <p:cNvSpPr txBox="1"/>
          <p:nvPr/>
        </p:nvSpPr>
        <p:spPr>
          <a:xfrm>
            <a:off x="726692" y="5123655"/>
            <a:ext cx="466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E29FF-DCE6-8550-511A-25FC3517B545}"/>
              </a:ext>
            </a:extLst>
          </p:cNvPr>
          <p:cNvSpPr txBox="1"/>
          <p:nvPr/>
        </p:nvSpPr>
        <p:spPr>
          <a:xfrm>
            <a:off x="3393692" y="512365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9828C-7F45-3DF0-62B4-381BAF65BE37}"/>
              </a:ext>
            </a:extLst>
          </p:cNvPr>
          <p:cNvSpPr txBox="1"/>
          <p:nvPr/>
        </p:nvSpPr>
        <p:spPr>
          <a:xfrm>
            <a:off x="525613" y="5461040"/>
            <a:ext cx="3398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/>
              <a:t>  DRUs Span over 241 tones in range of </a:t>
            </a:r>
            <a:r>
              <a:rPr lang="en-US" sz="1100" b="1" dirty="0"/>
              <a:t>[-120:-2,2:120]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all DRUs keep &gt;= 3 DC tones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C55E7B-C51B-09E8-4241-40E43C3D0A59}"/>
              </a:ext>
            </a:extLst>
          </p:cNvPr>
          <p:cNvCxnSpPr/>
          <p:nvPr/>
        </p:nvCxnSpPr>
        <p:spPr bwMode="auto">
          <a:xfrm>
            <a:off x="914400" y="54102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B3FF4A-FF74-615E-979E-942F22CEDD9C}"/>
              </a:ext>
            </a:extLst>
          </p:cNvPr>
          <p:cNvCxnSpPr/>
          <p:nvPr/>
        </p:nvCxnSpPr>
        <p:spPr bwMode="auto">
          <a:xfrm flipV="1">
            <a:off x="3809190" y="3581400"/>
            <a:ext cx="1220010" cy="1819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CE989-F3AD-824F-E950-A1ABA42C637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0457" y="3581400"/>
            <a:ext cx="2931343" cy="1828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94F6CD-509A-3EF1-48FA-3ADFFD466DE1}"/>
              </a:ext>
            </a:extLst>
          </p:cNvPr>
          <p:cNvSpPr txBox="1"/>
          <p:nvPr/>
        </p:nvSpPr>
        <p:spPr>
          <a:xfrm>
            <a:off x="4578526" y="4951651"/>
            <a:ext cx="45557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/>
              <a:t> DRU within 242-tone region for each 20MHz subblock on BW80/160/320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This allows DRU distribution on 20MHz subblock for puncture mode or 20MHz only operating devices without across 20MHz boundary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FDC39-65E2-3177-1C86-08A423D0B7B3}"/>
              </a:ext>
            </a:extLst>
          </p:cNvPr>
          <p:cNvSpPr/>
          <p:nvPr/>
        </p:nvSpPr>
        <p:spPr bwMode="auto">
          <a:xfrm>
            <a:off x="6653768" y="3505200"/>
            <a:ext cx="991136" cy="76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09AEFA-7660-4527-1411-E403DAAAEA36}"/>
              </a:ext>
            </a:extLst>
          </p:cNvPr>
          <p:cNvSpPr/>
          <p:nvPr/>
        </p:nvSpPr>
        <p:spPr bwMode="auto">
          <a:xfrm>
            <a:off x="4550475" y="3494314"/>
            <a:ext cx="991136" cy="76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DRU Tone Plan for Distribution Bandwidth 20MHz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AB93BB-ABA1-7A55-7A61-716767D14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24652"/>
              </p:ext>
            </p:extLst>
          </p:nvPr>
        </p:nvGraphicFramePr>
        <p:xfrm>
          <a:off x="304800" y="2438400"/>
          <a:ext cx="8686800" cy="235982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52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Data and pilot subcarrier indices for Distributed Tone RUs (DRUs)  in a 20 MHz UHR PPDU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type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 index and subcarrier range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[-120:9:-12, 6:9:114]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[-116:9:-8, 10:9:118]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[-118:9:-10, 8:9:116]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[-114:9:-6, 12:9:120]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DRU5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[-112:9:-4, 5:9:113]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DRU6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[-119:9:-11, 7:9:115]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DRU7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[-115:9:-7, 11:9:119]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DRU8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[-117:9:-9, 9:9:117]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DRU9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[-113:9:-5, 4:9:112]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DRU1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[DRU1, DRU2]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DRU2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[DRU3, DRU4]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DRU3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[DRU6, DRU7]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DRU4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[DRU8, DRU9]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106-tone DRU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=1:2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RU1~4], [-3, 3]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RU2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26-tone [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RU6~9], [-2, 2]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56D379-4AD0-C538-6B3D-D925A25A834D}"/>
              </a:ext>
            </a:extLst>
          </p:cNvPr>
          <p:cNvSpPr txBox="1"/>
          <p:nvPr/>
        </p:nvSpPr>
        <p:spPr>
          <a:xfrm>
            <a:off x="887192" y="1333808"/>
            <a:ext cx="7266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Keep the same number of DRUs as RRUs on BW20:</a:t>
            </a:r>
          </a:p>
          <a:p>
            <a:pPr marL="742950" lvl="1" indent="-285750">
              <a:buFontTx/>
              <a:buChar char="-"/>
            </a:pPr>
            <a:r>
              <a:rPr lang="en-US" sz="1100" dirty="0"/>
              <a:t>9 DRU26; 4 DRU52D; 2 DRU106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Same format of indexing/ordering and tone plan table as RRU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Reuse existing RU Allocation table for trigger frame signaling</a:t>
            </a:r>
          </a:p>
        </p:txBody>
      </p:sp>
    </p:spTree>
    <p:extLst>
      <p:ext uri="{BB962C8B-B14F-4D97-AF65-F5344CB8AC3E}">
        <p14:creationId xmlns:p14="http://schemas.microsoft.com/office/powerpoint/2010/main" val="1559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990600" y="1172340"/>
            <a:ext cx="658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26-tone DRUs are uniformly distributed over 20MHz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52-tone DRUs are near-uniformly distributed over 20MHz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75247-C2A8-0081-AE6E-BF70FBB2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768875"/>
            <a:ext cx="4495800" cy="3770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9E685A-8760-4348-335D-7CF679361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94" y="1734394"/>
            <a:ext cx="5026041" cy="37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422054" y="735434"/>
            <a:ext cx="8218488" cy="31311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Example Illustration of DRU Distribution Pattern: DRU on BW20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1655A6-DF91-4F95-9AAF-F29574B0C0B0}"/>
              </a:ext>
            </a:extLst>
          </p:cNvPr>
          <p:cNvSpPr txBox="1">
            <a:spLocks/>
          </p:cNvSpPr>
          <p:nvPr/>
        </p:nvSpPr>
        <p:spPr>
          <a:xfrm>
            <a:off x="6324600" y="6475413"/>
            <a:ext cx="2219325" cy="1539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/>
              <a:t>Shengquan Hu, Mediatek Inc.</a:t>
            </a:r>
            <a:endParaRPr lang="en-US" altLang="ko-KR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3C0D414-434B-4F0D-9058-8B186B04A77F}"/>
              </a:ext>
            </a:extLst>
          </p:cNvPr>
          <p:cNvSpPr txBox="1">
            <a:spLocks/>
          </p:cNvSpPr>
          <p:nvPr/>
        </p:nvSpPr>
        <p:spPr>
          <a:xfrm>
            <a:off x="4191794" y="6475413"/>
            <a:ext cx="760412" cy="2301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CF640-B75C-A751-E3E3-9BDCBD1EC5B9}"/>
              </a:ext>
            </a:extLst>
          </p:cNvPr>
          <p:cNvSpPr txBox="1"/>
          <p:nvPr/>
        </p:nvSpPr>
        <p:spPr>
          <a:xfrm>
            <a:off x="1066800" y="1223715"/>
            <a:ext cx="6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106-tone DRUs are near-uniformly distributed over 20MHz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9E104A-B150-9BE8-EBE7-AA3AA65F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16808"/>
            <a:ext cx="6505325" cy="40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116603</TotalTime>
  <Words>4363</Words>
  <Application>Microsoft Office PowerPoint</Application>
  <PresentationFormat>On-screen Show (4:3)</PresentationFormat>
  <Paragraphs>662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802-11-Submission</vt:lpstr>
      <vt:lpstr>DRU Tone Plan for 11bn</vt:lpstr>
      <vt:lpstr>Introduction</vt:lpstr>
      <vt:lpstr>Recap: Design principles &amp; methodologies of DRU Tone Plan [1]</vt:lpstr>
      <vt:lpstr>Recap: 26-tone RU Based DRU Design Method [1]</vt:lpstr>
      <vt:lpstr>DRU Tone Pattern and Power Boost Gains for BW20</vt:lpstr>
      <vt:lpstr>DRU Distribution Range on 20MHz</vt:lpstr>
      <vt:lpstr>DRU Tone Plan for Distribution Bandwidth 20MHz</vt:lpstr>
      <vt:lpstr>Example Illustration of DRU Distribution Pattern: DRU on BW20</vt:lpstr>
      <vt:lpstr>Example Illustration of DRU Distribution Pattern: DRU on BW20</vt:lpstr>
      <vt:lpstr>Example Illustration of DRU on BW20</vt:lpstr>
      <vt:lpstr>PAPR Performance of DRU on BW20</vt:lpstr>
      <vt:lpstr>PAPR Performance of DRU on BW20</vt:lpstr>
      <vt:lpstr>DRU Tone Pattern and Power Boost Gains for BW40</vt:lpstr>
      <vt:lpstr>DRU Tone Plan for Distribution Bandwidth 40MHz</vt:lpstr>
      <vt:lpstr>Example Illustration of DRU Distribution Pattern: DRU on BW40</vt:lpstr>
      <vt:lpstr>Example Illustration of DRU Distribution Pattern: DRU on BW40</vt:lpstr>
      <vt:lpstr>PAPR Performance of DRU on BW40</vt:lpstr>
      <vt:lpstr>PAPR Performance of DRU on BW40</vt:lpstr>
      <vt:lpstr>Channel Smoothing for DRU on BW40</vt:lpstr>
      <vt:lpstr>DRU Tone Pattern and Power Boost Gains for BW80</vt:lpstr>
      <vt:lpstr>DRU Tone Plan for Distribution Bandwidth 80MHz</vt:lpstr>
      <vt:lpstr>Example Illustration of DRU Distribution Pattern: DRU on BW80</vt:lpstr>
      <vt:lpstr>PAPR Performance of DRU on BW80</vt:lpstr>
      <vt:lpstr>PAPR Performance of DRU on BW80</vt:lpstr>
      <vt:lpstr>PAPR Performance of DRU on BW80</vt:lpstr>
      <vt:lpstr>Summary</vt:lpstr>
      <vt:lpstr>Reference</vt:lpstr>
      <vt:lpstr>Straw Poll #1</vt:lpstr>
      <vt:lpstr>Straw Poll #2</vt:lpstr>
      <vt:lpstr>Straw Poll #3</vt:lpstr>
      <vt:lpstr>Straw Poll #4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Shengquan Hu</cp:lastModifiedBy>
  <cp:revision>1062</cp:revision>
  <cp:lastPrinted>1998-02-10T13:28:06Z</cp:lastPrinted>
  <dcterms:created xsi:type="dcterms:W3CDTF">2007-05-21T21:00:37Z</dcterms:created>
  <dcterms:modified xsi:type="dcterms:W3CDTF">2024-03-12T17:26:51Z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83bcef13-7cac-433f-ba1d-47a323951816_Enabled">
    <vt:lpwstr>true</vt:lpwstr>
  </property>
  <property fmtid="{D5CDD505-2E9C-101B-9397-08002B2CF9AE}" pid="4" name="MSIP_Label_83bcef13-7cac-433f-ba1d-47a323951816_SetDate">
    <vt:lpwstr>2022-11-28T23:02:32Z</vt:lpwstr>
  </property>
  <property fmtid="{D5CDD505-2E9C-101B-9397-08002B2CF9AE}" pid="5" name="MSIP_Label_83bcef13-7cac-433f-ba1d-47a323951816_Method">
    <vt:lpwstr>Privileged</vt:lpwstr>
  </property>
  <property fmtid="{D5CDD505-2E9C-101B-9397-08002B2CF9AE}" pid="6" name="MSIP_Label_83bcef13-7cac-433f-ba1d-47a323951816_Name">
    <vt:lpwstr>MTK_Unclassified</vt:lpwstr>
  </property>
  <property fmtid="{D5CDD505-2E9C-101B-9397-08002B2CF9AE}" pid="7" name="MSIP_Label_83bcef13-7cac-433f-ba1d-47a323951816_SiteId">
    <vt:lpwstr>a7687ede-7a6b-4ef6-bace-642f677fbe31</vt:lpwstr>
  </property>
  <property fmtid="{D5CDD505-2E9C-101B-9397-08002B2CF9AE}" pid="8" name="MSIP_Label_83bcef13-7cac-433f-ba1d-47a323951816_ActionId">
    <vt:lpwstr>594ac713-ed2d-4529-ace9-aee2509cd8c0</vt:lpwstr>
  </property>
  <property fmtid="{D5CDD505-2E9C-101B-9397-08002B2CF9AE}" pid="9" name="MSIP_Label_83bcef13-7cac-433f-ba1d-47a323951816_ContentBits">
    <vt:lpwstr>0</vt:lpwstr>
  </property>
</Properties>
</file>