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69" r:id="rId2"/>
    <p:sldId id="387" r:id="rId3"/>
    <p:sldId id="405" r:id="rId4"/>
    <p:sldId id="408" r:id="rId5"/>
    <p:sldId id="403" r:id="rId6"/>
    <p:sldId id="409" r:id="rId7"/>
    <p:sldId id="411" r:id="rId8"/>
    <p:sldId id="414" r:id="rId9"/>
    <p:sldId id="410" r:id="rId10"/>
    <p:sldId id="415" r:id="rId11"/>
    <p:sldId id="401" r:id="rId12"/>
    <p:sldId id="395" r:id="rId13"/>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FFCC"/>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1FA281-A7CE-4F26-882E-B243378703A5}" v="1" dt="2024-04-22T20:39:52.9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5" autoAdjust="0"/>
    <p:restoredTop sz="96605" autoAdjust="0"/>
  </p:normalViewPr>
  <p:slideViewPr>
    <p:cSldViewPr>
      <p:cViewPr varScale="1">
        <p:scale>
          <a:sx n="95" d="100"/>
          <a:sy n="95" d="100"/>
        </p:scale>
        <p:origin x="222" y="72"/>
      </p:cViewPr>
      <p:guideLst>
        <p:guide orient="horz" pos="2160"/>
        <p:guide pos="384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960" y="-5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753DC19-8812-4792-945A-0146567480E7}" type="slidenum">
              <a:rPr lang="en-US"/>
              <a:pPr>
                <a:defRPr/>
              </a:pPr>
              <a:t>‹#›</a:t>
            </a:fld>
            <a:endParaRPr lang="en-US" dirty="0"/>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E0F2C28F-FB9A-4C03-A25C-86CE5AB16B4B}" type="slidenum">
              <a:rPr lang="en-US"/>
              <a:pPr>
                <a:defRPr/>
              </a:pPr>
              <a:t>‹#›</a:t>
            </a:fld>
            <a:endParaRPr lang="en-US" dirty="0"/>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68BAF402-F008-4966-9D92-CECD4570A3EA}" type="slidenum">
              <a:rPr lang="en-US" smtClean="0"/>
              <a:pPr>
                <a:defRPr/>
              </a:pPr>
              <a:t>1</a:t>
            </a:fld>
            <a:endParaRPr lang="en-US" dirty="0"/>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1"/>
            <a:endParaRPr lang="en-US" noProof="0" dirty="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27A80772-3626-4457-B273-75FCAA2B6C48}" type="slidenum">
              <a:rPr lang="en-US"/>
              <a:pPr>
                <a:defRPr/>
              </a:pPr>
              <a:t>‹#›</a:t>
            </a:fld>
            <a:endParaRPr lang="en-US" dirty="0"/>
          </a:p>
        </p:txBody>
      </p:sp>
      <p:sp>
        <p:nvSpPr>
          <p:cNvPr id="2" name="Rectangle 7"/>
          <p:cNvSpPr>
            <a:spLocks noChangeArrowheads="1"/>
          </p:cNvSpPr>
          <p:nvPr/>
        </p:nvSpPr>
        <p:spPr bwMode="auto">
          <a:xfrm>
            <a:off x="8107689" y="364851"/>
            <a:ext cx="31529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802.11-24/0461r1</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4" name="Rectangle 7"/>
          <p:cNvSpPr>
            <a:spLocks noChangeArrowheads="1"/>
          </p:cNvSpPr>
          <p:nvPr userDrawn="1"/>
        </p:nvSpPr>
        <p:spPr bwMode="auto">
          <a:xfrm>
            <a:off x="914401" y="380843"/>
            <a:ext cx="8768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Apr 2024</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dirty="0"/>
              <a:t>Vendor Specific </a:t>
            </a:r>
            <a:r>
              <a:rPr lang="en-US"/>
              <a:t>PHY Options</a:t>
            </a:r>
            <a:br>
              <a:rPr lang="en-US"/>
            </a:br>
            <a:r>
              <a:rPr lang="en-US"/>
              <a:t>With Minimal PHY Changes</a:t>
            </a:r>
            <a:endParaRPr lang="en-US" dirty="0"/>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Apr 2024</a:t>
            </a:r>
          </a:p>
        </p:txBody>
      </p:sp>
      <p:sp>
        <p:nvSpPr>
          <p:cNvPr id="8" name="Slide Number Placeholder 5"/>
          <p:cNvSpPr>
            <a:spLocks noGrp="1"/>
          </p:cNvSpPr>
          <p:nvPr>
            <p:ph type="sldNum" sz="quarter" idx="11"/>
          </p:nvPr>
        </p:nvSpPr>
        <p:spPr>
          <a:xfrm>
            <a:off x="5912762" y="6475413"/>
            <a:ext cx="468077" cy="184666"/>
          </a:xfrm>
        </p:spPr>
        <p:txBody>
          <a:bodyPr/>
          <a:lstStyle/>
          <a:p>
            <a:r>
              <a:rPr lang="en-US" dirty="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35998502"/>
              </p:ext>
            </p:extLst>
          </p:nvPr>
        </p:nvGraphicFramePr>
        <p:xfrm>
          <a:off x="1981200" y="3404937"/>
          <a:ext cx="8229600" cy="2224092"/>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651415"/>
                  </a:ext>
                </a:extLst>
              </a:tr>
            </a:tbl>
          </a:graphicData>
        </a:graphic>
      </p:graphicFrame>
      <p:sp>
        <p:nvSpPr>
          <p:cNvPr id="7" name="Footer Placeholder 3"/>
          <p:cNvSpPr>
            <a:spLocks noGrp="1"/>
          </p:cNvSpPr>
          <p:nvPr>
            <p:ph type="ftr" sz="quarter" idx="3"/>
          </p:nvPr>
        </p:nvSpPr>
        <p:spPr>
          <a:xfrm>
            <a:off x="7162801" y="6477001"/>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3733800"/>
          </a:xfrm>
        </p:spPr>
        <p:txBody>
          <a:bodyPr/>
          <a:lstStyle/>
          <a:p>
            <a:r>
              <a:rPr lang="en-US" dirty="0"/>
              <a:t>802.11 has certain PHY resources (USIG fields, User fields, UHTSIG pad field, Service field </a:t>
            </a:r>
            <a:r>
              <a:rPr lang="en-US" dirty="0" err="1"/>
              <a:t>etc</a:t>
            </a:r>
            <a:r>
              <a:rPr lang="en-US" dirty="0"/>
              <a:t>)</a:t>
            </a:r>
          </a:p>
          <a:p>
            <a:r>
              <a:rPr lang="en-US" dirty="0"/>
              <a:t>Each time a vendor uses one of these PHY resources without proper guardrails, practically the PHY resources become unavailable to future amendments</a:t>
            </a:r>
          </a:p>
          <a:p>
            <a:r>
              <a:rPr lang="en-US" dirty="0"/>
              <a:t>Proper guardrails for PHY VS signaling include:</a:t>
            </a:r>
          </a:p>
          <a:p>
            <a:pPr lvl="1"/>
            <a:r>
              <a:rPr lang="en-US" dirty="0"/>
              <a:t>All PHY VS behaviors shall be first negotiated with a peer using upper layer signaling (e.g., MAC-level vendor-specific signaling)</a:t>
            </a:r>
          </a:p>
          <a:p>
            <a:pPr lvl="1"/>
            <a:r>
              <a:rPr lang="en-US" dirty="0"/>
              <a:t>A STA shall not negotiate, and shall tear down any successful negotiations for, VS behaviors whenever the STA as a recipient cannot distinguish between intended PPDUs with a VS behavior different to other intended PPDUs</a:t>
            </a:r>
          </a:p>
          <a:p>
            <a:pPr lvl="2"/>
            <a:r>
              <a:rPr lang="en-US" dirty="0"/>
              <a:t>For instance, for UHR (SU)/MU PPDUs, the recipient device of VS behavior with a peer shall ensure that the AID connected* with the peer is different from the AID connected with other peers not using that VS behavior</a:t>
            </a:r>
          </a:p>
          <a:p>
            <a:pPr marL="548640" lvl="3" indent="0">
              <a:buNone/>
            </a:pPr>
            <a:r>
              <a:rPr lang="en-US" dirty="0"/>
              <a:t>* i.e., AID assigned </a:t>
            </a:r>
            <a:r>
              <a:rPr lang="en-US" i="1" dirty="0"/>
              <a:t>by</a:t>
            </a:r>
            <a:r>
              <a:rPr lang="en-US" dirty="0"/>
              <a:t> peer if peer is an AP; else AID assigned </a:t>
            </a:r>
            <a:r>
              <a:rPr lang="en-US" i="1" dirty="0"/>
              <a:t>to</a:t>
            </a:r>
            <a:r>
              <a:rPr lang="en-US" dirty="0"/>
              <a:t> peer if peer is a non-AP STA</a:t>
            </a:r>
          </a:p>
          <a:p>
            <a:pPr lvl="2"/>
            <a:r>
              <a:rPr lang="en-US" dirty="0"/>
              <a:t>Via AID allocation and/or the proposed AID Veto element </a:t>
            </a:r>
          </a:p>
          <a:p>
            <a:pPr lvl="1"/>
            <a:r>
              <a:rPr lang="en-US" dirty="0"/>
              <a:t>For UHR TB PPDUs, VS dynamic signaling may occur in the Service field</a:t>
            </a:r>
          </a:p>
          <a:p>
            <a:pPr lvl="1"/>
            <a:r>
              <a:rPr lang="en-US" dirty="0"/>
              <a:t>For UHR (SU)/MU PPDUs, VS dynamic signaling may occur in the User field and UHTSIG field</a:t>
            </a:r>
          </a:p>
          <a:p>
            <a:pPr lvl="2"/>
            <a:r>
              <a:rPr lang="en-US" dirty="0"/>
              <a:t>TBD if VS dynamic signaling may occur in the USIG field; TBD if any USIG bits are allocated for VS purposes</a:t>
            </a:r>
          </a:p>
          <a:p>
            <a:pPr lvl="1"/>
            <a:r>
              <a:rPr lang="en-US" dirty="0"/>
              <a:t>All such vendor specific signaling shall operate so that it never precludes standardized use of the same signaling resources. </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35994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0864-A098-60FE-6DB2-B35B5D2BE47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1DA94EC-4711-7C22-F158-247A9052C3B7}"/>
              </a:ext>
            </a:extLst>
          </p:cNvPr>
          <p:cNvSpPr>
            <a:spLocks noGrp="1"/>
          </p:cNvSpPr>
          <p:nvPr>
            <p:ph idx="1"/>
          </p:nvPr>
        </p:nvSpPr>
        <p:spPr/>
        <p:txBody>
          <a:bodyPr/>
          <a:lstStyle/>
          <a:p>
            <a:pPr marL="0" indent="0">
              <a:buNone/>
            </a:pPr>
            <a:r>
              <a:rPr lang="en-US" dirty="0"/>
              <a:t>[1] 23/1099, “Vendor Specific SIG field”, Brian Hart (Cisco Systems)</a:t>
            </a:r>
          </a:p>
          <a:p>
            <a:pPr marL="0" indent="0">
              <a:buNone/>
            </a:pPr>
            <a:r>
              <a:rPr lang="en-US" dirty="0"/>
              <a:t>[2] 24/0461, “Vendor Specific Signaling”, Brian Hart (Cisco Systems)</a:t>
            </a:r>
          </a:p>
          <a:p>
            <a:pPr marL="0" indent="0">
              <a:buNone/>
            </a:pPr>
            <a:endParaRPr lang="en-US" dirty="0"/>
          </a:p>
        </p:txBody>
      </p:sp>
      <p:sp>
        <p:nvSpPr>
          <p:cNvPr id="4" name="Slide Number Placeholder 3">
            <a:extLst>
              <a:ext uri="{FF2B5EF4-FFF2-40B4-BE49-F238E27FC236}">
                <a16:creationId xmlns:a16="http://schemas.microsoft.com/office/drawing/2014/main" id="{351693A8-F72A-A577-9D90-FC8B878E7FF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DFCB716F-D592-9B57-3EE5-B481C509C67D}"/>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97209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B92E3-733C-97BA-3DC8-604ED24F37D4}"/>
              </a:ext>
            </a:extLst>
          </p:cNvPr>
          <p:cNvSpPr>
            <a:spLocks noGrp="1"/>
          </p:cNvSpPr>
          <p:nvPr>
            <p:ph type="title"/>
          </p:nvPr>
        </p:nvSpPr>
        <p:spPr/>
        <p:txBody>
          <a:bodyPr/>
          <a:lstStyle/>
          <a:p>
            <a:r>
              <a:rPr lang="en-US" dirty="0"/>
              <a:t>Strawpoll</a:t>
            </a:r>
          </a:p>
        </p:txBody>
      </p:sp>
      <p:sp>
        <p:nvSpPr>
          <p:cNvPr id="3" name="Content Placeholder 2">
            <a:extLst>
              <a:ext uri="{FF2B5EF4-FFF2-40B4-BE49-F238E27FC236}">
                <a16:creationId xmlns:a16="http://schemas.microsoft.com/office/drawing/2014/main" id="{65BCA4F5-4B1B-B17C-1DB4-388E61C87CF9}"/>
              </a:ext>
            </a:extLst>
          </p:cNvPr>
          <p:cNvSpPr>
            <a:spLocks noGrp="1"/>
          </p:cNvSpPr>
          <p:nvPr>
            <p:ph idx="1"/>
          </p:nvPr>
        </p:nvSpPr>
        <p:spPr/>
        <p:txBody>
          <a:bodyPr/>
          <a:lstStyle/>
          <a:p>
            <a:r>
              <a:rPr lang="en-US" dirty="0"/>
              <a:t>Do you agree to add the following text to the 11bn SFD:</a:t>
            </a:r>
          </a:p>
          <a:p>
            <a:pPr lvl="1"/>
            <a:r>
              <a:rPr lang="en-US" dirty="0"/>
              <a:t>11bn shall define guardrails to enable PHY-level vendor specific extensions that are safe:</a:t>
            </a:r>
          </a:p>
          <a:p>
            <a:pPr lvl="2"/>
            <a:endParaRPr lang="en-US" dirty="0"/>
          </a:p>
          <a:p>
            <a:pPr lvl="2"/>
            <a:r>
              <a:rPr lang="en-US" dirty="0"/>
              <a:t>Not ambiguous to an intended recipient</a:t>
            </a:r>
          </a:p>
          <a:p>
            <a:pPr lvl="2"/>
            <a:r>
              <a:rPr lang="en-US" dirty="0"/>
              <a:t>Does not introduce interoperability issues if use of the same signaling resources </a:t>
            </a:r>
            <a:r>
              <a:rPr lang="en-US"/>
              <a:t>is standardized.</a:t>
            </a:r>
            <a:endParaRPr lang="en-US" dirty="0"/>
          </a:p>
          <a:p>
            <a:pPr lvl="2"/>
            <a:endParaRPr lang="en-US" dirty="0"/>
          </a:p>
          <a:p>
            <a:r>
              <a:rPr lang="en-US" dirty="0"/>
              <a:t>Y / N / A</a:t>
            </a:r>
          </a:p>
          <a:p>
            <a:pPr lvl="1"/>
            <a:endParaRPr lang="en-US" dirty="0"/>
          </a:p>
        </p:txBody>
      </p:sp>
      <p:sp>
        <p:nvSpPr>
          <p:cNvPr id="4" name="Slide Number Placeholder 3">
            <a:extLst>
              <a:ext uri="{FF2B5EF4-FFF2-40B4-BE49-F238E27FC236}">
                <a16:creationId xmlns:a16="http://schemas.microsoft.com/office/drawing/2014/main" id="{02209367-FA8D-ECA6-C3BF-CFF992C216CB}"/>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12</a:t>
            </a:fld>
            <a:endParaRPr lang="en-US" dirty="0"/>
          </a:p>
        </p:txBody>
      </p:sp>
      <p:sp>
        <p:nvSpPr>
          <p:cNvPr id="5" name="Footer Placeholder 4">
            <a:extLst>
              <a:ext uri="{FF2B5EF4-FFF2-40B4-BE49-F238E27FC236}">
                <a16:creationId xmlns:a16="http://schemas.microsoft.com/office/drawing/2014/main" id="{02B72170-18BF-AE1F-AAFE-9C6B5412A3C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123404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p:txBody>
          <a:bodyPr/>
          <a:lstStyle/>
          <a:p>
            <a:r>
              <a:rPr lang="en-US" dirty="0"/>
              <a:t>Motivation for Standardized PHY-level Vendor Specific Signaling</a:t>
            </a:r>
            <a:br>
              <a:rPr lang="en-US" dirty="0"/>
            </a:br>
            <a:r>
              <a:rPr lang="en-US" sz="1800" dirty="0"/>
              <a:t>Mostly a repeat from [1]</a:t>
            </a:r>
            <a:endParaRPr lang="en-US" dirty="0"/>
          </a:p>
        </p:txBody>
      </p:sp>
      <p:sp>
        <p:nvSpPr>
          <p:cNvPr id="3" name="Content Placeholder 2">
            <a:extLst>
              <a:ext uri="{FF2B5EF4-FFF2-40B4-BE49-F238E27FC236}">
                <a16:creationId xmlns:a16="http://schemas.microsoft.com/office/drawing/2014/main" id="{A0D2FEEF-E3C7-CDA6-8DC1-7672FDBFABD7}"/>
              </a:ext>
            </a:extLst>
          </p:cNvPr>
          <p:cNvSpPr>
            <a:spLocks noGrp="1"/>
          </p:cNvSpPr>
          <p:nvPr>
            <p:ph idx="1"/>
          </p:nvPr>
        </p:nvSpPr>
        <p:spPr>
          <a:xfrm>
            <a:off x="914400" y="1800224"/>
            <a:ext cx="10363200" cy="4676776"/>
          </a:xfrm>
        </p:spPr>
        <p:txBody>
          <a:bodyPr/>
          <a:lstStyle/>
          <a:p>
            <a:r>
              <a:rPr lang="en-US" dirty="0"/>
              <a:t>Goals: </a:t>
            </a:r>
          </a:p>
          <a:p>
            <a:pPr lvl="1"/>
            <a:r>
              <a:rPr lang="en-US" dirty="0"/>
              <a:t>Signal the presence of proprietary PHY-layer features in PPDUs to devices in the transmitter’s eco-system</a:t>
            </a:r>
          </a:p>
          <a:p>
            <a:pPr lvl="1"/>
            <a:r>
              <a:rPr lang="en-US" dirty="0"/>
              <a:t>Avoid confusing devices outside their eco-system by conforming to the 802.11 standard</a:t>
            </a:r>
          </a:p>
          <a:p>
            <a:r>
              <a:rPr lang="en-US" dirty="0"/>
              <a:t>Stakes are raised with U-SIG</a:t>
            </a:r>
          </a:p>
          <a:p>
            <a:pPr lvl="1"/>
            <a:r>
              <a:rPr lang="en-US" dirty="0"/>
              <a:t>This needs to support many generations of 802.11 MAC/PHY amendments and many vendors/eco-systems</a:t>
            </a:r>
          </a:p>
          <a:p>
            <a:pPr lvl="1"/>
            <a:r>
              <a:rPr lang="en-US" dirty="0"/>
              <a:t>Any misuse of reserved fields or VS-redefinition of standardized fields runs the risk that the misuse/redefinition will be exposed in future amendments</a:t>
            </a:r>
          </a:p>
          <a:p>
            <a:r>
              <a:rPr lang="en-US" dirty="0"/>
              <a:t>The MAC has rich and mature mechanisms for </a:t>
            </a:r>
            <a:r>
              <a:rPr lang="en-US" dirty="0">
                <a:highlight>
                  <a:srgbClr val="FFFF00"/>
                </a:highlight>
              </a:rPr>
              <a:t>safe</a:t>
            </a:r>
            <a:r>
              <a:rPr lang="en-US" dirty="0"/>
              <a:t> feature experimentation, prototyping and deployment</a:t>
            </a:r>
          </a:p>
          <a:p>
            <a:pPr lvl="1"/>
            <a:r>
              <a:rPr lang="en-US" dirty="0"/>
              <a:t>Vendor Specific (sub)elements, and (Public) Action frames</a:t>
            </a:r>
          </a:p>
          <a:p>
            <a:pPr lvl="1"/>
            <a:r>
              <a:rPr lang="en-US" dirty="0"/>
              <a:t>Some of these proprietary features didn’t work out, and did not burden the 802.11 standard</a:t>
            </a:r>
          </a:p>
          <a:p>
            <a:pPr lvl="1"/>
            <a:r>
              <a:rPr lang="en-US" dirty="0"/>
              <a:t>Some of these proprietary features created high value and were returned to 802.11 and have been proposed/accepted as standardized features</a:t>
            </a:r>
          </a:p>
          <a:p>
            <a:pPr lvl="2"/>
            <a:r>
              <a:rPr lang="en-US" dirty="0"/>
              <a:t>i.e., vendor specific extensions support a rich and healthy 802.11 eco-system</a:t>
            </a:r>
          </a:p>
          <a:p>
            <a:r>
              <a:rPr lang="en-US" dirty="0"/>
              <a:t>Let’s create a </a:t>
            </a:r>
            <a:r>
              <a:rPr lang="en-US" dirty="0">
                <a:highlight>
                  <a:srgbClr val="FFFF00"/>
                </a:highlight>
              </a:rPr>
              <a:t>safe</a:t>
            </a:r>
            <a:r>
              <a:rPr lang="en-US" dirty="0"/>
              <a:t> environment for PHY experimentation, prototyping and deployment too</a:t>
            </a:r>
          </a:p>
          <a:p>
            <a:pPr lvl="1"/>
            <a:r>
              <a:rPr lang="en-US" dirty="0">
                <a:highlight>
                  <a:srgbClr val="FFFF00"/>
                </a:highlight>
              </a:rPr>
              <a:t>And can we do this with minimal PHY changes?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833027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8A441-1074-81FC-6E57-777C8440724D}"/>
              </a:ext>
            </a:extLst>
          </p:cNvPr>
          <p:cNvSpPr>
            <a:spLocks noGrp="1"/>
          </p:cNvSpPr>
          <p:nvPr>
            <p:ph type="title"/>
          </p:nvPr>
        </p:nvSpPr>
        <p:spPr/>
        <p:txBody>
          <a:bodyPr/>
          <a:lstStyle/>
          <a:p>
            <a:r>
              <a:rPr lang="en-AU" dirty="0"/>
              <a:t>Part A:</a:t>
            </a:r>
            <a:br>
              <a:rPr lang="en-AU" dirty="0"/>
            </a:br>
            <a:r>
              <a:rPr lang="en-AU" dirty="0"/>
              <a:t>High-level Requirements for UHR TB PPDU (Recap)</a:t>
            </a:r>
            <a:endParaRPr lang="en-US" dirty="0"/>
          </a:p>
        </p:txBody>
      </p:sp>
      <p:sp>
        <p:nvSpPr>
          <p:cNvPr id="3" name="Content Placeholder 2">
            <a:extLst>
              <a:ext uri="{FF2B5EF4-FFF2-40B4-BE49-F238E27FC236}">
                <a16:creationId xmlns:a16="http://schemas.microsoft.com/office/drawing/2014/main" id="{83B784C8-15D2-4030-C984-60E18C3AEF99}"/>
              </a:ext>
            </a:extLst>
          </p:cNvPr>
          <p:cNvSpPr>
            <a:spLocks noGrp="1"/>
          </p:cNvSpPr>
          <p:nvPr>
            <p:ph idx="1"/>
          </p:nvPr>
        </p:nvSpPr>
        <p:spPr>
          <a:xfrm>
            <a:off x="914400" y="1752600"/>
            <a:ext cx="10363200" cy="4114800"/>
          </a:xfrm>
        </p:spPr>
        <p:txBody>
          <a:bodyPr/>
          <a:lstStyle/>
          <a:p>
            <a:r>
              <a:rPr lang="en-US" dirty="0"/>
              <a:t>No identify confusion</a:t>
            </a:r>
          </a:p>
          <a:p>
            <a:pPr lvl="1"/>
            <a:r>
              <a:rPr lang="en-US" dirty="0"/>
              <a:t>Use upper layer signaling to enable</a:t>
            </a:r>
          </a:p>
          <a:p>
            <a:r>
              <a:rPr lang="en-US" dirty="0"/>
              <a:t>No easy SIG field to use: needs something after user separation </a:t>
            </a:r>
          </a:p>
          <a:p>
            <a:pPr lvl="1"/>
            <a:r>
              <a:rPr lang="en-US" dirty="0"/>
              <a:t>Which is limiting but apparently unavoidable</a:t>
            </a:r>
          </a:p>
          <a:p>
            <a:r>
              <a:rPr lang="en-US" dirty="0"/>
              <a:t>Option A:</a:t>
            </a:r>
          </a:p>
          <a:p>
            <a:pPr lvl="1"/>
            <a:r>
              <a:rPr lang="en-US" dirty="0"/>
              <a:t>A new SIG field after the training for the Data field akin to the VHTSIGB field</a:t>
            </a:r>
          </a:p>
          <a:p>
            <a:r>
              <a:rPr lang="en-US" dirty="0"/>
              <a:t>Option B:</a:t>
            </a:r>
          </a:p>
          <a:p>
            <a:pPr lvl="1"/>
            <a:r>
              <a:rPr lang="en-US" dirty="0"/>
              <a:t>Bits 11-15 of Service field</a:t>
            </a:r>
          </a:p>
          <a:p>
            <a:r>
              <a:rPr lang="en-US" dirty="0"/>
              <a:t>Service field already exists and suffices</a:t>
            </a:r>
          </a:p>
          <a:p>
            <a:r>
              <a:rPr lang="en-US" dirty="0"/>
              <a:t>Recommendation:</a:t>
            </a:r>
          </a:p>
          <a:p>
            <a:pPr lvl="1"/>
            <a:r>
              <a:rPr lang="en-US" dirty="0"/>
              <a:t>Option B, unless and until 802.11 unreserves too many bits of the Service field</a:t>
            </a:r>
          </a:p>
          <a:p>
            <a:pPr lvl="1"/>
            <a:r>
              <a:rPr lang="en-US" dirty="0"/>
              <a:t>To allow implementers enable VS development while remaining in compliance with 802.11, SFD should define that the 11bn amendment permits negotiated vendor specific upper layer Signaling between AP and non-AP using bits 11-15 of the Service field in a UHR TB PPDU sent by the non-AP STA to its AP.</a:t>
            </a:r>
          </a:p>
          <a:p>
            <a:pPr lvl="1"/>
            <a:r>
              <a:rPr lang="en-US" dirty="0"/>
              <a:t>All such vendor specific signaling shall operate so that it never precludes standardized use of the same signaling resources. </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E494334F-61A1-29E2-589B-1C2B2B6C2FC8}"/>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FEA377CD-084C-8FB9-A193-0E4088A2432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40177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Part B: </a:t>
            </a:r>
            <a:r>
              <a:rPr lang="en-AU" dirty="0"/>
              <a:t>UHR (SU)/MU PPDU </a:t>
            </a:r>
            <a:br>
              <a:rPr lang="en-US" dirty="0"/>
            </a:br>
            <a:r>
              <a:rPr lang="en-US" dirty="0"/>
              <a:t>Perfect Identification of Vendor-Specific PPDUs is Not Required</a:t>
            </a:r>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363200" cy="4114800"/>
          </a:xfrm>
        </p:spPr>
        <p:txBody>
          <a:bodyPr/>
          <a:lstStyle/>
          <a:p>
            <a:r>
              <a:rPr lang="en-US" dirty="0"/>
              <a:t>Axiom:</a:t>
            </a:r>
          </a:p>
          <a:p>
            <a:pPr lvl="1"/>
            <a:r>
              <a:rPr lang="en-US" dirty="0"/>
              <a:t>If a) a STA attempts to receive a PPDU not intended for the STA, and the STA fails to successfully receive the PSDU due to vendor specific PHY functionality and b) the PHY still sets CCA as usual, then there is near-zero cost and this situation does not need to be avoided by design. </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73611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Vendor Specific Signaling Requirements when seeking minimization of PHY changes – Top Level</a:t>
            </a:r>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363200" cy="4343400"/>
          </a:xfrm>
        </p:spPr>
        <p:txBody>
          <a:bodyPr/>
          <a:lstStyle/>
          <a:p>
            <a:r>
              <a:rPr lang="en-US" dirty="0"/>
              <a:t>A STA may negotiate vendor specific behavior as a recipient with a peer using upper layer signaling (e.g., MAC-level vendor-specific signaling)</a:t>
            </a:r>
          </a:p>
          <a:p>
            <a:r>
              <a:rPr lang="en-US" dirty="0"/>
              <a:t>The vendor specific behavior must not affect information for third party STAs:</a:t>
            </a:r>
          </a:p>
          <a:p>
            <a:pPr lvl="2"/>
            <a:r>
              <a:rPr lang="en-US" dirty="0"/>
              <a:t>PPDUs containing RTS, CTS, CF-End (and likely MU-RTS, Ack, BA) must be unchanged</a:t>
            </a:r>
          </a:p>
          <a:p>
            <a:pPr lvl="2"/>
            <a:r>
              <a:rPr lang="en-US" dirty="0"/>
              <a:t>LSTF + LLTF + LSIG + RLSIG + version independent fields of the USIG must be unchanged</a:t>
            </a:r>
          </a:p>
          <a:p>
            <a:r>
              <a:rPr lang="en-US" dirty="0"/>
              <a:t>If the VS behavior is static </a:t>
            </a:r>
          </a:p>
          <a:p>
            <a:pPr lvl="1"/>
            <a:r>
              <a:rPr lang="en-US" dirty="0"/>
              <a:t>One of the following conditions must be true:</a:t>
            </a:r>
          </a:p>
          <a:p>
            <a:pPr lvl="2"/>
            <a:r>
              <a:rPr lang="en-US" dirty="0"/>
              <a:t>The STA is receiving intended PPDUs from one peer only</a:t>
            </a:r>
          </a:p>
          <a:p>
            <a:pPr lvl="2"/>
            <a:r>
              <a:rPr lang="en-US" dirty="0"/>
              <a:t>The STA is receiving intended PPDUs from two or more peers, and an agreement is achieved for </a:t>
            </a:r>
            <a:r>
              <a:rPr lang="en-US" b="1" dirty="0"/>
              <a:t>all</a:t>
            </a:r>
            <a:r>
              <a:rPr lang="en-US" dirty="0"/>
              <a:t> peers</a:t>
            </a:r>
          </a:p>
          <a:p>
            <a:pPr lvl="3"/>
            <a:r>
              <a:rPr lang="en-US" dirty="0"/>
              <a:t>However, almost always there is a window of communication before an VS agreement is established, so almost always this requirement cannot be perfectly met for non-initial peers. </a:t>
            </a:r>
          </a:p>
          <a:p>
            <a:pPr lvl="2"/>
            <a:r>
              <a:rPr lang="en-US" dirty="0"/>
              <a:t>The STA is receiving intended PPDUs from two or more peers, an agreement is achieved with a subset of the peers, and the agreement includes a way for transmitting peers in the subset to </a:t>
            </a:r>
            <a:r>
              <a:rPr lang="en-US" b="1" dirty="0"/>
              <a:t>identify PPDUs </a:t>
            </a:r>
            <a:r>
              <a:rPr lang="en-US" dirty="0"/>
              <a:t>intended for the STA uniquely </a:t>
            </a:r>
            <a:r>
              <a:rPr lang="en-US" dirty="0" err="1"/>
              <a:t>wrt</a:t>
            </a:r>
            <a:r>
              <a:rPr lang="en-US" dirty="0"/>
              <a:t> PPDUs sent by peers not in the subset</a:t>
            </a:r>
          </a:p>
          <a:p>
            <a:r>
              <a:rPr lang="en-US" dirty="0"/>
              <a:t>If the VS behavior is dynamic (i.e., can change per PPDU)</a:t>
            </a:r>
          </a:p>
          <a:p>
            <a:pPr lvl="1"/>
            <a:r>
              <a:rPr lang="en-US" dirty="0"/>
              <a:t>The “static” requirements are still needed </a:t>
            </a:r>
          </a:p>
          <a:p>
            <a:pPr lvl="1"/>
            <a:r>
              <a:rPr lang="en-US" dirty="0"/>
              <a:t>As well, there needs to be a way to signal the dynamic parameters (i.e., via </a:t>
            </a:r>
            <a:r>
              <a:rPr lang="en-US" b="1" dirty="0"/>
              <a:t>per-PPDU signaling</a:t>
            </a:r>
            <a:r>
              <a:rPr lang="en-US" dirty="0"/>
              <a:t>)</a:t>
            </a:r>
          </a:p>
          <a:p>
            <a:endParaRPr lang="en-US" dirty="0"/>
          </a:p>
          <a:p>
            <a:pPr lvl="2"/>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7" name="Speech Bubble: Rectangle 6">
            <a:extLst>
              <a:ext uri="{FF2B5EF4-FFF2-40B4-BE49-F238E27FC236}">
                <a16:creationId xmlns:a16="http://schemas.microsoft.com/office/drawing/2014/main" id="{5AD23A65-277A-297A-5770-26E676E054CE}"/>
              </a:ext>
            </a:extLst>
          </p:cNvPr>
          <p:cNvSpPr/>
          <p:nvPr/>
        </p:nvSpPr>
        <p:spPr bwMode="auto">
          <a:xfrm>
            <a:off x="7848600" y="3429000"/>
            <a:ext cx="2743200" cy="533400"/>
          </a:xfrm>
          <a:prstGeom prst="wedgeRectCallout">
            <a:avLst>
              <a:gd name="adj1" fmla="val -86760"/>
              <a:gd name="adj2" fmla="val 38214"/>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8" name="Speech Bubble: Rectangle 7">
            <a:extLst>
              <a:ext uri="{FF2B5EF4-FFF2-40B4-BE49-F238E27FC236}">
                <a16:creationId xmlns:a16="http://schemas.microsoft.com/office/drawing/2014/main" id="{437BDAC5-A32D-4A0A-3F3E-E4C7EDF9313D}"/>
              </a:ext>
            </a:extLst>
          </p:cNvPr>
          <p:cNvSpPr/>
          <p:nvPr/>
        </p:nvSpPr>
        <p:spPr bwMode="auto">
          <a:xfrm>
            <a:off x="7848600" y="3429000"/>
            <a:ext cx="2743200" cy="533400"/>
          </a:xfrm>
          <a:prstGeom prst="wedgeRectCallou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Corner cases for APs and clients with infrastructure &amp; P2P associations</a:t>
            </a:r>
          </a:p>
        </p:txBody>
      </p:sp>
    </p:spTree>
    <p:extLst>
      <p:ext uri="{BB962C8B-B14F-4D97-AF65-F5344CB8AC3E}">
        <p14:creationId xmlns:p14="http://schemas.microsoft.com/office/powerpoint/2010/main" val="1008681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Options to identify received PPDUs with different VS behavior, while minimizing PHY changes: STA-ID is most promising</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029F37D8-B776-AE5D-6479-070F0D57F6C5}"/>
              </a:ext>
            </a:extLst>
          </p:cNvPr>
          <p:cNvGraphicFramePr>
            <a:graphicFrameLocks noGrp="1"/>
          </p:cNvGraphicFramePr>
          <p:nvPr>
            <p:extLst>
              <p:ext uri="{D42A27DB-BD31-4B8C-83A1-F6EECF244321}">
                <p14:modId xmlns:p14="http://schemas.microsoft.com/office/powerpoint/2010/main" val="3516733178"/>
              </p:ext>
            </p:extLst>
          </p:nvPr>
        </p:nvGraphicFramePr>
        <p:xfrm>
          <a:off x="304800" y="2134680"/>
          <a:ext cx="11582400" cy="4495800"/>
        </p:xfrm>
        <a:graphic>
          <a:graphicData uri="http://schemas.openxmlformats.org/drawingml/2006/table">
            <a:tbl>
              <a:tblPr firstRow="1" bandRow="1">
                <a:tableStyleId>{21E4AEA4-8DFA-4A89-87EB-49C32662AFE0}</a:tableStyleId>
              </a:tblPr>
              <a:tblGrid>
                <a:gridCol w="3200400">
                  <a:extLst>
                    <a:ext uri="{9D8B030D-6E8A-4147-A177-3AD203B41FA5}">
                      <a16:colId xmlns:a16="http://schemas.microsoft.com/office/drawing/2014/main" val="554617039"/>
                    </a:ext>
                  </a:extLst>
                </a:gridCol>
                <a:gridCol w="1295400">
                  <a:extLst>
                    <a:ext uri="{9D8B030D-6E8A-4147-A177-3AD203B41FA5}">
                      <a16:colId xmlns:a16="http://schemas.microsoft.com/office/drawing/2014/main" val="1229481571"/>
                    </a:ext>
                  </a:extLst>
                </a:gridCol>
                <a:gridCol w="7086600">
                  <a:extLst>
                    <a:ext uri="{9D8B030D-6E8A-4147-A177-3AD203B41FA5}">
                      <a16:colId xmlns:a16="http://schemas.microsoft.com/office/drawing/2014/main" val="3265403251"/>
                    </a:ext>
                  </a:extLst>
                </a:gridCol>
              </a:tblGrid>
              <a:tr h="413686">
                <a:tc>
                  <a:txBody>
                    <a:bodyPr/>
                    <a:lstStyle/>
                    <a:p>
                      <a:r>
                        <a:rPr lang="en-US" sz="1600" dirty="0"/>
                        <a:t>Option</a:t>
                      </a:r>
                    </a:p>
                  </a:txBody>
                  <a:tcPr/>
                </a:tc>
                <a:tc>
                  <a:txBody>
                    <a:bodyPr/>
                    <a:lstStyle/>
                    <a:p>
                      <a:r>
                        <a:rPr lang="en-US" sz="1600" dirty="0"/>
                        <a:t>Position* </a:t>
                      </a:r>
                      <a:br>
                        <a:rPr lang="en-US" sz="1600" dirty="0"/>
                      </a:br>
                      <a:r>
                        <a:rPr lang="en-US" sz="1100" dirty="0"/>
                        <a:t>in PPDU</a:t>
                      </a:r>
                      <a:endParaRPr lang="en-US" sz="1600" dirty="0"/>
                    </a:p>
                  </a:txBody>
                  <a:tcPr/>
                </a:tc>
                <a:tc>
                  <a:txBody>
                    <a:bodyPr/>
                    <a:lstStyle/>
                    <a:p>
                      <a:r>
                        <a:rPr lang="en-US" sz="1600" dirty="0"/>
                        <a:t>Analysis (see next slides for more detail)</a:t>
                      </a:r>
                    </a:p>
                  </a:txBody>
                  <a:tcPr/>
                </a:tc>
                <a:extLst>
                  <a:ext uri="{0D108BD9-81ED-4DB2-BD59-A6C34878D82A}">
                    <a16:rowId xmlns:a16="http://schemas.microsoft.com/office/drawing/2014/main" val="4006778699"/>
                  </a:ext>
                </a:extLst>
              </a:tr>
              <a:tr h="216692">
                <a:tc>
                  <a:txBody>
                    <a:bodyPr/>
                    <a:lstStyle/>
                    <a:p>
                      <a:pPr lvl="0"/>
                      <a:r>
                        <a:rPr lang="en-US" sz="1600" dirty="0"/>
                        <a:t>BSS Color</a:t>
                      </a:r>
                    </a:p>
                  </a:txBody>
                  <a:tcPr/>
                </a:tc>
                <a:tc>
                  <a:txBody>
                    <a:bodyPr/>
                    <a:lstStyle/>
                    <a:p>
                      <a:r>
                        <a:rPr lang="en-US" sz="1600" dirty="0"/>
                        <a:t>Very early</a:t>
                      </a:r>
                    </a:p>
                  </a:txBody>
                  <a:tcPr/>
                </a:tc>
                <a:tc>
                  <a:txBody>
                    <a:bodyPr/>
                    <a:lstStyle/>
                    <a:p>
                      <a:r>
                        <a:rPr lang="en-US" sz="1600" dirty="0">
                          <a:sym typeface="Wingdings" panose="05000000000000000000" pitchFamily="2" charset="2"/>
                        </a:rPr>
                        <a:t> </a:t>
                      </a:r>
                      <a:r>
                        <a:rPr lang="en-US" sz="1600" dirty="0"/>
                        <a:t>Not unambiguous, not adequate (see [2])</a:t>
                      </a:r>
                    </a:p>
                  </a:txBody>
                  <a:tcPr/>
                </a:tc>
                <a:extLst>
                  <a:ext uri="{0D108BD9-81ED-4DB2-BD59-A6C34878D82A}">
                    <a16:rowId xmlns:a16="http://schemas.microsoft.com/office/drawing/2014/main" val="3975362418"/>
                  </a:ext>
                </a:extLst>
              </a:tr>
              <a:tr h="374287">
                <a:tc>
                  <a:txBody>
                    <a:bodyPr/>
                    <a:lstStyle/>
                    <a:p>
                      <a:r>
                        <a:rPr lang="en-US" sz="1600" dirty="0"/>
                        <a:t>Reserved USIG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r>
                        <a:rPr lang="en-US" sz="1600" dirty="0">
                          <a:sym typeface="Wingdings" panose="05000000000000000000" pitchFamily="2" charset="2"/>
                        </a:rPr>
                        <a:t> Needs “6”-24 bits (assuming support for up to 64+ silicon vendors or use the OUI)</a:t>
                      </a:r>
                      <a:endParaRPr lang="en-US" sz="1600" dirty="0"/>
                    </a:p>
                  </a:txBody>
                  <a:tcPr/>
                </a:tc>
                <a:extLst>
                  <a:ext uri="{0D108BD9-81ED-4DB2-BD59-A6C34878D82A}">
                    <a16:rowId xmlns:a16="http://schemas.microsoft.com/office/drawing/2014/main" val="364123171"/>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New VS SIG field (see 24/0461)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Greater PHY changes; some test complexity concerns </a:t>
                      </a:r>
                      <a:r>
                        <a:rPr lang="en-US" sz="1600" dirty="0"/>
                        <a:t>(see [2]) </a:t>
                      </a:r>
                    </a:p>
                  </a:txBody>
                  <a:tcPr/>
                </a:tc>
                <a:extLst>
                  <a:ext uri="{0D108BD9-81ED-4DB2-BD59-A6C34878D82A}">
                    <a16:rowId xmlns:a16="http://schemas.microsoft.com/office/drawing/2014/main" val="2978308762"/>
                  </a:ext>
                </a:extLst>
              </a:tr>
              <a:tr h="374287">
                <a:tc>
                  <a:txBody>
                    <a:bodyPr/>
                    <a:lstStyle/>
                    <a:p>
                      <a:r>
                        <a:rPr lang="en-US" sz="1600" dirty="0"/>
                        <a:t>STA-ID</a:t>
                      </a:r>
                    </a:p>
                  </a:txBody>
                  <a:tcPr/>
                </a:tc>
                <a:tc>
                  <a:txBody>
                    <a:bodyPr/>
                    <a:lstStyle/>
                    <a:p>
                      <a:r>
                        <a:rPr lang="en-US" sz="1600" dirty="0"/>
                        <a:t>Early</a:t>
                      </a:r>
                    </a:p>
                  </a:txBody>
                  <a:tcPr/>
                </a:tc>
                <a:tc>
                  <a:txBody>
                    <a:bodyPr/>
                    <a:lstStyle/>
                    <a:p>
                      <a:r>
                        <a:rPr lang="en-US" sz="1600" dirty="0">
                          <a:sym typeface="Wingdings" panose="05000000000000000000" pitchFamily="2" charset="2"/>
                        </a:rPr>
                        <a:t>()</a:t>
                      </a:r>
                      <a:r>
                        <a:rPr lang="en-US" sz="1600" dirty="0"/>
                        <a:t> Reliable, </a:t>
                      </a:r>
                      <a:r>
                        <a:rPr lang="en-US" sz="1600" i="1" dirty="0"/>
                        <a:t>unless </a:t>
                      </a:r>
                      <a:r>
                        <a:rPr lang="en-US" sz="1600" dirty="0"/>
                        <a:t>device has virtual APs/STAs in different BSSs, and there is an STA-ID collision or there is the broadcast RU</a:t>
                      </a:r>
                    </a:p>
                  </a:txBody>
                  <a:tcPr/>
                </a:tc>
                <a:extLst>
                  <a:ext uri="{0D108BD9-81ED-4DB2-BD59-A6C34878D82A}">
                    <a16:rowId xmlns:a16="http://schemas.microsoft.com/office/drawing/2014/main" val="546925176"/>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Pad bits in UHRSIG </a:t>
                      </a:r>
                    </a:p>
                  </a:txBody>
                  <a:tcPr/>
                </a:tc>
                <a:tc>
                  <a:txBody>
                    <a:bodyPr/>
                    <a:lstStyle/>
                    <a:p>
                      <a:r>
                        <a:rPr lang="en-US" sz="1600" dirty="0"/>
                        <a:t>Middling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Lighter PHY changes</a:t>
                      </a:r>
                      <a:endParaRPr lang="en-US" sz="1600" dirty="0"/>
                    </a:p>
                  </a:txBody>
                  <a:tcPr/>
                </a:tc>
                <a:extLst>
                  <a:ext uri="{0D108BD9-81ED-4DB2-BD59-A6C34878D82A}">
                    <a16:rowId xmlns:a16="http://schemas.microsoft.com/office/drawing/2014/main" val="4045717731"/>
                  </a:ext>
                </a:extLst>
              </a:tr>
              <a:tr h="5318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Waveform, such as transmitting information in the UHTLTF null subcarriers</a:t>
                      </a:r>
                    </a:p>
                  </a:txBody>
                  <a:tcPr/>
                </a:tc>
                <a:tc>
                  <a:txBody>
                    <a:bodyPr/>
                    <a:lstStyle/>
                    <a:p>
                      <a:r>
                        <a:rPr lang="en-US" sz="1600" dirty="0"/>
                        <a:t>Middling-Late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Greater PHY changes; needs “6”-24 bits (ditto)</a:t>
                      </a:r>
                      <a:endParaRPr lang="en-US" sz="1600" dirty="0"/>
                    </a:p>
                  </a:txBody>
                  <a:tcPr/>
                </a:tc>
                <a:extLst>
                  <a:ext uri="{0D108BD9-81ED-4DB2-BD59-A6C34878D82A}">
                    <a16:rowId xmlns:a16="http://schemas.microsoft.com/office/drawing/2014/main" val="1770218772"/>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Service field</a:t>
                      </a:r>
                    </a:p>
                  </a:txBody>
                  <a:tcPr/>
                </a:tc>
                <a:tc>
                  <a:txBody>
                    <a:bodyPr/>
                    <a:lstStyle/>
                    <a:p>
                      <a:r>
                        <a:rPr lang="en-US" sz="1600" dirty="0"/>
                        <a:t>Late</a:t>
                      </a:r>
                    </a:p>
                  </a:txBody>
                  <a:tcPr/>
                </a:tc>
                <a:tc>
                  <a:txBody>
                    <a:bodyPr/>
                    <a:lstStyle/>
                    <a:p>
                      <a:r>
                        <a:rPr lang="en-US" sz="1600" dirty="0">
                          <a:sym typeface="Wingdings" panose="05000000000000000000" pitchFamily="2" charset="2"/>
                        </a:rPr>
                        <a:t>(~) Needs “6”-24 bits (ditto)</a:t>
                      </a:r>
                      <a:endParaRPr lang="en-US" sz="1600" dirty="0"/>
                    </a:p>
                  </a:txBody>
                  <a:tcPr/>
                </a:tc>
                <a:extLst>
                  <a:ext uri="{0D108BD9-81ED-4DB2-BD59-A6C34878D82A}">
                    <a16:rowId xmlns:a16="http://schemas.microsoft.com/office/drawing/2014/main" val="3255658359"/>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PHY Pad bits in the Data field</a:t>
                      </a:r>
                    </a:p>
                  </a:txBody>
                  <a:tcPr/>
                </a:tc>
                <a:tc>
                  <a:txBody>
                    <a:bodyPr/>
                    <a:lstStyle/>
                    <a:p>
                      <a:r>
                        <a:rPr lang="en-US" sz="1600" dirty="0"/>
                        <a:t>Very late</a:t>
                      </a:r>
                    </a:p>
                  </a:txBody>
                  <a:tcPr/>
                </a:tc>
                <a:tc>
                  <a:txBody>
                    <a:bodyPr/>
                    <a:lstStyle/>
                    <a:p>
                      <a:r>
                        <a:rPr lang="en-US" sz="1600" dirty="0">
                          <a:sym typeface="Wingdings" panose="05000000000000000000" pitchFamily="2" charset="2"/>
                        </a:rPr>
                        <a:t> T</a:t>
                      </a:r>
                      <a:r>
                        <a:rPr lang="en-US" sz="1600" dirty="0"/>
                        <a:t>oo late to be useful</a:t>
                      </a:r>
                    </a:p>
                  </a:txBody>
                  <a:tcPr/>
                </a:tc>
                <a:extLst>
                  <a:ext uri="{0D108BD9-81ED-4DB2-BD59-A6C34878D82A}">
                    <a16:rowId xmlns:a16="http://schemas.microsoft.com/office/drawing/2014/main" val="61678537"/>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earlier in the PPDU the better</a:t>
                      </a:r>
                    </a:p>
                  </a:txBody>
                  <a:tcPr/>
                </a:tc>
                <a:tc hMerge="1">
                  <a:txBody>
                    <a:bodyPr/>
                    <a:lstStyle/>
                    <a:p>
                      <a:endParaRPr lang="en-US" sz="1600" dirty="0"/>
                    </a:p>
                  </a:txBody>
                  <a:tcPr/>
                </a:tc>
                <a:extLst>
                  <a:ext uri="{0D108BD9-81ED-4DB2-BD59-A6C34878D82A}">
                    <a16:rowId xmlns:a16="http://schemas.microsoft.com/office/drawing/2014/main" val="742389666"/>
                  </a:ext>
                </a:extLst>
              </a:tr>
            </a:tbl>
          </a:graphicData>
        </a:graphic>
      </p:graphicFrame>
    </p:spTree>
    <p:extLst>
      <p:ext uri="{BB962C8B-B14F-4D97-AF65-F5344CB8AC3E}">
        <p14:creationId xmlns:p14="http://schemas.microsoft.com/office/powerpoint/2010/main" val="2253338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dirty="0"/>
              <a:t>Hart</a:t>
            </a:r>
            <a:r>
              <a:rPr lang="da-DK" i="1" dirty="0"/>
              <a:t> et al</a:t>
            </a:r>
            <a:r>
              <a:rPr lang="da-DK" dirty="0"/>
              <a:t> (Cisco Systems)</a:t>
            </a:r>
            <a:endParaRPr lang="en-AU"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8" name="Content Placeholder 2">
            <a:extLst>
              <a:ext uri="{FF2B5EF4-FFF2-40B4-BE49-F238E27FC236}">
                <a16:creationId xmlns:a16="http://schemas.microsoft.com/office/drawing/2014/main" id="{946CAA7A-5509-165E-D671-C6028A0342B7}"/>
              </a:ext>
            </a:extLst>
          </p:cNvPr>
          <p:cNvSpPr>
            <a:spLocks noGrp="1"/>
          </p:cNvSpPr>
          <p:nvPr>
            <p:ph idx="1"/>
          </p:nvPr>
        </p:nvSpPr>
        <p:spPr>
          <a:xfrm>
            <a:off x="914400" y="1752600"/>
            <a:ext cx="10591800" cy="5029200"/>
          </a:xfrm>
          <a:solidFill>
            <a:schemeClr val="bg1"/>
          </a:solidFill>
        </p:spPr>
        <p:txBody>
          <a:bodyPr/>
          <a:lstStyle/>
          <a:p>
            <a:r>
              <a:rPr lang="en-US" dirty="0"/>
              <a:t>A device wishing to negotiate VS behavior as a recipient with a peer shall ensure that the AID connected* with the peer is different from the AID connected with other peers not using that VS behavior</a:t>
            </a:r>
          </a:p>
          <a:p>
            <a:r>
              <a:rPr lang="en-US" dirty="0"/>
              <a:t>To achieve this, if the device contains non-AP STAs in two or more BSSs (i.e., an AID taker), it needs to send a new “AID Veto element” in its (Re)Association Request for the subsequent associations for which different VS behavior is planned</a:t>
            </a:r>
          </a:p>
          <a:p>
            <a:pPr marL="182880" lvl="1" indent="0">
              <a:buNone/>
            </a:pPr>
            <a:r>
              <a:rPr lang="en-US" dirty="0"/>
              <a:t>* i.e., AID assigned </a:t>
            </a:r>
            <a:r>
              <a:rPr lang="en-US" i="1" dirty="0"/>
              <a:t>by</a:t>
            </a:r>
            <a:r>
              <a:rPr lang="en-US" dirty="0"/>
              <a:t> peer if peer is an AP; else AID assigned </a:t>
            </a:r>
            <a:r>
              <a:rPr lang="en-US" i="1" dirty="0"/>
              <a:t>to</a:t>
            </a:r>
            <a:r>
              <a:rPr lang="en-US" dirty="0"/>
              <a:t> peer if peer is a non-AP STA</a:t>
            </a:r>
          </a:p>
          <a:p>
            <a:endParaRPr lang="en-US" dirty="0"/>
          </a:p>
          <a:p>
            <a:endParaRPr lang="en-US" dirty="0"/>
          </a:p>
          <a:p>
            <a:endParaRPr lang="en-US" dirty="0"/>
          </a:p>
          <a:p>
            <a:r>
              <a:rPr lang="en-US" dirty="0"/>
              <a:t>AID List lists the AIDs that the STA does not wish to have assigned as an AID, and is either:</a:t>
            </a:r>
          </a:p>
          <a:p>
            <a:pPr lvl="1"/>
            <a:r>
              <a:rPr lang="en-US" dirty="0"/>
              <a:t>N * 2 octets, where each 2 octets contains the AID</a:t>
            </a:r>
          </a:p>
          <a:p>
            <a:pPr lvl="1"/>
            <a:r>
              <a:rPr lang="en-US" dirty="0"/>
              <a:t>N * 1.5 octets + 0/0.5 octets of Pad bits, where each 1.5 octets contains 11 LSBs of the AID + 1 reserved bit</a:t>
            </a:r>
          </a:p>
          <a:p>
            <a:r>
              <a:rPr lang="en-US" dirty="0"/>
              <a:t>For TIM compactness, the AP wishes to allocate low AIDs, so the AP might be disinclined to accept association from a STA that vetoes too many low AIDs</a:t>
            </a:r>
          </a:p>
          <a:p>
            <a:r>
              <a:rPr lang="en-US" dirty="0"/>
              <a:t>NOTE – using STA-ID to unlock VS behavior means that unassociated STAs cannot use VS behavior</a:t>
            </a:r>
          </a:p>
          <a:p>
            <a:pPr lvl="1"/>
            <a:r>
              <a:rPr lang="en-US" dirty="0"/>
              <a:t>Since it is hard to negotiate VS behavior pre-association, this is a tolerable constraint</a:t>
            </a:r>
          </a:p>
        </p:txBody>
      </p:sp>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To ensure STA-ID can unambiguously identify each transmitting peer for all conditions, we recommend a new AID Veto element</a:t>
            </a:r>
          </a:p>
        </p:txBody>
      </p:sp>
      <p:graphicFrame>
        <p:nvGraphicFramePr>
          <p:cNvPr id="6" name="Table 5">
            <a:extLst>
              <a:ext uri="{FF2B5EF4-FFF2-40B4-BE49-F238E27FC236}">
                <a16:creationId xmlns:a16="http://schemas.microsoft.com/office/drawing/2014/main" id="{17C45DCA-44F3-DFF6-AF6F-FD8BC92F471A}"/>
              </a:ext>
            </a:extLst>
          </p:cNvPr>
          <p:cNvGraphicFramePr>
            <a:graphicFrameLocks noGrp="1"/>
          </p:cNvGraphicFramePr>
          <p:nvPr>
            <p:extLst>
              <p:ext uri="{D42A27DB-BD31-4B8C-83A1-F6EECF244321}">
                <p14:modId xmlns:p14="http://schemas.microsoft.com/office/powerpoint/2010/main" val="1404716629"/>
              </p:ext>
            </p:extLst>
          </p:nvPr>
        </p:nvGraphicFramePr>
        <p:xfrm>
          <a:off x="1295400" y="3485849"/>
          <a:ext cx="7927687" cy="781351"/>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554617039"/>
                    </a:ext>
                  </a:extLst>
                </a:gridCol>
                <a:gridCol w="1608855">
                  <a:extLst>
                    <a:ext uri="{9D8B030D-6E8A-4147-A177-3AD203B41FA5}">
                      <a16:colId xmlns:a16="http://schemas.microsoft.com/office/drawing/2014/main" val="3265403251"/>
                    </a:ext>
                  </a:extLst>
                </a:gridCol>
                <a:gridCol w="2435516">
                  <a:extLst>
                    <a:ext uri="{9D8B030D-6E8A-4147-A177-3AD203B41FA5}">
                      <a16:colId xmlns:a16="http://schemas.microsoft.com/office/drawing/2014/main" val="1175489801"/>
                    </a:ext>
                  </a:extLst>
                </a:gridCol>
                <a:gridCol w="2435516">
                  <a:extLst>
                    <a:ext uri="{9D8B030D-6E8A-4147-A177-3AD203B41FA5}">
                      <a16:colId xmlns:a16="http://schemas.microsoft.com/office/drawing/2014/main" val="2050235236"/>
                    </a:ext>
                  </a:extLst>
                </a:gridCol>
              </a:tblGrid>
              <a:tr h="193649">
                <a:tc>
                  <a:txBody>
                    <a:bodyPr/>
                    <a:lstStyle/>
                    <a:p>
                      <a:r>
                        <a:rPr lang="en-US" sz="1600" dirty="0"/>
                        <a:t>Element ID</a:t>
                      </a:r>
                    </a:p>
                  </a:txBody>
                  <a:tcPr/>
                </a:tc>
                <a:tc>
                  <a:txBody>
                    <a:bodyPr/>
                    <a:lstStyle/>
                    <a:p>
                      <a:r>
                        <a:rPr lang="en-US" sz="1600" dirty="0"/>
                        <a:t>Length</a:t>
                      </a:r>
                    </a:p>
                  </a:txBody>
                  <a:tcPr/>
                </a:tc>
                <a:tc>
                  <a:txBody>
                    <a:bodyPr/>
                    <a:lstStyle/>
                    <a:p>
                      <a:r>
                        <a:rPr lang="en-US" sz="1600" dirty="0"/>
                        <a:t>Element ID Extension</a:t>
                      </a:r>
                    </a:p>
                  </a:txBody>
                  <a:tcPr/>
                </a:tc>
                <a:tc>
                  <a:txBody>
                    <a:bodyPr/>
                    <a:lstStyle/>
                    <a:p>
                      <a:r>
                        <a:rPr lang="en-US" sz="1600" dirty="0"/>
                        <a:t>AID List</a:t>
                      </a:r>
                    </a:p>
                  </a:txBody>
                  <a:tcPr/>
                </a:tc>
                <a:extLst>
                  <a:ext uri="{0D108BD9-81ED-4DB2-BD59-A6C34878D82A}">
                    <a16:rowId xmlns:a16="http://schemas.microsoft.com/office/drawing/2014/main" val="4006778699"/>
                  </a:ext>
                </a:extLst>
              </a:tr>
              <a:tr h="446071">
                <a:tc>
                  <a:txBody>
                    <a:bodyPr/>
                    <a:lstStyle/>
                    <a:p>
                      <a:r>
                        <a:rPr lang="en-US" sz="1600" dirty="0"/>
                        <a:t>1 octet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 octet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 octet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variable</a:t>
                      </a:r>
                    </a:p>
                  </a:txBody>
                  <a:tcPr/>
                </a:tc>
                <a:extLst>
                  <a:ext uri="{0D108BD9-81ED-4DB2-BD59-A6C34878D82A}">
                    <a16:rowId xmlns:a16="http://schemas.microsoft.com/office/drawing/2014/main" val="364123171"/>
                  </a:ext>
                </a:extLst>
              </a:tr>
            </a:tbl>
          </a:graphicData>
        </a:graphic>
      </p:graphicFrame>
    </p:spTree>
    <p:extLst>
      <p:ext uri="{BB962C8B-B14F-4D97-AF65-F5344CB8AC3E}">
        <p14:creationId xmlns:p14="http://schemas.microsoft.com/office/powerpoint/2010/main" val="3964867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Options to include per-PPDU signaling for dynamic VS behavior, while minimizing PHY changes: several reasonable choices</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029F37D8-B776-AE5D-6479-070F0D57F6C5}"/>
              </a:ext>
            </a:extLst>
          </p:cNvPr>
          <p:cNvGraphicFramePr>
            <a:graphicFrameLocks noGrp="1"/>
          </p:cNvGraphicFramePr>
          <p:nvPr>
            <p:extLst>
              <p:ext uri="{D42A27DB-BD31-4B8C-83A1-F6EECF244321}">
                <p14:modId xmlns:p14="http://schemas.microsoft.com/office/powerpoint/2010/main" val="1362741951"/>
              </p:ext>
            </p:extLst>
          </p:nvPr>
        </p:nvGraphicFramePr>
        <p:xfrm>
          <a:off x="304799" y="1676400"/>
          <a:ext cx="11582401" cy="4480560"/>
        </p:xfrm>
        <a:graphic>
          <a:graphicData uri="http://schemas.openxmlformats.org/drawingml/2006/table">
            <a:tbl>
              <a:tblPr firstRow="1" bandRow="1">
                <a:tableStyleId>{21E4AEA4-8DFA-4A89-87EB-49C32662AFE0}</a:tableStyleId>
              </a:tblPr>
              <a:tblGrid>
                <a:gridCol w="3316778">
                  <a:extLst>
                    <a:ext uri="{9D8B030D-6E8A-4147-A177-3AD203B41FA5}">
                      <a16:colId xmlns:a16="http://schemas.microsoft.com/office/drawing/2014/main" val="554617039"/>
                    </a:ext>
                  </a:extLst>
                </a:gridCol>
                <a:gridCol w="1105593">
                  <a:extLst>
                    <a:ext uri="{9D8B030D-6E8A-4147-A177-3AD203B41FA5}">
                      <a16:colId xmlns:a16="http://schemas.microsoft.com/office/drawing/2014/main" val="1229481571"/>
                    </a:ext>
                  </a:extLst>
                </a:gridCol>
                <a:gridCol w="1368830">
                  <a:extLst>
                    <a:ext uri="{9D8B030D-6E8A-4147-A177-3AD203B41FA5}">
                      <a16:colId xmlns:a16="http://schemas.microsoft.com/office/drawing/2014/main" val="1738905873"/>
                    </a:ext>
                  </a:extLst>
                </a:gridCol>
                <a:gridCol w="5791200">
                  <a:extLst>
                    <a:ext uri="{9D8B030D-6E8A-4147-A177-3AD203B41FA5}">
                      <a16:colId xmlns:a16="http://schemas.microsoft.com/office/drawing/2014/main" val="3265403251"/>
                    </a:ext>
                  </a:extLst>
                </a:gridCol>
              </a:tblGrid>
              <a:tr h="413686">
                <a:tc>
                  <a:txBody>
                    <a:bodyPr/>
                    <a:lstStyle/>
                    <a:p>
                      <a:r>
                        <a:rPr lang="en-US" sz="1600" dirty="0"/>
                        <a:t>Option</a:t>
                      </a:r>
                    </a:p>
                  </a:txBody>
                  <a:tcPr/>
                </a:tc>
                <a:tc>
                  <a:txBody>
                    <a:bodyPr/>
                    <a:lstStyle/>
                    <a:p>
                      <a:r>
                        <a:rPr lang="en-US" sz="1600" dirty="0"/>
                        <a:t>Position* </a:t>
                      </a:r>
                      <a:br>
                        <a:rPr lang="en-US" sz="1600" dirty="0"/>
                      </a:br>
                      <a:r>
                        <a:rPr lang="en-US" sz="1100" dirty="0"/>
                        <a:t>in PPDU</a:t>
                      </a:r>
                      <a:endParaRPr lang="en-US" sz="1600" dirty="0"/>
                    </a:p>
                  </a:txBody>
                  <a:tcPr/>
                </a:tc>
                <a:tc>
                  <a:txBody>
                    <a:bodyPr/>
                    <a:lstStyle/>
                    <a:p>
                      <a:r>
                        <a:rPr lang="en-US" sz="1600" dirty="0"/>
                        <a:t>Common / Per-User</a:t>
                      </a:r>
                    </a:p>
                  </a:txBody>
                  <a:tcPr/>
                </a:tc>
                <a:tc>
                  <a:txBody>
                    <a:bodyPr/>
                    <a:lstStyle/>
                    <a:p>
                      <a:r>
                        <a:rPr lang="en-US" sz="1600" dirty="0"/>
                        <a:t>Analysis (see next slides for more detail)</a:t>
                      </a:r>
                    </a:p>
                  </a:txBody>
                  <a:tcPr/>
                </a:tc>
                <a:extLst>
                  <a:ext uri="{0D108BD9-81ED-4DB2-BD59-A6C34878D82A}">
                    <a16:rowId xmlns:a16="http://schemas.microsoft.com/office/drawing/2014/main" val="4006778699"/>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Reserved USIG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r>
                        <a:rPr lang="en-US" sz="1600" dirty="0"/>
                        <a:t>Common</a:t>
                      </a:r>
                    </a:p>
                  </a:txBody>
                  <a:tcPr/>
                </a:tc>
                <a:tc>
                  <a:txBody>
                    <a:bodyPr/>
                    <a:lstStyle/>
                    <a:p>
                      <a:r>
                        <a:rPr lang="en-US" sz="1600" dirty="0">
                          <a:sym typeface="Wingdings" panose="05000000000000000000" pitchFamily="2" charset="2"/>
                        </a:rPr>
                        <a:t>(?) Need 11bn draft to allow this for negotiated exceptions</a:t>
                      </a:r>
                      <a:endParaRPr lang="en-US" sz="1600" dirty="0"/>
                    </a:p>
                  </a:txBody>
                  <a:tcPr/>
                </a:tc>
                <a:extLst>
                  <a:ext uri="{0D108BD9-81ED-4DB2-BD59-A6C34878D82A}">
                    <a16:rowId xmlns:a16="http://schemas.microsoft.com/office/drawing/2014/main" val="1227619788"/>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New VS SIG field (see 24/0461)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Greater PHY changes; some test complexity concerns</a:t>
                      </a:r>
                      <a:endParaRPr lang="en-US" sz="1600" dirty="0"/>
                    </a:p>
                  </a:txBody>
                  <a:tcPr/>
                </a:tc>
                <a:extLst>
                  <a:ext uri="{0D108BD9-81ED-4DB2-BD59-A6C34878D82A}">
                    <a16:rowId xmlns:a16="http://schemas.microsoft.com/office/drawing/2014/main" val="2978308762"/>
                  </a:ext>
                </a:extLst>
              </a:tr>
              <a:tr h="216692">
                <a:tc>
                  <a:txBody>
                    <a:bodyPr/>
                    <a:lstStyle/>
                    <a:p>
                      <a:r>
                        <a:rPr lang="en-US" sz="1600" dirty="0"/>
                        <a:t>Redefined bit(s) or redefined values in the User field</a:t>
                      </a:r>
                    </a:p>
                  </a:txBody>
                  <a:tcPr/>
                </a:tc>
                <a:tc>
                  <a:txBody>
                    <a:bodyPr/>
                    <a:lstStyle/>
                    <a:p>
                      <a:r>
                        <a:rPr lang="en-US" sz="1600" dirty="0"/>
                        <a:t>Early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Per-User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Need 11bn draft to allow this for negotiated exceptions (and no change in number of bits)</a:t>
                      </a:r>
                      <a:endParaRPr lang="en-US" sz="1600" dirty="0"/>
                    </a:p>
                  </a:txBody>
                  <a:tcPr/>
                </a:tc>
                <a:extLst>
                  <a:ext uri="{0D108BD9-81ED-4DB2-BD59-A6C34878D82A}">
                    <a16:rowId xmlns:a16="http://schemas.microsoft.com/office/drawing/2014/main" val="3252952460"/>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Pad bits in UHRSIG </a:t>
                      </a:r>
                    </a:p>
                  </a:txBody>
                  <a:tcPr/>
                </a:tc>
                <a:tc>
                  <a:txBody>
                    <a:bodyPr/>
                    <a:lstStyle/>
                    <a:p>
                      <a:r>
                        <a:rPr lang="en-US" sz="1600" dirty="0"/>
                        <a:t>Middling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Common</a:t>
                      </a:r>
                    </a:p>
                    <a:p>
                      <a:r>
                        <a:rPr lang="en-US" sz="1600" dirty="0"/>
                        <a:t> &amp; Per-User</a:t>
                      </a:r>
                    </a:p>
                  </a:txBody>
                  <a:tcPr/>
                </a:tc>
                <a:tc>
                  <a:txBody>
                    <a:bodyPr/>
                    <a:lstStyle/>
                    <a:p>
                      <a:r>
                        <a:rPr lang="en-US" sz="1600" dirty="0">
                          <a:sym typeface="Wingdings" panose="05000000000000000000" pitchFamily="2" charset="2"/>
                        </a:rPr>
                        <a:t> These bits are already uncontrolled; format can be entirely VS once connected STA-IDs are unique</a:t>
                      </a:r>
                      <a:endParaRPr lang="en-US" sz="1600" dirty="0"/>
                    </a:p>
                  </a:txBody>
                  <a:tcPr/>
                </a:tc>
                <a:extLst>
                  <a:ext uri="{0D108BD9-81ED-4DB2-BD59-A6C34878D82A}">
                    <a16:rowId xmlns:a16="http://schemas.microsoft.com/office/drawing/2014/main" val="4045717731"/>
                  </a:ext>
                </a:extLst>
              </a:tr>
              <a:tr h="5318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Waveform</a:t>
                      </a:r>
                    </a:p>
                  </a:txBody>
                  <a:tcPr/>
                </a:tc>
                <a:tc>
                  <a:txBody>
                    <a:bodyPr/>
                    <a:lstStyle/>
                    <a:p>
                      <a:r>
                        <a:rPr lang="en-US" sz="1600" dirty="0"/>
                        <a:t>Middling-Late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PHY changes; r</a:t>
                      </a:r>
                      <a:r>
                        <a:rPr lang="en-US" sz="1600" dirty="0"/>
                        <a:t>eceivers might depend on unexpected features of the waveform. </a:t>
                      </a:r>
                    </a:p>
                  </a:txBody>
                  <a:tcPr/>
                </a:tc>
                <a:extLst>
                  <a:ext uri="{0D108BD9-81ED-4DB2-BD59-A6C34878D82A}">
                    <a16:rowId xmlns:a16="http://schemas.microsoft.com/office/drawing/2014/main" val="1770218772"/>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Service field</a:t>
                      </a:r>
                    </a:p>
                  </a:txBody>
                  <a:tcPr/>
                </a:tc>
                <a:tc>
                  <a:txBody>
                    <a:bodyPr/>
                    <a:lstStyle/>
                    <a:p>
                      <a:r>
                        <a:rPr lang="en-US" sz="1600" dirty="0"/>
                        <a:t>Late</a:t>
                      </a:r>
                    </a:p>
                  </a:txBody>
                  <a:tcPr/>
                </a:tc>
                <a:tc>
                  <a:txBody>
                    <a:bodyPr/>
                    <a:lstStyle/>
                    <a:p>
                      <a:r>
                        <a:rPr lang="en-US" sz="1600" dirty="0"/>
                        <a:t>(Common &amp;) Per-User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Need 11bn draft to allow this for negotiated exceptions</a:t>
                      </a:r>
                      <a:endParaRPr lang="en-US" sz="1600" dirty="0"/>
                    </a:p>
                    <a:p>
                      <a:endParaRPr lang="en-US" sz="1600" dirty="0"/>
                    </a:p>
                  </a:txBody>
                  <a:tcPr/>
                </a:tc>
                <a:extLst>
                  <a:ext uri="{0D108BD9-81ED-4DB2-BD59-A6C34878D82A}">
                    <a16:rowId xmlns:a16="http://schemas.microsoft.com/office/drawing/2014/main" val="3255658359"/>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PHY Pad bits in the Data field</a:t>
                      </a:r>
                    </a:p>
                  </a:txBody>
                  <a:tcPr/>
                </a:tc>
                <a:tc>
                  <a:txBody>
                    <a:bodyPr/>
                    <a:lstStyle/>
                    <a:p>
                      <a:r>
                        <a:rPr lang="en-US" sz="1600" dirty="0"/>
                        <a:t>Very late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(Common &amp;) Per-User</a:t>
                      </a:r>
                    </a:p>
                  </a:txBody>
                  <a:tcPr/>
                </a:tc>
                <a:tc>
                  <a:txBody>
                    <a:bodyPr/>
                    <a:lstStyle/>
                    <a:p>
                      <a:r>
                        <a:rPr lang="en-US" sz="1600" dirty="0">
                          <a:sym typeface="Wingdings" panose="05000000000000000000" pitchFamily="2" charset="2"/>
                        </a:rPr>
                        <a:t> T</a:t>
                      </a:r>
                      <a:r>
                        <a:rPr lang="en-US" sz="1600" dirty="0"/>
                        <a:t>oo late to be useful</a:t>
                      </a:r>
                    </a:p>
                  </a:txBody>
                  <a:tcPr/>
                </a:tc>
                <a:extLst>
                  <a:ext uri="{0D108BD9-81ED-4DB2-BD59-A6C34878D82A}">
                    <a16:rowId xmlns:a16="http://schemas.microsoft.com/office/drawing/2014/main" val="61678537"/>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gridSpan="3">
                  <a:txBody>
                    <a:bodyPr/>
                    <a:lstStyle/>
                    <a:p>
                      <a:r>
                        <a:rPr lang="en-US" sz="1200" dirty="0"/>
                        <a:t>*The earlier in the PPDU the better</a:t>
                      </a:r>
                    </a:p>
                  </a:txBody>
                  <a:tcPr/>
                </a:tc>
                <a:tc hMerge="1">
                  <a:txBody>
                    <a:bodyPr/>
                    <a:lstStyle/>
                    <a:p>
                      <a:endParaRPr lang="en-US"/>
                    </a:p>
                  </a:txBody>
                  <a:tcPr/>
                </a:tc>
                <a:tc hMerge="1">
                  <a:txBody>
                    <a:bodyPr/>
                    <a:lstStyle/>
                    <a:p>
                      <a:endParaRPr lang="en-US" sz="1600" dirty="0"/>
                    </a:p>
                  </a:txBody>
                  <a:tcPr/>
                </a:tc>
                <a:extLst>
                  <a:ext uri="{0D108BD9-81ED-4DB2-BD59-A6C34878D82A}">
                    <a16:rowId xmlns:a16="http://schemas.microsoft.com/office/drawing/2014/main" val="904082936"/>
                  </a:ext>
                </a:extLst>
              </a:tr>
            </a:tbl>
          </a:graphicData>
        </a:graphic>
      </p:graphicFrame>
    </p:spTree>
    <p:extLst>
      <p:ext uri="{BB962C8B-B14F-4D97-AF65-F5344CB8AC3E}">
        <p14:creationId xmlns:p14="http://schemas.microsoft.com/office/powerpoint/2010/main" val="1238842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Risks and Concerns with These Modes</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676400"/>
            <a:ext cx="10464800" cy="3733800"/>
          </a:xfrm>
        </p:spPr>
        <p:txBody>
          <a:bodyPr/>
          <a:lstStyle/>
          <a:p>
            <a:r>
              <a:rPr lang="en-US" dirty="0"/>
              <a:t>802.11be specifically created Disregard bits so that minor or per-user features could be added to the EHT PPDU PHY format (e.g., finer MCSs) without any change to the PHY Version Identifier field </a:t>
            </a:r>
          </a:p>
          <a:p>
            <a:pPr lvl="1"/>
            <a:r>
              <a:rPr lang="en-US" dirty="0"/>
              <a:t>So UHR/Wi-Fi9/Wi-Fi10 APs could use EHT MU PPDUs across the client mix (EHT+UHR[+Wi-Fi9[+Wi-Fi10]])</a:t>
            </a:r>
          </a:p>
          <a:p>
            <a:r>
              <a:rPr lang="en-US" dirty="0"/>
              <a:t>And Validate bits/values allowed for disruptive changes, but again without any need to change the PHY Version Identifier field </a:t>
            </a:r>
          </a:p>
          <a:p>
            <a:r>
              <a:rPr lang="en-US" dirty="0"/>
              <a:t>Here using a Reserved bit/value in the USIG carries risks:</a:t>
            </a:r>
          </a:p>
          <a:p>
            <a:pPr lvl="1"/>
            <a:r>
              <a:rPr lang="en-US" dirty="0"/>
              <a:t>A future draft amendment could assign the Reserved bit/value</a:t>
            </a:r>
          </a:p>
          <a:p>
            <a:pPr lvl="1"/>
            <a:r>
              <a:rPr lang="en-US" dirty="0"/>
              <a:t>For PPDUs intended for STAs that understand the newly standardized feature (i.e., a broadcast RU or the STA’s STA-ID is listed), the Vendor Specific behavior for other STAs cannot be unambiguously signaled </a:t>
            </a:r>
          </a:p>
          <a:p>
            <a:pPr lvl="2"/>
            <a:r>
              <a:rPr lang="en-US" dirty="0"/>
              <a:t>Typically requires the Vendor Specific behavior to be torn down</a:t>
            </a:r>
          </a:p>
          <a:p>
            <a:pPr lvl="2"/>
            <a:r>
              <a:rPr lang="en-US" dirty="0"/>
              <a:t>Or the AP needs to find an alternative method to signal the Vendor Specific behavior </a:t>
            </a:r>
          </a:p>
          <a:p>
            <a:pPr lvl="3"/>
            <a:r>
              <a:rPr lang="en-US" dirty="0"/>
              <a:t>But best to use this method from the beginning, rather than retrospectively, due to the difficulty of firmware updates!</a:t>
            </a:r>
          </a:p>
          <a:p>
            <a:pPr lvl="1"/>
            <a:r>
              <a:rPr lang="en-US" dirty="0"/>
              <a:t>Worst case: implementations process such VS signaling </a:t>
            </a:r>
            <a:r>
              <a:rPr lang="en-US" i="1" dirty="0"/>
              <a:t>without</a:t>
            </a:r>
            <a:r>
              <a:rPr lang="en-US" dirty="0"/>
              <a:t> requiring upper layer negotiation first!?</a:t>
            </a:r>
          </a:p>
          <a:p>
            <a:r>
              <a:rPr lang="en-US" dirty="0"/>
              <a:t>These risks could be lowered or zeroed if UHR allocated some Reserved bits to VS signaling</a:t>
            </a:r>
          </a:p>
          <a:p>
            <a:pPr lvl="1"/>
            <a:r>
              <a:rPr lang="en-US" dirty="0"/>
              <a:t>E.g., using EHTSIG in EHT MU PPDU as a hypothetical starting point, wherein B20-24 are Disregard, 802.11 could change B23-24 to be designated as Vendor Specific.</a:t>
            </a:r>
          </a:p>
          <a:p>
            <a:pPr lvl="1"/>
            <a:r>
              <a:rPr lang="en-US" dirty="0"/>
              <a:t>But this denies the bits to the UHR and future amendments, so few/no such bits should be allocated</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61262060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2183</Words>
  <Application>Microsoft Office PowerPoint</Application>
  <PresentationFormat>Widescreen</PresentationFormat>
  <Paragraphs>217</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802-11-Submission</vt:lpstr>
      <vt:lpstr>Vendor Specific PHY Options With Minimal PHY Changes</vt:lpstr>
      <vt:lpstr>Motivation for Standardized PHY-level Vendor Specific Signaling Mostly a repeat from [1]</vt:lpstr>
      <vt:lpstr>Part A: High-level Requirements for UHR TB PPDU (Recap)</vt:lpstr>
      <vt:lpstr>Part B: UHR (SU)/MU PPDU  Perfect Identification of Vendor-Specific PPDUs is Not Required</vt:lpstr>
      <vt:lpstr>Vendor Specific Signaling Requirements when seeking minimization of PHY changes – Top Level</vt:lpstr>
      <vt:lpstr>Options to identify received PPDUs with different VS behavior, while minimizing PHY changes: STA-ID is most promising</vt:lpstr>
      <vt:lpstr>To ensure STA-ID can unambiguously identify each transmitting peer for all conditions, we recommend a new AID Veto element</vt:lpstr>
      <vt:lpstr>Options to include per-PPDU signaling for dynamic VS behavior, while minimizing PHY changes: several reasonable choices</vt:lpstr>
      <vt:lpstr>Risks and Concerns with These Modes</vt:lpstr>
      <vt:lpstr>Summary</vt:lpstr>
      <vt:lpstr>References</vt:lpstr>
      <vt:lpstr>Strawpoll</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Vendor Specific PHY Options</dc:title>
  <dc:creator/>
  <cp:keywords>24/0461</cp:keywords>
  <cp:lastModifiedBy/>
  <cp:revision>6</cp:revision>
  <dcterms:created xsi:type="dcterms:W3CDTF">2011-09-19T06:02:14Z</dcterms:created>
  <dcterms:modified xsi:type="dcterms:W3CDTF">2024-04-22T21:18:49Z</dcterms:modified>
</cp:coreProperties>
</file>