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387" r:id="rId3"/>
    <p:sldId id="388" r:id="rId4"/>
    <p:sldId id="389" r:id="rId5"/>
    <p:sldId id="391" r:id="rId6"/>
    <p:sldId id="392" r:id="rId7"/>
    <p:sldId id="393" r:id="rId8"/>
    <p:sldId id="395" r:id="rId9"/>
    <p:sldId id="394" r:id="rId10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FFCC"/>
    <a:srgbClr val="90D6E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ABE356-5F24-4ED5-B2A8-FC8AABEEC019}" v="1" dt="2024-04-01T15:50:01.3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35" autoAdjust="0"/>
    <p:restoredTop sz="96605" autoAdjust="0"/>
  </p:normalViewPr>
  <p:slideViewPr>
    <p:cSldViewPr>
      <p:cViewPr varScale="1">
        <p:scale>
          <a:sx n="89" d="100"/>
          <a:sy n="89" d="100"/>
        </p:scale>
        <p:origin x="138" y="8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-91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960" y="-50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 dirty="0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802.11-10/0903r0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465EDB8-F9E4-48B7-4AE2-5957BBF12781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1722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56549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1"/>
            <a:endParaRPr lang="en-US" noProof="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1466" y="6475413"/>
            <a:ext cx="5706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27A80772-3626-4457-B273-75FCAA2B6C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8107689" y="364851"/>
            <a:ext cx="315297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802.11-24/0460r0</a:t>
            </a: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914401" y="380843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Apr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219200"/>
          </a:xfrm>
        </p:spPr>
        <p:txBody>
          <a:bodyPr/>
          <a:lstStyle/>
          <a:p>
            <a:pPr algn="ctr"/>
            <a:r>
              <a:rPr lang="en-US" dirty="0"/>
              <a:t>Low Power and Long-Range Preamble</a:t>
            </a:r>
            <a:br>
              <a:rPr lang="en-US" dirty="0"/>
            </a:br>
            <a:r>
              <a:rPr lang="en-US" dirty="0"/>
              <a:t>Follow Up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8382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Apr 2024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912762" y="6475413"/>
            <a:ext cx="468077" cy="184666"/>
          </a:xfrm>
        </p:spPr>
        <p:txBody>
          <a:bodyPr/>
          <a:lstStyle/>
          <a:p>
            <a:r>
              <a:rPr lang="en-US" dirty="0"/>
              <a:t>Slide </a:t>
            </a:r>
            <a:fld id="{C074D50F-3BCA-4A6B-9986-C459617B2F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2057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998502"/>
              </p:ext>
            </p:extLst>
          </p:nvPr>
        </p:nvGraphicFramePr>
        <p:xfrm>
          <a:off x="1981200" y="3404937"/>
          <a:ext cx="8229600" cy="22240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n-lt"/>
                        </a:rPr>
                        <a:t>Name</a:t>
                      </a:r>
                      <a:endParaRPr lang="en-AU" sz="1400" b="1" kern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Affiliation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Phone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email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 Hart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brianh@cisco.com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Malcolm Smith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5771376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Juan Carlos Zuniga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1803078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Stephen Orr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0422799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Jerome Henry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651415"/>
                  </a:ext>
                </a:extLst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162801" y="6477001"/>
            <a:ext cx="2759015" cy="180975"/>
          </a:xfrm>
        </p:spPr>
        <p:txBody>
          <a:bodyPr/>
          <a:lstStyle/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1DF41-D98B-F3FA-970C-745104C2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Low Power Listening Mode was proposed in 22/1414 and 22/1841 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2FEEF-E3C7-CDA6-8DC1-7672FDBFA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5029200"/>
            <a:ext cx="10363200" cy="1447800"/>
          </a:xfrm>
        </p:spPr>
        <p:txBody>
          <a:bodyPr/>
          <a:lstStyle/>
          <a:p>
            <a:r>
              <a:rPr lang="en-US" dirty="0"/>
              <a:t>Client only has its lower-power mode radio awake (low MCS-capable, 1SS)</a:t>
            </a:r>
          </a:p>
          <a:p>
            <a:r>
              <a:rPr lang="en-US" dirty="0"/>
              <a:t>RTS/Trigger indicates the recipient and lists many PHY parameters (NSS, bandwidth, MCS)</a:t>
            </a:r>
          </a:p>
          <a:p>
            <a:r>
              <a:rPr lang="en-US" dirty="0"/>
              <a:t>Based on RTS/Trigger, client can wake up and tune the resources needed for its high-power radio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43B78-5203-4CC0-D2F1-3126C09486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67647-E5B5-0C1F-C8BB-3A45F0B87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77590ED-D6F8-44DF-B9A8-7F12E66932F9}"/>
              </a:ext>
            </a:extLst>
          </p:cNvPr>
          <p:cNvSpPr/>
          <p:nvPr/>
        </p:nvSpPr>
        <p:spPr bwMode="auto">
          <a:xfrm>
            <a:off x="1447800" y="1557793"/>
            <a:ext cx="8646889" cy="3200400"/>
          </a:xfrm>
          <a:prstGeom prst="roundRect">
            <a:avLst/>
          </a:prstGeom>
          <a:solidFill>
            <a:schemeClr val="accent3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4ED7B92-550E-5ABC-E3F2-D2DD39211A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584373"/>
            <a:ext cx="8449784" cy="1864179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8D90A36-E907-CADE-F8AE-20E53DBBCA64}"/>
              </a:ext>
            </a:extLst>
          </p:cNvPr>
          <p:cNvSpPr txBox="1">
            <a:spLocks/>
          </p:cNvSpPr>
          <p:nvPr/>
        </p:nvSpPr>
        <p:spPr bwMode="auto">
          <a:xfrm>
            <a:off x="1676400" y="3466257"/>
            <a:ext cx="8001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The initial frame provides flexibility for implementation on the listening operation.</a:t>
            </a:r>
          </a:p>
          <a:p>
            <a:r>
              <a:rPr lang="en-US" kern="0" dirty="0"/>
              <a:t>Different implementations can choose their preferred alternative to leverage the initial frame and trade off.</a:t>
            </a:r>
          </a:p>
        </p:txBody>
      </p:sp>
    </p:spTree>
    <p:extLst>
      <p:ext uri="{BB962C8B-B14F-4D97-AF65-F5344CB8AC3E}">
        <p14:creationId xmlns:p14="http://schemas.microsoft.com/office/powerpoint/2010/main" val="2833027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1B839-10BA-D9F6-98DB-35CD7A75E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… yet this seems inefficient and motivates the study of alternatives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108C5-4CF7-7C1F-3729-99A80168D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71600"/>
            <a:ext cx="10363200" cy="2667000"/>
          </a:xfrm>
        </p:spPr>
        <p:txBody>
          <a:bodyPr/>
          <a:lstStyle/>
          <a:p>
            <a:r>
              <a:rPr lang="en-US" dirty="0"/>
              <a:t>This is a RTS/Trigger frame sent before transmitting on the </a:t>
            </a:r>
            <a:r>
              <a:rPr lang="en-US" i="1" dirty="0"/>
              <a:t>downlink</a:t>
            </a:r>
          </a:p>
          <a:p>
            <a:r>
              <a:rPr lang="en-US" dirty="0"/>
              <a:t>The NSS, MCS and BW fields are already signaled in the preamble of the main PPDU – so this is sending SIG info </a:t>
            </a:r>
            <a:r>
              <a:rPr lang="en-US" i="1" dirty="0"/>
              <a:t>duplicates – </a:t>
            </a:r>
            <a:r>
              <a:rPr lang="en-US" dirty="0"/>
              <a:t>is there a more efficient option that allows for just CTS2self, or no MAC protection at all?</a:t>
            </a:r>
          </a:p>
          <a:p>
            <a:r>
              <a:rPr lang="en-US" dirty="0"/>
              <a:t>For context: </a:t>
            </a:r>
          </a:p>
          <a:p>
            <a:pPr lvl="1"/>
            <a:r>
              <a:rPr lang="en-US" dirty="0" err="1"/>
              <a:t>Signalable</a:t>
            </a:r>
            <a:r>
              <a:rPr lang="en-US" dirty="0"/>
              <a:t> </a:t>
            </a:r>
            <a:r>
              <a:rPr lang="en-US" dirty="0" err="1"/>
              <a:t>eMLSR</a:t>
            </a:r>
            <a:r>
              <a:rPr lang="en-US" dirty="0"/>
              <a:t> transition delays are </a:t>
            </a:r>
            <a:r>
              <a:rPr lang="en-US" b="1" dirty="0"/>
              <a:t>0/16/32/64</a:t>
            </a:r>
            <a:r>
              <a:rPr lang="en-US" dirty="0"/>
              <a:t>/128/256 usec</a:t>
            </a:r>
          </a:p>
          <a:p>
            <a:pPr lvl="1"/>
            <a:r>
              <a:rPr lang="en-US" dirty="0"/>
              <a:t>CTS2self at non-HT/MCS0 is 60 usec</a:t>
            </a:r>
          </a:p>
          <a:p>
            <a:pPr lvl="1"/>
            <a:r>
              <a:rPr lang="en-US" dirty="0"/>
              <a:t>RTS + SIFS + CTS + SIFS at non-HT/MCS0 is </a:t>
            </a:r>
            <a:r>
              <a:rPr lang="en-US" b="1" dirty="0"/>
              <a:t>128 </a:t>
            </a:r>
            <a:r>
              <a:rPr lang="en-US" dirty="0"/>
              <a:t>usec long; then “UHR-SIG” info adds a further </a:t>
            </a:r>
            <a:r>
              <a:rPr lang="en-US" b="1" dirty="0"/>
              <a:t>N*4 </a:t>
            </a:r>
            <a:r>
              <a:rPr lang="en-US" dirty="0"/>
              <a:t>usec.</a:t>
            </a:r>
          </a:p>
          <a:p>
            <a:r>
              <a:rPr lang="en-US" dirty="0"/>
              <a:t>Accordingly, [1] proposed a preamble extension field between the UHR SIG and UHR STF field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EB2559-43FC-EEA3-C79A-6F402245AD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443AC-96ED-9794-9751-16A9560E45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067EA6-17A8-CC91-5B5E-7BBE24C8CD2E}"/>
              </a:ext>
            </a:extLst>
          </p:cNvPr>
          <p:cNvSpPr/>
          <p:nvPr/>
        </p:nvSpPr>
        <p:spPr bwMode="auto">
          <a:xfrm>
            <a:off x="2720160" y="4683070"/>
            <a:ext cx="609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LSTF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272CE1B-87E4-7EC8-EFFE-67DDCDC63BC1}"/>
              </a:ext>
            </a:extLst>
          </p:cNvPr>
          <p:cNvSpPr/>
          <p:nvPr/>
        </p:nvSpPr>
        <p:spPr bwMode="auto">
          <a:xfrm>
            <a:off x="3329760" y="4683070"/>
            <a:ext cx="609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LLTF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80DB202-A693-FC22-F9CC-EBF1474DC9BC}"/>
              </a:ext>
            </a:extLst>
          </p:cNvPr>
          <p:cNvSpPr/>
          <p:nvPr/>
        </p:nvSpPr>
        <p:spPr bwMode="auto">
          <a:xfrm>
            <a:off x="3939360" y="4683070"/>
            <a:ext cx="609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LSIG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680E1A9-A0E6-25A2-F0AE-E9917A65F6AB}"/>
              </a:ext>
            </a:extLst>
          </p:cNvPr>
          <p:cNvSpPr/>
          <p:nvPr/>
        </p:nvSpPr>
        <p:spPr bwMode="auto">
          <a:xfrm>
            <a:off x="4548960" y="4683070"/>
            <a:ext cx="609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R-LSIG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DB16FA-A99F-F8FB-9220-33F2A78C831B}"/>
              </a:ext>
            </a:extLst>
          </p:cNvPr>
          <p:cNvSpPr/>
          <p:nvPr/>
        </p:nvSpPr>
        <p:spPr bwMode="auto">
          <a:xfrm>
            <a:off x="5158560" y="4683070"/>
            <a:ext cx="609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USIG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71DC58-1094-89DA-9B45-8C1E4B61518E}"/>
              </a:ext>
            </a:extLst>
          </p:cNvPr>
          <p:cNvSpPr/>
          <p:nvPr/>
        </p:nvSpPr>
        <p:spPr bwMode="auto">
          <a:xfrm>
            <a:off x="5768160" y="4683070"/>
            <a:ext cx="609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UHR SIG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502E278-EC69-EDD1-8DCF-046CB5D8EAA8}"/>
              </a:ext>
            </a:extLst>
          </p:cNvPr>
          <p:cNvSpPr/>
          <p:nvPr/>
        </p:nvSpPr>
        <p:spPr bwMode="auto">
          <a:xfrm>
            <a:off x="6377759" y="4683070"/>
            <a:ext cx="886047" cy="5334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Preamble Extension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2FB132D-40CA-C57F-54ED-E64525593AF0}"/>
              </a:ext>
            </a:extLst>
          </p:cNvPr>
          <p:cNvSpPr/>
          <p:nvPr/>
        </p:nvSpPr>
        <p:spPr bwMode="auto">
          <a:xfrm>
            <a:off x="7263807" y="4683070"/>
            <a:ext cx="609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UHR STF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7ACF0D9-A2DC-3DED-2342-2F17EB9B056E}"/>
              </a:ext>
            </a:extLst>
          </p:cNvPr>
          <p:cNvSpPr/>
          <p:nvPr/>
        </p:nvSpPr>
        <p:spPr bwMode="auto">
          <a:xfrm>
            <a:off x="7873407" y="4683070"/>
            <a:ext cx="609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UHR LTF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E765D1C-2585-4A49-852A-F1A1A2F9DB8D}"/>
              </a:ext>
            </a:extLst>
          </p:cNvPr>
          <p:cNvSpPr/>
          <p:nvPr/>
        </p:nvSpPr>
        <p:spPr bwMode="auto">
          <a:xfrm>
            <a:off x="8483007" y="4683070"/>
            <a:ext cx="609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Data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8397AB-2E0A-EA0E-5145-39B6CA02A4D7}"/>
              </a:ext>
            </a:extLst>
          </p:cNvPr>
          <p:cNvSpPr/>
          <p:nvPr/>
        </p:nvSpPr>
        <p:spPr bwMode="auto">
          <a:xfrm>
            <a:off x="9092607" y="4683070"/>
            <a:ext cx="609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5DDEE20-1957-72E7-58CF-943891ECE1D9}"/>
              </a:ext>
            </a:extLst>
          </p:cNvPr>
          <p:cNvSpPr/>
          <p:nvPr/>
        </p:nvSpPr>
        <p:spPr bwMode="auto">
          <a:xfrm>
            <a:off x="6377756" y="5334000"/>
            <a:ext cx="886047" cy="1238907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Padding used to wake up hi-capability RX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D2AE588-1E84-CFC5-C6E7-DB925383A92D}"/>
              </a:ext>
            </a:extLst>
          </p:cNvPr>
          <p:cNvSpPr/>
          <p:nvPr/>
        </p:nvSpPr>
        <p:spPr bwMode="auto">
          <a:xfrm>
            <a:off x="5179823" y="5334000"/>
            <a:ext cx="1197933" cy="533399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Single copy of SIG parameters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D25E8CF-7405-CA4E-82FC-E3E7915EED73}"/>
              </a:ext>
            </a:extLst>
          </p:cNvPr>
          <p:cNvSpPr/>
          <p:nvPr/>
        </p:nvSpPr>
        <p:spPr bwMode="auto">
          <a:xfrm>
            <a:off x="7263806" y="6022561"/>
            <a:ext cx="2489794" cy="533399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Hi-capability receiver finishes processing the PPDU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2F160D1-B739-6B78-D299-74102C85D138}"/>
              </a:ext>
            </a:extLst>
          </p:cNvPr>
          <p:cNvCxnSpPr/>
          <p:nvPr/>
        </p:nvCxnSpPr>
        <p:spPr bwMode="auto">
          <a:xfrm>
            <a:off x="7263806" y="6096000"/>
            <a:ext cx="243840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A56CD0C-272E-080B-2CF2-ECC6CA0D7A0F}"/>
              </a:ext>
            </a:extLst>
          </p:cNvPr>
          <p:cNvCxnSpPr>
            <a:cxnSpLocks/>
          </p:cNvCxnSpPr>
          <p:nvPr/>
        </p:nvCxnSpPr>
        <p:spPr bwMode="auto">
          <a:xfrm>
            <a:off x="5158560" y="5410200"/>
            <a:ext cx="0" cy="5333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272B045-C7A7-A757-07C5-C3F97E680C18}"/>
              </a:ext>
            </a:extLst>
          </p:cNvPr>
          <p:cNvGrpSpPr/>
          <p:nvPr/>
        </p:nvGrpSpPr>
        <p:grpSpPr>
          <a:xfrm>
            <a:off x="6377759" y="5410200"/>
            <a:ext cx="886047" cy="1088418"/>
            <a:chOff x="4752752" y="4343400"/>
            <a:chExt cx="886047" cy="533399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6471606-461C-D194-3715-78E5253B31A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752752" y="4343400"/>
              <a:ext cx="0" cy="53339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50382E0-E6CF-2123-1343-BBC13107165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638799" y="4343400"/>
              <a:ext cx="0" cy="53339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F61B757-9327-F23D-8701-8555CF83132A}"/>
              </a:ext>
            </a:extLst>
          </p:cNvPr>
          <p:cNvCxnSpPr>
            <a:cxnSpLocks/>
          </p:cNvCxnSpPr>
          <p:nvPr/>
        </p:nvCxnSpPr>
        <p:spPr bwMode="auto">
          <a:xfrm>
            <a:off x="2720160" y="6096000"/>
            <a:ext cx="3657601" cy="7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77D78879-52CA-9E70-C732-9FB34475D6DE}"/>
              </a:ext>
            </a:extLst>
          </p:cNvPr>
          <p:cNvSpPr/>
          <p:nvPr/>
        </p:nvSpPr>
        <p:spPr bwMode="auto">
          <a:xfrm>
            <a:off x="2691807" y="6019800"/>
            <a:ext cx="3634556" cy="533399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>
                <a:latin typeface="+mj-lt"/>
              </a:rPr>
              <a:t>Lo</a:t>
            </a: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-capability receiver initially processes the PPDU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9210F89-79D8-5443-3B07-897CCBA4786F}"/>
              </a:ext>
            </a:extLst>
          </p:cNvPr>
          <p:cNvSpPr/>
          <p:nvPr/>
        </p:nvSpPr>
        <p:spPr bwMode="auto">
          <a:xfrm>
            <a:off x="3758607" y="3913022"/>
            <a:ext cx="1665767" cy="50461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Signaling of Preamble Extension field duration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54EB0B4-B82F-EFF2-2F7C-A460804747E5}"/>
              </a:ext>
            </a:extLst>
          </p:cNvPr>
          <p:cNvCxnSpPr>
            <a:cxnSpLocks/>
          </p:cNvCxnSpPr>
          <p:nvPr/>
        </p:nvCxnSpPr>
        <p:spPr bwMode="auto">
          <a:xfrm>
            <a:off x="5358807" y="4313614"/>
            <a:ext cx="277250" cy="1973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EC8F1F77-BAEE-DDE9-3872-61B1C6152A5C}"/>
              </a:ext>
            </a:extLst>
          </p:cNvPr>
          <p:cNvSpPr/>
          <p:nvPr/>
        </p:nvSpPr>
        <p:spPr bwMode="auto">
          <a:xfrm>
            <a:off x="7576301" y="3942562"/>
            <a:ext cx="1665767" cy="47507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Alternative location for Preamble Extension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DECF23B8-A09B-3C8D-C62C-003F7CA1E64E}"/>
              </a:ext>
            </a:extLst>
          </p:cNvPr>
          <p:cNvCxnSpPr>
            <a:cxnSpLocks/>
          </p:cNvCxnSpPr>
          <p:nvPr/>
        </p:nvCxnSpPr>
        <p:spPr bwMode="auto">
          <a:xfrm flipH="1">
            <a:off x="7873407" y="4378270"/>
            <a:ext cx="152400" cy="29951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1" name="Arrow: Curved Down 30">
            <a:extLst>
              <a:ext uri="{FF2B5EF4-FFF2-40B4-BE49-F238E27FC236}">
                <a16:creationId xmlns:a16="http://schemas.microsoft.com/office/drawing/2014/main" id="{89B47BBD-E9C4-6404-0226-8C17B075DCE3}"/>
              </a:ext>
            </a:extLst>
          </p:cNvPr>
          <p:cNvSpPr/>
          <p:nvPr/>
        </p:nvSpPr>
        <p:spPr bwMode="auto">
          <a:xfrm>
            <a:off x="5502346" y="4435286"/>
            <a:ext cx="1151861" cy="242501"/>
          </a:xfrm>
          <a:prstGeom prst="curvedDownArrow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07509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E5B66-FCDA-D6DE-3BD2-6C57C6274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on [1]: What if the client’s low power radio can only receive 20 MHz wide signals, since this is too narrow for the UHRSIG?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28443-099C-6E9B-3C55-3C18C56C7C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the client’s low power radio is only 20 MHz wide, since this is too narrow for the UHRSIG?</a:t>
            </a:r>
          </a:p>
          <a:p>
            <a:pPr lvl="1"/>
            <a:r>
              <a:rPr lang="en-US" dirty="0"/>
              <a:t>EHT SIG (and UHR SIG?) have two content channels. In some 80 MHz static puncturing scenarios, receiving both CCs requires 80 MHz reception</a:t>
            </a:r>
          </a:p>
          <a:p>
            <a:pPr lvl="1"/>
            <a:r>
              <a:rPr lang="en-US" dirty="0"/>
              <a:t>The CCs of EHT SIG (and UHR SIG?) can differ between 80 MHz frequency subblocks, so actually 160/320 MHz reception could be required</a:t>
            </a:r>
          </a:p>
          <a:p>
            <a:r>
              <a:rPr lang="en-US" dirty="0"/>
              <a:t>See updated proposed in the next slides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5AEA8C-606E-20FE-AE30-BA85D9FAE1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B56DF8-2BF4-7DD8-E996-3166DD6FD8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61136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9AA0F-52F6-82B5-EDF1-128EEAA41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Updated Proposal for Low Power and, optionally, Long Range Preamble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17599-0D91-4385-0477-4ED942551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1828800"/>
          </a:xfrm>
        </p:spPr>
        <p:txBody>
          <a:bodyPr/>
          <a:lstStyle/>
          <a:p>
            <a:r>
              <a:rPr lang="en-US" dirty="0" err="1"/>
              <a:t>PreExtA</a:t>
            </a:r>
            <a:r>
              <a:rPr lang="en-US" dirty="0"/>
              <a:t> (Preamble Extension A) field is inserted between USIG and UHRSIG</a:t>
            </a:r>
          </a:p>
          <a:p>
            <a:r>
              <a:rPr lang="en-US" dirty="0" err="1"/>
              <a:t>PreExtB</a:t>
            </a:r>
            <a:r>
              <a:rPr lang="en-US" dirty="0"/>
              <a:t> (Preamble Extension B) field is inserted between UHRSIG and UHRSTF</a:t>
            </a:r>
          </a:p>
          <a:p>
            <a:r>
              <a:rPr lang="en-US" dirty="0"/>
              <a:t>The recipient reports the minimum required duration of a) </a:t>
            </a:r>
            <a:r>
              <a:rPr lang="en-US" dirty="0" err="1"/>
              <a:t>PreExtA</a:t>
            </a:r>
            <a:r>
              <a:rPr lang="en-US" dirty="0"/>
              <a:t> and b) </a:t>
            </a:r>
            <a:r>
              <a:rPr lang="en-US" dirty="0" err="1"/>
              <a:t>PreExtA+PreExtB</a:t>
            </a:r>
            <a:r>
              <a:rPr lang="en-US" dirty="0"/>
              <a:t> </a:t>
            </a:r>
          </a:p>
          <a:p>
            <a:r>
              <a:rPr lang="en-US" dirty="0"/>
              <a:t>An indication of the duration of the PreExt1 and PreExt2 fields is provided in an earlier field (e.g., USIG and UHRSIG field respectively)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DED068-8B68-9CE6-EC99-446527B5E0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981426" y="6475413"/>
            <a:ext cx="570669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A9B34-694F-C7FB-0274-1FD377BA95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1A09D8-7935-D555-15BF-B9635C25DBE7}"/>
              </a:ext>
            </a:extLst>
          </p:cNvPr>
          <p:cNvSpPr/>
          <p:nvPr/>
        </p:nvSpPr>
        <p:spPr bwMode="auto">
          <a:xfrm>
            <a:off x="2314353" y="4418013"/>
            <a:ext cx="609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LSTF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2064FD-2706-7D00-0B2A-36F62AABC3D6}"/>
              </a:ext>
            </a:extLst>
          </p:cNvPr>
          <p:cNvSpPr/>
          <p:nvPr/>
        </p:nvSpPr>
        <p:spPr bwMode="auto">
          <a:xfrm>
            <a:off x="2923953" y="4418013"/>
            <a:ext cx="609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LLTF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6FE92E2-2A72-9000-AF3C-E63CB940B97B}"/>
              </a:ext>
            </a:extLst>
          </p:cNvPr>
          <p:cNvSpPr/>
          <p:nvPr/>
        </p:nvSpPr>
        <p:spPr bwMode="auto">
          <a:xfrm>
            <a:off x="3533553" y="4418013"/>
            <a:ext cx="609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LSIG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45DF836-B9EA-C4DF-7316-68F44D7071BB}"/>
              </a:ext>
            </a:extLst>
          </p:cNvPr>
          <p:cNvSpPr/>
          <p:nvPr/>
        </p:nvSpPr>
        <p:spPr bwMode="auto">
          <a:xfrm>
            <a:off x="4143153" y="4418013"/>
            <a:ext cx="609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R-LSIG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A565D9E-8767-8D94-C6D1-AFEEAC94C1C9}"/>
              </a:ext>
            </a:extLst>
          </p:cNvPr>
          <p:cNvSpPr/>
          <p:nvPr/>
        </p:nvSpPr>
        <p:spPr bwMode="auto">
          <a:xfrm>
            <a:off x="4752753" y="4418013"/>
            <a:ext cx="609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USIG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3035F95-27BA-5BA5-C06C-37EFBC8B33C9}"/>
              </a:ext>
            </a:extLst>
          </p:cNvPr>
          <p:cNvSpPr/>
          <p:nvPr/>
        </p:nvSpPr>
        <p:spPr bwMode="auto">
          <a:xfrm>
            <a:off x="6225359" y="4418013"/>
            <a:ext cx="1213889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UHR SIG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AFF5FDB-71DB-B553-D286-1FDF5148FBDD}"/>
              </a:ext>
            </a:extLst>
          </p:cNvPr>
          <p:cNvSpPr/>
          <p:nvPr/>
        </p:nvSpPr>
        <p:spPr bwMode="auto">
          <a:xfrm>
            <a:off x="7444559" y="4418013"/>
            <a:ext cx="886047" cy="5334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PreExtB</a:t>
            </a:r>
            <a:endParaRPr kumimoji="0" lang="en-US" sz="11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3902A2-2FAB-55DA-3F0A-2D26B406E873}"/>
              </a:ext>
            </a:extLst>
          </p:cNvPr>
          <p:cNvSpPr/>
          <p:nvPr/>
        </p:nvSpPr>
        <p:spPr bwMode="auto">
          <a:xfrm>
            <a:off x="8330607" y="4418013"/>
            <a:ext cx="609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UHR STF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E415692-8E5C-1250-53FD-1DC54303B04A}"/>
              </a:ext>
            </a:extLst>
          </p:cNvPr>
          <p:cNvSpPr/>
          <p:nvPr/>
        </p:nvSpPr>
        <p:spPr bwMode="auto">
          <a:xfrm>
            <a:off x="8940207" y="4418013"/>
            <a:ext cx="609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UHR LTF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6CC4F32-04D7-54A0-7CB4-8E58665EE305}"/>
              </a:ext>
            </a:extLst>
          </p:cNvPr>
          <p:cNvSpPr/>
          <p:nvPr/>
        </p:nvSpPr>
        <p:spPr bwMode="auto">
          <a:xfrm>
            <a:off x="9549807" y="4418013"/>
            <a:ext cx="609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Data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EE2B618-2C37-DEA8-1F43-3D2B652DA22C}"/>
              </a:ext>
            </a:extLst>
          </p:cNvPr>
          <p:cNvSpPr/>
          <p:nvPr/>
        </p:nvSpPr>
        <p:spPr bwMode="auto">
          <a:xfrm>
            <a:off x="10159407" y="4418013"/>
            <a:ext cx="609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3C76479-DD47-07EA-2BBF-264AABE14CC3}"/>
              </a:ext>
            </a:extLst>
          </p:cNvPr>
          <p:cNvSpPr/>
          <p:nvPr/>
        </p:nvSpPr>
        <p:spPr bwMode="auto">
          <a:xfrm>
            <a:off x="4701870" y="5021225"/>
            <a:ext cx="685794" cy="533399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Single copy of SIG params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2A10B61-F5DE-E341-3A2B-3ADD2272D7EB}"/>
              </a:ext>
            </a:extLst>
          </p:cNvPr>
          <p:cNvSpPr/>
          <p:nvPr/>
        </p:nvSpPr>
        <p:spPr bwMode="auto">
          <a:xfrm>
            <a:off x="8330606" y="5814465"/>
            <a:ext cx="2438398" cy="533399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Hi-capability (multiple SS, wideband) RX processes the UHR modulated field of the PPDU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D17B037-AF4E-6ACF-20A2-A7D6C30EC819}"/>
              </a:ext>
            </a:extLst>
          </p:cNvPr>
          <p:cNvCxnSpPr/>
          <p:nvPr/>
        </p:nvCxnSpPr>
        <p:spPr bwMode="auto">
          <a:xfrm>
            <a:off x="8330606" y="5830943"/>
            <a:ext cx="243840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6FC25DA-883E-0B87-544E-D3395F818C31}"/>
              </a:ext>
            </a:extLst>
          </p:cNvPr>
          <p:cNvCxnSpPr>
            <a:cxnSpLocks/>
          </p:cNvCxnSpPr>
          <p:nvPr/>
        </p:nvCxnSpPr>
        <p:spPr bwMode="auto">
          <a:xfrm>
            <a:off x="4756728" y="5142002"/>
            <a:ext cx="0" cy="5333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C9B0739-CAF1-0BB1-E3E5-5826710025A6}"/>
              </a:ext>
            </a:extLst>
          </p:cNvPr>
          <p:cNvGrpSpPr/>
          <p:nvPr/>
        </p:nvGrpSpPr>
        <p:grpSpPr>
          <a:xfrm>
            <a:off x="7444559" y="5145143"/>
            <a:ext cx="886047" cy="1088418"/>
            <a:chOff x="4752752" y="4343400"/>
            <a:chExt cx="886047" cy="533399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A7816220-76E2-43F3-11E0-208D15E80C4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752752" y="4343400"/>
              <a:ext cx="0" cy="53339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8D831F1-A189-74E9-B479-9590927B739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638799" y="4343400"/>
              <a:ext cx="0" cy="53339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E20E5F6-F424-2B3A-6E02-9E4CBB964E28}"/>
              </a:ext>
            </a:extLst>
          </p:cNvPr>
          <p:cNvCxnSpPr>
            <a:cxnSpLocks/>
          </p:cNvCxnSpPr>
          <p:nvPr/>
        </p:nvCxnSpPr>
        <p:spPr bwMode="auto">
          <a:xfrm>
            <a:off x="2327647" y="5830943"/>
            <a:ext cx="3006353" cy="7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687B9843-495F-133B-45FB-7D108AD945F9}"/>
              </a:ext>
            </a:extLst>
          </p:cNvPr>
          <p:cNvSpPr/>
          <p:nvPr/>
        </p:nvSpPr>
        <p:spPr bwMode="auto">
          <a:xfrm>
            <a:off x="2327646" y="5811704"/>
            <a:ext cx="2954956" cy="533399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>
                <a:latin typeface="+mj-lt"/>
              </a:rPr>
              <a:t>Lo-capability (1SS, 20 MHz) RX</a:t>
            </a:r>
            <a:b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processes the initial preamble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ADAF217-D2F9-A6BC-84B7-548B4A1CA1CA}"/>
              </a:ext>
            </a:extLst>
          </p:cNvPr>
          <p:cNvSpPr/>
          <p:nvPr/>
        </p:nvSpPr>
        <p:spPr bwMode="auto">
          <a:xfrm>
            <a:off x="5344633" y="3581400"/>
            <a:ext cx="1665767" cy="50461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Signaling of </a:t>
            </a:r>
            <a:r>
              <a:rPr kumimoji="0" lang="en-US" sz="11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PreExtA</a:t>
            </a: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field duration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EF0DDE7-392A-35BD-3FE5-66B7614B4CEC}"/>
              </a:ext>
            </a:extLst>
          </p:cNvPr>
          <p:cNvCxnSpPr>
            <a:cxnSpLocks/>
          </p:cNvCxnSpPr>
          <p:nvPr/>
        </p:nvCxnSpPr>
        <p:spPr bwMode="auto">
          <a:xfrm flipH="1">
            <a:off x="5568284" y="3962400"/>
            <a:ext cx="79307" cy="3414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0" name="Arrow: Curved Down 29">
            <a:extLst>
              <a:ext uri="{FF2B5EF4-FFF2-40B4-BE49-F238E27FC236}">
                <a16:creationId xmlns:a16="http://schemas.microsoft.com/office/drawing/2014/main" id="{3EA7FA44-041F-F495-E1A7-4D1DA0000F4B}"/>
              </a:ext>
            </a:extLst>
          </p:cNvPr>
          <p:cNvSpPr/>
          <p:nvPr/>
        </p:nvSpPr>
        <p:spPr bwMode="auto">
          <a:xfrm>
            <a:off x="5228280" y="4285738"/>
            <a:ext cx="562920" cy="126992"/>
          </a:xfrm>
          <a:prstGeom prst="curvedDownArrow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9559840-0042-B03A-097D-3F6BF9561B89}"/>
              </a:ext>
            </a:extLst>
          </p:cNvPr>
          <p:cNvSpPr/>
          <p:nvPr/>
        </p:nvSpPr>
        <p:spPr bwMode="auto">
          <a:xfrm>
            <a:off x="5362354" y="4423978"/>
            <a:ext cx="863006" cy="526012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PreExtA</a:t>
            </a:r>
            <a:endParaRPr kumimoji="0" lang="en-US" sz="11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A3BBF06-4034-FF6E-4D6B-2F1077EEA66B}"/>
              </a:ext>
            </a:extLst>
          </p:cNvPr>
          <p:cNvSpPr/>
          <p:nvPr/>
        </p:nvSpPr>
        <p:spPr bwMode="auto">
          <a:xfrm>
            <a:off x="7772400" y="3582281"/>
            <a:ext cx="1818166" cy="50461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Signaling of </a:t>
            </a:r>
            <a:r>
              <a:rPr kumimoji="0" lang="en-US" sz="11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PreExtB</a:t>
            </a: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field duration (USIG/UHRSIG)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0A137E9-8B1B-D033-D7D7-05FF603589EA}"/>
              </a:ext>
            </a:extLst>
          </p:cNvPr>
          <p:cNvCxnSpPr>
            <a:cxnSpLocks/>
          </p:cNvCxnSpPr>
          <p:nvPr/>
        </p:nvCxnSpPr>
        <p:spPr bwMode="auto">
          <a:xfrm flipH="1">
            <a:off x="7484990" y="3925509"/>
            <a:ext cx="320429" cy="3203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5" name="Arrow: Curved Down 34">
            <a:extLst>
              <a:ext uri="{FF2B5EF4-FFF2-40B4-BE49-F238E27FC236}">
                <a16:creationId xmlns:a16="http://schemas.microsoft.com/office/drawing/2014/main" id="{03925AF0-D5F3-6782-16C9-ABCBA1586242}"/>
              </a:ext>
            </a:extLst>
          </p:cNvPr>
          <p:cNvSpPr/>
          <p:nvPr/>
        </p:nvSpPr>
        <p:spPr bwMode="auto">
          <a:xfrm>
            <a:off x="5012595" y="4165659"/>
            <a:ext cx="2759803" cy="242501"/>
          </a:xfrm>
          <a:prstGeom prst="curvedDownArrow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6" name="Arrow: Curved Down 35">
            <a:extLst>
              <a:ext uri="{FF2B5EF4-FFF2-40B4-BE49-F238E27FC236}">
                <a16:creationId xmlns:a16="http://schemas.microsoft.com/office/drawing/2014/main" id="{A097E936-39B7-87A7-83D0-ECB28DF95442}"/>
              </a:ext>
            </a:extLst>
          </p:cNvPr>
          <p:cNvSpPr/>
          <p:nvPr/>
        </p:nvSpPr>
        <p:spPr bwMode="auto">
          <a:xfrm>
            <a:off x="7162800" y="4281168"/>
            <a:ext cx="562920" cy="126992"/>
          </a:xfrm>
          <a:prstGeom prst="curvedDownArrow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3367FB5C-6F47-4FF8-94DD-EB71045898C6}"/>
              </a:ext>
            </a:extLst>
          </p:cNvPr>
          <p:cNvGrpSpPr/>
          <p:nvPr/>
        </p:nvGrpSpPr>
        <p:grpSpPr>
          <a:xfrm>
            <a:off x="5344633" y="5142002"/>
            <a:ext cx="886047" cy="1088418"/>
            <a:chOff x="4752752" y="4343400"/>
            <a:chExt cx="886047" cy="533399"/>
          </a:xfrm>
        </p:grpSpPr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5EB8870A-9422-FFE3-B614-443A28F13B3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752752" y="4343400"/>
              <a:ext cx="0" cy="53339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4BF7D7D3-59AB-5B28-C61B-6CA89F48164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638799" y="4343400"/>
              <a:ext cx="0" cy="53339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49" name="Rectangle 48">
            <a:extLst>
              <a:ext uri="{FF2B5EF4-FFF2-40B4-BE49-F238E27FC236}">
                <a16:creationId xmlns:a16="http://schemas.microsoft.com/office/drawing/2014/main" id="{D6256142-FBC6-9057-A48D-00A794C28E8A}"/>
              </a:ext>
            </a:extLst>
          </p:cNvPr>
          <p:cNvSpPr/>
          <p:nvPr/>
        </p:nvSpPr>
        <p:spPr bwMode="auto">
          <a:xfrm>
            <a:off x="6238654" y="5021225"/>
            <a:ext cx="1200592" cy="533399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Single copy of SIG params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1E0539C3-8D9E-0490-6083-C93B6233F81B}"/>
              </a:ext>
            </a:extLst>
          </p:cNvPr>
          <p:cNvCxnSpPr>
            <a:cxnSpLocks/>
          </p:cNvCxnSpPr>
          <p:nvPr/>
        </p:nvCxnSpPr>
        <p:spPr bwMode="auto">
          <a:xfrm>
            <a:off x="6238654" y="5828840"/>
            <a:ext cx="1200592" cy="21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17E7C523-23D9-2EA5-B180-EE9A6EF4555C}"/>
              </a:ext>
            </a:extLst>
          </p:cNvPr>
          <p:cNvSpPr/>
          <p:nvPr/>
        </p:nvSpPr>
        <p:spPr bwMode="auto">
          <a:xfrm>
            <a:off x="6222707" y="5867400"/>
            <a:ext cx="1221851" cy="533399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>
                <a:latin typeface="+mj-lt"/>
              </a:rPr>
              <a:t>Mid-capability (1SS, wideband) RX </a:t>
            </a:r>
            <a:r>
              <a:rPr kumimoji="0" lang="en-US" sz="105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processes UHR-SIG</a:t>
            </a:r>
          </a:p>
        </p:txBody>
      </p:sp>
    </p:spTree>
    <p:extLst>
      <p:ext uri="{BB962C8B-B14F-4D97-AF65-F5344CB8AC3E}">
        <p14:creationId xmlns:p14="http://schemas.microsoft.com/office/powerpoint/2010/main" val="919942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ECD86-EDA0-BCC3-8920-A145C520F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 of </a:t>
            </a:r>
            <a:r>
              <a:rPr lang="en-US" dirty="0" err="1"/>
              <a:t>PreExtA</a:t>
            </a:r>
            <a:r>
              <a:rPr lang="en-US" dirty="0"/>
              <a:t> and </a:t>
            </a:r>
            <a:r>
              <a:rPr lang="en-US" dirty="0" err="1"/>
              <a:t>PreExtB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0574E5-BDE5-B7A9-198D-D2606D3BB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5105400" cy="2286000"/>
          </a:xfrm>
        </p:spPr>
        <p:txBody>
          <a:bodyPr/>
          <a:lstStyle/>
          <a:p>
            <a:r>
              <a:rPr lang="en-US" dirty="0"/>
              <a:t>Three natural options for the </a:t>
            </a:r>
            <a:r>
              <a:rPr lang="en-US" dirty="0" err="1"/>
              <a:t>PreExtA</a:t>
            </a:r>
            <a:r>
              <a:rPr lang="en-US" dirty="0"/>
              <a:t> contents:</a:t>
            </a:r>
          </a:p>
          <a:p>
            <a:pPr lvl="1"/>
            <a:r>
              <a:rPr lang="en-US" dirty="0"/>
              <a:t>Repeated USIG</a:t>
            </a:r>
          </a:p>
          <a:p>
            <a:pPr lvl="2"/>
            <a:r>
              <a:rPr lang="en-US" dirty="0"/>
              <a:t>Simplest and most natural</a:t>
            </a:r>
          </a:p>
          <a:p>
            <a:pPr lvl="2"/>
            <a:r>
              <a:rPr lang="en-US" dirty="0"/>
              <a:t>Also enables longer range if the hi-capability receiver is always active</a:t>
            </a:r>
          </a:p>
          <a:p>
            <a:pPr lvl="1"/>
            <a:r>
              <a:rPr lang="en-US" dirty="0"/>
              <a:t>Repeated UHR SIG</a:t>
            </a:r>
          </a:p>
          <a:p>
            <a:pPr lvl="1"/>
            <a:r>
              <a:rPr lang="en-US" dirty="0"/>
              <a:t>Some mix of these options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B812B3-9984-DE2B-D0DC-6A92D6FE5F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C67EF-0981-4961-C796-31CE729F80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295BBB-9CA0-F01B-52A4-1A87A4D2FC15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172200" y="1981200"/>
            <a:ext cx="5105400" cy="2286000"/>
          </a:xfrm>
        </p:spPr>
        <p:txBody>
          <a:bodyPr/>
          <a:lstStyle/>
          <a:p>
            <a:r>
              <a:rPr lang="en-US" dirty="0"/>
              <a:t>Three natural options for the </a:t>
            </a:r>
            <a:r>
              <a:rPr lang="en-US" dirty="0" err="1"/>
              <a:t>PreExtB</a:t>
            </a:r>
            <a:r>
              <a:rPr lang="en-US" dirty="0"/>
              <a:t> contents:</a:t>
            </a:r>
          </a:p>
          <a:p>
            <a:pPr lvl="1"/>
            <a:r>
              <a:rPr lang="en-US" dirty="0"/>
              <a:t>Extended UHR STF</a:t>
            </a:r>
          </a:p>
          <a:p>
            <a:pPr lvl="2"/>
            <a:r>
              <a:rPr lang="en-US" dirty="0"/>
              <a:t>Simplest</a:t>
            </a:r>
          </a:p>
          <a:p>
            <a:pPr lvl="1"/>
            <a:r>
              <a:rPr lang="en-US" dirty="0"/>
              <a:t>Repeated UHR SIG</a:t>
            </a:r>
          </a:p>
          <a:p>
            <a:pPr lvl="2"/>
            <a:r>
              <a:rPr lang="en-US" dirty="0"/>
              <a:t>Also enables longer range if the hi-capability receiver is always active</a:t>
            </a:r>
          </a:p>
          <a:p>
            <a:pPr lvl="1"/>
            <a:r>
              <a:rPr lang="en-US" dirty="0"/>
              <a:t>Some mix of these options</a:t>
            </a:r>
          </a:p>
          <a:p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BC022B8-694A-9AE2-EDD0-FB8B24EC1488}"/>
              </a:ext>
            </a:extLst>
          </p:cNvPr>
          <p:cNvSpPr/>
          <p:nvPr/>
        </p:nvSpPr>
        <p:spPr bwMode="auto">
          <a:xfrm>
            <a:off x="1524000" y="4960388"/>
            <a:ext cx="609600" cy="105798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LSTF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D863F367-C4F2-6250-EE8C-50043CE6638D}"/>
              </a:ext>
            </a:extLst>
          </p:cNvPr>
          <p:cNvSpPr/>
          <p:nvPr/>
        </p:nvSpPr>
        <p:spPr bwMode="auto">
          <a:xfrm>
            <a:off x="2133600" y="4960388"/>
            <a:ext cx="609600" cy="105798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LLTF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9BB0FC0-3B0F-7F05-D110-039154C6B126}"/>
              </a:ext>
            </a:extLst>
          </p:cNvPr>
          <p:cNvSpPr/>
          <p:nvPr/>
        </p:nvSpPr>
        <p:spPr bwMode="auto">
          <a:xfrm>
            <a:off x="2743200" y="4960388"/>
            <a:ext cx="609600" cy="105798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LSIG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62844DA-B930-A369-9956-5F5C486A419E}"/>
              </a:ext>
            </a:extLst>
          </p:cNvPr>
          <p:cNvSpPr/>
          <p:nvPr/>
        </p:nvSpPr>
        <p:spPr bwMode="auto">
          <a:xfrm>
            <a:off x="3352800" y="4960388"/>
            <a:ext cx="609600" cy="105798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R-LSIG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2927A109-8126-7288-1C7D-533417F28650}"/>
              </a:ext>
            </a:extLst>
          </p:cNvPr>
          <p:cNvSpPr/>
          <p:nvPr/>
        </p:nvSpPr>
        <p:spPr bwMode="auto">
          <a:xfrm>
            <a:off x="3962400" y="4960388"/>
            <a:ext cx="609600" cy="105798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USIG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8904AFD-CEFB-E394-CE2D-455246AF0051}"/>
              </a:ext>
            </a:extLst>
          </p:cNvPr>
          <p:cNvSpPr/>
          <p:nvPr/>
        </p:nvSpPr>
        <p:spPr bwMode="auto">
          <a:xfrm>
            <a:off x="5458049" y="4960388"/>
            <a:ext cx="1219197" cy="105798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UHR SIG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FD1514D-AD21-965F-F7EC-379035E0477C}"/>
              </a:ext>
            </a:extLst>
          </p:cNvPr>
          <p:cNvSpPr/>
          <p:nvPr/>
        </p:nvSpPr>
        <p:spPr bwMode="auto">
          <a:xfrm>
            <a:off x="6677249" y="4571584"/>
            <a:ext cx="886047" cy="38880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PreExtB</a:t>
            </a:r>
            <a:endParaRPr kumimoji="0" lang="en-US" sz="11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1F646A7-C83C-4538-3CAC-48595C0E5B48}"/>
              </a:ext>
            </a:extLst>
          </p:cNvPr>
          <p:cNvSpPr/>
          <p:nvPr/>
        </p:nvSpPr>
        <p:spPr bwMode="auto">
          <a:xfrm>
            <a:off x="7563297" y="4960388"/>
            <a:ext cx="609600" cy="105798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UHR STF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2631982-6AA5-16AB-F7BD-62735BA43A67}"/>
              </a:ext>
            </a:extLst>
          </p:cNvPr>
          <p:cNvSpPr/>
          <p:nvPr/>
        </p:nvSpPr>
        <p:spPr bwMode="auto">
          <a:xfrm>
            <a:off x="8172897" y="4960388"/>
            <a:ext cx="609600" cy="105798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UHR LTF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E22DA84-C99E-9F8C-1FCA-D47BC56AD2AD}"/>
              </a:ext>
            </a:extLst>
          </p:cNvPr>
          <p:cNvSpPr/>
          <p:nvPr/>
        </p:nvSpPr>
        <p:spPr bwMode="auto">
          <a:xfrm>
            <a:off x="8782497" y="4960388"/>
            <a:ext cx="609600" cy="105798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Data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ADE7BDDD-706A-BB9D-2E44-C69F7E734AC9}"/>
              </a:ext>
            </a:extLst>
          </p:cNvPr>
          <p:cNvSpPr/>
          <p:nvPr/>
        </p:nvSpPr>
        <p:spPr bwMode="auto">
          <a:xfrm>
            <a:off x="9392097" y="4960388"/>
            <a:ext cx="609600" cy="105798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PE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83CAE20-3C73-2175-3EEB-96290FA822DB}"/>
              </a:ext>
            </a:extLst>
          </p:cNvPr>
          <p:cNvSpPr/>
          <p:nvPr/>
        </p:nvSpPr>
        <p:spPr bwMode="auto">
          <a:xfrm>
            <a:off x="4572003" y="4572164"/>
            <a:ext cx="886047" cy="394188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PreExtA</a:t>
            </a:r>
            <a:endParaRPr kumimoji="0" lang="en-US" sz="11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CF478E4-8C9B-5BD5-2A70-E5CA0283CDA5}"/>
              </a:ext>
            </a:extLst>
          </p:cNvPr>
          <p:cNvSpPr/>
          <p:nvPr/>
        </p:nvSpPr>
        <p:spPr bwMode="auto">
          <a:xfrm>
            <a:off x="6677248" y="4960388"/>
            <a:ext cx="886047" cy="5334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Extended UHRSTF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706C3C88-921F-E9D1-FB6B-6CD7849CF7EF}"/>
              </a:ext>
            </a:extLst>
          </p:cNvPr>
          <p:cNvSpPr/>
          <p:nvPr/>
        </p:nvSpPr>
        <p:spPr bwMode="auto">
          <a:xfrm>
            <a:off x="4572002" y="4966353"/>
            <a:ext cx="886047" cy="526012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R-USIG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CB0C9389-FC27-4BF7-877C-4442FA548FE6}"/>
              </a:ext>
            </a:extLst>
          </p:cNvPr>
          <p:cNvSpPr/>
          <p:nvPr/>
        </p:nvSpPr>
        <p:spPr bwMode="auto">
          <a:xfrm>
            <a:off x="6677248" y="5486400"/>
            <a:ext cx="886047" cy="5334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R-UHRSIG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F8211D1-855E-F2BB-5633-2FC257B5F83D}"/>
              </a:ext>
            </a:extLst>
          </p:cNvPr>
          <p:cNvSpPr/>
          <p:nvPr/>
        </p:nvSpPr>
        <p:spPr bwMode="auto">
          <a:xfrm>
            <a:off x="4572002" y="5492365"/>
            <a:ext cx="886047" cy="526012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R-UHRSIG</a:t>
            </a:r>
          </a:p>
        </p:txBody>
      </p:sp>
    </p:spTree>
    <p:extLst>
      <p:ext uri="{BB962C8B-B14F-4D97-AF65-F5344CB8AC3E}">
        <p14:creationId xmlns:p14="http://schemas.microsoft.com/office/powerpoint/2010/main" val="3741093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CAB1D-CB35-91E9-8BB6-0241D18F4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1A489-E33F-2586-7652-829AAD52E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propose a modified preamble with two additional preamble extension fields to support power savings</a:t>
            </a:r>
          </a:p>
          <a:p>
            <a:r>
              <a:rPr lang="en-US" dirty="0"/>
              <a:t>Especially when a mid-capability and hi-capability receiver can be woken up relatively quickly, the extended preamble provides greater efficiency than RTS/Trigger + CTS frames sent before transmitting data on the downlink</a:t>
            </a:r>
          </a:p>
          <a:p>
            <a:r>
              <a:rPr lang="en-US" dirty="0"/>
              <a:t>When the preamble is extended via a repeated U-SIG and repeated UHR-SIG, and when the hi-capability receiver is always active, then the preamble can also provide for long range operation.</a:t>
            </a:r>
          </a:p>
          <a:p>
            <a:pPr lvl="1"/>
            <a:r>
              <a:rPr lang="en-US" dirty="0"/>
              <a:t>Synergistic with DL DRU and SU UL DRU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C6C718-1484-DC98-9DF2-341D0BD96E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035DA2-4530-BB89-356C-40D85ED3FD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6029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CAB1D-CB35-91E9-8BB6-0241D18F4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1A489-E33F-2586-7652-829AAD52E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text to the 11bn SFD:</a:t>
            </a:r>
          </a:p>
          <a:p>
            <a:pPr lvl="1"/>
            <a:r>
              <a:rPr lang="en-US" dirty="0"/>
              <a:t>11bn shall define a preamble that supports low power operation via early reporting of bandwidth, MCS and number of spatial streams.</a:t>
            </a:r>
          </a:p>
          <a:p>
            <a:pPr lvl="1"/>
            <a:r>
              <a:rPr lang="en-US" dirty="0"/>
              <a:t>Note: TBD if this replaces/complements an RTS/Trigger frame that carries bandwidth, MCS and number of spatial streams information.</a:t>
            </a:r>
          </a:p>
          <a:p>
            <a:r>
              <a:rPr lang="en-US" dirty="0"/>
              <a:t>Y / N / 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C6C718-1484-DC98-9DF2-341D0BD96E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035DA2-4530-BB89-356C-40D85ED3FD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18997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402CC-12BA-A669-5DDC-28A2E0D05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E257F-DAF4-C855-07B7-D113EAFE9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[1] 23/1100</a:t>
            </a:r>
            <a:r>
              <a:rPr lang="en-US" dirty="0"/>
              <a:t>, “Low Power and Long Range Preamble”, Brian Hart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42305F-CFB9-229E-DEDF-52DDD6CC8C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8E874F-DED8-9BA7-01EF-FF8917E3D6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6979893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949</Words>
  <Application>Microsoft Office PowerPoint</Application>
  <PresentationFormat>Widescreen</PresentationFormat>
  <Paragraphs>141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802-11-Submission</vt:lpstr>
      <vt:lpstr>Low Power and Long-Range Preamble Follow Up</vt:lpstr>
      <vt:lpstr>A Low Power Listening Mode was proposed in 22/1414 and 22/1841 …</vt:lpstr>
      <vt:lpstr>… yet this seems inefficient and motivates the study of alternatives</vt:lpstr>
      <vt:lpstr>Comment on [1]: What if the client’s low power radio can only receive 20 MHz wide signals, since this is too narrow for the UHRSIG?</vt:lpstr>
      <vt:lpstr>Updated Proposal for Low Power and, optionally, Long Range Preamble</vt:lpstr>
      <vt:lpstr>Contents of PreExtA and PreExtB</vt:lpstr>
      <vt:lpstr>Summary</vt:lpstr>
      <vt:lpstr>Strawpoll</vt:lpstr>
      <vt:lpstr>References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 Power and Long Range Preamble Follow Up</dc:title>
  <dc:creator/>
  <cp:keywords>24/0460</cp:keywords>
  <cp:lastModifiedBy/>
  <cp:revision>6</cp:revision>
  <dcterms:created xsi:type="dcterms:W3CDTF">2011-09-19T06:02:14Z</dcterms:created>
  <dcterms:modified xsi:type="dcterms:W3CDTF">2024-04-01T15:52:45Z</dcterms:modified>
  <cp:category>Brian Hart, Cisco Systems</cp:category>
</cp:coreProperties>
</file>