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74" r:id="rId5"/>
    <p:sldMasterId id="2147483660" r:id="rId6"/>
  </p:sldMasterIdLst>
  <p:notesMasterIdLst>
    <p:notesMasterId r:id="rId17"/>
  </p:notesMasterIdLst>
  <p:handoutMasterIdLst>
    <p:handoutMasterId r:id="rId18"/>
  </p:handoutMasterIdLst>
  <p:sldIdLst>
    <p:sldId id="570" r:id="rId7"/>
    <p:sldId id="618" r:id="rId8"/>
    <p:sldId id="620" r:id="rId9"/>
    <p:sldId id="626" r:id="rId10"/>
    <p:sldId id="628" r:id="rId11"/>
    <p:sldId id="622" r:id="rId12"/>
    <p:sldId id="621" r:id="rId13"/>
    <p:sldId id="623" r:id="rId14"/>
    <p:sldId id="624" r:id="rId15"/>
    <p:sldId id="584" r:id="rId1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33CCCC"/>
    <a:srgbClr val="FFFF00"/>
    <a:srgbClr val="C00000"/>
    <a:srgbClr val="FFC000"/>
    <a:srgbClr val="FF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1" autoAdjust="0"/>
    <p:restoredTop sz="96391" autoAdjust="0"/>
  </p:normalViewPr>
  <p:slideViewPr>
    <p:cSldViewPr>
      <p:cViewPr varScale="1">
        <p:scale>
          <a:sx n="89" d="100"/>
          <a:sy n="89" d="100"/>
        </p:scale>
        <p:origin x="1512" y="7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5202" y="12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76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191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0902" y="6475413"/>
            <a:ext cx="9730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802.11-24/0457r1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 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Hierarchical Modulation for </a:t>
            </a:r>
            <a:r>
              <a:rPr lang="en-US" sz="2600" dirty="0" smtClean="0"/>
              <a:t>802.11 – initial results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2024-</a:t>
            </a:r>
            <a:r>
              <a:rPr lang="en-US" b="0" dirty="0" smtClean="0"/>
              <a:t>03</a:t>
            </a:r>
            <a:r>
              <a:rPr lang="en-US" sz="2000" b="0" dirty="0" smtClean="0"/>
              <a:t>-XX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776395"/>
              </p:ext>
            </p:extLst>
          </p:nvPr>
        </p:nvGraphicFramePr>
        <p:xfrm>
          <a:off x="1068387" y="2819400"/>
          <a:ext cx="7083425" cy="368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31" name="Document" r:id="rId4" imgW="8871276" imgH="4613705" progId="Word.Document.8">
                  <p:embed/>
                </p:oleObj>
              </mc:Choice>
              <mc:Fallback>
                <p:oleObj name="Document" r:id="rId4" imgW="8871276" imgH="4613705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7" y="2819400"/>
                        <a:ext cx="7083425" cy="3686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1081088"/>
          </a:xfrm>
        </p:spPr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1] </a:t>
            </a:r>
            <a:r>
              <a:rPr lang="en-US" sz="1800" b="0" dirty="0"/>
              <a:t>Hierarchical Modulation for </a:t>
            </a:r>
            <a:r>
              <a:rPr lang="en-US" sz="1800" b="0" dirty="0" smtClean="0"/>
              <a:t>802.11 – IEEE 802.11-24/0409r1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[2] </a:t>
            </a:r>
            <a:r>
              <a:rPr lang="en-US" altLang="ko-KR" sz="1800" b="0" dirty="0"/>
              <a:t>BER computation of 4/M-QAM Hierarchical Constellations : IEEE Transactions on Broadcasting, Vol 47. No 3, Sept 2001</a:t>
            </a:r>
          </a:p>
          <a:p>
            <a:pPr marL="0" indent="-457200">
              <a:buNone/>
            </a:pP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03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2000" y="1447800"/>
            <a:ext cx="7200000" cy="4501200"/>
          </a:xfrm>
        </p:spPr>
        <p:txBody>
          <a:bodyPr/>
          <a:lstStyle/>
          <a:p>
            <a:r>
              <a:rPr lang="en-US" dirty="0" smtClean="0"/>
              <a:t>We introduced Hierarchical Modulation in [1]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[2] </a:t>
            </a:r>
            <a:r>
              <a:rPr lang="en-US" dirty="0"/>
              <a:t>gives expressions for  BER for SISO, </a:t>
            </a:r>
            <a:r>
              <a:rPr lang="en-US" dirty="0" err="1"/>
              <a:t>uncoded</a:t>
            </a:r>
            <a:r>
              <a:rPr lang="en-US" dirty="0"/>
              <a:t> , Hierarchical Modulation </a:t>
            </a:r>
            <a:r>
              <a:rPr lang="en-US" dirty="0" smtClean="0"/>
              <a:t>systems.</a:t>
            </a:r>
          </a:p>
          <a:p>
            <a:endParaRPr lang="en-US" dirty="0"/>
          </a:p>
          <a:p>
            <a:r>
              <a:rPr lang="en-US" dirty="0" smtClean="0"/>
              <a:t>Next few slides provide </a:t>
            </a:r>
            <a:r>
              <a:rPr lang="en-US" dirty="0"/>
              <a:t>BER plots for 16QAM and 64 </a:t>
            </a:r>
            <a:r>
              <a:rPr lang="en-US" dirty="0" smtClean="0"/>
              <a:t>QAM based on formulation in [2]</a:t>
            </a:r>
          </a:p>
          <a:p>
            <a:pPr lvl="1"/>
            <a:r>
              <a:rPr lang="en-US" dirty="0" smtClean="0"/>
              <a:t>These are not results from simulation, but from the analytical expressions given in the reference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few parameters are  introduced  in the next slide to understand/interpret those results.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Results, New findings and Discussions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70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96913" y="1189392"/>
                <a:ext cx="5675087" cy="5580000"/>
              </a:xfrm>
            </p:spPr>
            <p:txBody>
              <a:bodyPr/>
              <a:lstStyle/>
              <a:p>
                <a:r>
                  <a:rPr lang="en-US" sz="1800" dirty="0" smtClean="0"/>
                  <a:t>When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1800" dirty="0" smtClean="0"/>
                  <a:t>,  we get uniform constellation</a:t>
                </a:r>
              </a:p>
              <a:p>
                <a:pPr lvl="1"/>
                <a:r>
                  <a:rPr lang="en-US" dirty="0" smtClean="0"/>
                  <a:t>802.11 constellations are uniform</a:t>
                </a:r>
                <a:endParaRPr lang="en-US" dirty="0"/>
              </a:p>
              <a:p>
                <a:r>
                  <a:rPr lang="en-US" sz="1800" dirty="0" smtClean="0"/>
                  <a:t>Define the parameter R as,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lvl="1"/>
                <a:r>
                  <a:rPr lang="en-US" dirty="0" smtClean="0"/>
                  <a:t>M is the modulation order</a:t>
                </a:r>
                <a:endParaRPr lang="en-US" dirty="0"/>
              </a:p>
              <a:p>
                <a:r>
                  <a:rPr lang="en-US" sz="1800" dirty="0" smtClean="0"/>
                  <a:t>For uniform </a:t>
                </a:r>
              </a:p>
              <a:p>
                <a:pPr lvl="1"/>
                <a:r>
                  <a:rPr lang="en-US" dirty="0" smtClean="0"/>
                  <a:t>16QAM constellation  R= 0.8</a:t>
                </a:r>
              </a:p>
              <a:p>
                <a:pPr lvl="1"/>
                <a:r>
                  <a:rPr lang="en-US" dirty="0" smtClean="0"/>
                  <a:t>64 QAM constellation R = 0.76</a:t>
                </a:r>
              </a:p>
              <a:p>
                <a:r>
                  <a:rPr lang="en-US" sz="1800" dirty="0" smtClean="0"/>
                  <a:t>Increasing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1800" dirty="0" smtClean="0"/>
                  <a:t> can increase R</a:t>
                </a:r>
              </a:p>
              <a:p>
                <a:pPr lvl="1"/>
                <a:r>
                  <a:rPr lang="en-US" dirty="0" smtClean="0"/>
                  <a:t>Why? 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1=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</m:den>
                          </m:f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 smtClean="0"/>
              </a:p>
              <a:p>
                <a:r>
                  <a:rPr lang="en-US" sz="1800" dirty="0" smtClean="0"/>
                  <a:t>For e.g., for 16QAM, </a:t>
                </a:r>
              </a:p>
              <a:p>
                <a:pPr lvl="1"/>
                <a:r>
                  <a:rPr lang="en-US" dirty="0" smtClean="0"/>
                  <a:t>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dirty="0" smtClean="0"/>
                  <a:t>, R = 0.86</a:t>
                </a:r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6913" y="1189392"/>
                <a:ext cx="5675087" cy="5580000"/>
              </a:xfrm>
              <a:blipFill rotWithShape="0">
                <a:blip r:embed="rId2"/>
                <a:stretch>
                  <a:fillRect l="-644" t="-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03592"/>
            <a:ext cx="8206200" cy="685800"/>
          </a:xfrm>
        </p:spPr>
        <p:txBody>
          <a:bodyPr/>
          <a:lstStyle/>
          <a:p>
            <a:r>
              <a:rPr lang="en-US" dirty="0" smtClean="0"/>
              <a:t>definitions (illustrations with 16 QAM constellation)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1989000"/>
            <a:ext cx="4200525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53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Non-uniform </a:t>
            </a:r>
            <a:r>
              <a:rPr lang="en-US" dirty="0" smtClean="0"/>
              <a:t>16QAM </a:t>
            </a:r>
            <a:r>
              <a:rPr lang="en-US" dirty="0"/>
              <a:t>(higher 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000" y="2122554"/>
            <a:ext cx="5943600" cy="401955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3348918" y="3178036"/>
            <a:ext cx="75777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5078825" y="3208228"/>
            <a:ext cx="10084" cy="8784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41035" y="3503671"/>
                <a:ext cx="433837" cy="3077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035" y="3503671"/>
                <a:ext cx="43383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10811" b="-769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10888" y="3208228"/>
                <a:ext cx="433837" cy="3077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0888" y="3208228"/>
                <a:ext cx="433837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0959" b="-566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650271" y="1481469"/>
                <a:ext cx="3389434" cy="3077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h𝑖𝑔h𝑒𝑟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 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h𝑖𝑔h𝑒𝑟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271" y="1481469"/>
                <a:ext cx="3389434" cy="307777"/>
              </a:xfrm>
              <a:prstGeom prst="rect">
                <a:avLst/>
              </a:prstGeom>
              <a:blipFill rotWithShape="0">
                <a:blip r:embed="rId5"/>
                <a:stretch>
                  <a:fillRect b="-32075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53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32000" y="549000"/>
            <a:ext cx="5648100" cy="553622"/>
          </a:xfrm>
        </p:spPr>
        <p:txBody>
          <a:bodyPr/>
          <a:lstStyle/>
          <a:p>
            <a:r>
              <a:rPr lang="en-US" dirty="0" smtClean="0"/>
              <a:t>Non-uniform 64QAM (higher 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313" y="1511343"/>
            <a:ext cx="5909687" cy="49074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41035" y="3503671"/>
                <a:ext cx="433837" cy="3077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035" y="3503671"/>
                <a:ext cx="433837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10811" b="-769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 bwMode="auto">
          <a:xfrm flipH="1">
            <a:off x="5112000" y="3218343"/>
            <a:ext cx="10084" cy="8784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259261" y="2871280"/>
                <a:ext cx="433837" cy="3077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9261" y="2871280"/>
                <a:ext cx="433837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0959" b="-769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 bwMode="auto">
          <a:xfrm>
            <a:off x="3097291" y="2803886"/>
            <a:ext cx="75777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412000" y="1203566"/>
                <a:ext cx="3389434" cy="3077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h𝑖𝑔h𝑒𝑟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 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h𝑖𝑔h𝑒𝑟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000" y="1203566"/>
                <a:ext cx="3389434" cy="307777"/>
              </a:xfrm>
              <a:prstGeom prst="rect">
                <a:avLst/>
              </a:prstGeom>
              <a:blipFill rotWithShape="0">
                <a:blip r:embed="rId5"/>
                <a:stretch>
                  <a:fillRect b="-32075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006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16382" y="5956800"/>
            <a:ext cx="6841818" cy="470147"/>
          </a:xfrm>
        </p:spPr>
        <p:txBody>
          <a:bodyPr/>
          <a:lstStyle/>
          <a:p>
            <a:r>
              <a:rPr lang="en-US" dirty="0" smtClean="0"/>
              <a:t>HP  &amp; LP streams have different levels of robustness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20954"/>
            <a:ext cx="7772400" cy="685800"/>
          </a:xfrm>
        </p:spPr>
        <p:txBody>
          <a:bodyPr/>
          <a:lstStyle/>
          <a:p>
            <a:r>
              <a:rPr lang="en-US" sz="2000" dirty="0" err="1" smtClean="0"/>
              <a:t>Uncoded</a:t>
            </a:r>
            <a:r>
              <a:rPr lang="en-US" sz="2000" dirty="0" smtClean="0"/>
              <a:t> BER vs SNR for uniform 16 QAM (channel AWGN )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352" y="1196667"/>
            <a:ext cx="6222061" cy="464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9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66200" cy="403200"/>
          </a:xfrm>
        </p:spPr>
        <p:txBody>
          <a:bodyPr/>
          <a:lstStyle/>
          <a:p>
            <a:r>
              <a:rPr lang="en-US" sz="2000" dirty="0" err="1"/>
              <a:t>Uncoded</a:t>
            </a:r>
            <a:r>
              <a:rPr lang="en-US" sz="2000" dirty="0"/>
              <a:t> BER vs SNR for uniform </a:t>
            </a:r>
            <a:r>
              <a:rPr lang="en-US" sz="2000" dirty="0" smtClean="0"/>
              <a:t>64 QAM </a:t>
            </a:r>
            <a:r>
              <a:rPr lang="en-US" sz="2000" dirty="0"/>
              <a:t>(channel AWGN 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1" y="1441178"/>
            <a:ext cx="6518550" cy="4576854"/>
          </a:xfrm>
          <a:prstGeom prst="rect">
            <a:avLst/>
          </a:prstGeom>
        </p:spPr>
      </p:pic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1151091" y="6062445"/>
            <a:ext cx="6480909" cy="470147"/>
          </a:xfrm>
        </p:spPr>
        <p:txBody>
          <a:bodyPr/>
          <a:lstStyle/>
          <a:p>
            <a:r>
              <a:rPr lang="en-US" dirty="0" smtClean="0"/>
              <a:t>HP  &amp; LP streams have different levels of robustness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2188" y="471100"/>
            <a:ext cx="7772400" cy="685800"/>
          </a:xfrm>
        </p:spPr>
        <p:txBody>
          <a:bodyPr/>
          <a:lstStyle/>
          <a:p>
            <a:r>
              <a:rPr lang="en-US" dirty="0"/>
              <a:t>Results  from </a:t>
            </a:r>
            <a:r>
              <a:rPr lang="en-US" dirty="0" smtClean="0"/>
              <a:t>[2] – 256QAM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212" y="1139006"/>
            <a:ext cx="7137170" cy="5178126"/>
          </a:xfrm>
          <a:prstGeom prst="rect">
            <a:avLst/>
          </a:prstGeom>
        </p:spPr>
      </p:pic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-1630" y="1295399"/>
            <a:ext cx="2593630" cy="1593601"/>
          </a:xfrm>
        </p:spPr>
        <p:txBody>
          <a:bodyPr/>
          <a:lstStyle/>
          <a:p>
            <a:r>
              <a:rPr lang="en-US" dirty="0" smtClean="0"/>
              <a:t>Definitions </a:t>
            </a:r>
          </a:p>
          <a:p>
            <a:pPr lvl="1"/>
            <a:r>
              <a:rPr lang="en-US" sz="1600" dirty="0"/>
              <a:t>LP </a:t>
            </a:r>
            <a:r>
              <a:rPr lang="en-US" sz="1600" dirty="0" smtClean="0"/>
              <a:t>bits are </a:t>
            </a:r>
            <a:r>
              <a:rPr lang="en-US" sz="1600" dirty="0" err="1" smtClean="0"/>
              <a:t>a.k.a</a:t>
            </a:r>
            <a:r>
              <a:rPr lang="en-US" sz="1600" dirty="0" smtClean="0"/>
              <a:t> Refinement bits    </a:t>
            </a:r>
          </a:p>
          <a:p>
            <a:pPr lvl="1"/>
            <a:r>
              <a:rPr lang="en-US" sz="1600" dirty="0" smtClean="0"/>
              <a:t> HP Bits are </a:t>
            </a:r>
            <a:r>
              <a:rPr lang="en-US" sz="1600" dirty="0" err="1" smtClean="0"/>
              <a:t>a.k.a</a:t>
            </a:r>
            <a:r>
              <a:rPr lang="en-US" sz="1600" dirty="0" smtClean="0"/>
              <a:t>  </a:t>
            </a:r>
            <a:r>
              <a:rPr lang="en-US" sz="1600" dirty="0"/>
              <a:t>Base Bits </a:t>
            </a:r>
            <a:endParaRPr lang="en-US" sz="1600" dirty="0" smtClean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0" y="3311052"/>
            <a:ext cx="2592000" cy="2817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Discussion</a:t>
            </a:r>
          </a:p>
          <a:p>
            <a:pPr lvl="1"/>
            <a:r>
              <a:rPr lang="en-US" kern="0" dirty="0" smtClean="0"/>
              <a:t>As  R increases HP robustness increases considerably whereas LP robustness degrades slightly.</a:t>
            </a:r>
          </a:p>
          <a:p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8000640" y="4311748"/>
            <a:ext cx="1143360" cy="461665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Uniform Constellation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7452000" y="4509000"/>
            <a:ext cx="548640" cy="0"/>
          </a:xfrm>
          <a:prstGeom prst="straightConnector1">
            <a:avLst/>
          </a:prstGeom>
          <a:ln w="38100">
            <a:solidFill>
              <a:srgbClr val="00B050"/>
            </a:solidFill>
            <a:headEnd type="none" w="sm" len="sm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4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Based on the current findings we propose</a:t>
            </a:r>
          </a:p>
          <a:p>
            <a:pPr lvl="1"/>
            <a:r>
              <a:rPr lang="en-US" dirty="0" smtClean="0"/>
              <a:t>HM with non-uniform constellations (increase R) </a:t>
            </a:r>
          </a:p>
          <a:p>
            <a:pPr lvl="1"/>
            <a:r>
              <a:rPr lang="en-US" dirty="0" smtClean="0"/>
              <a:t>Independently select the coding for HP and LP streams. </a:t>
            </a:r>
          </a:p>
          <a:p>
            <a:pPr lvl="1"/>
            <a:endParaRPr lang="en-US" dirty="0"/>
          </a:p>
          <a:p>
            <a:r>
              <a:rPr lang="en-US" dirty="0" smtClean="0"/>
              <a:t>The study is ongoing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Observations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77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680A927332E18C499C0E4D600F2E7D19" ma:contentTypeVersion="1" ma:contentTypeDescription="새 문서를 만듭니다." ma:contentTypeScope="" ma:versionID="f5e947a3232d3923f681af6851b6377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4ad92c12d927723e129d15ef340199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시작 날짜 예약" ma:description="시작 날짜 예약은 게시 기능을 사용하여 만드는 사이트 열로, 사이트 방문자에게 이 페이지를 처음 표시할 날짜 및 시간을 지정하는 데 사용합니다." ma:internalName="PublishingStartDate">
      <xsd:simpleType>
        <xsd:restriction base="dms:Unknown"/>
      </xsd:simpleType>
    </xsd:element>
    <xsd:element name="PublishingExpirationDate" ma:index="9" nillable="true" ma:displayName="종료 날짜 예약" ma:description="종료 날짜 예약은 게시 기능을 사용하여 만드는 사이트 열로, 사이트 방문자에게 이 페이지를 더 이상 표시하지 않을 날짜 및 시간을 지정하는 데 사용됩니다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B1C2BB-2651-449C-BB21-B9B1EE569B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A2EB23-16E4-49DF-A514-F0819685CC33}">
  <ds:schemaRefs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267932</TotalTime>
  <Words>402</Words>
  <Application>Microsoft Office PowerPoint</Application>
  <PresentationFormat>On-screen Show (4:3)</PresentationFormat>
  <Paragraphs>97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맑은 고딕</vt:lpstr>
      <vt:lpstr>Arial</vt:lpstr>
      <vt:lpstr>Cambria Math</vt:lpstr>
      <vt:lpstr>Times New Roman</vt:lpstr>
      <vt:lpstr>802-11-Submission</vt:lpstr>
      <vt:lpstr>1_디자인 사용자 지정</vt:lpstr>
      <vt:lpstr>디자인 사용자 지정</vt:lpstr>
      <vt:lpstr>Document</vt:lpstr>
      <vt:lpstr>Hierarchical Modulation for 802.11 – initial results</vt:lpstr>
      <vt:lpstr>Analytical Results, New findings and Discussions</vt:lpstr>
      <vt:lpstr>definitions (illustrations with 16 QAM constellation)</vt:lpstr>
      <vt:lpstr>Non-uniform 16QAM (higher R)</vt:lpstr>
      <vt:lpstr>Non-uniform 64QAM (higher R)</vt:lpstr>
      <vt:lpstr>Uncoded BER vs SNR for uniform 16 QAM (channel AWGN )</vt:lpstr>
      <vt:lpstr>Uncoded BER vs SNR for uniform 64 QAM (channel AWGN )</vt:lpstr>
      <vt:lpstr>Results  from [2] – 256QAM</vt:lpstr>
      <vt:lpstr>Current Observations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11-24-XX-00-0wng-hierarchical_modulation_for_802.11.pptx</dc:title>
  <dc:creator>Ron Porat</dc:creator>
  <cp:lastModifiedBy>Vamadevan Namboodiri</cp:lastModifiedBy>
  <cp:revision>5176</cp:revision>
  <cp:lastPrinted>2020-06-10T06:40:30Z</cp:lastPrinted>
  <dcterms:created xsi:type="dcterms:W3CDTF">2007-05-21T21:00:37Z</dcterms:created>
  <dcterms:modified xsi:type="dcterms:W3CDTF">2024-03-19T19:58:59Z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0x010100680A927332E18C499C0E4D600F2E7D19</vt:lpwstr>
  </property>
  <property fmtid="{D5CDD505-2E9C-101B-9397-08002B2CF9AE}" pid="4" name="_dlc_DocIdItemGuid">
    <vt:lpwstr>2567c573-863d-43bd-9612-1e1db9c130f5</vt:lpwstr>
  </property>
</Properties>
</file>