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  <p:sldMasterId id="2147483660" r:id="rId5"/>
  </p:sldMasterIdLst>
  <p:notesMasterIdLst>
    <p:notesMasterId r:id="rId20"/>
  </p:notesMasterIdLst>
  <p:handoutMasterIdLst>
    <p:handoutMasterId r:id="rId21"/>
  </p:handoutMasterIdLst>
  <p:sldIdLst>
    <p:sldId id="256" r:id="rId6"/>
    <p:sldId id="276" r:id="rId7"/>
    <p:sldId id="273" r:id="rId8"/>
    <p:sldId id="349" r:id="rId9"/>
    <p:sldId id="1504" r:id="rId10"/>
    <p:sldId id="346" r:id="rId11"/>
    <p:sldId id="1562" r:id="rId12"/>
    <p:sldId id="1564" r:id="rId13"/>
    <p:sldId id="1563" r:id="rId14"/>
    <p:sldId id="323" r:id="rId15"/>
    <p:sldId id="284" r:id="rId16"/>
    <p:sldId id="1503" r:id="rId17"/>
    <p:sldId id="1560" r:id="rId18"/>
    <p:sldId id="1561" r:id="rId19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89AEEA03-C60B-367C-6144-243987E11755}" name="Rui Yang" initials="RY" userId="S::Rui.Yang@InterDigital.com::bce1505e-7a83-43cd-b9b3-a84ece5d0f70" providerId="AD"/>
  <p188:author id="{301F3A35-A737-1458-ED3A-17E76EB609A2}" name="Zinan Lin" initials="ZL" userId="S::zinan.lin@interdigital.com::1c68d5da-636e-4833-8ca6-2062a90b0015" providerId="AD"/>
  <p188:author id="{FAAF7292-E0DA-7A37-4646-39DC5F517D9B}" name="Mahmoud Kamel" initials="MK" userId="S::mahmoud.kamel@InterDigital.com::b829af05-a610-418c-9409-5a2eb40a95cc" providerId="AD"/>
  <p188:author id="{8835ABCA-0474-1FCB-A385-F97CAABC88D9}" name="Xiaofei Wang" initials="XW" userId="S::Xiaofei.Wang@InterDigital.com::6e1836d3-2ed9-4ae5-8700-9029b71c19c7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ang, Rui" initials="YR" lastIdx="20" clrIdx="0">
    <p:extLst>
      <p:ext uri="{19B8F6BF-5375-455C-9EA6-DF929625EA0E}">
        <p15:presenceInfo xmlns:p15="http://schemas.microsoft.com/office/powerpoint/2012/main" userId="S-1-5-21-1844237615-1580818891-725345543-5130" providerId="AD"/>
      </p:ext>
    </p:extLst>
  </p:cmAuthor>
  <p:cmAuthor id="2" name="Levy, Joseph S" initials="LJS" lastIdx="7" clrIdx="1">
    <p:extLst>
      <p:ext uri="{19B8F6BF-5375-455C-9EA6-DF929625EA0E}">
        <p15:presenceInfo xmlns:p15="http://schemas.microsoft.com/office/powerpoint/2012/main" userId="S-1-5-21-1844237615-1580818891-725345543-5204" providerId="AD"/>
      </p:ext>
    </p:extLst>
  </p:cmAuthor>
  <p:cmAuthor id="3" name="Lou, Hanqing" initials="LH" lastIdx="9" clrIdx="2">
    <p:extLst>
      <p:ext uri="{19B8F6BF-5375-455C-9EA6-DF929625EA0E}">
        <p15:presenceInfo xmlns:p15="http://schemas.microsoft.com/office/powerpoint/2012/main" userId="S-1-5-21-1844237615-1580818891-725345543-1943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CE13CDF-BC8C-40EA-8517-F958DA1B1738}" v="4" dt="2024-05-10T19:34:54.229"/>
    <p1510:client id="{BF720CFB-946A-6F3A-E73A-FB4F3E1AC9BC}" v="2" dt="2024-05-10T20:08:31.289"/>
    <p1510:client id="{C7CF6108-9DB4-41F1-AF21-7BD4241C6E6B}" v="9" dt="2024-05-10T18:25:27.96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764" autoAdjust="0"/>
    <p:restoredTop sz="82206" autoAdjust="0"/>
  </p:normalViewPr>
  <p:slideViewPr>
    <p:cSldViewPr>
      <p:cViewPr varScale="1">
        <p:scale>
          <a:sx n="91" d="100"/>
          <a:sy n="91" d="100"/>
        </p:scale>
        <p:origin x="1194" y="7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47" d="100"/>
          <a:sy n="47" d="100"/>
        </p:scale>
        <p:origin x="2772" y="5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presProps" Target="presProps.xml"/><Relationship Id="rId28" Type="http://schemas.microsoft.com/office/2018/10/relationships/authors" Target="author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commentAuthors" Target="commentAuthors.xml"/><Relationship Id="rId27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5/10/2024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82724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3971156" y="96838"/>
            <a:ext cx="2308994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802.11-15/1065r1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137289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April 2024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4475213" y="8985250"/>
            <a:ext cx="1804938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802.11-yy/1065r1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dirty="0"/>
              <a:t>doc.: IEEE 802.11-15/1065r1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April 2024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 dirty="0"/>
              <a:t>Xiaofei Wang (InterDigital)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416295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dirty="0"/>
              <a:t>doc.: IEEE 802.11-15/1065r1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April 2024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 dirty="0"/>
              <a:t>Xiaofei Wang (InterDigital)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164998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4175" y="701675"/>
            <a:ext cx="6165850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97031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dirty="0"/>
              <a:t>doc.: IEEE 802.11-15/1065r1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April 2024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 dirty="0"/>
              <a:t>Xiaofei Wang (InterDigital)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55816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dirty="0"/>
              <a:t>doc.: IEEE 802.11-15/1065r1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April 2024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 dirty="0"/>
              <a:t>Xiaofei Wang (InterDigital)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83188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dirty="0"/>
              <a:t>doc.: IEEE 802.11-15/1065r1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April 2024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 dirty="0"/>
              <a:t>Xiaofei Wang (InterDigital)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58165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dirty="0"/>
              <a:t>doc.: IEEE 802.11-15/1065r1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April 2024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 dirty="0"/>
              <a:t>Xiaofei Wang (InterDigital)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03121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dirty="0"/>
              <a:t>doc.: IEEE 802.11-15/1065r1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April 2024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 dirty="0"/>
              <a:t>Xiaofei Wang (InterDigital)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84475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dirty="0"/>
              <a:t>doc.: IEEE 802.11-15/1065r1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April 2024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 dirty="0"/>
              <a:t>Xiaofei Wang (InterDigital)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795501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dirty="0"/>
              <a:t>doc.: IEEE 802.11-15/1065r1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April 2024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 dirty="0"/>
              <a:t>Xiaofei Wang (InterDigital)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455703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dirty="0"/>
              <a:t>doc.: IEEE 802.11-15/1065r1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April 2024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 dirty="0"/>
              <a:t>Xiaofei Wang (InterDigital)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85352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April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EF7C75-0D4F-08E6-345F-30B4F56857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0AC1053-8876-65C4-845A-859AEBE5F2F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BB6535-8C53-7AAF-0AB6-2B55B5D3C0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36E47-5C58-44C0-8ABE-29F2ADB36A4A}" type="datetimeFigureOut">
              <a:rPr lang="en-US" smtClean="0"/>
              <a:t>5/10/2024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1732FA-AD4E-8D3E-7AC1-FD405DBE70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0BD998-0DFB-5868-4C59-4B69A13EDE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4FAEA-BEAA-492D-8E9B-925FFD13EF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1343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469908-AF05-52E0-A255-1A191483A8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6BA1C9-AB05-AE03-3179-0887766DC3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066ED8-756E-7958-9D0E-E11FD7491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36E47-5C58-44C0-8ABE-29F2ADB36A4A}" type="datetimeFigureOut">
              <a:rPr lang="en-US" smtClean="0"/>
              <a:t>5/10/2024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FAB007-0102-CAB3-7374-D3295935AC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DCA603-169A-D7C9-5646-053EB003BF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4FAEA-BEAA-492D-8E9B-925FFD13EF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4145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5DFC29-9046-3F77-1646-F576F4BBA2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ABDAD9-9C91-7C7E-2794-1D83FB0164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577883-2F88-7842-7AF6-94D66B2210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36E47-5C58-44C0-8ABE-29F2ADB36A4A}" type="datetimeFigureOut">
              <a:rPr lang="en-US" smtClean="0"/>
              <a:t>5/10/2024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5E6537-8BF8-A370-3068-C71A869E7F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F4779D-979B-FE86-FC38-951F94780C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4FAEA-BEAA-492D-8E9B-925FFD13EF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6191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3EACF2-1F7E-BA77-A806-58194F5A3E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1DF31C-7087-FD2E-3B66-D2397BBAD08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BB8C91B-B51E-EF54-1191-E85C7150E7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20CC442-5924-FB30-8E8C-F6FB843720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36E47-5C58-44C0-8ABE-29F2ADB36A4A}" type="datetimeFigureOut">
              <a:rPr lang="en-US" smtClean="0"/>
              <a:t>5/10/2024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C4BF9C-E6FA-EEF3-879A-53FB53C9C1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31E459C-F8CF-D017-874F-F43718022F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4FAEA-BEAA-492D-8E9B-925FFD13EF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399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D0E1DA-5F8F-F049-4DE4-D3A215A9E3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A2EE81-B464-839E-A1B5-3E38BE5DD7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0C2544A-677B-1D0D-2A48-B0CE18F276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F1CF894-C7FB-8925-491D-E0BDC7C414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7084E65-2F68-CE75-EACA-0AFBE87B1E2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F1A8A25-6844-FED8-EC26-533A36186C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36E47-5C58-44C0-8ABE-29F2ADB36A4A}" type="datetimeFigureOut">
              <a:rPr lang="en-US" smtClean="0"/>
              <a:t>5/10/2024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785AA4E-65A9-93C0-2D98-D42BE462F9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BBB97B9-754E-D12E-B4F6-4B0A35DBB6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4FAEA-BEAA-492D-8E9B-925FFD13EF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8741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36246F-F832-CA9F-46DF-0B0F0054F9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B1D379E-362F-BEF0-0D02-9B257A2E1C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36E47-5C58-44C0-8ABE-29F2ADB36A4A}" type="datetimeFigureOut">
              <a:rPr lang="en-US" smtClean="0"/>
              <a:t>5/10/2024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3AAB61-A0AB-75F1-6625-2379ABBC64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46A4966-90A7-6B48-EC1D-88C92D4B5B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4FAEA-BEAA-492D-8E9B-925FFD13EF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6997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06CF978-73E8-8DDC-6572-9038B9F353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36E47-5C58-44C0-8ABE-29F2ADB36A4A}" type="datetimeFigureOut">
              <a:rPr lang="en-US" smtClean="0"/>
              <a:t>5/10/2024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25FC436-55E7-CE0B-80FB-13918A5D64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6AA35E5-57D0-E781-44B3-5689385A47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4FAEA-BEAA-492D-8E9B-925FFD13EF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91394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130972-591E-42E0-7848-CDC68817B0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34A3C4-3406-E30B-8904-94D266C4D8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F4E4DD-2EEC-4421-27F4-AC3A5065F0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7073D1-1CFB-4E3C-0B87-EA3E76AFFE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36E47-5C58-44C0-8ABE-29F2ADB36A4A}" type="datetimeFigureOut">
              <a:rPr lang="en-US" smtClean="0"/>
              <a:t>5/10/2024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C5857B4-15D2-94A0-549B-A8F8D231A5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BF0A97-EBA8-4730-F193-900257A4A5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4FAEA-BEAA-492D-8E9B-925FFD13EF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61225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8531AF-15D5-D408-F336-ED9854D628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194743D-21F0-C9E3-D7D7-B4469609CA0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4FE3AEB-08F2-D06E-5BD3-53C69F1078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86DF48-3410-ED5B-BB0D-E94C1DD4B8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36E47-5C58-44C0-8ABE-29F2ADB36A4A}" type="datetimeFigureOut">
              <a:rPr lang="en-US" smtClean="0"/>
              <a:t>5/10/2024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A284B52-5D00-FE06-13F2-797BD9D61A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E114D3-7D6D-5738-88A6-543CB327D3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4FAEA-BEAA-492D-8E9B-925FFD13EF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68350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2A6C94-C28F-7F75-7FCE-41C1BAF4B4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0A9EA6D-922A-C6EB-A4F3-F1D55D9BB9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A6104F-D7BA-0B23-81D0-69BFD5176C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36E47-5C58-44C0-8ABE-29F2ADB36A4A}" type="datetimeFigureOut">
              <a:rPr lang="en-US" smtClean="0"/>
              <a:t>5/10/2024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0996D1-5F34-43E9-E838-6A75E76C1C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5B5153-8B58-E1D8-5EF6-F5B3F8BAEA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4FAEA-BEAA-492D-8E9B-925FFD13EF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683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/>
              <a:t>Draft: UL Overhead Analysis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April 2024</a:t>
            </a:r>
            <a:endParaRPr lang="en-GB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670D408-EAC5-763E-1986-30D4C3B490F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7265855-D017-846B-04B2-E15DBD883F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12474D-7CD0-30A3-74A3-C12FF8594F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36E47-5C58-44C0-8ABE-29F2ADB36A4A}" type="datetimeFigureOut">
              <a:rPr lang="en-US" smtClean="0"/>
              <a:t>5/10/2024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28312C-B554-BFDE-58D6-3AF98A6BF7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C1185E-AD80-4398-91AC-F7EAF55027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4FAEA-BEAA-492D-8E9B-925FFD13EF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5645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April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April 2024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April 2024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April 2024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April 2024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April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April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4.xml"/><Relationship Id="rId10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April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5211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1007797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802.11-24/454r0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D1927EF-0C6C-E850-1C79-266BD7200E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823373-D407-8978-2F90-07DFEF549B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748AD5-C999-5BD7-EDED-49DD9466A60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136E47-5C58-44C0-8ABE-29F2ADB36A4A}" type="datetimeFigureOut">
              <a:rPr lang="en-US" smtClean="0"/>
              <a:t>5/10/2024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BBA910-9FCF-4616-1E3B-2CD37CE7B3B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AD245D-012E-B962-7F26-82B0F700DF6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14FAEA-BEAA-492D-8E9B-925FFD13EF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7011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907262" y="288875"/>
            <a:ext cx="2303451" cy="273050"/>
          </a:xfrm>
        </p:spPr>
        <p:txBody>
          <a:bodyPr/>
          <a:lstStyle/>
          <a:p>
            <a:r>
              <a:rPr lang="en-US" dirty="0"/>
              <a:t>April 2024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7024694" y="6475414"/>
            <a:ext cx="3041644" cy="180975"/>
          </a:xfrm>
        </p:spPr>
        <p:txBody>
          <a:bodyPr/>
          <a:lstStyle/>
          <a:p>
            <a:r>
              <a:rPr lang="en-GB" dirty="0"/>
              <a:t>Xiaofei Wang (InterDigital)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/>
              <a:t>Multi-AP Sounding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09800" y="1735982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2024-04-15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05324215"/>
              </p:ext>
            </p:extLst>
          </p:nvPr>
        </p:nvGraphicFramePr>
        <p:xfrm>
          <a:off x="1773238" y="3355975"/>
          <a:ext cx="9767887" cy="3255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286150" imgH="2758361" progId="Word.Document.8">
                  <p:embed/>
                </p:oleObj>
              </mc:Choice>
              <mc:Fallback>
                <p:oleObj name="Document" r:id="rId3" imgW="8286150" imgH="2758361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73238" y="3355975"/>
                        <a:ext cx="9767887" cy="32559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2058988" y="3030438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2580" y="617367"/>
            <a:ext cx="7770813" cy="1065213"/>
          </a:xfrm>
        </p:spPr>
        <p:txBody>
          <a:bodyPr/>
          <a:lstStyle/>
          <a:p>
            <a:r>
              <a:rPr lang="en-US" dirty="0"/>
              <a:t>Conclusions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Xiaofei Wang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2024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1384" y="1300376"/>
            <a:ext cx="10585176" cy="4113213"/>
          </a:xfrm>
        </p:spPr>
        <p:txBody>
          <a:bodyPr/>
          <a:lstStyle/>
          <a:p>
            <a:pPr lvl="1">
              <a:buFont typeface="Arial" panose="020B0604020202020204" pitchFamily="34" charset="0"/>
              <a:buChar char="•"/>
            </a:pPr>
            <a:r>
              <a:rPr lang="en-US" sz="2400" b="1" dirty="0">
                <a:cs typeface="+mn-cs"/>
              </a:rPr>
              <a:t>We shared our thoughts on Multi-AP Sounding Procedure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200" b="1" dirty="0">
                <a:cs typeface="+mn-cs"/>
              </a:rPr>
              <a:t>A suitable approach could be leveraging C-TDMA procedure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sz="1200" b="1" dirty="0">
              <a:cs typeface="+mn-cs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b="1" dirty="0">
                <a:cs typeface="+mn-cs"/>
              </a:rPr>
              <a:t>Two approaches for Multi-AP sounding leveraging C-TDMA procedures were discussed (High level directional presentation only, some details are missing (e.g., TXOP return step)):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2000" b="1" dirty="0">
                <a:cs typeface="+mn-cs"/>
              </a:rPr>
              <a:t>Option 1: based on the original C-OFDMA proposal [2] but without frequency resource sharing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2000" b="1" dirty="0">
                <a:cs typeface="+mn-cs"/>
              </a:rPr>
              <a:t>Option 2: based on extending MU-RTS TXOP Sharing Procedure</a:t>
            </a:r>
          </a:p>
          <a:p>
            <a:pPr lvl="3">
              <a:buFont typeface="Arial" panose="020B0604020202020204" pitchFamily="34" charset="0"/>
              <a:buChar char="•"/>
            </a:pPr>
            <a:endParaRPr lang="en-US" sz="1400" b="1" dirty="0">
              <a:cs typeface="+mn-cs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b="1" dirty="0">
                <a:cs typeface="+mn-cs"/>
              </a:rPr>
              <a:t>Both approaches can be used given sufficient modifications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b="1" dirty="0">
                <a:cs typeface="+mn-cs"/>
              </a:rPr>
              <a:t>For Multi-AP sounding, Option 1 is easier to enable sounding for the case of  more than 2 APs</a:t>
            </a:r>
          </a:p>
          <a:p>
            <a:pPr lvl="3">
              <a:buFont typeface="Arial" panose="020B0604020202020204" pitchFamily="34" charset="0"/>
              <a:buChar char="•"/>
            </a:pPr>
            <a:endParaRPr lang="en-US" sz="2000" b="1" dirty="0">
              <a:cs typeface="+mn-cs"/>
            </a:endParaRPr>
          </a:p>
          <a:p>
            <a:pPr lvl="3">
              <a:buFont typeface="Arial" panose="020B0604020202020204" pitchFamily="34" charset="0"/>
              <a:buChar char="•"/>
            </a:pPr>
            <a:endParaRPr lang="en-US" sz="2200" b="1" dirty="0">
              <a:cs typeface="+mn-cs"/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9937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April 2024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Xiaofei Wang (InterDigital)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F5D8E26B-7BCF-4D25-9C89-0168A6618F18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6" name="Rectangle 1"/>
          <p:cNvSpPr txBox="1">
            <a:spLocks noChangeArrowheads="1"/>
          </p:cNvSpPr>
          <p:nvPr/>
        </p:nvSpPr>
        <p:spPr>
          <a:xfrm>
            <a:off x="2209800" y="685800"/>
            <a:ext cx="7772400" cy="1066800"/>
          </a:xfrm>
          <a:prstGeom prst="rect">
            <a:avLst/>
          </a:prstGeom>
          <a:ln/>
        </p:spPr>
        <p:txBody>
          <a:bodyPr/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kern="0" dirty="0"/>
              <a:t>References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1703512" y="1484784"/>
            <a:ext cx="9073008" cy="4208463"/>
          </a:xfrm>
          <a:prstGeom prst="rect">
            <a:avLst/>
          </a:prstGeom>
          <a:ln/>
        </p:spPr>
        <p:txBody>
          <a:bodyPr/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lang="en-US" sz="2000" kern="0" dirty="0"/>
              <a:t>[1]11-23/0041r0, </a:t>
            </a:r>
            <a:r>
              <a:rPr lang="en-US" sz="2000" dirty="0"/>
              <a:t>Considerations on Coordinated TDMA (C-TDMA), Yanjun Sun</a:t>
            </a:r>
          </a:p>
          <a:p>
            <a:r>
              <a:rPr lang="en-US" sz="2000" kern="0" dirty="0"/>
              <a:t> </a:t>
            </a:r>
          </a:p>
          <a:p>
            <a:r>
              <a:rPr lang="en-US" altLang="zh-CN" sz="2000" dirty="0"/>
              <a:t>[2] 11-19/1582r1, Coordinated AP Time/Frequency Sharing in a Transmit Opportunity in 11be, Lochan Verma</a:t>
            </a:r>
          </a:p>
          <a:p>
            <a:endParaRPr lang="en-US" altLang="zh-CN" sz="2000" dirty="0"/>
          </a:p>
          <a:p>
            <a:r>
              <a:rPr lang="en-US" altLang="zh-CN" sz="2000" dirty="0"/>
              <a:t>[3] 11-23/1895r2, </a:t>
            </a:r>
            <a:r>
              <a:rPr lang="en-US" altLang="ko-KR" sz="2000" dirty="0"/>
              <a:t>Coordinated TDMA (C-TDMA) Follow-up, Abhishek Patil</a:t>
            </a:r>
          </a:p>
          <a:p>
            <a:endParaRPr lang="en-US" altLang="ko-KR" sz="2000" dirty="0"/>
          </a:p>
          <a:p>
            <a:r>
              <a:rPr lang="en-US" altLang="ko-KR" sz="2000" dirty="0"/>
              <a:t>[4] 11-24/411r0, TXOP Return in C-TDMA, </a:t>
            </a:r>
            <a:r>
              <a:rPr lang="en-US" altLang="ko-KR" sz="2000" dirty="0" err="1"/>
              <a:t>Geonhwan</a:t>
            </a:r>
            <a:r>
              <a:rPr lang="en-US" altLang="ko-KR" sz="2000" dirty="0"/>
              <a:t> Kim</a:t>
            </a:r>
          </a:p>
          <a:p>
            <a:endParaRPr lang="en-US" altLang="ko-KR" sz="2000" dirty="0"/>
          </a:p>
          <a:p>
            <a:endParaRPr lang="en-US" altLang="zh-CN" sz="2000" dirty="0"/>
          </a:p>
        </p:txBody>
      </p:sp>
    </p:spTree>
    <p:extLst>
      <p:ext uri="{BB962C8B-B14F-4D97-AF65-F5344CB8AC3E}">
        <p14:creationId xmlns:p14="http://schemas.microsoft.com/office/powerpoint/2010/main" val="25356821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0F947D6-4CE9-2D61-376A-E978F8A503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09800" y="1600200"/>
            <a:ext cx="7772400" cy="4875213"/>
          </a:xfrm>
        </p:spPr>
        <p:txBody>
          <a:bodyPr>
            <a:normAutofit fontScale="62500" lnSpcReduction="20000"/>
          </a:bodyPr>
          <a:lstStyle/>
          <a:p>
            <a:pPr marL="0" algn="just">
              <a:spcBef>
                <a:spcPts val="0"/>
              </a:spcBef>
              <a:spcAft>
                <a:spcPts val="0"/>
              </a:spcAft>
            </a:pPr>
            <a:r>
              <a:rPr lang="en-GB" sz="21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Define a procedure for an AP to share its frequency/time resources of an obtained TXOP with a set of APs.</a:t>
            </a:r>
            <a:endParaRPr lang="en-US" sz="21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00050" lvl="1" indent="0" algn="just">
              <a:spcBef>
                <a:spcPts val="0"/>
              </a:spcBef>
              <a:spcAft>
                <a:spcPts val="0"/>
              </a:spcAft>
            </a:pPr>
            <a:r>
              <a:rPr lang="en-GB" sz="21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Set of APs is TBD.</a:t>
            </a:r>
            <a:endParaRPr lang="en-US" sz="21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00050" lvl="1" indent="0" algn="just">
              <a:spcBef>
                <a:spcPts val="0"/>
              </a:spcBef>
              <a:spcAft>
                <a:spcPts val="0"/>
              </a:spcAft>
            </a:pPr>
            <a:r>
              <a:rPr lang="en-GB" sz="21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[Motion 56]</a:t>
            </a:r>
            <a:endParaRPr lang="en-US" sz="21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00050" lvl="1" indent="0" algn="just">
              <a:spcBef>
                <a:spcPts val="0"/>
              </a:spcBef>
              <a:spcAft>
                <a:spcPts val="0"/>
              </a:spcAft>
            </a:pPr>
            <a:endParaRPr lang="en-GB" sz="21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algn="just">
              <a:spcBef>
                <a:spcPts val="0"/>
              </a:spcBef>
              <a:spcAft>
                <a:spcPts val="0"/>
              </a:spcAft>
            </a:pPr>
            <a:r>
              <a:rPr lang="en-GB" sz="2100" dirty="0">
                <a:latin typeface="Times New Roman" panose="02020603050405020304" pitchFamily="18" charset="0"/>
              </a:rPr>
              <a:t>An EHT AP which obtains a TXOP and initiates the multi-AP coordination is the sharing AP.</a:t>
            </a:r>
            <a:endParaRPr lang="en-US" sz="2100" dirty="0">
              <a:latin typeface="Times New Roman" panose="02020603050405020304" pitchFamily="18" charset="0"/>
            </a:endParaRPr>
          </a:p>
          <a:p>
            <a:pPr marL="400050" lvl="1" indent="0" algn="just">
              <a:spcBef>
                <a:spcPts val="0"/>
              </a:spcBef>
              <a:spcAft>
                <a:spcPts val="0"/>
              </a:spcAft>
            </a:pPr>
            <a:r>
              <a:rPr lang="en-GB" sz="21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An EHT AP which is coordinated for the multi-AP transmission by the sharing AP is the shared AP.</a:t>
            </a:r>
            <a:endParaRPr lang="en-US" sz="21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00050" lvl="1" indent="0" algn="just">
              <a:spcBef>
                <a:spcPts val="0"/>
              </a:spcBef>
              <a:spcAft>
                <a:spcPts val="0"/>
              </a:spcAft>
            </a:pPr>
            <a:r>
              <a:rPr lang="en-GB" sz="21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NOTE – The name of the sharing AP and the shared AP can be modified.</a:t>
            </a:r>
            <a:endParaRPr lang="en-US" sz="21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00050" lvl="1" indent="0" algn="just">
              <a:spcBef>
                <a:spcPts val="0"/>
              </a:spcBef>
              <a:spcAft>
                <a:spcPts val="0"/>
              </a:spcAft>
            </a:pPr>
            <a:r>
              <a:rPr lang="en-GB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[Motion 73]</a:t>
            </a:r>
          </a:p>
          <a:p>
            <a:pPr marL="400050" lvl="1" indent="0" algn="just">
              <a:spcBef>
                <a:spcPts val="0"/>
              </a:spcBef>
              <a:spcAft>
                <a:spcPts val="0"/>
              </a:spcAft>
            </a:pPr>
            <a:endParaRPr lang="en-US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algn="just">
              <a:spcBef>
                <a:spcPts val="0"/>
              </a:spcBef>
              <a:spcAft>
                <a:spcPts val="0"/>
              </a:spcAft>
            </a:pPr>
            <a:r>
              <a:rPr lang="en-GB" sz="21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802.11be supports the following:</a:t>
            </a:r>
            <a:endParaRPr lang="en-US" sz="21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00050" lvl="1" indent="0" algn="just">
              <a:spcBef>
                <a:spcPts val="0"/>
              </a:spcBef>
              <a:spcAft>
                <a:spcPts val="0"/>
              </a:spcAft>
            </a:pPr>
            <a:r>
              <a:rPr lang="en-GB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Sharing AP and shared AP may not have the same primary 20 MHz channel.</a:t>
            </a:r>
            <a:endParaRPr lang="en-US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00050" lvl="1" indent="0" algn="just">
              <a:spcBef>
                <a:spcPts val="0"/>
              </a:spcBef>
              <a:spcAft>
                <a:spcPts val="0"/>
              </a:spcAft>
            </a:pPr>
            <a:r>
              <a:rPr lang="en-GB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 primary 20 MHz channel of the shared AP shall be within the BSS operating channel width of the sharing AP.</a:t>
            </a:r>
            <a:endParaRPr lang="en-US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00050" lvl="1" indent="0" algn="just">
              <a:spcBef>
                <a:spcPts val="0"/>
              </a:spcBef>
              <a:spcAft>
                <a:spcPts val="0"/>
              </a:spcAft>
            </a:pPr>
            <a:r>
              <a:rPr lang="en-GB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 primary 20 MHz channel of the sharing AP shall be within the BSS operating channel width of the shared AP. </a:t>
            </a:r>
            <a:endParaRPr lang="en-US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00050" lvl="1" indent="0">
              <a:spcBef>
                <a:spcPts val="0"/>
              </a:spcBef>
              <a:spcAft>
                <a:spcPts val="0"/>
              </a:spcAft>
            </a:pPr>
            <a:r>
              <a:rPr lang="en-GB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[Motion 119]</a:t>
            </a:r>
          </a:p>
          <a:p>
            <a:pPr marL="400050" lvl="1" indent="0">
              <a:spcBef>
                <a:spcPts val="0"/>
              </a:spcBef>
              <a:spcAft>
                <a:spcPts val="0"/>
              </a:spcAft>
            </a:pPr>
            <a:endParaRPr lang="en-US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algn="just">
              <a:spcBef>
                <a:spcPts val="0"/>
              </a:spcBef>
              <a:spcAft>
                <a:spcPts val="0"/>
              </a:spcAft>
            </a:pPr>
            <a:r>
              <a:rPr lang="en-GB" sz="21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802.11be shall define an AP candidate set* as follows:</a:t>
            </a:r>
            <a:endParaRPr lang="en-US" sz="21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00050" lvl="1" indent="0" algn="just">
              <a:spcBef>
                <a:spcPts val="0"/>
              </a:spcBef>
              <a:spcAft>
                <a:spcPts val="0"/>
              </a:spcAft>
            </a:pPr>
            <a:r>
              <a:rPr lang="en-GB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 AP candidate set is a set of APs that can initiate or participate in multi-AP coordination.</a:t>
            </a:r>
            <a:endParaRPr lang="en-US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00050" lvl="1" indent="0" algn="just">
              <a:spcBef>
                <a:spcPts val="0"/>
              </a:spcBef>
              <a:spcAft>
                <a:spcPts val="0"/>
              </a:spcAft>
            </a:pPr>
            <a:r>
              <a:rPr lang="en-GB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 AP in an AP candidate set can participate as a shared AP in multi-AP coordination initiated by a sharing AP in the same AP candidate set.</a:t>
            </a:r>
            <a:endParaRPr lang="en-US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00050" lvl="1" indent="0" algn="just">
              <a:spcBef>
                <a:spcPts val="0"/>
              </a:spcBef>
              <a:spcAft>
                <a:spcPts val="0"/>
              </a:spcAft>
            </a:pPr>
            <a:r>
              <a:rPr lang="en-GB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At least one AP in an AP candidate set shall be capable of being a sharing AP.</a:t>
            </a:r>
            <a:endParaRPr lang="en-US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00050" lvl="1" indent="0" algn="just">
              <a:spcBef>
                <a:spcPts val="0"/>
              </a:spcBef>
              <a:spcAft>
                <a:spcPts val="0"/>
              </a:spcAft>
            </a:pPr>
            <a:r>
              <a:rPr lang="en-GB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NOTE – The name* can be changed. </a:t>
            </a:r>
            <a:endParaRPr lang="en-US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00050" lvl="1" indent="0" algn="just">
              <a:spcBef>
                <a:spcPts val="0"/>
              </a:spcBef>
              <a:spcAft>
                <a:spcPts val="0"/>
              </a:spcAft>
            </a:pPr>
            <a:r>
              <a:rPr lang="en-GB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[Motion 124]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00050" lvl="1" indent="0" algn="r">
              <a:spcBef>
                <a:spcPts val="0"/>
              </a:spcBef>
              <a:spcAft>
                <a:spcPts val="0"/>
              </a:spcAft>
            </a:pPr>
            <a:endParaRPr lang="en-US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00050" lvl="1" indent="0" algn="r">
              <a:spcBef>
                <a:spcPts val="0"/>
              </a:spcBef>
              <a:spcAft>
                <a:spcPts val="0"/>
              </a:spcAft>
            </a:pPr>
            <a:r>
              <a:rPr lang="en-US" sz="16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Source DNC: 20/1935r66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9F71DC7E-28C9-809D-15AB-64D1314BDA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Related Motions from EHT [1]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8612E1-9B8B-6B89-1F46-41FC7032BB1E}"/>
              </a:ext>
            </a:extLst>
          </p:cNvPr>
          <p:cNvSpPr>
            <a:spLocks noGrp="1"/>
          </p:cNvSpPr>
          <p:nvPr>
            <p:ph type="dt" sz="half" idx="10"/>
          </p:nvPr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dirty="0"/>
              <a:t>April 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369FF8-9F4F-9232-A10F-94D74ECCA5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>
            <a:off x="6791201" y="6475413"/>
            <a:ext cx="175272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altLang="ko-KR"/>
              <a:t>Yanjun Sun, Qualcomm Inc.</a:t>
            </a:r>
            <a:endParaRPr lang="en-US" altLang="ko-KR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2C5AC3-46CD-B9FB-A6B9-FB00F4DE4E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24932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70A0B73-8829-1D8E-48FE-22243287BC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09800" y="1752600"/>
            <a:ext cx="7772400" cy="43434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•"/>
              <a:tabLst>
                <a:tab pos="457200" algn="l"/>
              </a:tabLst>
            </a:pPr>
            <a:r>
              <a:rPr lang="en-US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Do you agree that a Multi-AP sounding procedure should be defined for 802.11bn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1997026-FDC9-AA8A-A37E-7C8DB66A74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#1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3CCC36-7891-47D4-5852-1A5A1069E729}"/>
              </a:ext>
            </a:extLst>
          </p:cNvPr>
          <p:cNvSpPr>
            <a:spLocks noGrp="1"/>
          </p:cNvSpPr>
          <p:nvPr>
            <p:ph type="dt" sz="half" idx="10"/>
          </p:nvPr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dirty="0"/>
              <a:t>April 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B148BA-32BA-8081-E913-E604ADA453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>
            <a:off x="6594672" y="6475413"/>
            <a:ext cx="194925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altLang="ko-KR"/>
              <a:t>Abhishek Patil, Qualcomm Inc.</a:t>
            </a:r>
            <a:endParaRPr lang="en-US" altLang="ko-KR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C38567-ADCA-31B8-442D-83690DAF22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8125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70A0B73-8829-1D8E-48FE-22243287BC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09800" y="1752600"/>
            <a:ext cx="7772400" cy="43434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•"/>
              <a:tabLst>
                <a:tab pos="457200" algn="l"/>
              </a:tabLst>
            </a:pPr>
            <a:r>
              <a:rPr lang="en-US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Do you agree that a multi-AP sounding procedure should be defined using the C-TDMA procedure?</a:t>
            </a:r>
            <a:endParaRPr lang="en-US" b="1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1997026-FDC9-AA8A-A37E-7C8DB66A74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#2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3CCC36-7891-47D4-5852-1A5A1069E729}"/>
              </a:ext>
            </a:extLst>
          </p:cNvPr>
          <p:cNvSpPr>
            <a:spLocks noGrp="1"/>
          </p:cNvSpPr>
          <p:nvPr>
            <p:ph type="dt" sz="half" idx="10"/>
          </p:nvPr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dirty="0"/>
              <a:t>April 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B148BA-32BA-8081-E913-E604ADA453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>
            <a:off x="6594672" y="6475413"/>
            <a:ext cx="194925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altLang="ko-KR"/>
              <a:t>Abhishek Patil, Qualcomm Inc.</a:t>
            </a:r>
            <a:endParaRPr lang="en-US" altLang="ko-KR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C38567-ADCA-31B8-442D-83690DAF22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6954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April 2024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Xiaofei Wang (InterDigital)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06B781AF-4CCF-49B0-A572-DE54FBE5D942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7" name="Rectangle 1"/>
          <p:cNvSpPr txBox="1">
            <a:spLocks noChangeArrowheads="1"/>
          </p:cNvSpPr>
          <p:nvPr/>
        </p:nvSpPr>
        <p:spPr bwMode="auto">
          <a:xfrm>
            <a:off x="2265928" y="648199"/>
            <a:ext cx="7772400" cy="1066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kern="0" dirty="0"/>
              <a:t>Abstract</a:t>
            </a: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2247106" y="2276872"/>
            <a:ext cx="7772400" cy="3682752"/>
          </a:xfrm>
          <a:prstGeom prst="rect">
            <a:avLst/>
          </a:prstGeom>
          <a:ln/>
        </p:spPr>
        <p:txBody>
          <a:bodyPr/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kern="0" dirty="0"/>
              <a:t>In this contribution we share some thoughts on multi-AP sounding procedure that is needed for coordinated multi-AP operations.</a:t>
            </a:r>
          </a:p>
        </p:txBody>
      </p:sp>
    </p:spTree>
    <p:extLst>
      <p:ext uri="{BB962C8B-B14F-4D97-AF65-F5344CB8AC3E}">
        <p14:creationId xmlns:p14="http://schemas.microsoft.com/office/powerpoint/2010/main" val="38001460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1" y="347564"/>
            <a:ext cx="7770813" cy="1065213"/>
          </a:xfrm>
        </p:spPr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9217" y="1124743"/>
            <a:ext cx="10351359" cy="5399881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1" dirty="0">
                <a:cs typeface="+mn-cs"/>
              </a:rPr>
              <a:t>Multi-AP has been proposed as a UHR feature, including coordinated operations such as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cs typeface="+mn-cs"/>
              </a:rPr>
              <a:t>Coordinated OFDMA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cs typeface="+mn-cs"/>
              </a:rPr>
              <a:t>Coordinated </a:t>
            </a:r>
            <a:r>
              <a:rPr lang="en-US" sz="1600" dirty="0" err="1">
                <a:cs typeface="+mn-cs"/>
              </a:rPr>
              <a:t>rTWT</a:t>
            </a:r>
            <a:r>
              <a:rPr lang="en-US" sz="1600" dirty="0">
                <a:cs typeface="+mn-cs"/>
              </a:rPr>
              <a:t>/TWT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cs typeface="+mn-cs"/>
              </a:rPr>
              <a:t>Coordinated spatial reuse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cs typeface="+mn-cs"/>
              </a:rPr>
              <a:t>Coordinated beamforming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cs typeface="+mn-cs"/>
              </a:rPr>
              <a:t>Joint transmission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1" dirty="0">
                <a:cs typeface="+mn-cs"/>
              </a:rPr>
              <a:t>These multi-AP operations requires participating APs and STAs to know channel conditions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cs typeface="+mn-cs"/>
              </a:rPr>
              <a:t>Between neighboring APs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cs typeface="+mn-cs"/>
              </a:rPr>
              <a:t>Between STAs and neighboring APs and STAs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Multi-AP sounding procedure can provide the needed information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cs typeface="+mn-cs"/>
              </a:rPr>
              <a:t>Different multi-AP operations requires different levels of details of channel conditions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cs typeface="+mn-cs"/>
              </a:rPr>
              <a:t>Coordinated TDMA requires the least amount of channel information (e.g., APs need to be in range)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cs typeface="+mn-cs"/>
              </a:rPr>
              <a:t>Coordinated TDMA/OFDMA/TWT/SR may just require SNR feedback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cs typeface="+mn-cs"/>
              </a:rPr>
              <a:t>Coordinated BF/JT requires more detailed channel information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In this contribution, we present some thoughts on multi-AP sounding procedures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sz="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Xiaofei Wang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1714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0593" y="508985"/>
            <a:ext cx="7770813" cy="1065213"/>
          </a:xfrm>
        </p:spPr>
        <p:txBody>
          <a:bodyPr/>
          <a:lstStyle/>
          <a:p>
            <a:r>
              <a:rPr lang="en-US" dirty="0"/>
              <a:t>Multi-AP Sounding Procedures: leveraging C-TDMA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7408" y="1574198"/>
            <a:ext cx="10622376" cy="4383838"/>
          </a:xfrm>
        </p:spPr>
        <p:txBody>
          <a:bodyPr/>
          <a:lstStyle/>
          <a:p>
            <a:pPr marL="914400" lvl="2" indent="0"/>
            <a:endParaRPr lang="en-US" sz="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b="1" dirty="0">
                <a:cs typeface="+mn-cs"/>
              </a:rPr>
              <a:t>C-TDMA has been discussed as an EHT/UHR feature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200" b="1" dirty="0">
                <a:cs typeface="+mn-cs"/>
              </a:rPr>
              <a:t>C-TDMA allows a number of neighboring APs to transmit or trigger transmissions from their associated STAs to transmit consecutively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1800" b="1" dirty="0">
                <a:cs typeface="+mn-cs"/>
              </a:rPr>
              <a:t>Suitable for sounding frames transmission and for sounding feedback polling</a:t>
            </a:r>
            <a:endParaRPr lang="en-US" sz="1800" dirty="0">
              <a:cs typeface="+mn-cs"/>
            </a:endParaRPr>
          </a:p>
          <a:p>
            <a:pPr lvl="2">
              <a:buFont typeface="Arial" panose="020B0604020202020204" pitchFamily="34" charset="0"/>
              <a:buChar char="•"/>
            </a:pPr>
            <a:endParaRPr lang="en-US" sz="2200" b="1" dirty="0">
              <a:cs typeface="+mn-cs"/>
            </a:endParaRP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200" b="1" dirty="0">
                <a:cs typeface="+mn-cs"/>
              </a:rPr>
              <a:t>In addition, C-TDMA requires very limited channel information between OBSS STAs (e.g., just APs need to be within range of each other)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2000" b="1" dirty="0">
                <a:cs typeface="+mn-cs"/>
              </a:rPr>
              <a:t>Hence C-TDMA does not require multi-AP sounding results first </a:t>
            </a:r>
            <a:r>
              <a:rPr lang="en-US" sz="2000" b="1">
                <a:cs typeface="+mn-cs"/>
              </a:rPr>
              <a:t>to function</a:t>
            </a:r>
            <a:endParaRPr lang="en-US" sz="2000" b="1" dirty="0">
              <a:cs typeface="+mn-cs"/>
            </a:endParaRPr>
          </a:p>
          <a:p>
            <a:pPr lvl="2">
              <a:buFont typeface="Arial" panose="020B0604020202020204" pitchFamily="34" charset="0"/>
              <a:buChar char="•"/>
            </a:pPr>
            <a:endParaRPr lang="en-US" sz="2200" b="1" dirty="0">
              <a:cs typeface="+mn-cs"/>
            </a:endParaRP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200" b="1" dirty="0">
                <a:cs typeface="+mn-cs"/>
              </a:rPr>
              <a:t>Multi-AP sounding procedure can leverage C-TDMA procedure for efficient collection of channel information</a:t>
            </a:r>
            <a:endParaRPr lang="en-US" sz="2000" dirty="0">
              <a:cs typeface="+mn-cs"/>
            </a:endParaRPr>
          </a:p>
          <a:p>
            <a:pPr lvl="2">
              <a:buFont typeface="Arial" panose="020B0604020202020204" pitchFamily="34" charset="0"/>
              <a:buChar char="•"/>
            </a:pPr>
            <a:endParaRPr lang="en-US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Xiaofei Wang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338823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1" y="347564"/>
            <a:ext cx="8278687" cy="1065213"/>
          </a:xfrm>
        </p:spPr>
        <p:txBody>
          <a:bodyPr/>
          <a:lstStyle/>
          <a:p>
            <a:r>
              <a:rPr lang="en-US" dirty="0"/>
              <a:t>Review of C-TDMA Procedure (1)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9471" y="1124744"/>
            <a:ext cx="6642673" cy="4833292"/>
          </a:xfrm>
        </p:spPr>
        <p:txBody>
          <a:bodyPr/>
          <a:lstStyle/>
          <a:p>
            <a:pPr marL="914400" lvl="2" indent="0"/>
            <a:endParaRPr lang="en-US" sz="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b="1" dirty="0">
                <a:cs typeface="+mn-cs"/>
              </a:rPr>
              <a:t>There are two proposals for C-TDMA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b="1" dirty="0">
                <a:cs typeface="+mn-cs"/>
              </a:rPr>
              <a:t>C-TDMA Option 1: </a:t>
            </a:r>
            <a:r>
              <a:rPr lang="en-US" sz="2400" dirty="0">
                <a:cs typeface="+mn-cs"/>
              </a:rPr>
              <a:t>Original C-OFDMA proposal for 802.11be [2]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sz="2200" dirty="0">
              <a:cs typeface="+mn-cs"/>
            </a:endParaRPr>
          </a:p>
          <a:p>
            <a:pPr lvl="2">
              <a:buFont typeface="Arial" panose="020B0604020202020204" pitchFamily="34" charset="0"/>
              <a:buChar char="•"/>
            </a:pPr>
            <a:endParaRPr lang="en-US" sz="2200" dirty="0">
              <a:cs typeface="+mn-cs"/>
            </a:endParaRPr>
          </a:p>
          <a:p>
            <a:pPr lvl="2">
              <a:buFont typeface="Arial" panose="020B0604020202020204" pitchFamily="34" charset="0"/>
              <a:buChar char="•"/>
            </a:pPr>
            <a:endParaRPr lang="en-US" sz="2200" dirty="0">
              <a:cs typeface="+mn-cs"/>
            </a:endParaRP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200" dirty="0">
                <a:cs typeface="+mn-cs"/>
              </a:rPr>
              <a:t>If no frequency resource sharing, it becomes C-TDMA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200" dirty="0">
                <a:cs typeface="+mn-cs"/>
              </a:rPr>
              <a:t>Sharing AP uses CTI to indicate shared TXOP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200" dirty="0">
                <a:cs typeface="+mn-cs"/>
              </a:rPr>
              <a:t>Sharing AP uses CTAS to indicate AP TX schedule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200" dirty="0">
                <a:cs typeface="+mn-cs"/>
              </a:rPr>
              <a:t>Shared APs to use CTLS to announce local schedule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Xiaofei Wang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2024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438639D-A26F-46B9-A230-EDA59B3912E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30585" y="2636912"/>
            <a:ext cx="4880444" cy="108204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E63EF41C-5CDD-4C09-A3BD-D728971D2DE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25625" y="2644732"/>
            <a:ext cx="4482289" cy="2081349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294B19BE-D2FA-4DAA-8EC7-4863EB689619}"/>
              </a:ext>
            </a:extLst>
          </p:cNvPr>
          <p:cNvSpPr txBox="1"/>
          <p:nvPr/>
        </p:nvSpPr>
        <p:spPr>
          <a:xfrm>
            <a:off x="7968208" y="5038771"/>
            <a:ext cx="3183307" cy="95410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1400" i="1" dirty="0"/>
              <a:t>CTI: CAP TXOP Indication frame</a:t>
            </a:r>
          </a:p>
          <a:p>
            <a:pPr algn="just"/>
            <a:r>
              <a:rPr lang="en-US" sz="1400" i="1" dirty="0"/>
              <a:t>CTR: CAP TXOP Request frame</a:t>
            </a:r>
          </a:p>
          <a:p>
            <a:pPr algn="just"/>
            <a:r>
              <a:rPr lang="en-US" sz="1400" i="1" dirty="0"/>
              <a:t>CTAS: CAP TXOP AP Schedule frame</a:t>
            </a:r>
          </a:p>
          <a:p>
            <a:pPr algn="just"/>
            <a:r>
              <a:rPr lang="en-US" sz="1400" i="1" dirty="0"/>
              <a:t>CTLS: CAP TXOP Local Schedule frame</a:t>
            </a:r>
          </a:p>
        </p:txBody>
      </p:sp>
    </p:spTree>
    <p:extLst>
      <p:ext uri="{BB962C8B-B14F-4D97-AF65-F5344CB8AC3E}">
        <p14:creationId xmlns:p14="http://schemas.microsoft.com/office/powerpoint/2010/main" val="11061212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1" y="347564"/>
            <a:ext cx="8278687" cy="1065213"/>
          </a:xfrm>
        </p:spPr>
        <p:txBody>
          <a:bodyPr/>
          <a:lstStyle/>
          <a:p>
            <a:r>
              <a:rPr lang="en-US" dirty="0"/>
              <a:t>Review of C-TDMA Procedure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9471" y="1124744"/>
            <a:ext cx="10622376" cy="4833292"/>
          </a:xfrm>
        </p:spPr>
        <p:txBody>
          <a:bodyPr/>
          <a:lstStyle/>
          <a:p>
            <a:pPr marL="914400" lvl="2" indent="0"/>
            <a:endParaRPr lang="en-US" sz="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b="1" dirty="0">
                <a:cs typeface="+mn-cs"/>
              </a:rPr>
              <a:t>C-TDMA Option 2: </a:t>
            </a:r>
            <a:r>
              <a:rPr lang="en-US" sz="2400" dirty="0">
                <a:cs typeface="+mn-cs"/>
              </a:rPr>
              <a:t>extending MU-RTS TXOP Sharing Procedure, e.g., [3][4]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sz="2200" dirty="0">
              <a:cs typeface="+mn-cs"/>
            </a:endParaRPr>
          </a:p>
          <a:p>
            <a:pPr lvl="2">
              <a:buFont typeface="Arial" panose="020B0604020202020204" pitchFamily="34" charset="0"/>
              <a:buChar char="•"/>
            </a:pPr>
            <a:endParaRPr lang="en-US" sz="2200" dirty="0">
              <a:cs typeface="+mn-cs"/>
            </a:endParaRPr>
          </a:p>
          <a:p>
            <a:pPr lvl="2">
              <a:buFont typeface="Arial" panose="020B0604020202020204" pitchFamily="34" charset="0"/>
              <a:buChar char="•"/>
            </a:pPr>
            <a:endParaRPr lang="en-US" sz="2200" dirty="0">
              <a:cs typeface="+mn-cs"/>
            </a:endParaRPr>
          </a:p>
          <a:p>
            <a:pPr lvl="2">
              <a:buFont typeface="Arial" panose="020B0604020202020204" pitchFamily="34" charset="0"/>
              <a:buChar char="•"/>
            </a:pPr>
            <a:endParaRPr lang="en-US" sz="2200" dirty="0">
              <a:cs typeface="+mn-cs"/>
            </a:endParaRPr>
          </a:p>
          <a:p>
            <a:pPr lvl="2">
              <a:buFont typeface="Arial" panose="020B0604020202020204" pitchFamily="34" charset="0"/>
              <a:buChar char="•"/>
            </a:pPr>
            <a:endParaRPr lang="en-US" sz="2200" dirty="0">
              <a:cs typeface="+mn-cs"/>
            </a:endParaRPr>
          </a:p>
          <a:p>
            <a:pPr lvl="2">
              <a:buFont typeface="Arial" panose="020B0604020202020204" pitchFamily="34" charset="0"/>
              <a:buChar char="•"/>
            </a:pPr>
            <a:endParaRPr lang="en-US" sz="2200" dirty="0">
              <a:cs typeface="+mn-cs"/>
            </a:endParaRPr>
          </a:p>
          <a:p>
            <a:pPr lvl="2">
              <a:buFont typeface="Arial" panose="020B0604020202020204" pitchFamily="34" charset="0"/>
              <a:buChar char="•"/>
            </a:pPr>
            <a:endParaRPr lang="en-US" sz="2200" dirty="0">
              <a:cs typeface="+mn-cs"/>
            </a:endParaRPr>
          </a:p>
          <a:p>
            <a:pPr lvl="2">
              <a:buFont typeface="Arial" panose="020B0604020202020204" pitchFamily="34" charset="0"/>
              <a:buChar char="•"/>
            </a:pPr>
            <a:endParaRPr lang="en-US" sz="2200" dirty="0">
              <a:cs typeface="+mn-cs"/>
            </a:endParaRP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200" dirty="0">
                <a:cs typeface="+mn-cs"/>
              </a:rPr>
              <a:t>Extending MU-RTS TXOP sharing, which is currently defined between an AP and a non-AP STA, to between AP to AP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Xiaofei Wang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2024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94878A8-12AF-7082-0C74-A164052055C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487488" y="2302209"/>
            <a:ext cx="9067149" cy="22069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50970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31504" y="361083"/>
            <a:ext cx="9162046" cy="1065213"/>
          </a:xfrm>
        </p:spPr>
        <p:txBody>
          <a:bodyPr/>
          <a:lstStyle/>
          <a:p>
            <a:r>
              <a:rPr lang="en-US" dirty="0"/>
              <a:t>Multi-AP Sounding Procedure using C-TDMA (1)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9471" y="1124744"/>
            <a:ext cx="10622376" cy="4833292"/>
          </a:xfrm>
        </p:spPr>
        <p:txBody>
          <a:bodyPr/>
          <a:lstStyle/>
          <a:p>
            <a:pPr marL="914400" lvl="2" indent="0"/>
            <a:endParaRPr lang="en-US" sz="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b="1" dirty="0">
                <a:cs typeface="+mn-cs"/>
              </a:rPr>
              <a:t>Both approaches of C-TDMA can be used to define a multi-AP sounding procedure with sufficient modifications: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b="1" dirty="0">
                <a:cs typeface="+mn-cs"/>
              </a:rPr>
              <a:t>C-TDMA Option 1: original C-OFDMA proposal for 11be [2]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>
                <a:cs typeface="+mn-cs"/>
              </a:rPr>
              <a:t>Multi-AP sounding procedure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dirty="0">
              <a:cs typeface="+mn-cs"/>
            </a:endParaRPr>
          </a:p>
          <a:p>
            <a:pPr lvl="2">
              <a:buFont typeface="Arial" panose="020B0604020202020204" pitchFamily="34" charset="0"/>
              <a:buChar char="•"/>
            </a:pPr>
            <a:endParaRPr lang="en-US" dirty="0">
              <a:cs typeface="+mn-cs"/>
            </a:endParaRPr>
          </a:p>
          <a:p>
            <a:pPr lvl="2">
              <a:buFont typeface="Arial" panose="020B0604020202020204" pitchFamily="34" charset="0"/>
              <a:buChar char="•"/>
            </a:pPr>
            <a:endParaRPr lang="en-US" dirty="0">
              <a:cs typeface="+mn-cs"/>
            </a:endParaRPr>
          </a:p>
          <a:p>
            <a:pPr lvl="2">
              <a:buFont typeface="Arial" panose="020B0604020202020204" pitchFamily="34" charset="0"/>
              <a:buChar char="•"/>
            </a:pPr>
            <a:endParaRPr lang="en-US" dirty="0">
              <a:cs typeface="+mn-cs"/>
            </a:endParaRPr>
          </a:p>
          <a:p>
            <a:pPr lvl="2">
              <a:buFont typeface="Arial" panose="020B0604020202020204" pitchFamily="34" charset="0"/>
              <a:buChar char="•"/>
            </a:pPr>
            <a:endParaRPr lang="en-US" dirty="0">
              <a:cs typeface="+mn-cs"/>
            </a:endParaRPr>
          </a:p>
          <a:p>
            <a:pPr lvl="2">
              <a:buFont typeface="Arial" panose="020B0604020202020204" pitchFamily="34" charset="0"/>
              <a:buChar char="•"/>
            </a:pPr>
            <a:endParaRPr lang="en-US" dirty="0">
              <a:cs typeface="+mn-cs"/>
            </a:endParaRPr>
          </a:p>
          <a:p>
            <a:pPr lvl="2">
              <a:buFont typeface="Arial" panose="020B0604020202020204" pitchFamily="34" charset="0"/>
              <a:buChar char="•"/>
            </a:pPr>
            <a:endParaRPr lang="en-US" dirty="0">
              <a:cs typeface="+mn-cs"/>
            </a:endParaRPr>
          </a:p>
          <a:p>
            <a:pPr lvl="2">
              <a:buFont typeface="Arial" panose="020B0604020202020204" pitchFamily="34" charset="0"/>
              <a:buChar char="•"/>
            </a:pPr>
            <a:endParaRPr lang="en-US" dirty="0">
              <a:cs typeface="+mn-cs"/>
            </a:endParaRPr>
          </a:p>
          <a:p>
            <a:pPr lvl="2">
              <a:buFont typeface="Arial" panose="020B0604020202020204" pitchFamily="34" charset="0"/>
              <a:buChar char="•"/>
            </a:pPr>
            <a:endParaRPr lang="en-US" dirty="0">
              <a:cs typeface="+mn-cs"/>
            </a:endParaRP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>
                <a:cs typeface="+mn-cs"/>
              </a:rPr>
              <a:t>CTAS can also be a newly defined multi-AP NDPA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>
                <a:cs typeface="+mn-cs"/>
              </a:rPr>
              <a:t>High level directional presentation only, some details are missing (e.g., TXOP return step)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dirty="0">
              <a:cs typeface="+mn-cs"/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sz="2200" b="1" dirty="0">
              <a:cs typeface="+mn-cs"/>
            </a:endParaRPr>
          </a:p>
          <a:p>
            <a:pPr lvl="2">
              <a:buFont typeface="Arial" panose="020B0604020202020204" pitchFamily="34" charset="0"/>
              <a:buChar char="•"/>
            </a:pPr>
            <a:endParaRPr lang="en-US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Xiaofei Wang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2024</a:t>
            </a:r>
            <a:endParaRPr lang="en-GB" dirty="0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52E373E-A8EB-BF41-AFAD-9980C4BA49D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41271" y="3212976"/>
            <a:ext cx="5438775" cy="2409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99685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31504" y="361083"/>
            <a:ext cx="9162046" cy="1065213"/>
          </a:xfrm>
        </p:spPr>
        <p:txBody>
          <a:bodyPr/>
          <a:lstStyle/>
          <a:p>
            <a:r>
              <a:rPr lang="en-US" dirty="0"/>
              <a:t>Multi-AP Sounding Procedure using C-TDMA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9471" y="1124744"/>
            <a:ext cx="10622376" cy="4833292"/>
          </a:xfrm>
        </p:spPr>
        <p:txBody>
          <a:bodyPr/>
          <a:lstStyle/>
          <a:p>
            <a:pPr marL="914400" lvl="2" indent="0"/>
            <a:endParaRPr lang="en-US" sz="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b="1" dirty="0">
                <a:cs typeface="+mn-cs"/>
              </a:rPr>
              <a:t>C-TDMA Option 1: original C-OFDMA proposal for 11be [2]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>
                <a:cs typeface="+mn-cs"/>
              </a:rPr>
              <a:t>Multi-AP sounding feedback procedure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dirty="0">
              <a:cs typeface="+mn-cs"/>
            </a:endParaRPr>
          </a:p>
          <a:p>
            <a:pPr lvl="2">
              <a:buFont typeface="Arial" panose="020B0604020202020204" pitchFamily="34" charset="0"/>
              <a:buChar char="•"/>
            </a:pPr>
            <a:endParaRPr lang="en-US" dirty="0">
              <a:cs typeface="+mn-cs"/>
            </a:endParaRPr>
          </a:p>
          <a:p>
            <a:pPr lvl="2">
              <a:buFont typeface="Arial" panose="020B0604020202020204" pitchFamily="34" charset="0"/>
              <a:buChar char="•"/>
            </a:pPr>
            <a:endParaRPr lang="en-US" dirty="0">
              <a:cs typeface="+mn-cs"/>
            </a:endParaRPr>
          </a:p>
          <a:p>
            <a:pPr lvl="2">
              <a:buFont typeface="Arial" panose="020B0604020202020204" pitchFamily="34" charset="0"/>
              <a:buChar char="•"/>
            </a:pPr>
            <a:endParaRPr lang="en-US" dirty="0">
              <a:cs typeface="+mn-cs"/>
            </a:endParaRPr>
          </a:p>
          <a:p>
            <a:pPr lvl="2">
              <a:buFont typeface="Arial" panose="020B0604020202020204" pitchFamily="34" charset="0"/>
              <a:buChar char="•"/>
            </a:pPr>
            <a:endParaRPr lang="en-US" dirty="0">
              <a:cs typeface="+mn-cs"/>
            </a:endParaRPr>
          </a:p>
          <a:p>
            <a:pPr lvl="2">
              <a:buFont typeface="Arial" panose="020B0604020202020204" pitchFamily="34" charset="0"/>
              <a:buChar char="•"/>
            </a:pPr>
            <a:endParaRPr lang="en-US" dirty="0">
              <a:cs typeface="+mn-cs"/>
            </a:endParaRPr>
          </a:p>
          <a:p>
            <a:pPr lvl="2">
              <a:buFont typeface="Arial" panose="020B0604020202020204" pitchFamily="34" charset="0"/>
              <a:buChar char="•"/>
            </a:pPr>
            <a:endParaRPr lang="en-US" dirty="0">
              <a:cs typeface="+mn-cs"/>
            </a:endParaRPr>
          </a:p>
          <a:p>
            <a:pPr lvl="2">
              <a:buFont typeface="Arial" panose="020B0604020202020204" pitchFamily="34" charset="0"/>
              <a:buChar char="•"/>
            </a:pPr>
            <a:endParaRPr lang="en-US" dirty="0">
              <a:cs typeface="+mn-cs"/>
            </a:endParaRPr>
          </a:p>
          <a:p>
            <a:pPr lvl="2">
              <a:buFont typeface="Arial" panose="020B0604020202020204" pitchFamily="34" charset="0"/>
              <a:buChar char="•"/>
            </a:pPr>
            <a:endParaRPr lang="en-US" dirty="0">
              <a:cs typeface="+mn-cs"/>
            </a:endParaRPr>
          </a:p>
          <a:p>
            <a:pPr lvl="2">
              <a:buFont typeface="Arial" panose="020B0604020202020204" pitchFamily="34" charset="0"/>
              <a:buChar char="•"/>
            </a:pPr>
            <a:endParaRPr lang="en-US" dirty="0">
              <a:cs typeface="+mn-cs"/>
            </a:endParaRPr>
          </a:p>
          <a:p>
            <a:pPr lvl="2">
              <a:buFont typeface="Arial" panose="020B0604020202020204" pitchFamily="34" charset="0"/>
              <a:buChar char="•"/>
            </a:pPr>
            <a:endParaRPr lang="en-US" dirty="0">
              <a:cs typeface="+mn-cs"/>
            </a:endParaRP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>
                <a:cs typeface="+mn-cs"/>
              </a:rPr>
              <a:t>Issues to consider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dirty="0">
                <a:cs typeface="+mn-cs"/>
              </a:rPr>
              <a:t>Signaling to indicate MAP sounding/feedback: mandating shared APs’ behaviors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dirty="0">
              <a:cs typeface="+mn-cs"/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sz="2200" b="1" dirty="0">
              <a:cs typeface="+mn-cs"/>
            </a:endParaRPr>
          </a:p>
          <a:p>
            <a:pPr lvl="2">
              <a:buFont typeface="Arial" panose="020B0604020202020204" pitchFamily="34" charset="0"/>
              <a:buChar char="•"/>
            </a:pPr>
            <a:endParaRPr lang="en-US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Xiaofei Wang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2024</a:t>
            </a:r>
            <a:endParaRPr lang="en-GB" dirty="0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C91BC752-19B6-22BE-96E3-9D8F5EAECB6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16779" y="2060848"/>
            <a:ext cx="6257925" cy="3762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02935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31504" y="361083"/>
            <a:ext cx="9162046" cy="1065213"/>
          </a:xfrm>
        </p:spPr>
        <p:txBody>
          <a:bodyPr/>
          <a:lstStyle/>
          <a:p>
            <a:r>
              <a:rPr lang="en-US" dirty="0"/>
              <a:t>Multi-AP Sounding Procedure using C-TDMA (3)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9471" y="1124744"/>
            <a:ext cx="10622376" cy="4833292"/>
          </a:xfrm>
        </p:spPr>
        <p:txBody>
          <a:bodyPr/>
          <a:lstStyle/>
          <a:p>
            <a:pPr lvl="1">
              <a:buFont typeface="Arial" panose="020B0604020202020204" pitchFamily="34" charset="0"/>
              <a:buChar char="•"/>
            </a:pPr>
            <a:r>
              <a:rPr lang="en-US" sz="2200" b="1" dirty="0">
                <a:cs typeface="+mn-cs"/>
              </a:rPr>
              <a:t>C-TDMA Option 2: Extending MU-RTX TXOP Sharing to AP to AP, e.g.,  [3][4]</a:t>
            </a:r>
            <a:endParaRPr lang="en-US" dirty="0">
              <a:cs typeface="+mn-cs"/>
            </a:endParaRPr>
          </a:p>
          <a:p>
            <a:pPr lvl="2">
              <a:buFont typeface="Arial" panose="020B0604020202020204" pitchFamily="34" charset="0"/>
              <a:buChar char="•"/>
            </a:pPr>
            <a:endParaRPr lang="en-US" sz="2200" dirty="0"/>
          </a:p>
          <a:p>
            <a:pPr lvl="2">
              <a:buFont typeface="Arial" panose="020B0604020202020204" pitchFamily="34" charset="0"/>
              <a:buChar char="•"/>
            </a:pPr>
            <a:endParaRPr lang="en-US" sz="2200" dirty="0"/>
          </a:p>
          <a:p>
            <a:pPr lvl="2">
              <a:buFont typeface="Arial" panose="020B0604020202020204" pitchFamily="34" charset="0"/>
              <a:buChar char="•"/>
            </a:pPr>
            <a:endParaRPr lang="en-US" sz="2200" dirty="0"/>
          </a:p>
          <a:p>
            <a:pPr lvl="2">
              <a:buFont typeface="Arial" panose="020B0604020202020204" pitchFamily="34" charset="0"/>
              <a:buChar char="•"/>
            </a:pPr>
            <a:endParaRPr lang="en-US" sz="2200" dirty="0"/>
          </a:p>
          <a:p>
            <a:pPr lvl="2">
              <a:buFont typeface="Arial" panose="020B0604020202020204" pitchFamily="34" charset="0"/>
              <a:buChar char="•"/>
            </a:pPr>
            <a:endParaRPr lang="en-US" sz="2200" dirty="0"/>
          </a:p>
          <a:p>
            <a:pPr lvl="2">
              <a:buFont typeface="Arial" panose="020B0604020202020204" pitchFamily="34" charset="0"/>
              <a:buChar char="•"/>
            </a:pPr>
            <a:endParaRPr lang="en-US" sz="2200" dirty="0"/>
          </a:p>
          <a:p>
            <a:pPr lvl="2">
              <a:buFont typeface="Arial" panose="020B0604020202020204" pitchFamily="34" charset="0"/>
              <a:buChar char="•"/>
            </a:pPr>
            <a:endParaRPr lang="en-US" sz="2200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Issues to consider: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dirty="0"/>
              <a:t>Additional indication of sounding: mandating shared AP’s behavior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dirty="0"/>
              <a:t>Using this approach is beneficial to legacy STA, but do we need to consider legacy STA in the inter-AP TXOP sharing case?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dirty="0"/>
              <a:t>Using CTS, it is not clear which APs responded; suitable for sharing TXOP with just 1 AP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Xiaofei Wang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2024</a:t>
            </a:r>
            <a:endParaRPr lang="en-GB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600F8756-A6B2-B48E-9DBC-B1A700933EE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79371" y="1774304"/>
            <a:ext cx="5362575" cy="259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36453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11-14-xxxx-00-00ax_Overhead_Analysis_Draft.potx" id="{58D38F92-CE47-49A6-8D55-B6F683F34CA5}" vid="{B11CDA16-73AE-4FE4-927E-073FD3DED5C1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1D820705B85C04E9444D684292CAAA3" ma:contentTypeVersion="16" ma:contentTypeDescription="Create a new document." ma:contentTypeScope="" ma:versionID="6666871dc7110a63c7a7b450020270ec">
  <xsd:schema xmlns:xsd="http://www.w3.org/2001/XMLSchema" xmlns:xs="http://www.w3.org/2001/XMLSchema" xmlns:p="http://schemas.microsoft.com/office/2006/metadata/properties" xmlns:ns2="e3424205-c870-41b8-8c6f-b833c5b04d9f" xmlns:ns3="9dae37dc-1963-4192-976e-711db4d08a86" targetNamespace="http://schemas.microsoft.com/office/2006/metadata/properties" ma:root="true" ma:fieldsID="3ed1c42fc11e7b26f2a5a195d50d612d" ns2:_="" ns3:_="">
    <xsd:import namespace="e3424205-c870-41b8-8c6f-b833c5b04d9f"/>
    <xsd:import namespace="9dae37dc-1963-4192-976e-711db4d08a8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LengthInSeconds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3424205-c870-41b8-8c6f-b833c5b04d9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16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8" nillable="true" ma:taxonomy="true" ma:internalName="lcf76f155ced4ddcb4097134ff3c332f" ma:taxonomyFieldName="MediaServiceImageTags" ma:displayName="Image Tags" ma:readOnly="false" ma:fieldId="{5cf76f15-5ced-4ddc-b409-7134ff3c332f}" ma:taxonomyMulti="true" ma:sspId="5d049dfe-3525-43e5-8f81-1f102b2aa2d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2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ae37dc-1963-4192-976e-711db4d08a86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9" nillable="true" ma:displayName="Taxonomy Catch All Column" ma:hidden="true" ma:list="{f9b894c3-ae8d-4531-bf40-70742ed1faae}" ma:internalName="TaxCatchAll" ma:showField="CatchAllData" ma:web="9dae37dc-1963-4192-976e-711db4d08a8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e3424205-c870-41b8-8c6f-b833c5b04d9f">
      <Terms xmlns="http://schemas.microsoft.com/office/infopath/2007/PartnerControls"/>
    </lcf76f155ced4ddcb4097134ff3c332f>
    <TaxCatchAll xmlns="9dae37dc-1963-4192-976e-711db4d08a86" xsi:nil="true"/>
    <SharedWithUsers xmlns="9dae37dc-1963-4192-976e-711db4d08a86">
      <UserInfo>
        <DisplayName>Mahmoud Kamel</DisplayName>
        <AccountId>15</AccountId>
        <AccountType/>
      </UserInfo>
      <UserInfo>
        <DisplayName>Rui Yang</DisplayName>
        <AccountId>4</AccountId>
        <AccountType/>
      </UserInfo>
      <UserInfo>
        <DisplayName>Joseph Levy</DisplayName>
        <AccountId>11</AccountId>
        <AccountType/>
      </UserInfo>
      <UserInfo>
        <DisplayName>Hanqing Lou</DisplayName>
        <AccountId>12</AccountId>
        <AccountType/>
      </UserInfo>
      <UserInfo>
        <DisplayName>Xiaofei Wang</DisplayName>
        <AccountId>10</AccountId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53A2646E-62E3-4149-BBD2-CBA4DEF1368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89101A0-A6D4-4C00-8308-1A9E975581C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3424205-c870-41b8-8c6f-b833c5b04d9f"/>
    <ds:schemaRef ds:uri="9dae37dc-1963-4192-976e-711db4d08a8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49B6FD7-A7EF-4FFA-B3AA-4E285A044B96}">
  <ds:schemaRefs>
    <ds:schemaRef ds:uri="http://schemas.microsoft.com/office/2006/metadata/properties"/>
    <ds:schemaRef ds:uri="http://purl.org/dc/elements/1.1/"/>
    <ds:schemaRef ds:uri="http://schemas.openxmlformats.org/package/2006/metadata/core-properties"/>
    <ds:schemaRef ds:uri="e3424205-c870-41b8-8c6f-b833c5b04d9f"/>
    <ds:schemaRef ds:uri="http://schemas.microsoft.com/office/2006/documentManagement/types"/>
    <ds:schemaRef ds:uri="http://www.w3.org/XML/1998/namespace"/>
    <ds:schemaRef ds:uri="http://schemas.microsoft.com/office/infopath/2007/PartnerControls"/>
    <ds:schemaRef ds:uri="9dae37dc-1963-4192-976e-711db4d08a86"/>
    <ds:schemaRef ds:uri="http://purl.org/dc/dcmitype/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48901</TotalTime>
  <Words>1317</Words>
  <Application>Microsoft Office PowerPoint</Application>
  <PresentationFormat>Widescreen</PresentationFormat>
  <Paragraphs>244</Paragraphs>
  <Slides>14</Slides>
  <Notes>12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2" baseType="lpstr">
      <vt:lpstr>Arial Unicode MS</vt:lpstr>
      <vt:lpstr>Arial</vt:lpstr>
      <vt:lpstr>Calibri</vt:lpstr>
      <vt:lpstr>Calibri Light</vt:lpstr>
      <vt:lpstr>Times New Roman</vt:lpstr>
      <vt:lpstr>Office Theme</vt:lpstr>
      <vt:lpstr>Custom Design</vt:lpstr>
      <vt:lpstr>Document</vt:lpstr>
      <vt:lpstr>Multi-AP Sounding</vt:lpstr>
      <vt:lpstr>PowerPoint Presentation</vt:lpstr>
      <vt:lpstr>Introduction</vt:lpstr>
      <vt:lpstr>Multi-AP Sounding Procedures: leveraging C-TDMA</vt:lpstr>
      <vt:lpstr>Review of C-TDMA Procedure (1)</vt:lpstr>
      <vt:lpstr>Review of C-TDMA Procedure (2)</vt:lpstr>
      <vt:lpstr>Multi-AP Sounding Procedure using C-TDMA (1)</vt:lpstr>
      <vt:lpstr>Multi-AP Sounding Procedure using C-TDMA (2)</vt:lpstr>
      <vt:lpstr>Multi-AP Sounding Procedure using C-TDMA (3)</vt:lpstr>
      <vt:lpstr>Conclusions</vt:lpstr>
      <vt:lpstr>PowerPoint Presentation</vt:lpstr>
      <vt:lpstr>Related Motions from EHT [1]</vt:lpstr>
      <vt:lpstr>SP #1</vt:lpstr>
      <vt:lpstr>SP #2</vt:lpstr>
    </vt:vector>
  </TitlesOfParts>
  <Company>InterDigital Communication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Discussion on Multi-link Operations</dc:title>
  <dc:creator>Xiaofei.Wang@InterDigital.com</dc:creator>
  <cp:lastModifiedBy>Xiaofei Wang</cp:lastModifiedBy>
  <cp:revision>344</cp:revision>
  <cp:lastPrinted>1601-01-01T00:00:00Z</cp:lastPrinted>
  <dcterms:created xsi:type="dcterms:W3CDTF">2014-04-14T10:59:07Z</dcterms:created>
  <dcterms:modified xsi:type="dcterms:W3CDTF">2024-05-11T03:19:37Z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0x01010061D820705B85C04E9444D684292CAAA3</vt:lpwstr>
  </property>
  <property fmtid="{D5CDD505-2E9C-101B-9397-08002B2CF9AE}" pid="3" name="MSIP_Label_4d2f777e-4347-4fc6-823a-b44ab313546a_ActionId">
    <vt:lpwstr>b357d9c3-fded-41a3-8868-640e9805cba2</vt:lpwstr>
  </property>
  <property fmtid="{D5CDD505-2E9C-101B-9397-08002B2CF9AE}" pid="4" name="MSIP_Label_4d2f777e-4347-4fc6-823a-b44ab313546a_ContentBits">
    <vt:lpwstr>0</vt:lpwstr>
  </property>
  <property fmtid="{D5CDD505-2E9C-101B-9397-08002B2CF9AE}" pid="5" name="MediaServiceImageTags">
    <vt:lpwstr/>
  </property>
  <property fmtid="{D5CDD505-2E9C-101B-9397-08002B2CF9AE}" pid="6" name="MSIP_Label_4d2f777e-4347-4fc6-823a-b44ab313546a_SiteId">
    <vt:lpwstr>e351b779-f6d5-4e50-8568-80e922d180ae</vt:lpwstr>
  </property>
  <property fmtid="{D5CDD505-2E9C-101B-9397-08002B2CF9AE}" pid="7" name="MSIP_Label_4d2f777e-4347-4fc6-823a-b44ab313546a_Name">
    <vt:lpwstr>Non-Public</vt:lpwstr>
  </property>
  <property fmtid="{D5CDD505-2E9C-101B-9397-08002B2CF9AE}" pid="8" name="MSIP_Label_4d2f777e-4347-4fc6-823a-b44ab313546a_Method">
    <vt:lpwstr>Standard</vt:lpwstr>
  </property>
  <property fmtid="{D5CDD505-2E9C-101B-9397-08002B2CF9AE}" pid="9" name="MSIP_Label_4d2f777e-4347-4fc6-823a-b44ab313546a_Enabled">
    <vt:lpwstr>true</vt:lpwstr>
  </property>
  <property fmtid="{D5CDD505-2E9C-101B-9397-08002B2CF9AE}" pid="10" name="MSIP_Label_4d2f777e-4347-4fc6-823a-b44ab313546a_SetDate">
    <vt:lpwstr>2024-05-10T19:45:54Z</vt:lpwstr>
  </property>
</Properties>
</file>