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2" r:id="rId4"/>
    <p:sldId id="285" r:id="rId5"/>
    <p:sldId id="286" r:id="rId6"/>
    <p:sldId id="287" r:id="rId7"/>
    <p:sldId id="288" r:id="rId8"/>
    <p:sldId id="290" r:id="rId9"/>
    <p:sldId id="292" r:id="rId10"/>
    <p:sldId id="277" r:id="rId11"/>
    <p:sldId id="264" r:id="rId12"/>
    <p:sldId id="275"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32" d="100"/>
          <a:sy n="132" d="100"/>
        </p:scale>
        <p:origin x="74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3748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0334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76196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2608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04681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6171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58157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3363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Vishnu Ratnam,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Vishnu Ratnam,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Vishnu Ratnam,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 Electronics</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802.11-24/451r0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AP state transitions in DPS mode</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2024-03-07</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Vishnu Ratnam,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36952171"/>
              </p:ext>
            </p:extLst>
          </p:nvPr>
        </p:nvGraphicFramePr>
        <p:xfrm>
          <a:off x="741363" y="3327400"/>
          <a:ext cx="7599362" cy="1992313"/>
        </p:xfrm>
        <a:graphic>
          <a:graphicData uri="http://schemas.openxmlformats.org/presentationml/2006/ole">
            <mc:AlternateContent xmlns:mc="http://schemas.openxmlformats.org/markup-compatibility/2006">
              <mc:Choice xmlns:v="urn:schemas-microsoft-com:vml" Requires="v">
                <p:oleObj spid="_x0000_s1085" name="Document" r:id="rId4" imgW="10444320" imgH="2751120" progId="Word.Document.8">
                  <p:embed/>
                </p:oleObj>
              </mc:Choice>
              <mc:Fallback>
                <p:oleObj name="Document" r:id="rId4" imgW="10444320" imgH="2751120" progId="Word.Document.8">
                  <p:embed/>
                  <p:pic>
                    <p:nvPicPr>
                      <p:cNvPr id="0" name="Picture 3"/>
                      <p:cNvPicPr>
                        <a:picLocks noChangeAspect="1" noChangeArrowheads="1"/>
                      </p:cNvPicPr>
                      <p:nvPr/>
                    </p:nvPicPr>
                    <p:blipFill>
                      <a:blip r:embed="rId5"/>
                      <a:srcRect/>
                      <a:stretch>
                        <a:fillRect/>
                      </a:stretch>
                    </p:blipFill>
                    <p:spPr bwMode="auto">
                      <a:xfrm>
                        <a:off x="741363" y="3327400"/>
                        <a:ext cx="7599362" cy="1992313"/>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lgn="just">
              <a:buFont typeface="Arial" panose="020B0604020202020204" pitchFamily="34" charset="0"/>
              <a:buChar char="•"/>
            </a:pPr>
            <a:r>
              <a:rPr lang="en-GB" sz="1500" dirty="0"/>
              <a:t>Channel switch announcement, Operating mode procedures etc., can be used by an AP to transition to low power state before enabling DPS mode. This allows backward compatibility to legacy STAs.</a:t>
            </a:r>
          </a:p>
          <a:p>
            <a:pPr marL="285750" indent="-285750" algn="just">
              <a:buFont typeface="Arial" panose="020B0604020202020204" pitchFamily="34" charset="0"/>
              <a:buChar char="•"/>
            </a:pPr>
            <a:r>
              <a:rPr lang="en-GB" sz="1500" dirty="0"/>
              <a:t>UHR STAs that support DPS operation, may either: </a:t>
            </a:r>
          </a:p>
          <a:p>
            <a:pPr marL="585788" lvl="1" indent="-285750" algn="just">
              <a:buFont typeface="Arial" panose="020B0604020202020204" pitchFamily="34" charset="0"/>
              <a:buChar char="•"/>
            </a:pPr>
            <a:r>
              <a:rPr lang="en-GB" sz="1400" dirty="0"/>
              <a:t>Communicate with the AP as per the low power state capabilities, or</a:t>
            </a:r>
          </a:p>
          <a:p>
            <a:pPr marL="585788" lvl="1" indent="-285750" algn="just">
              <a:buFont typeface="Arial" panose="020B0604020202020204" pitchFamily="34" charset="0"/>
              <a:buChar char="•"/>
            </a:pPr>
            <a:r>
              <a:rPr lang="en-GB" sz="1400" dirty="0"/>
              <a:t>Request an AP to transition to high power state within a TXOP by initiating the TXOP with an initial control frame with sufficient padding.</a:t>
            </a:r>
          </a:p>
          <a:p>
            <a:pPr marL="285750" indent="-285750" algn="just">
              <a:buFont typeface="Arial" panose="020B0604020202020204" pitchFamily="34" charset="0"/>
              <a:buChar char="•"/>
            </a:pPr>
            <a:r>
              <a:rPr lang="en-GB" sz="1500" dirty="0"/>
              <a:t>An AP performing DPS state transitions (without a non-AP’s request within a TXOP) can suffer from blindness issue. Solutions to prevent loss of medium synchronization during the transition are presented here.</a:t>
            </a:r>
          </a:p>
          <a:p>
            <a:pPr marL="285750" indent="-285750" algn="just">
              <a:buFont typeface="Arial" panose="020B0604020202020204" pitchFamily="34" charset="0"/>
              <a:buChar char="•"/>
            </a:pPr>
            <a:r>
              <a:rPr lang="en-GB" sz="1500" dirty="0"/>
              <a:t>AP may desire to stay in the high power state of DPS mode for an extended duration without disabling DPS mode. In this case, the AP should indicate its current DPS state and its duration in beacons, to allow UHR STAs to exploit this information.</a:t>
            </a:r>
          </a:p>
          <a:p>
            <a:pPr marL="285750" indent="-285750" algn="just">
              <a:buFont typeface="Arial" panose="020B0604020202020204" pitchFamily="34" charset="0"/>
              <a:buChar char="•"/>
            </a:pPr>
            <a:endParaRPr lang="en-GB" sz="1500" dirty="0"/>
          </a:p>
          <a:p>
            <a:pPr marL="285750" indent="-285750" algn="just">
              <a:buFont typeface="Arial" panose="020B0604020202020204" pitchFamily="34" charset="0"/>
              <a:buChar char="•"/>
            </a:pPr>
            <a:endParaRPr lang="en-GB" sz="1500" dirty="0"/>
          </a:p>
          <a:p>
            <a:pPr marL="285750" indent="-285750" algn="just">
              <a:buFont typeface="Arial" panose="020B0604020202020204" pitchFamily="34"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extLst>
      <p:ext uri="{BB962C8B-B14F-4D97-AF65-F5344CB8AC3E}">
        <p14:creationId xmlns:p14="http://schemas.microsoft.com/office/powerpoint/2010/main" val="31687940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marL="342900" indent="-342900">
              <a:buFont typeface="+mj-lt"/>
              <a:buAutoNum type="arabicPeriod"/>
            </a:pPr>
            <a:r>
              <a:rPr lang="en-US" dirty="0"/>
              <a:t>11-23-0010-00-0uhr-considerations-for-enabling-ap-power-save</a:t>
            </a:r>
          </a:p>
          <a:p>
            <a:pPr marL="342900" indent="-342900">
              <a:buFont typeface="+mj-lt"/>
              <a:buAutoNum type="arabicPeriod"/>
            </a:pPr>
            <a:r>
              <a:rPr lang="en-US" dirty="0"/>
              <a:t>11-23-0015-00-0uhr-ap-mld-power-management</a:t>
            </a:r>
          </a:p>
          <a:p>
            <a:pPr marL="342900" indent="-342900">
              <a:buFont typeface="+mj-lt"/>
              <a:buAutoNum type="arabicPeriod"/>
            </a:pPr>
            <a:r>
              <a:rPr lang="en-US" dirty="0"/>
              <a:t>11-23-0225-00-0uhr-considering-unscheduled-ap-power-save</a:t>
            </a:r>
          </a:p>
          <a:p>
            <a:pPr marL="342900" indent="-342900">
              <a:buFont typeface="+mj-lt"/>
              <a:buAutoNum type="arabicPeriod"/>
            </a:pPr>
            <a:r>
              <a:rPr lang="en-US" dirty="0"/>
              <a:t>11-23-1835-00-00bn-ap-power-management</a:t>
            </a:r>
          </a:p>
          <a:p>
            <a:pPr marL="342900" indent="-342900">
              <a:buFont typeface="+mj-lt"/>
              <a:buAutoNum type="arabicPeriod"/>
            </a:pPr>
            <a:r>
              <a:rPr lang="en-US" dirty="0"/>
              <a:t>11-23-1936-00-00bn-ap-mld-power-save-follow-up</a:t>
            </a:r>
          </a:p>
          <a:p>
            <a:pPr marL="342900" indent="-342900">
              <a:buFont typeface="+mj-lt"/>
              <a:buAutoNum type="arabicPeriod"/>
            </a:pPr>
            <a:r>
              <a:rPr lang="en-US" dirty="0"/>
              <a:t>11-23-1965-02-00bn-dynamic-power-save-follow-up</a:t>
            </a:r>
            <a:endParaRPr lang="en-US" sz="1800" dirty="0"/>
          </a:p>
          <a:p>
            <a:pPr marL="285750" indent="-285750">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2896393"/>
            <a:ext cx="7770813" cy="1065213"/>
          </a:xfrm>
        </p:spPr>
        <p:txBody>
          <a:bodyPr/>
          <a:lstStyle/>
          <a:p>
            <a:r>
              <a:rPr lang="en-US" sz="6000" dirty="0"/>
              <a:t>Backup slides</a:t>
            </a:r>
            <a:endParaRPr lang="en-GB" sz="6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extLst>
      <p:ext uri="{BB962C8B-B14F-4D97-AF65-F5344CB8AC3E}">
        <p14:creationId xmlns:p14="http://schemas.microsoft.com/office/powerpoint/2010/main" val="131780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document discusses our thoughts on Dynamic Power Save (DPS) operation for an AP, and proposes methods for an AP operating in DPS operation to transition between its power states without causing loss of medium synchronization.</a:t>
            </a:r>
          </a:p>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GB" dirty="0"/>
          </a:p>
        </p:txBody>
      </p:sp>
      <p:sp>
        <p:nvSpPr>
          <p:cNvPr id="9218" name="Rectangle 2"/>
          <p:cNvSpPr>
            <a:spLocks noGrp="1" noChangeArrowheads="1"/>
          </p:cNvSpPr>
          <p:nvPr>
            <p:ph idx="1"/>
          </p:nvPr>
        </p:nvSpPr>
        <p:spPr>
          <a:xfrm>
            <a:off x="685801" y="1442784"/>
            <a:ext cx="7770813" cy="3510216"/>
          </a:xfrm>
          <a:ln/>
        </p:spPr>
        <p:txBody>
          <a:bodyPr/>
          <a:lstStyle/>
          <a:p>
            <a:pPr marL="128588" indent="-128588" algn="just">
              <a:buFont typeface="Arial" panose="020B0604020202020204" pitchFamily="34" charset="0"/>
              <a:buChar char="•"/>
            </a:pPr>
            <a:r>
              <a:rPr lang="en-US" sz="1500" dirty="0"/>
              <a:t>Existing power saving mechanisms for an AP (Operating mode change, link disablement) work at a slow time scale, are applicable equally to all STAs, and can cause a significant reduction in the network throughput.</a:t>
            </a:r>
          </a:p>
          <a:p>
            <a:pPr marL="128588" indent="-128588" algn="just">
              <a:buFont typeface="Arial" panose="020B0604020202020204" pitchFamily="34" charset="0"/>
              <a:buChar char="•"/>
            </a:pPr>
            <a:r>
              <a:rPr lang="en-US" sz="1500" dirty="0"/>
              <a:t>To allow an AP to save power dynamically without degrading the latency and throughput performance of UHR devices, Dynamic Power-Save (DPS) mechanism was proposed in 11-23-10r0 [1].</a:t>
            </a:r>
          </a:p>
          <a:p>
            <a:pPr marL="128588" indent="-128588" algn="just">
              <a:buFont typeface="Arial" panose="020B0604020202020204" pitchFamily="34" charset="0"/>
              <a:buChar char="•"/>
            </a:pPr>
            <a:r>
              <a:rPr lang="en-US" sz="1500" dirty="0"/>
              <a:t>Similar to EMLSR and dynamic SMPS, an AP in DPS mode operates in a low power state (low capability state) by default to save power. It transitions to a high power state (high capability state) on demand, after receiving an initial control frame (ICF) from the TXOP owner. The AP may remain in the high power state for the duration of the TXOP.</a:t>
            </a:r>
          </a:p>
          <a:p>
            <a:pPr marL="428626" lvl="1" indent="-128588" algn="just">
              <a:buFont typeface="Arial" panose="020B0604020202020204" pitchFamily="34" charset="0"/>
              <a:buChar char="•"/>
            </a:pPr>
            <a:r>
              <a:rPr lang="en-US" sz="1400" dirty="0"/>
              <a:t>For example, low power state: 80MHz and 1 NSS, and high power state: 160MHz, 4 NSS.</a:t>
            </a:r>
          </a:p>
          <a:p>
            <a:pPr marL="128588" indent="-128588" algn="just">
              <a:buFont typeface="Arial" panose="020B0604020202020204" pitchFamily="34" charset="0"/>
              <a:buChar char="•"/>
            </a:pPr>
            <a:r>
              <a:rPr lang="en-US" sz="1500" dirty="0"/>
              <a:t>By initiating an uplink transmission with an ICF, a UHR non-AP STA that supports DPS can reap the benefits of the full capabilities of the AP for the duration of the TXOP.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grpSp>
        <p:nvGrpSpPr>
          <p:cNvPr id="7" name="Group 6">
            <a:extLst>
              <a:ext uri="{FF2B5EF4-FFF2-40B4-BE49-F238E27FC236}">
                <a16:creationId xmlns:a16="http://schemas.microsoft.com/office/drawing/2014/main" id="{BAFA0F4F-1490-4CAE-9F7F-74CC3956412E}"/>
              </a:ext>
            </a:extLst>
          </p:cNvPr>
          <p:cNvGrpSpPr/>
          <p:nvPr/>
        </p:nvGrpSpPr>
        <p:grpSpPr>
          <a:xfrm>
            <a:off x="1406916" y="4796513"/>
            <a:ext cx="5876145" cy="1690053"/>
            <a:chOff x="1778104" y="4667985"/>
            <a:chExt cx="5876145" cy="1690053"/>
          </a:xfrm>
        </p:grpSpPr>
        <p:cxnSp>
          <p:nvCxnSpPr>
            <p:cNvPr id="8" name="Straight Arrow Connector 7">
              <a:extLst>
                <a:ext uri="{FF2B5EF4-FFF2-40B4-BE49-F238E27FC236}">
                  <a16:creationId xmlns:a16="http://schemas.microsoft.com/office/drawing/2014/main" id="{773DE338-1428-431E-83E1-BE602FBD7D0A}"/>
                </a:ext>
              </a:extLst>
            </p:cNvPr>
            <p:cNvCxnSpPr>
              <a:cxnSpLocks/>
            </p:cNvCxnSpPr>
            <p:nvPr/>
          </p:nvCxnSpPr>
          <p:spPr bwMode="auto">
            <a:xfrm>
              <a:off x="2059941" y="5765454"/>
              <a:ext cx="556005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TextBox 8">
              <a:extLst>
                <a:ext uri="{FF2B5EF4-FFF2-40B4-BE49-F238E27FC236}">
                  <a16:creationId xmlns:a16="http://schemas.microsoft.com/office/drawing/2014/main" id="{88CDA8ED-7B50-4E0C-BAC6-599DFA347963}"/>
                </a:ext>
              </a:extLst>
            </p:cNvPr>
            <p:cNvSpPr txBox="1"/>
            <p:nvPr/>
          </p:nvSpPr>
          <p:spPr>
            <a:xfrm>
              <a:off x="2227606" y="5519233"/>
              <a:ext cx="628665" cy="246221"/>
            </a:xfrm>
            <a:prstGeom prst="rect">
              <a:avLst/>
            </a:prstGeom>
            <a:solidFill>
              <a:schemeClr val="bg1">
                <a:lumMod val="75000"/>
              </a:schemeClr>
            </a:solidFill>
            <a:ln>
              <a:solidFill>
                <a:schemeClr val="tx1"/>
              </a:solidFill>
            </a:ln>
          </p:spPr>
          <p:txBody>
            <a:bodyPr wrap="square" rtlCol="0">
              <a:spAutoFit/>
            </a:bodyPr>
            <a:lstStyle/>
            <a:p>
              <a:pPr algn="ctr"/>
              <a:r>
                <a:rPr lang="en-US" sz="1000" dirty="0">
                  <a:solidFill>
                    <a:schemeClr val="tx1"/>
                  </a:solidFill>
                </a:rPr>
                <a:t>ICF</a:t>
              </a:r>
            </a:p>
          </p:txBody>
        </p:sp>
        <p:cxnSp>
          <p:nvCxnSpPr>
            <p:cNvPr id="10" name="Straight Arrow Connector 9">
              <a:extLst>
                <a:ext uri="{FF2B5EF4-FFF2-40B4-BE49-F238E27FC236}">
                  <a16:creationId xmlns:a16="http://schemas.microsoft.com/office/drawing/2014/main" id="{DA3EEBD3-3F85-49D7-B374-795E919BE529}"/>
                </a:ext>
              </a:extLst>
            </p:cNvPr>
            <p:cNvCxnSpPr>
              <a:cxnSpLocks/>
            </p:cNvCxnSpPr>
            <p:nvPr/>
          </p:nvCxnSpPr>
          <p:spPr bwMode="auto">
            <a:xfrm>
              <a:off x="2791053" y="5886096"/>
              <a:ext cx="71682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1" name="TextBox 10">
              <a:extLst>
                <a:ext uri="{FF2B5EF4-FFF2-40B4-BE49-F238E27FC236}">
                  <a16:creationId xmlns:a16="http://schemas.microsoft.com/office/drawing/2014/main" id="{24982CBA-DF17-42F5-8390-C103301D2494}"/>
                </a:ext>
              </a:extLst>
            </p:cNvPr>
            <p:cNvSpPr txBox="1"/>
            <p:nvPr/>
          </p:nvSpPr>
          <p:spPr>
            <a:xfrm>
              <a:off x="2791053" y="5519232"/>
              <a:ext cx="716825" cy="246221"/>
            </a:xfrm>
            <a:prstGeom prst="rect">
              <a:avLst/>
            </a:prstGeom>
            <a:pattFill prst="wdDnDiag">
              <a:fgClr>
                <a:schemeClr val="bg1">
                  <a:lumMod val="75000"/>
                </a:schemeClr>
              </a:fgClr>
              <a:bgClr>
                <a:schemeClr val="bg1"/>
              </a:bgClr>
            </a:pattFill>
            <a:ln>
              <a:solidFill>
                <a:schemeClr val="tx1"/>
              </a:solidFill>
            </a:ln>
          </p:spPr>
          <p:txBody>
            <a:bodyPr wrap="square" rtlCol="0">
              <a:spAutoFit/>
            </a:bodyPr>
            <a:lstStyle/>
            <a:p>
              <a:pPr algn="ctr"/>
              <a:r>
                <a:rPr lang="en-US" sz="1000" dirty="0">
                  <a:solidFill>
                    <a:schemeClr val="tx1"/>
                  </a:solidFill>
                </a:rPr>
                <a:t>(padding)</a:t>
              </a:r>
            </a:p>
          </p:txBody>
        </p:sp>
        <p:sp>
          <p:nvSpPr>
            <p:cNvPr id="12" name="Rectangle 11">
              <a:extLst>
                <a:ext uri="{FF2B5EF4-FFF2-40B4-BE49-F238E27FC236}">
                  <a16:creationId xmlns:a16="http://schemas.microsoft.com/office/drawing/2014/main" id="{BB1022B4-A98C-40EB-9889-0723EEE0B118}"/>
                </a:ext>
              </a:extLst>
            </p:cNvPr>
            <p:cNvSpPr/>
            <p:nvPr/>
          </p:nvSpPr>
          <p:spPr bwMode="auto">
            <a:xfrm>
              <a:off x="4300895" y="5243722"/>
              <a:ext cx="1414105" cy="520753"/>
            </a:xfrm>
            <a:prstGeom prst="rect">
              <a:avLst/>
            </a:prstGeom>
            <a:solidFill>
              <a:schemeClr val="bg1">
                <a:lumMod val="85000"/>
              </a:schemeClr>
            </a:solidFill>
            <a:ln w="952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dirty="0">
                <a:ln>
                  <a:noFill/>
                </a:ln>
                <a:solidFill>
                  <a:schemeClr val="tx1"/>
                </a:solidFill>
                <a:effectLst/>
                <a:latin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Uplink PPDUs</a:t>
              </a:r>
            </a:p>
          </p:txBody>
        </p:sp>
        <p:sp>
          <p:nvSpPr>
            <p:cNvPr id="13" name="TextBox 12">
              <a:extLst>
                <a:ext uri="{FF2B5EF4-FFF2-40B4-BE49-F238E27FC236}">
                  <a16:creationId xmlns:a16="http://schemas.microsoft.com/office/drawing/2014/main" id="{68403AF6-B238-49C0-B7B6-1E5E63A2A392}"/>
                </a:ext>
              </a:extLst>
            </p:cNvPr>
            <p:cNvSpPr txBox="1"/>
            <p:nvPr/>
          </p:nvSpPr>
          <p:spPr>
            <a:xfrm>
              <a:off x="2717518" y="5886096"/>
              <a:ext cx="891810" cy="400110"/>
            </a:xfrm>
            <a:prstGeom prst="rect">
              <a:avLst/>
            </a:prstGeom>
            <a:noFill/>
          </p:spPr>
          <p:txBody>
            <a:bodyPr wrap="square" rtlCol="0">
              <a:spAutoFit/>
            </a:bodyPr>
            <a:lstStyle/>
            <a:p>
              <a:pPr algn="ctr"/>
              <a:r>
                <a:rPr lang="en-US" sz="1000" dirty="0">
                  <a:solidFill>
                    <a:schemeClr val="tx1"/>
                  </a:solidFill>
                </a:rPr>
                <a:t>DPS Padding Delay</a:t>
              </a:r>
            </a:p>
          </p:txBody>
        </p:sp>
        <p:sp>
          <p:nvSpPr>
            <p:cNvPr id="14" name="TextBox 13">
              <a:extLst>
                <a:ext uri="{FF2B5EF4-FFF2-40B4-BE49-F238E27FC236}">
                  <a16:creationId xmlns:a16="http://schemas.microsoft.com/office/drawing/2014/main" id="{239AFCB7-E162-4B3D-B3A2-D233809162CD}"/>
                </a:ext>
              </a:extLst>
            </p:cNvPr>
            <p:cNvSpPr txBox="1"/>
            <p:nvPr/>
          </p:nvSpPr>
          <p:spPr>
            <a:xfrm>
              <a:off x="2227606" y="5243723"/>
              <a:ext cx="628665" cy="246221"/>
            </a:xfrm>
            <a:prstGeom prst="rect">
              <a:avLst/>
            </a:prstGeom>
            <a:solidFill>
              <a:schemeClr val="bg1">
                <a:lumMod val="75000"/>
              </a:schemeClr>
            </a:solidFill>
            <a:ln>
              <a:solidFill>
                <a:schemeClr val="tx1"/>
              </a:solidFill>
            </a:ln>
          </p:spPr>
          <p:txBody>
            <a:bodyPr wrap="square" rtlCol="0">
              <a:spAutoFit/>
            </a:bodyPr>
            <a:lstStyle/>
            <a:p>
              <a:pPr algn="ctr"/>
              <a:r>
                <a:rPr lang="en-US" sz="1000" dirty="0">
                  <a:solidFill>
                    <a:schemeClr val="tx1"/>
                  </a:solidFill>
                </a:rPr>
                <a:t>ICF</a:t>
              </a:r>
            </a:p>
          </p:txBody>
        </p:sp>
        <p:sp>
          <p:nvSpPr>
            <p:cNvPr id="15" name="TextBox 14">
              <a:extLst>
                <a:ext uri="{FF2B5EF4-FFF2-40B4-BE49-F238E27FC236}">
                  <a16:creationId xmlns:a16="http://schemas.microsoft.com/office/drawing/2014/main" id="{D4C97B40-6733-49B4-97A5-6158DD80EFD9}"/>
                </a:ext>
              </a:extLst>
            </p:cNvPr>
            <p:cNvSpPr txBox="1"/>
            <p:nvPr/>
          </p:nvSpPr>
          <p:spPr>
            <a:xfrm>
              <a:off x="2791053" y="5243722"/>
              <a:ext cx="716825" cy="246221"/>
            </a:xfrm>
            <a:prstGeom prst="rect">
              <a:avLst/>
            </a:prstGeom>
            <a:pattFill prst="wdDnDiag">
              <a:fgClr>
                <a:schemeClr val="bg1">
                  <a:lumMod val="75000"/>
                </a:schemeClr>
              </a:fgClr>
              <a:bgClr>
                <a:schemeClr val="bg1"/>
              </a:bgClr>
            </a:pattFill>
            <a:ln>
              <a:solidFill>
                <a:schemeClr val="tx1"/>
              </a:solidFill>
            </a:ln>
          </p:spPr>
          <p:txBody>
            <a:bodyPr wrap="square" rtlCol="0">
              <a:spAutoFit/>
            </a:bodyPr>
            <a:lstStyle/>
            <a:p>
              <a:pPr algn="ctr"/>
              <a:r>
                <a:rPr lang="en-US" sz="1000" dirty="0">
                  <a:solidFill>
                    <a:schemeClr val="tx1"/>
                  </a:solidFill>
                </a:rPr>
                <a:t>(padding)</a:t>
              </a:r>
            </a:p>
          </p:txBody>
        </p:sp>
        <p:sp>
          <p:nvSpPr>
            <p:cNvPr id="16" name="TextBox 15">
              <a:extLst>
                <a:ext uri="{FF2B5EF4-FFF2-40B4-BE49-F238E27FC236}">
                  <a16:creationId xmlns:a16="http://schemas.microsoft.com/office/drawing/2014/main" id="{C909363B-ABE7-4C58-93FA-3FEAB3DC8BBF}"/>
                </a:ext>
              </a:extLst>
            </p:cNvPr>
            <p:cNvSpPr txBox="1"/>
            <p:nvPr/>
          </p:nvSpPr>
          <p:spPr>
            <a:xfrm>
              <a:off x="7012412" y="5801910"/>
              <a:ext cx="569037" cy="246221"/>
            </a:xfrm>
            <a:prstGeom prst="rect">
              <a:avLst/>
            </a:prstGeom>
            <a:noFill/>
          </p:spPr>
          <p:txBody>
            <a:bodyPr wrap="square" rtlCol="0">
              <a:spAutoFit/>
            </a:bodyPr>
            <a:lstStyle/>
            <a:p>
              <a:pPr algn="ctr"/>
              <a:r>
                <a:rPr lang="en-US" sz="1000" dirty="0"/>
                <a:t>Time</a:t>
              </a:r>
            </a:p>
          </p:txBody>
        </p:sp>
        <p:sp>
          <p:nvSpPr>
            <p:cNvPr id="17" name="TextBox 16">
              <a:extLst>
                <a:ext uri="{FF2B5EF4-FFF2-40B4-BE49-F238E27FC236}">
                  <a16:creationId xmlns:a16="http://schemas.microsoft.com/office/drawing/2014/main" id="{AACE0C9E-916B-4764-9D0E-7BB080CB0FEF}"/>
                </a:ext>
              </a:extLst>
            </p:cNvPr>
            <p:cNvSpPr txBox="1"/>
            <p:nvPr/>
          </p:nvSpPr>
          <p:spPr>
            <a:xfrm rot="16200000">
              <a:off x="1518627" y="5230051"/>
              <a:ext cx="765176" cy="246221"/>
            </a:xfrm>
            <a:prstGeom prst="rect">
              <a:avLst/>
            </a:prstGeom>
            <a:noFill/>
          </p:spPr>
          <p:txBody>
            <a:bodyPr wrap="square" rtlCol="0">
              <a:spAutoFit/>
            </a:bodyPr>
            <a:lstStyle/>
            <a:p>
              <a:pPr algn="ctr"/>
              <a:r>
                <a:rPr lang="en-US" sz="1000" dirty="0"/>
                <a:t>Frequency</a:t>
              </a:r>
            </a:p>
          </p:txBody>
        </p:sp>
        <p:cxnSp>
          <p:nvCxnSpPr>
            <p:cNvPr id="18" name="Straight Arrow Connector 17">
              <a:extLst>
                <a:ext uri="{FF2B5EF4-FFF2-40B4-BE49-F238E27FC236}">
                  <a16:creationId xmlns:a16="http://schemas.microsoft.com/office/drawing/2014/main" id="{D5C7D1B8-6287-4F5B-8EA8-EDF392677FD8}"/>
                </a:ext>
              </a:extLst>
            </p:cNvPr>
            <p:cNvCxnSpPr>
              <a:cxnSpLocks/>
            </p:cNvCxnSpPr>
            <p:nvPr/>
          </p:nvCxnSpPr>
          <p:spPr bwMode="auto">
            <a:xfrm flipV="1">
              <a:off x="2059941" y="4754774"/>
              <a:ext cx="0" cy="102809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Rectangle 18">
              <a:extLst>
                <a:ext uri="{FF2B5EF4-FFF2-40B4-BE49-F238E27FC236}">
                  <a16:creationId xmlns:a16="http://schemas.microsoft.com/office/drawing/2014/main" id="{7361B814-32E8-43A5-88C7-C5C9E4E0C7A2}"/>
                </a:ext>
              </a:extLst>
            </p:cNvPr>
            <p:cNvSpPr/>
            <p:nvPr/>
          </p:nvSpPr>
          <p:spPr bwMode="auto">
            <a:xfrm>
              <a:off x="3652265" y="5765453"/>
              <a:ext cx="528923" cy="520753"/>
            </a:xfrm>
            <a:prstGeom prst="rect">
              <a:avLst/>
            </a:prstGeom>
            <a:pattFill prst="openDmnd">
              <a:fgClr>
                <a:schemeClr val="bg1">
                  <a:lumMod val="75000"/>
                </a:schemeClr>
              </a:fgClr>
              <a:bgClr>
                <a:schemeClr val="bg1"/>
              </a:bgClr>
            </a:pattFill>
            <a:ln w="952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Resp. frame</a:t>
              </a:r>
            </a:p>
          </p:txBody>
        </p:sp>
        <p:sp>
          <p:nvSpPr>
            <p:cNvPr id="20" name="TextBox 19">
              <a:extLst>
                <a:ext uri="{FF2B5EF4-FFF2-40B4-BE49-F238E27FC236}">
                  <a16:creationId xmlns:a16="http://schemas.microsoft.com/office/drawing/2014/main" id="{D12061C5-5D7C-4299-9DD6-C85095DDAC0B}"/>
                </a:ext>
              </a:extLst>
            </p:cNvPr>
            <p:cNvSpPr txBox="1"/>
            <p:nvPr/>
          </p:nvSpPr>
          <p:spPr>
            <a:xfrm>
              <a:off x="5725244" y="5243721"/>
              <a:ext cx="709398" cy="523220"/>
            </a:xfrm>
            <a:prstGeom prst="rect">
              <a:avLst/>
            </a:prstGeom>
            <a:pattFill prst="wdDnDiag">
              <a:fgClr>
                <a:schemeClr val="bg1">
                  <a:lumMod val="75000"/>
                </a:schemeClr>
              </a:fgClr>
              <a:bgClr>
                <a:schemeClr val="bg1"/>
              </a:bgClr>
            </a:pattFill>
            <a:ln>
              <a:solidFill>
                <a:schemeClr val="tx1"/>
              </a:solidFill>
            </a:ln>
          </p:spPr>
          <p:txBody>
            <a:bodyPr wrap="square" rtlCol="0">
              <a:spAutoFit/>
            </a:bodyPr>
            <a:lstStyle/>
            <a:p>
              <a:pPr algn="ctr"/>
              <a:endParaRPr lang="en-US" sz="1000" dirty="0">
                <a:solidFill>
                  <a:schemeClr val="tx1"/>
                </a:solidFill>
              </a:endParaRPr>
            </a:p>
            <a:p>
              <a:pPr algn="ctr"/>
              <a:r>
                <a:rPr lang="en-US" sz="1000" dirty="0">
                  <a:solidFill>
                    <a:schemeClr val="tx1"/>
                  </a:solidFill>
                </a:rPr>
                <a:t>(padding)</a:t>
              </a:r>
            </a:p>
            <a:p>
              <a:pPr algn="ctr"/>
              <a:endParaRPr lang="en-US" sz="800" dirty="0">
                <a:solidFill>
                  <a:schemeClr val="tx1"/>
                </a:solidFill>
              </a:endParaRPr>
            </a:p>
          </p:txBody>
        </p:sp>
        <p:sp>
          <p:nvSpPr>
            <p:cNvPr id="21" name="Rectangle 20">
              <a:extLst>
                <a:ext uri="{FF2B5EF4-FFF2-40B4-BE49-F238E27FC236}">
                  <a16:creationId xmlns:a16="http://schemas.microsoft.com/office/drawing/2014/main" id="{8F3A43E3-BB57-49B3-99EF-7CFCB5B0C66E}"/>
                </a:ext>
              </a:extLst>
            </p:cNvPr>
            <p:cNvSpPr/>
            <p:nvPr/>
          </p:nvSpPr>
          <p:spPr bwMode="auto">
            <a:xfrm>
              <a:off x="6596377" y="5772618"/>
              <a:ext cx="472566" cy="246221"/>
            </a:xfrm>
            <a:prstGeom prst="rect">
              <a:avLst/>
            </a:prstGeom>
            <a:pattFill prst="openDmnd">
              <a:fgClr>
                <a:schemeClr val="bg1">
                  <a:lumMod val="65000"/>
                </a:schemeClr>
              </a:fgClr>
              <a:bgClr>
                <a:schemeClr val="bg1"/>
              </a:bgClr>
            </a:pattFill>
            <a:ln w="952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ACK</a:t>
              </a:r>
            </a:p>
          </p:txBody>
        </p:sp>
        <p:cxnSp>
          <p:nvCxnSpPr>
            <p:cNvPr id="22" name="Straight Arrow Connector 21">
              <a:extLst>
                <a:ext uri="{FF2B5EF4-FFF2-40B4-BE49-F238E27FC236}">
                  <a16:creationId xmlns:a16="http://schemas.microsoft.com/office/drawing/2014/main" id="{E92D30A0-5942-4218-A0FC-34C55AE45E42}"/>
                </a:ext>
              </a:extLst>
            </p:cNvPr>
            <p:cNvCxnSpPr>
              <a:cxnSpLocks/>
            </p:cNvCxnSpPr>
            <p:nvPr/>
          </p:nvCxnSpPr>
          <p:spPr bwMode="auto">
            <a:xfrm>
              <a:off x="5707573" y="5874807"/>
              <a:ext cx="71682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3" name="TextBox 22">
              <a:extLst>
                <a:ext uri="{FF2B5EF4-FFF2-40B4-BE49-F238E27FC236}">
                  <a16:creationId xmlns:a16="http://schemas.microsoft.com/office/drawing/2014/main" id="{729F7FC9-AF1C-4AE8-A925-511AC3C23D93}"/>
                </a:ext>
              </a:extLst>
            </p:cNvPr>
            <p:cNvSpPr txBox="1"/>
            <p:nvPr/>
          </p:nvSpPr>
          <p:spPr>
            <a:xfrm>
              <a:off x="5522119" y="5872341"/>
              <a:ext cx="1115648" cy="400110"/>
            </a:xfrm>
            <a:prstGeom prst="rect">
              <a:avLst/>
            </a:prstGeom>
            <a:noFill/>
          </p:spPr>
          <p:txBody>
            <a:bodyPr wrap="square" rtlCol="0">
              <a:spAutoFit/>
            </a:bodyPr>
            <a:lstStyle/>
            <a:p>
              <a:pPr algn="ctr"/>
              <a:r>
                <a:rPr lang="en-US" sz="1000" dirty="0">
                  <a:solidFill>
                    <a:sysClr val="windowText" lastClr="000000"/>
                  </a:solidFill>
                </a:rPr>
                <a:t>DPS Transition Delay</a:t>
              </a:r>
            </a:p>
          </p:txBody>
        </p:sp>
        <p:cxnSp>
          <p:nvCxnSpPr>
            <p:cNvPr id="24" name="Straight Connector 23">
              <a:extLst>
                <a:ext uri="{FF2B5EF4-FFF2-40B4-BE49-F238E27FC236}">
                  <a16:creationId xmlns:a16="http://schemas.microsoft.com/office/drawing/2014/main" id="{04D71F11-A1A6-4D6C-8360-9A075F9DA386}"/>
                </a:ext>
              </a:extLst>
            </p:cNvPr>
            <p:cNvCxnSpPr>
              <a:cxnSpLocks/>
            </p:cNvCxnSpPr>
            <p:nvPr/>
          </p:nvCxnSpPr>
          <p:spPr bwMode="auto">
            <a:xfrm>
              <a:off x="3507878" y="4667985"/>
              <a:ext cx="0" cy="1690053"/>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25" name="Straight Connector 24">
              <a:extLst>
                <a:ext uri="{FF2B5EF4-FFF2-40B4-BE49-F238E27FC236}">
                  <a16:creationId xmlns:a16="http://schemas.microsoft.com/office/drawing/2014/main" id="{5B251904-25E2-4073-836F-BA211D3EFC10}"/>
                </a:ext>
              </a:extLst>
            </p:cNvPr>
            <p:cNvCxnSpPr>
              <a:cxnSpLocks/>
            </p:cNvCxnSpPr>
            <p:nvPr/>
          </p:nvCxnSpPr>
          <p:spPr bwMode="auto">
            <a:xfrm>
              <a:off x="6434642" y="4667985"/>
              <a:ext cx="0" cy="1690053"/>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26" name="Straight Arrow Connector 25">
              <a:extLst>
                <a:ext uri="{FF2B5EF4-FFF2-40B4-BE49-F238E27FC236}">
                  <a16:creationId xmlns:a16="http://schemas.microsoft.com/office/drawing/2014/main" id="{998F8E22-46DC-43C2-B310-64AC6E95DC65}"/>
                </a:ext>
              </a:extLst>
            </p:cNvPr>
            <p:cNvCxnSpPr/>
            <p:nvPr/>
          </p:nvCxnSpPr>
          <p:spPr bwMode="auto">
            <a:xfrm flipH="1">
              <a:off x="3507878" y="4945992"/>
              <a:ext cx="2926764"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27" name="Straight Arrow Connector 26">
              <a:extLst>
                <a:ext uri="{FF2B5EF4-FFF2-40B4-BE49-F238E27FC236}">
                  <a16:creationId xmlns:a16="http://schemas.microsoft.com/office/drawing/2014/main" id="{9AB1C14B-F3D4-4CCC-B453-5FF226C74BBA}"/>
                </a:ext>
              </a:extLst>
            </p:cNvPr>
            <p:cNvCxnSpPr>
              <a:cxnSpLocks/>
            </p:cNvCxnSpPr>
            <p:nvPr/>
          </p:nvCxnSpPr>
          <p:spPr bwMode="auto">
            <a:xfrm flipH="1">
              <a:off x="6424398" y="4945992"/>
              <a:ext cx="1043202" cy="0"/>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8" name="Straight Arrow Connector 27">
              <a:extLst>
                <a:ext uri="{FF2B5EF4-FFF2-40B4-BE49-F238E27FC236}">
                  <a16:creationId xmlns:a16="http://schemas.microsoft.com/office/drawing/2014/main" id="{BA239C2F-DFD9-42A6-9C97-0C1B57A24284}"/>
                </a:ext>
              </a:extLst>
            </p:cNvPr>
            <p:cNvCxnSpPr>
              <a:cxnSpLocks/>
            </p:cNvCxnSpPr>
            <p:nvPr/>
          </p:nvCxnSpPr>
          <p:spPr bwMode="auto">
            <a:xfrm>
              <a:off x="2059941" y="4945992"/>
              <a:ext cx="1447937"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9" name="TextBox 28">
              <a:extLst>
                <a:ext uri="{FF2B5EF4-FFF2-40B4-BE49-F238E27FC236}">
                  <a16:creationId xmlns:a16="http://schemas.microsoft.com/office/drawing/2014/main" id="{6C3CA1B4-B24F-4544-9FD4-4109F109338C}"/>
                </a:ext>
              </a:extLst>
            </p:cNvPr>
            <p:cNvSpPr txBox="1"/>
            <p:nvPr/>
          </p:nvSpPr>
          <p:spPr>
            <a:xfrm>
              <a:off x="2140620" y="4736726"/>
              <a:ext cx="1283675" cy="246221"/>
            </a:xfrm>
            <a:prstGeom prst="rect">
              <a:avLst/>
            </a:prstGeom>
            <a:noFill/>
          </p:spPr>
          <p:txBody>
            <a:bodyPr wrap="square" rtlCol="0">
              <a:spAutoFit/>
            </a:bodyPr>
            <a:lstStyle/>
            <a:p>
              <a:pPr algn="ctr"/>
              <a:r>
                <a:rPr lang="en-US" sz="1000" dirty="0">
                  <a:solidFill>
                    <a:sysClr val="windowText" lastClr="000000"/>
                  </a:solidFill>
                </a:rPr>
                <a:t>Low-power state</a:t>
              </a:r>
            </a:p>
          </p:txBody>
        </p:sp>
        <p:sp>
          <p:nvSpPr>
            <p:cNvPr id="30" name="TextBox 29">
              <a:extLst>
                <a:ext uri="{FF2B5EF4-FFF2-40B4-BE49-F238E27FC236}">
                  <a16:creationId xmlns:a16="http://schemas.microsoft.com/office/drawing/2014/main" id="{ADE6C9EB-B31C-430C-9898-E1D2F92026DD}"/>
                </a:ext>
              </a:extLst>
            </p:cNvPr>
            <p:cNvSpPr txBox="1"/>
            <p:nvPr/>
          </p:nvSpPr>
          <p:spPr>
            <a:xfrm>
              <a:off x="6370574" y="4736725"/>
              <a:ext cx="1283675" cy="246221"/>
            </a:xfrm>
            <a:prstGeom prst="rect">
              <a:avLst/>
            </a:prstGeom>
            <a:noFill/>
          </p:spPr>
          <p:txBody>
            <a:bodyPr wrap="square" rtlCol="0">
              <a:spAutoFit/>
            </a:bodyPr>
            <a:lstStyle/>
            <a:p>
              <a:pPr algn="ctr"/>
              <a:r>
                <a:rPr lang="en-US" sz="1000" dirty="0">
                  <a:solidFill>
                    <a:sysClr val="windowText" lastClr="000000"/>
                  </a:solidFill>
                </a:rPr>
                <a:t>Low-power state</a:t>
              </a:r>
            </a:p>
          </p:txBody>
        </p:sp>
        <p:sp>
          <p:nvSpPr>
            <p:cNvPr id="31" name="TextBox 30">
              <a:extLst>
                <a:ext uri="{FF2B5EF4-FFF2-40B4-BE49-F238E27FC236}">
                  <a16:creationId xmlns:a16="http://schemas.microsoft.com/office/drawing/2014/main" id="{EE4CE7B8-3EC5-4543-B4B8-4EBA100B10CD}"/>
                </a:ext>
              </a:extLst>
            </p:cNvPr>
            <p:cNvSpPr txBox="1"/>
            <p:nvPr/>
          </p:nvSpPr>
          <p:spPr>
            <a:xfrm>
              <a:off x="4084933" y="4745937"/>
              <a:ext cx="1283675" cy="246221"/>
            </a:xfrm>
            <a:prstGeom prst="rect">
              <a:avLst/>
            </a:prstGeom>
            <a:noFill/>
          </p:spPr>
          <p:txBody>
            <a:bodyPr wrap="square" rtlCol="0">
              <a:spAutoFit/>
            </a:bodyPr>
            <a:lstStyle/>
            <a:p>
              <a:pPr algn="ctr"/>
              <a:r>
                <a:rPr lang="en-US" sz="1000" dirty="0">
                  <a:solidFill>
                    <a:sysClr val="windowText" lastClr="000000"/>
                  </a:solidFill>
                </a:rPr>
                <a:t>High-power state</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DPS mode - Enablement</a:t>
            </a:r>
            <a:endParaRPr lang="en-GB" dirty="0"/>
          </a:p>
        </p:txBody>
      </p:sp>
      <p:sp>
        <p:nvSpPr>
          <p:cNvPr id="9218" name="Rectangle 2"/>
          <p:cNvSpPr>
            <a:spLocks noGrp="1" noChangeArrowheads="1"/>
          </p:cNvSpPr>
          <p:nvPr>
            <p:ph idx="1"/>
          </p:nvPr>
        </p:nvSpPr>
        <p:spPr>
          <a:xfrm>
            <a:off x="685801" y="1600200"/>
            <a:ext cx="7770813" cy="3200400"/>
          </a:xfrm>
          <a:ln/>
        </p:spPr>
        <p:txBody>
          <a:bodyPr/>
          <a:lstStyle/>
          <a:p>
            <a:pPr marL="128588" indent="-128588" algn="just">
              <a:buFont typeface="Arial" panose="020B0604020202020204" pitchFamily="34" charset="0"/>
              <a:buChar char="•"/>
            </a:pPr>
            <a:r>
              <a:rPr lang="en-US" sz="1500" dirty="0"/>
              <a:t>A UHR AP indicates its capability of operating in DPS mode, and a UHR non-AP STA indicates its capability of supporting DPS operation in the UHR Capabilities element.</a:t>
            </a:r>
          </a:p>
          <a:p>
            <a:pPr marL="128588" indent="-128588" algn="just">
              <a:buFont typeface="Arial" panose="020B0604020202020204" pitchFamily="34" charset="0"/>
              <a:buChar char="•"/>
            </a:pPr>
            <a:r>
              <a:rPr lang="en-US" sz="1500" dirty="0"/>
              <a:t>Before enabling DPS operation, an AP shall use Operating mode change or Channel switch announcement procedure to indicate reduction in BW and/or NSS to the values corresponding to the DPS low power state. These reduced parameters are also indicated in the legacy (pre-UHR) Operation element(s) transmitted by the AP.</a:t>
            </a:r>
          </a:p>
          <a:p>
            <a:pPr marL="428626" lvl="1" indent="-128588" algn="just">
              <a:buFont typeface="Arial" panose="020B0604020202020204" pitchFamily="34" charset="0"/>
              <a:buChar char="•"/>
            </a:pPr>
            <a:r>
              <a:rPr lang="en-US" sz="1400" dirty="0"/>
              <a:t>This allows backward compatibility to legacy STAs when the AP transitions to DPS mode.</a:t>
            </a:r>
          </a:p>
          <a:p>
            <a:pPr marL="128588" indent="-128588" algn="just">
              <a:buFont typeface="Arial" panose="020B0604020202020204" pitchFamily="34" charset="0"/>
              <a:buChar char="•"/>
            </a:pPr>
            <a:r>
              <a:rPr lang="en-US" sz="1500" dirty="0"/>
              <a:t>To initiate DPS operation, in UHR specific fields of the beacon, probe response and association response frames, the AP may provide an indication of: </a:t>
            </a:r>
          </a:p>
          <a:p>
            <a:pPr marL="428626" lvl="1" indent="-128588" algn="just">
              <a:buFont typeface="Arial" panose="020B0604020202020204" pitchFamily="34" charset="0"/>
              <a:buChar char="•"/>
            </a:pPr>
            <a:r>
              <a:rPr lang="en-US" sz="1400" dirty="0"/>
              <a:t>Operating in DPS mode </a:t>
            </a:r>
          </a:p>
          <a:p>
            <a:pPr marL="428626" lvl="1" indent="-128588" algn="just">
              <a:buFont typeface="Arial" panose="020B0604020202020204" pitchFamily="34" charset="0"/>
              <a:buChar char="•"/>
            </a:pPr>
            <a:r>
              <a:rPr lang="en-US" sz="1400" dirty="0"/>
              <a:t>DPS parameters including DPS Padding delay, DPS Transition delay. </a:t>
            </a:r>
          </a:p>
          <a:p>
            <a:pPr marL="428626" lvl="1" indent="-128588" algn="just">
              <a:buFont typeface="Arial" panose="020B0604020202020204" pitchFamily="34" charset="0"/>
              <a:buChar char="•"/>
            </a:pPr>
            <a:r>
              <a:rPr lang="en-US" sz="1400" dirty="0"/>
              <a:t>AP capabilities in the high-power state (BW, NSS, locations of secondary channels) etc.</a:t>
            </a:r>
            <a:endParaRPr lang="en-GB" sz="14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grpSp>
        <p:nvGrpSpPr>
          <p:cNvPr id="10" name="Group 9">
            <a:extLst>
              <a:ext uri="{FF2B5EF4-FFF2-40B4-BE49-F238E27FC236}">
                <a16:creationId xmlns:a16="http://schemas.microsoft.com/office/drawing/2014/main" id="{90B57881-9796-419F-ACFA-99F039674720}"/>
              </a:ext>
            </a:extLst>
          </p:cNvPr>
          <p:cNvGrpSpPr/>
          <p:nvPr/>
        </p:nvGrpSpPr>
        <p:grpSpPr>
          <a:xfrm>
            <a:off x="762000" y="5486400"/>
            <a:ext cx="7315200" cy="666354"/>
            <a:chOff x="905581" y="5486400"/>
            <a:chExt cx="7315200" cy="666354"/>
          </a:xfrm>
        </p:grpSpPr>
        <p:sp>
          <p:nvSpPr>
            <p:cNvPr id="3" name="Rectangle 2">
              <a:extLst>
                <a:ext uri="{FF2B5EF4-FFF2-40B4-BE49-F238E27FC236}">
                  <a16:creationId xmlns:a16="http://schemas.microsoft.com/office/drawing/2014/main" id="{FFDD2C51-54A5-43ED-B8C5-452102BDE55A}"/>
                </a:ext>
              </a:extLst>
            </p:cNvPr>
            <p:cNvSpPr/>
            <p:nvPr/>
          </p:nvSpPr>
          <p:spPr bwMode="auto">
            <a:xfrm>
              <a:off x="2124782" y="5486400"/>
              <a:ext cx="1610557" cy="64849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Provide indication of transition to lower capabilities</a:t>
              </a:r>
            </a:p>
          </p:txBody>
        </p:sp>
        <p:sp>
          <p:nvSpPr>
            <p:cNvPr id="8" name="Rectangle 7">
              <a:extLst>
                <a:ext uri="{FF2B5EF4-FFF2-40B4-BE49-F238E27FC236}">
                  <a16:creationId xmlns:a16="http://schemas.microsoft.com/office/drawing/2014/main" id="{AC933B43-BDF8-43F0-84DA-DB3ECE7D4FC7}"/>
                </a:ext>
              </a:extLst>
            </p:cNvPr>
            <p:cNvSpPr/>
            <p:nvPr/>
          </p:nvSpPr>
          <p:spPr bwMode="auto">
            <a:xfrm>
              <a:off x="5638800" y="5486400"/>
              <a:ext cx="1524000" cy="64849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Provide indication of transition to DPS mode in UHR fields</a:t>
              </a:r>
            </a:p>
          </p:txBody>
        </p:sp>
        <p:sp>
          <p:nvSpPr>
            <p:cNvPr id="9" name="Rectangle 8">
              <a:extLst>
                <a:ext uri="{FF2B5EF4-FFF2-40B4-BE49-F238E27FC236}">
                  <a16:creationId xmlns:a16="http://schemas.microsoft.com/office/drawing/2014/main" id="{B1DBA73D-5CCF-4857-AB13-85B99D1DDBDA}"/>
                </a:ext>
              </a:extLst>
            </p:cNvPr>
            <p:cNvSpPr/>
            <p:nvPr/>
          </p:nvSpPr>
          <p:spPr bwMode="auto">
            <a:xfrm>
              <a:off x="905581" y="5486400"/>
              <a:ext cx="814893" cy="648492"/>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AP baseline operation</a:t>
              </a:r>
            </a:p>
          </p:txBody>
        </p:sp>
        <p:sp>
          <p:nvSpPr>
            <p:cNvPr id="7" name="Arrow: Right 6">
              <a:extLst>
                <a:ext uri="{FF2B5EF4-FFF2-40B4-BE49-F238E27FC236}">
                  <a16:creationId xmlns:a16="http://schemas.microsoft.com/office/drawing/2014/main" id="{8C4F172A-2303-4A56-8807-5712192AFF96}"/>
                </a:ext>
              </a:extLst>
            </p:cNvPr>
            <p:cNvSpPr/>
            <p:nvPr/>
          </p:nvSpPr>
          <p:spPr bwMode="auto">
            <a:xfrm>
              <a:off x="1667582" y="5696346"/>
              <a:ext cx="457200" cy="2286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30476CF-5CF1-4847-940B-4170ADD288E9}"/>
                </a:ext>
              </a:extLst>
            </p:cNvPr>
            <p:cNvSpPr/>
            <p:nvPr/>
          </p:nvSpPr>
          <p:spPr bwMode="auto">
            <a:xfrm>
              <a:off x="4157256" y="5504262"/>
              <a:ext cx="1058804" cy="648492"/>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Reduced capability operation</a:t>
              </a:r>
            </a:p>
          </p:txBody>
        </p:sp>
        <p:sp>
          <p:nvSpPr>
            <p:cNvPr id="12" name="Arrow: Right 11">
              <a:extLst>
                <a:ext uri="{FF2B5EF4-FFF2-40B4-BE49-F238E27FC236}">
                  <a16:creationId xmlns:a16="http://schemas.microsoft.com/office/drawing/2014/main" id="{26D5125F-D049-479B-911C-C5AFBFAD1200}"/>
                </a:ext>
              </a:extLst>
            </p:cNvPr>
            <p:cNvSpPr/>
            <p:nvPr/>
          </p:nvSpPr>
          <p:spPr bwMode="auto">
            <a:xfrm>
              <a:off x="3735339" y="5714208"/>
              <a:ext cx="457200" cy="2286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Arrow: Right 12">
              <a:extLst>
                <a:ext uri="{FF2B5EF4-FFF2-40B4-BE49-F238E27FC236}">
                  <a16:creationId xmlns:a16="http://schemas.microsoft.com/office/drawing/2014/main" id="{06D56E8A-973B-4A6F-9E6C-C26EE76A0572}"/>
                </a:ext>
              </a:extLst>
            </p:cNvPr>
            <p:cNvSpPr/>
            <p:nvPr/>
          </p:nvSpPr>
          <p:spPr bwMode="auto">
            <a:xfrm>
              <a:off x="5163168" y="5719822"/>
              <a:ext cx="457200" cy="2286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1F2D0EAE-5797-4797-82E3-8C7832D87AA2}"/>
                </a:ext>
              </a:extLst>
            </p:cNvPr>
            <p:cNvSpPr/>
            <p:nvPr/>
          </p:nvSpPr>
          <p:spPr bwMode="auto">
            <a:xfrm>
              <a:off x="7584717" y="5589652"/>
              <a:ext cx="636064" cy="47914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DPS mode</a:t>
              </a:r>
            </a:p>
          </p:txBody>
        </p:sp>
        <p:sp>
          <p:nvSpPr>
            <p:cNvPr id="15" name="Arrow: Right 14">
              <a:extLst>
                <a:ext uri="{FF2B5EF4-FFF2-40B4-BE49-F238E27FC236}">
                  <a16:creationId xmlns:a16="http://schemas.microsoft.com/office/drawing/2014/main" id="{ED0A6053-7FC3-4B05-A8E3-A7D0F1D1A587}"/>
                </a:ext>
              </a:extLst>
            </p:cNvPr>
            <p:cNvSpPr/>
            <p:nvPr/>
          </p:nvSpPr>
          <p:spPr bwMode="auto">
            <a:xfrm>
              <a:off x="7157987" y="5714208"/>
              <a:ext cx="457200" cy="2286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1990229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DPS mode – UL operation</a:t>
            </a:r>
            <a:endParaRPr lang="en-GB" dirty="0"/>
          </a:p>
        </p:txBody>
      </p:sp>
      <p:sp>
        <p:nvSpPr>
          <p:cNvPr id="9218" name="Rectangle 2"/>
          <p:cNvSpPr>
            <a:spLocks noGrp="1" noChangeArrowheads="1"/>
          </p:cNvSpPr>
          <p:nvPr>
            <p:ph idx="1"/>
          </p:nvPr>
        </p:nvSpPr>
        <p:spPr>
          <a:xfrm>
            <a:off x="685801" y="1584874"/>
            <a:ext cx="7770813" cy="2758526"/>
          </a:xfrm>
          <a:ln/>
        </p:spPr>
        <p:txBody>
          <a:bodyPr/>
          <a:lstStyle/>
          <a:p>
            <a:pPr marL="128588" indent="-128588" algn="just">
              <a:buFont typeface="Arial" panose="020B0604020202020204" pitchFamily="34" charset="0"/>
              <a:buChar char="•"/>
            </a:pPr>
            <a:r>
              <a:rPr lang="en-GB" sz="1500" dirty="0"/>
              <a:t>A UHR STA supporting DPS mode that intends to exploit the high-power state capabilities of the AP for uplink transmission shall initiate the uplink transmission with an ICF. </a:t>
            </a:r>
          </a:p>
          <a:p>
            <a:pPr marL="428626" lvl="1" indent="-128588" algn="just">
              <a:buFont typeface="Arial" panose="020B0604020202020204" pitchFamily="34" charset="0"/>
              <a:buChar char="•"/>
            </a:pPr>
            <a:r>
              <a:rPr lang="en-GB" sz="1400" dirty="0"/>
              <a:t>The frame can be sent in duplicate non-HT PPDU format, and the frame can carry sufficient padding to enable the AP to transition from low-power to high power state. </a:t>
            </a:r>
          </a:p>
          <a:p>
            <a:pPr marL="428626" lvl="1" indent="-128588" algn="just">
              <a:buFont typeface="Arial" panose="020B0604020202020204" pitchFamily="34" charset="0"/>
              <a:buChar char="•"/>
            </a:pPr>
            <a:r>
              <a:rPr lang="en-US" sz="1400" dirty="0"/>
              <a:t>A frame with sufficient padding may be provided at the end of the TXOP to enable to AP to transition back to the low-power state.</a:t>
            </a:r>
          </a:p>
          <a:p>
            <a:pPr marL="428626" lvl="1" indent="-128588" algn="just">
              <a:buFont typeface="Arial" panose="020B0604020202020204" pitchFamily="34" charset="0"/>
              <a:buChar char="•"/>
            </a:pPr>
            <a:r>
              <a:rPr lang="en-US" sz="1400" dirty="0"/>
              <a:t>Note: ICF can be skipped if non-AP STA is aware of AP’s being in high power state (e.g. slide 9).</a:t>
            </a:r>
            <a:endParaRPr lang="en-GB" sz="1400" dirty="0"/>
          </a:p>
          <a:p>
            <a:pPr marL="128588" indent="-128588" algn="just">
              <a:buFont typeface="Arial" panose="020B0604020202020204" pitchFamily="34" charset="0"/>
              <a:buChar char="•"/>
            </a:pPr>
            <a:r>
              <a:rPr lang="en-US" sz="1500" dirty="0"/>
              <a:t>Legacy (pre-UHR) STAs, UHR STAs that do not support DPS mode, and UHR STAs that do not intend to use the AP’s high-power capabilities can communicate with the AP as per the AP’s low power state capabilities (without using an initial control frame).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cxnSp>
        <p:nvCxnSpPr>
          <p:cNvPr id="7" name="Straight Arrow Connector 6">
            <a:extLst>
              <a:ext uri="{FF2B5EF4-FFF2-40B4-BE49-F238E27FC236}">
                <a16:creationId xmlns:a16="http://schemas.microsoft.com/office/drawing/2014/main" id="{C8A13EB4-45B8-4D09-8FAF-A434ED9CB2A9}"/>
              </a:ext>
            </a:extLst>
          </p:cNvPr>
          <p:cNvCxnSpPr>
            <a:cxnSpLocks/>
          </p:cNvCxnSpPr>
          <p:nvPr/>
        </p:nvCxnSpPr>
        <p:spPr bwMode="auto">
          <a:xfrm flipV="1">
            <a:off x="953368" y="5981618"/>
            <a:ext cx="7215648" cy="328"/>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8" name="TextBox 7">
            <a:extLst>
              <a:ext uri="{FF2B5EF4-FFF2-40B4-BE49-F238E27FC236}">
                <a16:creationId xmlns:a16="http://schemas.microsoft.com/office/drawing/2014/main" id="{3F51D6C2-B274-4708-B748-F3D8A30DB4A8}"/>
              </a:ext>
            </a:extLst>
          </p:cNvPr>
          <p:cNvSpPr txBox="1"/>
          <p:nvPr/>
        </p:nvSpPr>
        <p:spPr>
          <a:xfrm>
            <a:off x="7770281" y="5988384"/>
            <a:ext cx="632716" cy="276999"/>
          </a:xfrm>
          <a:prstGeom prst="rect">
            <a:avLst/>
          </a:prstGeom>
          <a:noFill/>
        </p:spPr>
        <p:txBody>
          <a:bodyPr wrap="square" rtlCol="0">
            <a:spAutoFit/>
          </a:bodyPr>
          <a:lstStyle/>
          <a:p>
            <a:pPr algn="ctr"/>
            <a:r>
              <a:rPr lang="en-US" sz="1200" dirty="0">
                <a:solidFill>
                  <a:schemeClr val="tx1"/>
                </a:solidFill>
              </a:rPr>
              <a:t>Time</a:t>
            </a:r>
          </a:p>
        </p:txBody>
      </p:sp>
      <p:cxnSp>
        <p:nvCxnSpPr>
          <p:cNvPr id="9" name="Straight Arrow Connector 8">
            <a:extLst>
              <a:ext uri="{FF2B5EF4-FFF2-40B4-BE49-F238E27FC236}">
                <a16:creationId xmlns:a16="http://schemas.microsoft.com/office/drawing/2014/main" id="{7E96D855-EBB0-4688-BF05-FE74B14AB4C9}"/>
              </a:ext>
            </a:extLst>
          </p:cNvPr>
          <p:cNvCxnSpPr>
            <a:cxnSpLocks/>
          </p:cNvCxnSpPr>
          <p:nvPr/>
        </p:nvCxnSpPr>
        <p:spPr bwMode="auto">
          <a:xfrm flipV="1">
            <a:off x="953368" y="4670658"/>
            <a:ext cx="0" cy="1317726"/>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10" name="TextBox 9">
            <a:extLst>
              <a:ext uri="{FF2B5EF4-FFF2-40B4-BE49-F238E27FC236}">
                <a16:creationId xmlns:a16="http://schemas.microsoft.com/office/drawing/2014/main" id="{6962535F-A54F-4E43-97CA-5F0942527B1A}"/>
              </a:ext>
            </a:extLst>
          </p:cNvPr>
          <p:cNvSpPr txBox="1"/>
          <p:nvPr/>
        </p:nvSpPr>
        <p:spPr>
          <a:xfrm rot="16200000">
            <a:off x="142253" y="5278559"/>
            <a:ext cx="1317725" cy="276999"/>
          </a:xfrm>
          <a:prstGeom prst="rect">
            <a:avLst/>
          </a:prstGeom>
          <a:noFill/>
        </p:spPr>
        <p:txBody>
          <a:bodyPr wrap="square" rtlCol="0">
            <a:spAutoFit/>
          </a:bodyPr>
          <a:lstStyle/>
          <a:p>
            <a:pPr algn="ctr"/>
            <a:r>
              <a:rPr lang="en-US" sz="1200" dirty="0">
                <a:solidFill>
                  <a:schemeClr val="tx1"/>
                </a:solidFill>
              </a:rPr>
              <a:t>Frequency</a:t>
            </a:r>
          </a:p>
        </p:txBody>
      </p:sp>
      <p:cxnSp>
        <p:nvCxnSpPr>
          <p:cNvPr id="11" name="Straight Arrow Connector 10">
            <a:extLst>
              <a:ext uri="{FF2B5EF4-FFF2-40B4-BE49-F238E27FC236}">
                <a16:creationId xmlns:a16="http://schemas.microsoft.com/office/drawing/2014/main" id="{14C2885F-B728-40CC-A659-C809EB55177E}"/>
              </a:ext>
            </a:extLst>
          </p:cNvPr>
          <p:cNvCxnSpPr>
            <a:cxnSpLocks/>
          </p:cNvCxnSpPr>
          <p:nvPr/>
        </p:nvCxnSpPr>
        <p:spPr bwMode="auto">
          <a:xfrm>
            <a:off x="1138324" y="4808402"/>
            <a:ext cx="6089169" cy="19528"/>
          </a:xfrm>
          <a:prstGeom prst="straightConnector1">
            <a:avLst/>
          </a:prstGeom>
          <a:solidFill>
            <a:schemeClr val="accent1"/>
          </a:solidFill>
          <a:ln w="12700" cap="flat" cmpd="sng" algn="ctr">
            <a:solidFill>
              <a:schemeClr val="tx1"/>
            </a:solidFill>
            <a:prstDash val="dash"/>
            <a:round/>
            <a:headEnd type="triangle"/>
            <a:tailEnd type="triangle"/>
          </a:ln>
        </p:spPr>
      </p:cxnSp>
      <p:sp>
        <p:nvSpPr>
          <p:cNvPr id="12" name="TextBox 11">
            <a:extLst>
              <a:ext uri="{FF2B5EF4-FFF2-40B4-BE49-F238E27FC236}">
                <a16:creationId xmlns:a16="http://schemas.microsoft.com/office/drawing/2014/main" id="{D025723D-9E1F-4AAA-8710-086313A00B43}"/>
              </a:ext>
            </a:extLst>
          </p:cNvPr>
          <p:cNvSpPr txBox="1"/>
          <p:nvPr/>
        </p:nvSpPr>
        <p:spPr>
          <a:xfrm>
            <a:off x="3894346" y="4670094"/>
            <a:ext cx="1219200" cy="261610"/>
          </a:xfrm>
          <a:prstGeom prst="rect">
            <a:avLst/>
          </a:prstGeom>
          <a:solidFill>
            <a:schemeClr val="bg1"/>
          </a:solidFill>
        </p:spPr>
        <p:txBody>
          <a:bodyPr wrap="square" rtlCol="0">
            <a:spAutoFit/>
          </a:bodyPr>
          <a:lstStyle/>
          <a:p>
            <a:pPr algn="ctr"/>
            <a:r>
              <a:rPr lang="en-US" sz="1100" dirty="0">
                <a:solidFill>
                  <a:schemeClr val="tx1"/>
                </a:solidFill>
              </a:rPr>
              <a:t>TXOP Duration</a:t>
            </a:r>
          </a:p>
        </p:txBody>
      </p:sp>
      <p:cxnSp>
        <p:nvCxnSpPr>
          <p:cNvPr id="13" name="Straight Connector 12">
            <a:extLst>
              <a:ext uri="{FF2B5EF4-FFF2-40B4-BE49-F238E27FC236}">
                <a16:creationId xmlns:a16="http://schemas.microsoft.com/office/drawing/2014/main" id="{9A9DD5D8-4A6B-4B2E-9BEA-D2A524B6D655}"/>
              </a:ext>
            </a:extLst>
          </p:cNvPr>
          <p:cNvCxnSpPr/>
          <p:nvPr/>
        </p:nvCxnSpPr>
        <p:spPr bwMode="auto">
          <a:xfrm>
            <a:off x="7227493" y="4602319"/>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14" name="TextBox 13">
            <a:extLst>
              <a:ext uri="{FF2B5EF4-FFF2-40B4-BE49-F238E27FC236}">
                <a16:creationId xmlns:a16="http://schemas.microsoft.com/office/drawing/2014/main" id="{85499AFB-610D-4F6B-93ED-FDF5EBCCD813}"/>
              </a:ext>
            </a:extLst>
          </p:cNvPr>
          <p:cNvSpPr txBox="1"/>
          <p:nvPr/>
        </p:nvSpPr>
        <p:spPr>
          <a:xfrm rot="16200000">
            <a:off x="5125419" y="5359018"/>
            <a:ext cx="463401" cy="246221"/>
          </a:xfrm>
          <a:prstGeom prst="rect">
            <a:avLst/>
          </a:prstGeom>
          <a:noFill/>
        </p:spPr>
        <p:txBody>
          <a:bodyPr wrap="square" rtlCol="0">
            <a:spAutoFit/>
          </a:bodyPr>
          <a:lstStyle/>
          <a:p>
            <a:r>
              <a:rPr lang="en-US" sz="1000" dirty="0">
                <a:solidFill>
                  <a:schemeClr val="tx1"/>
                </a:solidFill>
              </a:rPr>
              <a:t>SIFS</a:t>
            </a:r>
          </a:p>
        </p:txBody>
      </p:sp>
      <p:graphicFrame>
        <p:nvGraphicFramePr>
          <p:cNvPr id="15" name="Table 14">
            <a:extLst>
              <a:ext uri="{FF2B5EF4-FFF2-40B4-BE49-F238E27FC236}">
                <a16:creationId xmlns:a16="http://schemas.microsoft.com/office/drawing/2014/main" id="{2964477D-3BA2-4A1E-A484-E44E3D989021}"/>
              </a:ext>
            </a:extLst>
          </p:cNvPr>
          <p:cNvGraphicFramePr>
            <a:graphicFrameLocks noGrp="1"/>
          </p:cNvGraphicFramePr>
          <p:nvPr>
            <p:extLst>
              <p:ext uri="{D42A27DB-BD31-4B8C-83A1-F6EECF244321}">
                <p14:modId xmlns:p14="http://schemas.microsoft.com/office/powerpoint/2010/main" val="4124246355"/>
              </p:ext>
            </p:extLst>
          </p:nvPr>
        </p:nvGraphicFramePr>
        <p:xfrm>
          <a:off x="4783276" y="5015424"/>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16" name="TextBox 15">
            <a:extLst>
              <a:ext uri="{FF2B5EF4-FFF2-40B4-BE49-F238E27FC236}">
                <a16:creationId xmlns:a16="http://schemas.microsoft.com/office/drawing/2014/main" id="{E31A283A-9641-4BD1-B36D-88B33CAFD148}"/>
              </a:ext>
            </a:extLst>
          </p:cNvPr>
          <p:cNvSpPr txBox="1"/>
          <p:nvPr/>
        </p:nvSpPr>
        <p:spPr>
          <a:xfrm rot="16200000">
            <a:off x="4406665" y="5351334"/>
            <a:ext cx="463401" cy="246221"/>
          </a:xfrm>
          <a:prstGeom prst="rect">
            <a:avLst/>
          </a:prstGeom>
          <a:noFill/>
        </p:spPr>
        <p:txBody>
          <a:bodyPr wrap="square" rtlCol="0">
            <a:spAutoFit/>
          </a:bodyPr>
          <a:lstStyle/>
          <a:p>
            <a:r>
              <a:rPr lang="en-US" sz="1000" dirty="0">
                <a:solidFill>
                  <a:schemeClr val="tx1"/>
                </a:solidFill>
              </a:rPr>
              <a:t>SIFS</a:t>
            </a:r>
          </a:p>
        </p:txBody>
      </p:sp>
      <p:graphicFrame>
        <p:nvGraphicFramePr>
          <p:cNvPr id="17" name="Table 16">
            <a:extLst>
              <a:ext uri="{FF2B5EF4-FFF2-40B4-BE49-F238E27FC236}">
                <a16:creationId xmlns:a16="http://schemas.microsoft.com/office/drawing/2014/main" id="{D75007E3-4167-40D9-9594-E381B6FB9B90}"/>
              </a:ext>
            </a:extLst>
          </p:cNvPr>
          <p:cNvGraphicFramePr>
            <a:graphicFrameLocks noGrp="1"/>
          </p:cNvGraphicFramePr>
          <p:nvPr>
            <p:extLst>
              <p:ext uri="{D42A27DB-BD31-4B8C-83A1-F6EECF244321}">
                <p14:modId xmlns:p14="http://schemas.microsoft.com/office/powerpoint/2010/main" val="2594602770"/>
              </p:ext>
            </p:extLst>
          </p:nvPr>
        </p:nvGraphicFramePr>
        <p:xfrm>
          <a:off x="5534864" y="5000940"/>
          <a:ext cx="847856" cy="975360"/>
        </p:xfrm>
        <a:graphic>
          <a:graphicData uri="http://schemas.openxmlformats.org/drawingml/2006/table">
            <a:tbl>
              <a:tblPr firstRow="1" bandRow="1">
                <a:tableStyleId>{F5AB1C69-6EDB-4FF4-983F-18BD219EF322}</a:tableStyleId>
              </a:tblPr>
              <a:tblGrid>
                <a:gridCol w="847856">
                  <a:extLst>
                    <a:ext uri="{9D8B030D-6E8A-4147-A177-3AD203B41FA5}">
                      <a16:colId xmlns:a16="http://schemas.microsoft.com/office/drawing/2014/main" val="1886088904"/>
                    </a:ext>
                  </a:extLst>
                </a:gridCol>
              </a:tblGrid>
              <a:tr h="210168">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graphicFrame>
        <p:nvGraphicFramePr>
          <p:cNvPr id="18" name="Table 17">
            <a:extLst>
              <a:ext uri="{FF2B5EF4-FFF2-40B4-BE49-F238E27FC236}">
                <a16:creationId xmlns:a16="http://schemas.microsoft.com/office/drawing/2014/main" id="{1C1BD6A5-9BC2-42A3-8E97-00178DDCA263}"/>
              </a:ext>
            </a:extLst>
          </p:cNvPr>
          <p:cNvGraphicFramePr>
            <a:graphicFrameLocks noGrp="1"/>
          </p:cNvGraphicFramePr>
          <p:nvPr>
            <p:extLst>
              <p:ext uri="{D42A27DB-BD31-4B8C-83A1-F6EECF244321}">
                <p14:modId xmlns:p14="http://schemas.microsoft.com/office/powerpoint/2010/main" val="2618749772"/>
              </p:ext>
            </p:extLst>
          </p:nvPr>
        </p:nvGraphicFramePr>
        <p:xfrm>
          <a:off x="6709724" y="5736840"/>
          <a:ext cx="517769" cy="243840"/>
        </p:xfrm>
        <a:graphic>
          <a:graphicData uri="http://schemas.openxmlformats.org/drawingml/2006/table">
            <a:tbl>
              <a:tblPr firstRow="1" bandRow="1">
                <a:tableStyleId>{F5AB1C69-6EDB-4FF4-983F-18BD219EF322}</a:tableStyleId>
              </a:tblPr>
              <a:tblGrid>
                <a:gridCol w="517769">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bl>
          </a:graphicData>
        </a:graphic>
      </p:graphicFrame>
      <p:sp>
        <p:nvSpPr>
          <p:cNvPr id="19" name="TextBox 18">
            <a:extLst>
              <a:ext uri="{FF2B5EF4-FFF2-40B4-BE49-F238E27FC236}">
                <a16:creationId xmlns:a16="http://schemas.microsoft.com/office/drawing/2014/main" id="{E24BE97A-1DDF-4BD5-A31E-87F38FB718A5}"/>
              </a:ext>
            </a:extLst>
          </p:cNvPr>
          <p:cNvSpPr txBox="1"/>
          <p:nvPr/>
        </p:nvSpPr>
        <p:spPr>
          <a:xfrm rot="16200000">
            <a:off x="6283219" y="5368015"/>
            <a:ext cx="463401" cy="246221"/>
          </a:xfrm>
          <a:prstGeom prst="rect">
            <a:avLst/>
          </a:prstGeom>
          <a:noFill/>
        </p:spPr>
        <p:txBody>
          <a:bodyPr wrap="square" rtlCol="0">
            <a:spAutoFit/>
          </a:bodyPr>
          <a:lstStyle/>
          <a:p>
            <a:r>
              <a:rPr lang="en-US" sz="1000" dirty="0">
                <a:solidFill>
                  <a:schemeClr val="tx1"/>
                </a:solidFill>
              </a:rPr>
              <a:t>SIFS</a:t>
            </a:r>
          </a:p>
        </p:txBody>
      </p:sp>
      <p:sp>
        <p:nvSpPr>
          <p:cNvPr id="20" name="Right Brace 19">
            <a:extLst>
              <a:ext uri="{FF2B5EF4-FFF2-40B4-BE49-F238E27FC236}">
                <a16:creationId xmlns:a16="http://schemas.microsoft.com/office/drawing/2014/main" id="{2DBECAE0-0300-4C02-B658-C6CDCBAA9ECD}"/>
              </a:ext>
            </a:extLst>
          </p:cNvPr>
          <p:cNvSpPr/>
          <p:nvPr/>
        </p:nvSpPr>
        <p:spPr bwMode="auto">
          <a:xfrm>
            <a:off x="7217054" y="5718055"/>
            <a:ext cx="189274" cy="246221"/>
          </a:xfrm>
          <a:prstGeom prst="righ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F0836078-240B-4C3B-BADC-02B075B0E524}"/>
              </a:ext>
            </a:extLst>
          </p:cNvPr>
          <p:cNvSpPr txBox="1"/>
          <p:nvPr/>
        </p:nvSpPr>
        <p:spPr>
          <a:xfrm>
            <a:off x="7339653" y="5701651"/>
            <a:ext cx="651698" cy="246221"/>
          </a:xfrm>
          <a:prstGeom prst="rect">
            <a:avLst/>
          </a:prstGeom>
          <a:noFill/>
        </p:spPr>
        <p:txBody>
          <a:bodyPr wrap="square" rtlCol="0">
            <a:spAutoFit/>
          </a:bodyPr>
          <a:lstStyle/>
          <a:p>
            <a:pPr algn="ctr"/>
            <a:r>
              <a:rPr lang="en-US" sz="1000" dirty="0">
                <a:solidFill>
                  <a:schemeClr val="tx1"/>
                </a:solidFill>
              </a:rPr>
              <a:t>Primary</a:t>
            </a:r>
          </a:p>
        </p:txBody>
      </p:sp>
      <p:graphicFrame>
        <p:nvGraphicFramePr>
          <p:cNvPr id="22" name="Table 21">
            <a:extLst>
              <a:ext uri="{FF2B5EF4-FFF2-40B4-BE49-F238E27FC236}">
                <a16:creationId xmlns:a16="http://schemas.microsoft.com/office/drawing/2014/main" id="{59BA8931-A8EA-4EAC-AE86-8E1033D3ED31}"/>
              </a:ext>
            </a:extLst>
          </p:cNvPr>
          <p:cNvGraphicFramePr>
            <a:graphicFrameLocks noGrp="1"/>
          </p:cNvGraphicFramePr>
          <p:nvPr>
            <p:extLst>
              <p:ext uri="{D42A27DB-BD31-4B8C-83A1-F6EECF244321}">
                <p14:modId xmlns:p14="http://schemas.microsoft.com/office/powerpoint/2010/main" val="3990032890"/>
              </p:ext>
            </p:extLst>
          </p:nvPr>
        </p:nvGraphicFramePr>
        <p:xfrm>
          <a:off x="1217051" y="4975162"/>
          <a:ext cx="413545" cy="1005840"/>
        </p:xfrm>
        <a:graphic>
          <a:graphicData uri="http://schemas.openxmlformats.org/drawingml/2006/table">
            <a:tbl>
              <a:tblPr firstRow="1" bandRow="1">
                <a:tableStyleId>{F5AB1C69-6EDB-4FF4-983F-18BD219EF322}</a:tableStyleId>
              </a:tblPr>
              <a:tblGrid>
                <a:gridCol w="413545">
                  <a:extLst>
                    <a:ext uri="{9D8B030D-6E8A-4147-A177-3AD203B41FA5}">
                      <a16:colId xmlns:a16="http://schemas.microsoft.com/office/drawing/2014/main" val="1886088904"/>
                    </a:ext>
                  </a:extLst>
                </a:gridCol>
              </a:tblGrid>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23" name="TextBox 22">
            <a:extLst>
              <a:ext uri="{FF2B5EF4-FFF2-40B4-BE49-F238E27FC236}">
                <a16:creationId xmlns:a16="http://schemas.microsoft.com/office/drawing/2014/main" id="{332B1938-F78C-4509-B94F-725AEE45E562}"/>
              </a:ext>
            </a:extLst>
          </p:cNvPr>
          <p:cNvSpPr txBox="1"/>
          <p:nvPr/>
        </p:nvSpPr>
        <p:spPr>
          <a:xfrm rot="16200000">
            <a:off x="951317" y="5346928"/>
            <a:ext cx="938199" cy="246221"/>
          </a:xfrm>
          <a:prstGeom prst="rect">
            <a:avLst/>
          </a:prstGeom>
          <a:solidFill>
            <a:schemeClr val="bg1">
              <a:alpha val="80000"/>
            </a:schemeClr>
          </a:solidFill>
        </p:spPr>
        <p:txBody>
          <a:bodyPr wrap="square" rtlCol="0">
            <a:spAutoFit/>
          </a:bodyPr>
          <a:lstStyle/>
          <a:p>
            <a:pPr algn="ctr"/>
            <a:r>
              <a:rPr lang="en-US" sz="1000" dirty="0">
                <a:solidFill>
                  <a:schemeClr val="tx1"/>
                </a:solidFill>
              </a:rPr>
              <a:t>ICF</a:t>
            </a:r>
          </a:p>
        </p:txBody>
      </p:sp>
      <p:graphicFrame>
        <p:nvGraphicFramePr>
          <p:cNvPr id="24" name="Table 23">
            <a:extLst>
              <a:ext uri="{FF2B5EF4-FFF2-40B4-BE49-F238E27FC236}">
                <a16:creationId xmlns:a16="http://schemas.microsoft.com/office/drawing/2014/main" id="{9BC8C4F6-4766-455F-BFD0-B12532943042}"/>
              </a:ext>
            </a:extLst>
          </p:cNvPr>
          <p:cNvGraphicFramePr>
            <a:graphicFrameLocks noGrp="1"/>
          </p:cNvGraphicFramePr>
          <p:nvPr>
            <p:extLst>
              <p:ext uri="{D42A27DB-BD31-4B8C-83A1-F6EECF244321}">
                <p14:modId xmlns:p14="http://schemas.microsoft.com/office/powerpoint/2010/main" val="2358403914"/>
              </p:ext>
            </p:extLst>
          </p:nvPr>
        </p:nvGraphicFramePr>
        <p:xfrm>
          <a:off x="2418805" y="5000940"/>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25" name="TextBox 24">
            <a:extLst>
              <a:ext uri="{FF2B5EF4-FFF2-40B4-BE49-F238E27FC236}">
                <a16:creationId xmlns:a16="http://schemas.microsoft.com/office/drawing/2014/main" id="{B94E68A4-81C4-4597-A47D-3914D97659A1}"/>
              </a:ext>
            </a:extLst>
          </p:cNvPr>
          <p:cNvSpPr txBox="1"/>
          <p:nvPr/>
        </p:nvSpPr>
        <p:spPr>
          <a:xfrm rot="16200000">
            <a:off x="2046156" y="5293948"/>
            <a:ext cx="463401" cy="246221"/>
          </a:xfrm>
          <a:prstGeom prst="rect">
            <a:avLst/>
          </a:prstGeom>
          <a:noFill/>
        </p:spPr>
        <p:txBody>
          <a:bodyPr wrap="square" rtlCol="0">
            <a:spAutoFit/>
          </a:bodyPr>
          <a:lstStyle/>
          <a:p>
            <a:r>
              <a:rPr lang="en-US" sz="1000" dirty="0">
                <a:solidFill>
                  <a:schemeClr val="tx1"/>
                </a:solidFill>
              </a:rPr>
              <a:t>SIFS</a:t>
            </a:r>
          </a:p>
        </p:txBody>
      </p:sp>
      <p:sp>
        <p:nvSpPr>
          <p:cNvPr id="26" name="TextBox 25">
            <a:extLst>
              <a:ext uri="{FF2B5EF4-FFF2-40B4-BE49-F238E27FC236}">
                <a16:creationId xmlns:a16="http://schemas.microsoft.com/office/drawing/2014/main" id="{99618FDA-5E44-4F79-AB4D-95E7BFA9B75F}"/>
              </a:ext>
            </a:extLst>
          </p:cNvPr>
          <p:cNvSpPr txBox="1"/>
          <p:nvPr/>
        </p:nvSpPr>
        <p:spPr>
          <a:xfrm rot="16200000">
            <a:off x="2752490" y="5294508"/>
            <a:ext cx="463401" cy="246221"/>
          </a:xfrm>
          <a:prstGeom prst="rect">
            <a:avLst/>
          </a:prstGeom>
          <a:noFill/>
        </p:spPr>
        <p:txBody>
          <a:bodyPr wrap="square" rtlCol="0">
            <a:spAutoFit/>
          </a:bodyPr>
          <a:lstStyle/>
          <a:p>
            <a:r>
              <a:rPr lang="en-US" sz="1000" dirty="0">
                <a:solidFill>
                  <a:schemeClr val="tx1"/>
                </a:solidFill>
              </a:rPr>
              <a:t>SIFS</a:t>
            </a:r>
          </a:p>
        </p:txBody>
      </p:sp>
      <p:sp>
        <p:nvSpPr>
          <p:cNvPr id="27" name="TextBox 26">
            <a:extLst>
              <a:ext uri="{FF2B5EF4-FFF2-40B4-BE49-F238E27FC236}">
                <a16:creationId xmlns:a16="http://schemas.microsoft.com/office/drawing/2014/main" id="{F1B97CDD-EEEC-4D5F-A2AA-28D82312B2AC}"/>
              </a:ext>
            </a:extLst>
          </p:cNvPr>
          <p:cNvSpPr txBox="1"/>
          <p:nvPr/>
        </p:nvSpPr>
        <p:spPr>
          <a:xfrm rot="16200000">
            <a:off x="2153320" y="5362319"/>
            <a:ext cx="957689" cy="246221"/>
          </a:xfrm>
          <a:prstGeom prst="rect">
            <a:avLst/>
          </a:prstGeom>
          <a:solidFill>
            <a:schemeClr val="bg1">
              <a:alpha val="58000"/>
            </a:schemeClr>
          </a:solidFill>
        </p:spPr>
        <p:txBody>
          <a:bodyPr wrap="square" rtlCol="0">
            <a:spAutoFit/>
          </a:bodyPr>
          <a:lstStyle/>
          <a:p>
            <a:pPr algn="ctr"/>
            <a:r>
              <a:rPr lang="en-US" sz="1000" dirty="0">
                <a:solidFill>
                  <a:schemeClr val="tx1"/>
                </a:solidFill>
              </a:rPr>
              <a:t>Resp. from AP</a:t>
            </a:r>
          </a:p>
        </p:txBody>
      </p:sp>
      <p:sp>
        <p:nvSpPr>
          <p:cNvPr id="28" name="TextBox 27">
            <a:extLst>
              <a:ext uri="{FF2B5EF4-FFF2-40B4-BE49-F238E27FC236}">
                <a16:creationId xmlns:a16="http://schemas.microsoft.com/office/drawing/2014/main" id="{A45EC11A-EBF8-4AA5-A40B-AF6126711026}"/>
              </a:ext>
            </a:extLst>
          </p:cNvPr>
          <p:cNvSpPr txBox="1"/>
          <p:nvPr/>
        </p:nvSpPr>
        <p:spPr>
          <a:xfrm>
            <a:off x="1440008" y="6086913"/>
            <a:ext cx="866864" cy="400110"/>
          </a:xfrm>
          <a:prstGeom prst="rect">
            <a:avLst/>
          </a:prstGeom>
          <a:noFill/>
        </p:spPr>
        <p:txBody>
          <a:bodyPr wrap="square" rtlCol="0">
            <a:spAutoFit/>
          </a:bodyPr>
          <a:lstStyle/>
          <a:p>
            <a:pPr algn="ctr"/>
            <a:r>
              <a:rPr lang="en-US" sz="1000" dirty="0">
                <a:solidFill>
                  <a:schemeClr val="tx1"/>
                </a:solidFill>
              </a:rPr>
              <a:t>DPS Padding Delay</a:t>
            </a:r>
          </a:p>
        </p:txBody>
      </p:sp>
      <p:cxnSp>
        <p:nvCxnSpPr>
          <p:cNvPr id="29" name="Straight Arrow Connector 28">
            <a:extLst>
              <a:ext uri="{FF2B5EF4-FFF2-40B4-BE49-F238E27FC236}">
                <a16:creationId xmlns:a16="http://schemas.microsoft.com/office/drawing/2014/main" id="{2EC914D1-E43D-4E77-ABFF-EF8FC19BB36A}"/>
              </a:ext>
            </a:extLst>
          </p:cNvPr>
          <p:cNvCxnSpPr>
            <a:cxnSpLocks/>
          </p:cNvCxnSpPr>
          <p:nvPr/>
        </p:nvCxnSpPr>
        <p:spPr bwMode="auto">
          <a:xfrm>
            <a:off x="1614729" y="6066904"/>
            <a:ext cx="540017" cy="0"/>
          </a:xfrm>
          <a:prstGeom prst="straightConnector1">
            <a:avLst/>
          </a:prstGeom>
          <a:solidFill>
            <a:srgbClr val="00B8FF"/>
          </a:solidFill>
          <a:ln w="9525" cap="flat" cmpd="sng" algn="ctr">
            <a:solidFill>
              <a:schemeClr val="tx1"/>
            </a:solidFill>
            <a:prstDash val="solid"/>
            <a:round/>
            <a:headEnd type="triangle"/>
            <a:tailEnd type="triangle"/>
          </a:ln>
          <a:effectLst/>
        </p:spPr>
      </p:cxnSp>
      <p:graphicFrame>
        <p:nvGraphicFramePr>
          <p:cNvPr id="30" name="Table 29">
            <a:extLst>
              <a:ext uri="{FF2B5EF4-FFF2-40B4-BE49-F238E27FC236}">
                <a16:creationId xmlns:a16="http://schemas.microsoft.com/office/drawing/2014/main" id="{6AE0752B-DE88-4084-8B66-C17C5482A027}"/>
              </a:ext>
            </a:extLst>
          </p:cNvPr>
          <p:cNvGraphicFramePr>
            <a:graphicFrameLocks noGrp="1"/>
          </p:cNvGraphicFramePr>
          <p:nvPr>
            <p:extLst>
              <p:ext uri="{D42A27DB-BD31-4B8C-83A1-F6EECF244321}">
                <p14:modId xmlns:p14="http://schemas.microsoft.com/office/powerpoint/2010/main" val="2194427855"/>
              </p:ext>
            </p:extLst>
          </p:nvPr>
        </p:nvGraphicFramePr>
        <p:xfrm>
          <a:off x="1636976" y="4971388"/>
          <a:ext cx="517769" cy="1005840"/>
        </p:xfrm>
        <a:graphic>
          <a:graphicData uri="http://schemas.openxmlformats.org/drawingml/2006/table">
            <a:tbl>
              <a:tblPr firstRow="1" bandRow="1">
                <a:tableStyleId>{F5AB1C69-6EDB-4FF4-983F-18BD219EF322}</a:tableStyleId>
              </a:tblPr>
              <a:tblGrid>
                <a:gridCol w="517769">
                  <a:extLst>
                    <a:ext uri="{9D8B030D-6E8A-4147-A177-3AD203B41FA5}">
                      <a16:colId xmlns:a16="http://schemas.microsoft.com/office/drawing/2014/main" val="1886088904"/>
                    </a:ext>
                  </a:extLst>
                </a:gridCol>
              </a:tblGrid>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31" name="TextBox 30">
            <a:extLst>
              <a:ext uri="{FF2B5EF4-FFF2-40B4-BE49-F238E27FC236}">
                <a16:creationId xmlns:a16="http://schemas.microsoft.com/office/drawing/2014/main" id="{B7E40E0F-3AFB-4C15-AC32-A817C4256923}"/>
              </a:ext>
            </a:extLst>
          </p:cNvPr>
          <p:cNvSpPr txBox="1"/>
          <p:nvPr/>
        </p:nvSpPr>
        <p:spPr>
          <a:xfrm rot="16200000">
            <a:off x="1420579" y="5353540"/>
            <a:ext cx="943685" cy="246221"/>
          </a:xfrm>
          <a:prstGeom prst="rect">
            <a:avLst/>
          </a:prstGeom>
          <a:solidFill>
            <a:schemeClr val="bg1">
              <a:alpha val="80000"/>
            </a:schemeClr>
          </a:solidFill>
        </p:spPr>
        <p:txBody>
          <a:bodyPr wrap="square" rtlCol="0">
            <a:spAutoFit/>
          </a:bodyPr>
          <a:lstStyle/>
          <a:p>
            <a:pPr algn="ctr"/>
            <a:r>
              <a:rPr lang="en-US" sz="1000" dirty="0">
                <a:solidFill>
                  <a:schemeClr val="tx1"/>
                </a:solidFill>
              </a:rPr>
              <a:t>(Padding)</a:t>
            </a:r>
          </a:p>
        </p:txBody>
      </p:sp>
      <p:sp>
        <p:nvSpPr>
          <p:cNvPr id="32" name="Rectangle 31">
            <a:extLst>
              <a:ext uri="{FF2B5EF4-FFF2-40B4-BE49-F238E27FC236}">
                <a16:creationId xmlns:a16="http://schemas.microsoft.com/office/drawing/2014/main" id="{81682B6B-063B-47B8-B858-F60B04B2B742}"/>
              </a:ext>
            </a:extLst>
          </p:cNvPr>
          <p:cNvSpPr/>
          <p:nvPr/>
        </p:nvSpPr>
        <p:spPr bwMode="auto">
          <a:xfrm>
            <a:off x="3107300" y="4990158"/>
            <a:ext cx="1407611" cy="985022"/>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None/>
            </a:pPr>
            <a:endParaRPr lang="en-US" sz="1200" dirty="0"/>
          </a:p>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Uplink PPDUs</a:t>
            </a:r>
          </a:p>
        </p:txBody>
      </p:sp>
      <p:sp>
        <p:nvSpPr>
          <p:cNvPr id="33" name="TextBox 32">
            <a:extLst>
              <a:ext uri="{FF2B5EF4-FFF2-40B4-BE49-F238E27FC236}">
                <a16:creationId xmlns:a16="http://schemas.microsoft.com/office/drawing/2014/main" id="{5823D390-5D8C-45D6-9463-5A7EC8080D3B}"/>
              </a:ext>
            </a:extLst>
          </p:cNvPr>
          <p:cNvSpPr txBox="1"/>
          <p:nvPr/>
        </p:nvSpPr>
        <p:spPr>
          <a:xfrm rot="16200000">
            <a:off x="5466764" y="5134884"/>
            <a:ext cx="938199" cy="707886"/>
          </a:xfrm>
          <a:prstGeom prst="rect">
            <a:avLst/>
          </a:prstGeom>
          <a:solidFill>
            <a:schemeClr val="bg1">
              <a:alpha val="80000"/>
            </a:schemeClr>
          </a:solidFill>
        </p:spPr>
        <p:txBody>
          <a:bodyPr wrap="square" rtlCol="0">
            <a:spAutoFit/>
          </a:bodyPr>
          <a:lstStyle/>
          <a:p>
            <a:pPr algn="ctr"/>
            <a:r>
              <a:rPr lang="en-US" sz="1000" dirty="0">
                <a:solidFill>
                  <a:schemeClr val="tx1"/>
                </a:solidFill>
              </a:rPr>
              <a:t>Frame with Padding to protect medium.</a:t>
            </a:r>
          </a:p>
        </p:txBody>
      </p:sp>
      <p:sp>
        <p:nvSpPr>
          <p:cNvPr id="34" name="TextBox 33">
            <a:extLst>
              <a:ext uri="{FF2B5EF4-FFF2-40B4-BE49-F238E27FC236}">
                <a16:creationId xmlns:a16="http://schemas.microsoft.com/office/drawing/2014/main" id="{C0A34310-C168-40DE-BEA0-91F67289DAA9}"/>
              </a:ext>
            </a:extLst>
          </p:cNvPr>
          <p:cNvSpPr txBox="1"/>
          <p:nvPr/>
        </p:nvSpPr>
        <p:spPr>
          <a:xfrm>
            <a:off x="5615689" y="6094778"/>
            <a:ext cx="1017121" cy="400110"/>
          </a:xfrm>
          <a:prstGeom prst="rect">
            <a:avLst/>
          </a:prstGeom>
          <a:noFill/>
        </p:spPr>
        <p:txBody>
          <a:bodyPr wrap="square" rtlCol="0">
            <a:spAutoFit/>
          </a:bodyPr>
          <a:lstStyle/>
          <a:p>
            <a:pPr algn="ctr"/>
            <a:r>
              <a:rPr lang="en-US" sz="1000" dirty="0">
                <a:solidFill>
                  <a:schemeClr val="tx1"/>
                </a:solidFill>
              </a:rPr>
              <a:t>DPS Transition Delay</a:t>
            </a:r>
          </a:p>
        </p:txBody>
      </p:sp>
      <p:cxnSp>
        <p:nvCxnSpPr>
          <p:cNvPr id="35" name="Straight Arrow Connector 34">
            <a:extLst>
              <a:ext uri="{FF2B5EF4-FFF2-40B4-BE49-F238E27FC236}">
                <a16:creationId xmlns:a16="http://schemas.microsoft.com/office/drawing/2014/main" id="{385E17B3-8FF0-4ECF-B62C-F161E06B11EB}"/>
              </a:ext>
            </a:extLst>
          </p:cNvPr>
          <p:cNvCxnSpPr>
            <a:cxnSpLocks/>
          </p:cNvCxnSpPr>
          <p:nvPr/>
        </p:nvCxnSpPr>
        <p:spPr bwMode="auto">
          <a:xfrm>
            <a:off x="5835598" y="6077852"/>
            <a:ext cx="540017"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TextBox 35">
            <a:extLst>
              <a:ext uri="{FF2B5EF4-FFF2-40B4-BE49-F238E27FC236}">
                <a16:creationId xmlns:a16="http://schemas.microsoft.com/office/drawing/2014/main" id="{AC17D259-DA29-4064-B55F-F28331355810}"/>
              </a:ext>
            </a:extLst>
          </p:cNvPr>
          <p:cNvSpPr txBox="1"/>
          <p:nvPr/>
        </p:nvSpPr>
        <p:spPr>
          <a:xfrm>
            <a:off x="3071533" y="4281245"/>
            <a:ext cx="1976251" cy="261610"/>
          </a:xfrm>
          <a:prstGeom prst="rect">
            <a:avLst/>
          </a:prstGeom>
          <a:noFill/>
        </p:spPr>
        <p:txBody>
          <a:bodyPr wrap="square" rtlCol="0">
            <a:spAutoFit/>
          </a:bodyPr>
          <a:lstStyle/>
          <a:p>
            <a:pPr algn="ctr"/>
            <a:r>
              <a:rPr lang="en-US" sz="1100" dirty="0">
                <a:solidFill>
                  <a:schemeClr val="tx1"/>
                </a:solidFill>
              </a:rPr>
              <a:t>High-power state</a:t>
            </a:r>
          </a:p>
        </p:txBody>
      </p:sp>
      <p:sp>
        <p:nvSpPr>
          <p:cNvPr id="37" name="TextBox 36">
            <a:extLst>
              <a:ext uri="{FF2B5EF4-FFF2-40B4-BE49-F238E27FC236}">
                <a16:creationId xmlns:a16="http://schemas.microsoft.com/office/drawing/2014/main" id="{1DDE6EE3-BED9-4B47-BE11-F9F04C8ACAEA}"/>
              </a:ext>
            </a:extLst>
          </p:cNvPr>
          <p:cNvSpPr txBox="1"/>
          <p:nvPr/>
        </p:nvSpPr>
        <p:spPr>
          <a:xfrm>
            <a:off x="6367938" y="4303761"/>
            <a:ext cx="1623413" cy="261610"/>
          </a:xfrm>
          <a:prstGeom prst="rect">
            <a:avLst/>
          </a:prstGeom>
          <a:noFill/>
        </p:spPr>
        <p:txBody>
          <a:bodyPr wrap="square" rtlCol="0">
            <a:spAutoFit/>
          </a:bodyPr>
          <a:lstStyle/>
          <a:p>
            <a:pPr algn="ctr"/>
            <a:r>
              <a:rPr lang="en-US" sz="1100" dirty="0">
                <a:solidFill>
                  <a:schemeClr val="tx1"/>
                </a:solidFill>
              </a:rPr>
              <a:t>Low-power state</a:t>
            </a:r>
          </a:p>
        </p:txBody>
      </p:sp>
      <p:cxnSp>
        <p:nvCxnSpPr>
          <p:cNvPr id="38" name="Straight Arrow Connector 37">
            <a:extLst>
              <a:ext uri="{FF2B5EF4-FFF2-40B4-BE49-F238E27FC236}">
                <a16:creationId xmlns:a16="http://schemas.microsoft.com/office/drawing/2014/main" id="{09F2707A-C9DA-4C2B-A757-4FBA95D28430}"/>
              </a:ext>
            </a:extLst>
          </p:cNvPr>
          <p:cNvCxnSpPr>
            <a:cxnSpLocks/>
          </p:cNvCxnSpPr>
          <p:nvPr/>
        </p:nvCxnSpPr>
        <p:spPr bwMode="auto">
          <a:xfrm flipV="1">
            <a:off x="2154745" y="4503706"/>
            <a:ext cx="3584085" cy="17226"/>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39" name="Straight Arrow Connector 38">
            <a:extLst>
              <a:ext uri="{FF2B5EF4-FFF2-40B4-BE49-F238E27FC236}">
                <a16:creationId xmlns:a16="http://schemas.microsoft.com/office/drawing/2014/main" id="{BABCF47E-5C67-4FB6-8360-368C663A5F3F}"/>
              </a:ext>
            </a:extLst>
          </p:cNvPr>
          <p:cNvCxnSpPr>
            <a:cxnSpLocks/>
          </p:cNvCxnSpPr>
          <p:nvPr/>
        </p:nvCxnSpPr>
        <p:spPr bwMode="auto">
          <a:xfrm flipV="1">
            <a:off x="6371377" y="4536944"/>
            <a:ext cx="1491434" cy="9976"/>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40" name="Straight Arrow Connector 39">
            <a:extLst>
              <a:ext uri="{FF2B5EF4-FFF2-40B4-BE49-F238E27FC236}">
                <a16:creationId xmlns:a16="http://schemas.microsoft.com/office/drawing/2014/main" id="{64D14BE7-654A-4C71-BB3C-0FCDEA0EE389}"/>
              </a:ext>
            </a:extLst>
          </p:cNvPr>
          <p:cNvCxnSpPr>
            <a:cxnSpLocks/>
          </p:cNvCxnSpPr>
          <p:nvPr/>
        </p:nvCxnSpPr>
        <p:spPr bwMode="auto">
          <a:xfrm>
            <a:off x="953368" y="4536944"/>
            <a:ext cx="661361"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41" name="TextBox 40">
            <a:extLst>
              <a:ext uri="{FF2B5EF4-FFF2-40B4-BE49-F238E27FC236}">
                <a16:creationId xmlns:a16="http://schemas.microsoft.com/office/drawing/2014/main" id="{EB4D4938-EE95-4CB0-9C07-1D6C6B1F9901}"/>
              </a:ext>
            </a:extLst>
          </p:cNvPr>
          <p:cNvSpPr txBox="1"/>
          <p:nvPr/>
        </p:nvSpPr>
        <p:spPr>
          <a:xfrm>
            <a:off x="594364" y="4303761"/>
            <a:ext cx="1623413" cy="261610"/>
          </a:xfrm>
          <a:prstGeom prst="rect">
            <a:avLst/>
          </a:prstGeom>
          <a:noFill/>
        </p:spPr>
        <p:txBody>
          <a:bodyPr wrap="square" rtlCol="0">
            <a:spAutoFit/>
          </a:bodyPr>
          <a:lstStyle/>
          <a:p>
            <a:pPr algn="ctr"/>
            <a:r>
              <a:rPr lang="en-US" sz="1100" dirty="0">
                <a:solidFill>
                  <a:schemeClr val="tx1"/>
                </a:solidFill>
              </a:rPr>
              <a:t>Low-power state</a:t>
            </a:r>
          </a:p>
        </p:txBody>
      </p:sp>
    </p:spTree>
    <p:extLst>
      <p:ext uri="{BB962C8B-B14F-4D97-AF65-F5344CB8AC3E}">
        <p14:creationId xmlns:p14="http://schemas.microsoft.com/office/powerpoint/2010/main" val="10388059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DPS mode – DL operation</a:t>
            </a:r>
            <a:endParaRPr lang="en-GB" dirty="0"/>
          </a:p>
        </p:txBody>
      </p:sp>
      <p:sp>
        <p:nvSpPr>
          <p:cNvPr id="9218" name="Rectangle 2"/>
          <p:cNvSpPr>
            <a:spLocks noGrp="1" noChangeArrowheads="1"/>
          </p:cNvSpPr>
          <p:nvPr>
            <p:ph idx="1"/>
          </p:nvPr>
        </p:nvSpPr>
        <p:spPr>
          <a:xfrm>
            <a:off x="685801" y="1600200"/>
            <a:ext cx="7770813" cy="2127077"/>
          </a:xfrm>
          <a:ln/>
        </p:spPr>
        <p:txBody>
          <a:bodyPr/>
          <a:lstStyle/>
          <a:p>
            <a:pPr marL="128588" indent="-128588" algn="just">
              <a:buFont typeface="Arial" panose="020B0604020202020204" pitchFamily="34" charset="0"/>
              <a:buChar char="•"/>
            </a:pPr>
            <a:r>
              <a:rPr lang="en-US" sz="1500" dirty="0"/>
              <a:t>An AP that is in DPS mode and operating in high power state may initiate communication with UHR STAs that support DPS operation as per the AP’s high power state capabilities.</a:t>
            </a:r>
            <a:endParaRPr lang="en-GB" sz="1500" dirty="0"/>
          </a:p>
          <a:p>
            <a:pPr marL="128588" indent="-128588" algn="just">
              <a:buFont typeface="Arial" panose="020B0604020202020204" pitchFamily="34" charset="0"/>
              <a:buChar char="•"/>
            </a:pPr>
            <a:r>
              <a:rPr lang="en-US" sz="1500" dirty="0"/>
              <a:t>An AP that is in DPS mode and operating in low power state may initiate communication with UHR STAs that support DPS operation as per the AP’s low power state capabilities.</a:t>
            </a:r>
          </a:p>
          <a:p>
            <a:pPr marL="128588" indent="-128588" algn="just">
              <a:buFont typeface="Arial" panose="020B0604020202020204" pitchFamily="34" charset="0"/>
              <a:buChar char="•"/>
            </a:pPr>
            <a:r>
              <a:rPr lang="en-US" sz="1500" dirty="0"/>
              <a:t>An AP that is in DPS mode shall initiate communication with legacy (pre-UHR) STAs and UHR STAs that do not support DPS mode as per the AP’s low power state capabilities.</a:t>
            </a:r>
          </a:p>
          <a:p>
            <a:pPr marL="128588" indent="-128588" algn="just">
              <a:buFont typeface="Arial" panose="020B0604020202020204" pitchFamily="34" charset="0"/>
              <a:buChar char="•"/>
            </a:pPr>
            <a:endParaRPr lang="en-US"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extLst>
      <p:ext uri="{BB962C8B-B14F-4D97-AF65-F5344CB8AC3E}">
        <p14:creationId xmlns:p14="http://schemas.microsoft.com/office/powerpoint/2010/main" val="1694067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 state transitions in DPS mode</a:t>
            </a:r>
            <a:endParaRPr lang="en-GB" dirty="0"/>
          </a:p>
        </p:txBody>
      </p:sp>
      <p:sp>
        <p:nvSpPr>
          <p:cNvPr id="9218" name="Rectangle 2"/>
          <p:cNvSpPr>
            <a:spLocks noGrp="1" noChangeArrowheads="1"/>
          </p:cNvSpPr>
          <p:nvPr>
            <p:ph idx="1"/>
          </p:nvPr>
        </p:nvSpPr>
        <p:spPr>
          <a:xfrm>
            <a:off x="685801" y="1600200"/>
            <a:ext cx="7770813" cy="4724400"/>
          </a:xfrm>
          <a:ln/>
        </p:spPr>
        <p:txBody>
          <a:bodyPr/>
          <a:lstStyle/>
          <a:p>
            <a:pPr marL="128588" indent="-128588" algn="just">
              <a:buFont typeface="Arial" panose="020B0604020202020204" pitchFamily="34" charset="0"/>
              <a:buChar char="•"/>
            </a:pPr>
            <a:r>
              <a:rPr lang="en-US" sz="1500" dirty="0"/>
              <a:t>Even without receiving a request by a non-AP STA in a TXOP, an AP operating in DPS mode may desire to transition between the high-power and low-power states.</a:t>
            </a:r>
          </a:p>
          <a:p>
            <a:pPr marL="428626" lvl="1" indent="-128588" algn="just">
              <a:buFont typeface="Arial" panose="020B0604020202020204" pitchFamily="34" charset="0"/>
              <a:buChar char="•"/>
            </a:pPr>
            <a:r>
              <a:rPr lang="en-US" sz="1400" dirty="0"/>
              <a:t>For example, if the AP determines it has a lot of buffered traffic to deliver or channel utilization is high, it may unilaterally decide to transition to the high power state.</a:t>
            </a:r>
          </a:p>
          <a:p>
            <a:pPr marL="128588" indent="-128588" algn="just">
              <a:buFont typeface="Arial" panose="020B0604020202020204" pitchFamily="34" charset="0"/>
              <a:buChar char="•"/>
            </a:pPr>
            <a:r>
              <a:rPr lang="en-US" sz="1500" dirty="0"/>
              <a:t>DPS state transitions can cause temporary blindness at the AP, which can lead to loss of medium synchronization at the AP. </a:t>
            </a:r>
          </a:p>
          <a:p>
            <a:pPr marL="128588" indent="-128588" algn="just">
              <a:buFont typeface="Arial" panose="020B0604020202020204" pitchFamily="34" charset="0"/>
              <a:buChar char="•"/>
            </a:pPr>
            <a:r>
              <a:rPr lang="en-US" sz="1500" dirty="0"/>
              <a:t>Thus, mechanisms to prevent loss of medium synchronization at the AP during the DPS state transitions are required.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extLst>
      <p:ext uri="{BB962C8B-B14F-4D97-AF65-F5344CB8AC3E}">
        <p14:creationId xmlns:p14="http://schemas.microsoft.com/office/powerpoint/2010/main" val="6752171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Protecting AP state transitions in DPS mode</a:t>
            </a:r>
            <a:endParaRPr lang="en-GB" dirty="0"/>
          </a:p>
        </p:txBody>
      </p:sp>
      <p:sp>
        <p:nvSpPr>
          <p:cNvPr id="9218" name="Rectangle 2"/>
          <p:cNvSpPr>
            <a:spLocks noGrp="1" noChangeArrowheads="1"/>
          </p:cNvSpPr>
          <p:nvPr>
            <p:ph idx="1"/>
          </p:nvPr>
        </p:nvSpPr>
        <p:spPr>
          <a:xfrm>
            <a:off x="685801" y="1600199"/>
            <a:ext cx="7770813" cy="2034757"/>
          </a:xfrm>
          <a:ln/>
        </p:spPr>
        <p:txBody>
          <a:bodyPr/>
          <a:lstStyle/>
          <a:p>
            <a:pPr marL="128588" indent="-128588" algn="just">
              <a:buFont typeface="Arial" panose="020B0604020202020204" pitchFamily="34" charset="0"/>
              <a:buChar char="•"/>
            </a:pPr>
            <a:r>
              <a:rPr lang="en-US" sz="1500" dirty="0"/>
              <a:t>If AP wins a TXOP, it can transmit: </a:t>
            </a:r>
          </a:p>
          <a:p>
            <a:pPr marL="428626" lvl="1" indent="-128588" algn="just">
              <a:buFont typeface="Arial" panose="020B0604020202020204" pitchFamily="34" charset="0"/>
              <a:buChar char="•"/>
            </a:pPr>
            <a:r>
              <a:rPr lang="en-US" sz="1400" dirty="0"/>
              <a:t>a trigger frame to a DPS supporting STA, requesting the STA to provide sufficient padding in the response frame to cover the state transition. The transition can be performed during the padding field of the response frame.</a:t>
            </a:r>
          </a:p>
          <a:p>
            <a:pPr marL="128588" indent="-128588" algn="just">
              <a:buFont typeface="Arial" panose="020B0604020202020204" pitchFamily="34" charset="0"/>
              <a:buChar char="•"/>
            </a:pPr>
            <a:r>
              <a:rPr lang="en-US" sz="1500" dirty="0"/>
              <a:t>If AP observes a transmission for which it is neither TXOP owner nor responder, it may perform the transition during the TXOP if the TXOP has sufficient NAV duration to accommodate the state transition.</a:t>
            </a:r>
          </a:p>
          <a:p>
            <a:pPr marL="428626" lvl="1" indent="-128588" algn="just">
              <a:buFont typeface="Arial" panose="020B0604020202020204" pitchFamily="34" charset="0"/>
              <a:buChar char="•"/>
            </a:pPr>
            <a:r>
              <a:rPr lang="en-US" sz="1400" dirty="0"/>
              <a:t>There may be other restrictions on the TXOPs. E.g., TXOPs should not allow spatial reuse if they are OBSS TXOPs.</a:t>
            </a:r>
            <a:endParaRPr lang="en-US" dirty="0"/>
          </a:p>
          <a:p>
            <a:pPr marL="128588" indent="-128588" algn="just">
              <a:buFont typeface="Arial" panose="020B0604020202020204" pitchFamily="34" charset="0"/>
              <a:buChar char="•"/>
            </a:pPr>
            <a:endParaRPr lang="en-US"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grpSp>
        <p:nvGrpSpPr>
          <p:cNvPr id="22" name="Group 21">
            <a:extLst>
              <a:ext uri="{FF2B5EF4-FFF2-40B4-BE49-F238E27FC236}">
                <a16:creationId xmlns:a16="http://schemas.microsoft.com/office/drawing/2014/main" id="{D431EC32-7A90-4868-A3C1-917AAC6C5FB7}"/>
              </a:ext>
            </a:extLst>
          </p:cNvPr>
          <p:cNvGrpSpPr/>
          <p:nvPr/>
        </p:nvGrpSpPr>
        <p:grpSpPr>
          <a:xfrm>
            <a:off x="304800" y="3994293"/>
            <a:ext cx="4106867" cy="2110555"/>
            <a:chOff x="788321" y="2950965"/>
            <a:chExt cx="4106867" cy="2110555"/>
          </a:xfrm>
        </p:grpSpPr>
        <p:cxnSp>
          <p:nvCxnSpPr>
            <p:cNvPr id="23" name="Straight Arrow Connector 22">
              <a:extLst>
                <a:ext uri="{FF2B5EF4-FFF2-40B4-BE49-F238E27FC236}">
                  <a16:creationId xmlns:a16="http://schemas.microsoft.com/office/drawing/2014/main" id="{2B8E09EE-4ED1-4063-AB33-D2C11A1FA8E9}"/>
                </a:ext>
              </a:extLst>
            </p:cNvPr>
            <p:cNvCxnSpPr>
              <a:cxnSpLocks/>
            </p:cNvCxnSpPr>
            <p:nvPr/>
          </p:nvCxnSpPr>
          <p:spPr bwMode="auto">
            <a:xfrm>
              <a:off x="1079073" y="4702635"/>
              <a:ext cx="3645327" cy="9113"/>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24" name="TextBox 23">
              <a:extLst>
                <a:ext uri="{FF2B5EF4-FFF2-40B4-BE49-F238E27FC236}">
                  <a16:creationId xmlns:a16="http://schemas.microsoft.com/office/drawing/2014/main" id="{9089469B-A8CF-4447-B56F-CBC4780CCCD3}"/>
                </a:ext>
              </a:extLst>
            </p:cNvPr>
            <p:cNvSpPr txBox="1"/>
            <p:nvPr/>
          </p:nvSpPr>
          <p:spPr>
            <a:xfrm>
              <a:off x="4262472" y="4676967"/>
              <a:ext cx="632716" cy="276999"/>
            </a:xfrm>
            <a:prstGeom prst="rect">
              <a:avLst/>
            </a:prstGeom>
            <a:noFill/>
          </p:spPr>
          <p:txBody>
            <a:bodyPr wrap="square" rtlCol="0">
              <a:spAutoFit/>
            </a:bodyPr>
            <a:lstStyle/>
            <a:p>
              <a:pPr algn="ctr"/>
              <a:r>
                <a:rPr lang="en-US" sz="1200" dirty="0">
                  <a:solidFill>
                    <a:schemeClr val="tx1"/>
                  </a:solidFill>
                </a:rPr>
                <a:t>Time</a:t>
              </a:r>
            </a:p>
          </p:txBody>
        </p:sp>
        <p:cxnSp>
          <p:nvCxnSpPr>
            <p:cNvPr id="25" name="Straight Arrow Connector 24">
              <a:extLst>
                <a:ext uri="{FF2B5EF4-FFF2-40B4-BE49-F238E27FC236}">
                  <a16:creationId xmlns:a16="http://schemas.microsoft.com/office/drawing/2014/main" id="{404B229C-8A10-4453-957A-96BDDE91F5AA}"/>
                </a:ext>
              </a:extLst>
            </p:cNvPr>
            <p:cNvCxnSpPr>
              <a:cxnSpLocks/>
            </p:cNvCxnSpPr>
            <p:nvPr/>
          </p:nvCxnSpPr>
          <p:spPr bwMode="auto">
            <a:xfrm flipV="1">
              <a:off x="1079073" y="3391347"/>
              <a:ext cx="0" cy="1317726"/>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26" name="TextBox 25">
              <a:extLst>
                <a:ext uri="{FF2B5EF4-FFF2-40B4-BE49-F238E27FC236}">
                  <a16:creationId xmlns:a16="http://schemas.microsoft.com/office/drawing/2014/main" id="{66F3BB9C-ACDF-4EAB-A2AE-D3EFACCC781E}"/>
                </a:ext>
              </a:extLst>
            </p:cNvPr>
            <p:cNvSpPr txBox="1"/>
            <p:nvPr/>
          </p:nvSpPr>
          <p:spPr>
            <a:xfrm rot="16200000">
              <a:off x="267958" y="3999248"/>
              <a:ext cx="1317725" cy="276999"/>
            </a:xfrm>
            <a:prstGeom prst="rect">
              <a:avLst/>
            </a:prstGeom>
            <a:noFill/>
          </p:spPr>
          <p:txBody>
            <a:bodyPr wrap="square" rtlCol="0">
              <a:spAutoFit/>
            </a:bodyPr>
            <a:lstStyle/>
            <a:p>
              <a:pPr algn="ctr"/>
              <a:r>
                <a:rPr lang="en-US" sz="1200" dirty="0">
                  <a:solidFill>
                    <a:schemeClr val="tx1"/>
                  </a:solidFill>
                </a:rPr>
                <a:t>Frequency</a:t>
              </a:r>
            </a:p>
          </p:txBody>
        </p:sp>
        <p:cxnSp>
          <p:nvCxnSpPr>
            <p:cNvPr id="27" name="Straight Arrow Connector 26">
              <a:extLst>
                <a:ext uri="{FF2B5EF4-FFF2-40B4-BE49-F238E27FC236}">
                  <a16:creationId xmlns:a16="http://schemas.microsoft.com/office/drawing/2014/main" id="{DF98B137-6444-4799-BA16-45B2657EA27C}"/>
                </a:ext>
              </a:extLst>
            </p:cNvPr>
            <p:cNvCxnSpPr>
              <a:cxnSpLocks/>
            </p:cNvCxnSpPr>
            <p:nvPr/>
          </p:nvCxnSpPr>
          <p:spPr bwMode="auto">
            <a:xfrm flipV="1">
              <a:off x="1264029" y="3521171"/>
              <a:ext cx="3080960" cy="7920"/>
            </a:xfrm>
            <a:prstGeom prst="straightConnector1">
              <a:avLst/>
            </a:prstGeom>
            <a:solidFill>
              <a:schemeClr val="accent1"/>
            </a:solidFill>
            <a:ln w="12700" cap="flat" cmpd="sng" algn="ctr">
              <a:solidFill>
                <a:schemeClr val="tx1"/>
              </a:solidFill>
              <a:prstDash val="dash"/>
              <a:round/>
              <a:headEnd type="triangle"/>
              <a:tailEnd type="triangle"/>
            </a:ln>
          </p:spPr>
        </p:cxnSp>
        <p:sp>
          <p:nvSpPr>
            <p:cNvPr id="30" name="TextBox 29">
              <a:extLst>
                <a:ext uri="{FF2B5EF4-FFF2-40B4-BE49-F238E27FC236}">
                  <a16:creationId xmlns:a16="http://schemas.microsoft.com/office/drawing/2014/main" id="{182C24C0-867A-49BC-A67B-E5DCA728B8EE}"/>
                </a:ext>
              </a:extLst>
            </p:cNvPr>
            <p:cNvSpPr txBox="1"/>
            <p:nvPr/>
          </p:nvSpPr>
          <p:spPr>
            <a:xfrm>
              <a:off x="2224745" y="4815299"/>
              <a:ext cx="1246872" cy="246221"/>
            </a:xfrm>
            <a:prstGeom prst="rect">
              <a:avLst/>
            </a:prstGeom>
            <a:noFill/>
          </p:spPr>
          <p:txBody>
            <a:bodyPr wrap="square" rtlCol="0">
              <a:spAutoFit/>
            </a:bodyPr>
            <a:lstStyle/>
            <a:p>
              <a:pPr algn="ctr"/>
              <a:r>
                <a:rPr lang="en-US" sz="1000" dirty="0">
                  <a:solidFill>
                    <a:schemeClr val="tx1"/>
                  </a:solidFill>
                </a:rPr>
                <a:t>DPS Padding Delay</a:t>
              </a:r>
            </a:p>
          </p:txBody>
        </p:sp>
        <p:sp>
          <p:nvSpPr>
            <p:cNvPr id="31" name="Rectangle 30">
              <a:extLst>
                <a:ext uri="{FF2B5EF4-FFF2-40B4-BE49-F238E27FC236}">
                  <a16:creationId xmlns:a16="http://schemas.microsoft.com/office/drawing/2014/main" id="{D9957F1C-0A66-452C-8063-4A5E098107AC}"/>
                </a:ext>
              </a:extLst>
            </p:cNvPr>
            <p:cNvSpPr/>
            <p:nvPr/>
          </p:nvSpPr>
          <p:spPr bwMode="auto">
            <a:xfrm rot="16200000">
              <a:off x="1089487" y="3861337"/>
              <a:ext cx="1015285" cy="676146"/>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Trigger DPS Supporting STA</a:t>
              </a:r>
            </a:p>
          </p:txBody>
        </p:sp>
        <p:sp>
          <p:nvSpPr>
            <p:cNvPr id="32" name="TextBox 31">
              <a:extLst>
                <a:ext uri="{FF2B5EF4-FFF2-40B4-BE49-F238E27FC236}">
                  <a16:creationId xmlns:a16="http://schemas.microsoft.com/office/drawing/2014/main" id="{A4C496F4-E764-4E9B-9C4F-CE4B91857057}"/>
                </a:ext>
              </a:extLst>
            </p:cNvPr>
            <p:cNvSpPr txBox="1"/>
            <p:nvPr/>
          </p:nvSpPr>
          <p:spPr>
            <a:xfrm rot="16200000">
              <a:off x="1859522" y="4014329"/>
              <a:ext cx="463401" cy="246221"/>
            </a:xfrm>
            <a:prstGeom prst="rect">
              <a:avLst/>
            </a:prstGeom>
            <a:noFill/>
          </p:spPr>
          <p:txBody>
            <a:bodyPr wrap="square" rtlCol="0">
              <a:spAutoFit/>
            </a:bodyPr>
            <a:lstStyle/>
            <a:p>
              <a:r>
                <a:rPr lang="en-US" sz="1000" dirty="0">
                  <a:solidFill>
                    <a:schemeClr val="tx1"/>
                  </a:solidFill>
                </a:rPr>
                <a:t>SIFS</a:t>
              </a:r>
            </a:p>
          </p:txBody>
        </p:sp>
        <p:sp>
          <p:nvSpPr>
            <p:cNvPr id="33" name="Rectangle 32">
              <a:extLst>
                <a:ext uri="{FF2B5EF4-FFF2-40B4-BE49-F238E27FC236}">
                  <a16:creationId xmlns:a16="http://schemas.microsoft.com/office/drawing/2014/main" id="{58AD983A-8F73-422A-8FF2-D1A1707D2EB7}"/>
                </a:ext>
              </a:extLst>
            </p:cNvPr>
            <p:cNvSpPr/>
            <p:nvPr/>
          </p:nvSpPr>
          <p:spPr bwMode="auto">
            <a:xfrm rot="16200000">
              <a:off x="2177114" y="3766877"/>
              <a:ext cx="1015285" cy="86686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Trigger Response with Padding</a:t>
              </a:r>
            </a:p>
          </p:txBody>
        </p:sp>
        <p:cxnSp>
          <p:nvCxnSpPr>
            <p:cNvPr id="34" name="Straight Arrow Connector 33">
              <a:extLst>
                <a:ext uri="{FF2B5EF4-FFF2-40B4-BE49-F238E27FC236}">
                  <a16:creationId xmlns:a16="http://schemas.microsoft.com/office/drawing/2014/main" id="{6349ED87-6AED-49DC-B0F0-098CD60CA526}"/>
                </a:ext>
              </a:extLst>
            </p:cNvPr>
            <p:cNvCxnSpPr>
              <a:cxnSpLocks/>
            </p:cNvCxnSpPr>
            <p:nvPr/>
          </p:nvCxnSpPr>
          <p:spPr bwMode="auto">
            <a:xfrm>
              <a:off x="2578173" y="4796610"/>
              <a:ext cx="540017"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06DD068C-59FB-470D-BF4C-96972A9F3535}"/>
                </a:ext>
              </a:extLst>
            </p:cNvPr>
            <p:cNvSpPr txBox="1"/>
            <p:nvPr/>
          </p:nvSpPr>
          <p:spPr>
            <a:xfrm>
              <a:off x="1929773" y="3390366"/>
              <a:ext cx="1219200" cy="261610"/>
            </a:xfrm>
            <a:prstGeom prst="rect">
              <a:avLst/>
            </a:prstGeom>
            <a:solidFill>
              <a:schemeClr val="bg1"/>
            </a:solidFill>
          </p:spPr>
          <p:txBody>
            <a:bodyPr wrap="square" rtlCol="0">
              <a:spAutoFit/>
            </a:bodyPr>
            <a:lstStyle/>
            <a:p>
              <a:pPr algn="ctr"/>
              <a:r>
                <a:rPr lang="en-US" sz="1100" dirty="0">
                  <a:solidFill>
                    <a:schemeClr val="tx1"/>
                  </a:solidFill>
                </a:rPr>
                <a:t>NAV Duration</a:t>
              </a:r>
            </a:p>
          </p:txBody>
        </p:sp>
        <p:sp>
          <p:nvSpPr>
            <p:cNvPr id="38" name="TextBox 37">
              <a:extLst>
                <a:ext uri="{FF2B5EF4-FFF2-40B4-BE49-F238E27FC236}">
                  <a16:creationId xmlns:a16="http://schemas.microsoft.com/office/drawing/2014/main" id="{7846D511-E99B-4479-A679-914299F0700E}"/>
                </a:ext>
              </a:extLst>
            </p:cNvPr>
            <p:cNvSpPr txBox="1"/>
            <p:nvPr/>
          </p:nvSpPr>
          <p:spPr>
            <a:xfrm>
              <a:off x="2786865" y="2950965"/>
              <a:ext cx="1967714" cy="261610"/>
            </a:xfrm>
            <a:prstGeom prst="rect">
              <a:avLst/>
            </a:prstGeom>
            <a:noFill/>
          </p:spPr>
          <p:txBody>
            <a:bodyPr wrap="square" rtlCol="0">
              <a:spAutoFit/>
            </a:bodyPr>
            <a:lstStyle/>
            <a:p>
              <a:pPr algn="ctr"/>
              <a:r>
                <a:rPr lang="en-US" sz="1100" dirty="0">
                  <a:solidFill>
                    <a:schemeClr val="tx1"/>
                  </a:solidFill>
                </a:rPr>
                <a:t>High power state</a:t>
              </a:r>
            </a:p>
          </p:txBody>
        </p:sp>
        <p:cxnSp>
          <p:nvCxnSpPr>
            <p:cNvPr id="39" name="Straight Arrow Connector 38">
              <a:extLst>
                <a:ext uri="{FF2B5EF4-FFF2-40B4-BE49-F238E27FC236}">
                  <a16:creationId xmlns:a16="http://schemas.microsoft.com/office/drawing/2014/main" id="{15D3A8CD-5CD6-4922-BB21-B12074826085}"/>
                </a:ext>
              </a:extLst>
            </p:cNvPr>
            <p:cNvCxnSpPr>
              <a:cxnSpLocks/>
            </p:cNvCxnSpPr>
            <p:nvPr/>
          </p:nvCxnSpPr>
          <p:spPr bwMode="auto">
            <a:xfrm>
              <a:off x="3132129" y="3188004"/>
              <a:ext cx="1363671" cy="3305"/>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40" name="TextBox 39">
              <a:extLst>
                <a:ext uri="{FF2B5EF4-FFF2-40B4-BE49-F238E27FC236}">
                  <a16:creationId xmlns:a16="http://schemas.microsoft.com/office/drawing/2014/main" id="{2CD61334-2DC1-46CA-9C70-F765DF0390FC}"/>
                </a:ext>
              </a:extLst>
            </p:cNvPr>
            <p:cNvSpPr txBox="1"/>
            <p:nvPr/>
          </p:nvSpPr>
          <p:spPr>
            <a:xfrm>
              <a:off x="1259056" y="2968706"/>
              <a:ext cx="1320757" cy="261610"/>
            </a:xfrm>
            <a:prstGeom prst="rect">
              <a:avLst/>
            </a:prstGeom>
            <a:noFill/>
          </p:spPr>
          <p:txBody>
            <a:bodyPr wrap="square" rtlCol="0">
              <a:spAutoFit/>
            </a:bodyPr>
            <a:lstStyle/>
            <a:p>
              <a:pPr algn="ctr"/>
              <a:r>
                <a:rPr lang="en-US" sz="1100" dirty="0">
                  <a:solidFill>
                    <a:schemeClr val="tx1"/>
                  </a:solidFill>
                </a:rPr>
                <a:t>Low power state</a:t>
              </a:r>
            </a:p>
          </p:txBody>
        </p:sp>
        <p:cxnSp>
          <p:nvCxnSpPr>
            <p:cNvPr id="41" name="Straight Arrow Connector 40">
              <a:extLst>
                <a:ext uri="{FF2B5EF4-FFF2-40B4-BE49-F238E27FC236}">
                  <a16:creationId xmlns:a16="http://schemas.microsoft.com/office/drawing/2014/main" id="{1EC5BB2E-A867-449E-9CB8-2D21F5CB3099}"/>
                </a:ext>
              </a:extLst>
            </p:cNvPr>
            <p:cNvCxnSpPr>
              <a:cxnSpLocks/>
            </p:cNvCxnSpPr>
            <p:nvPr/>
          </p:nvCxnSpPr>
          <p:spPr bwMode="auto">
            <a:xfrm>
              <a:off x="1303558" y="3191309"/>
              <a:ext cx="1356986" cy="0"/>
            </a:xfrm>
            <a:prstGeom prst="straightConnector1">
              <a:avLst/>
            </a:prstGeom>
            <a:solidFill>
              <a:schemeClr val="accent1"/>
            </a:solidFill>
            <a:ln w="12700" cap="flat" cmpd="sng" algn="ctr">
              <a:solidFill>
                <a:schemeClr val="tx1"/>
              </a:solidFill>
              <a:prstDash val="solid"/>
              <a:round/>
              <a:headEnd type="triangle"/>
              <a:tailEnd type="triangle"/>
            </a:ln>
          </p:spPr>
        </p:cxnSp>
      </p:grpSp>
      <p:grpSp>
        <p:nvGrpSpPr>
          <p:cNvPr id="42" name="Group 41">
            <a:extLst>
              <a:ext uri="{FF2B5EF4-FFF2-40B4-BE49-F238E27FC236}">
                <a16:creationId xmlns:a16="http://schemas.microsoft.com/office/drawing/2014/main" id="{DA018AA3-7DA8-4441-AF71-8D54F50520F7}"/>
              </a:ext>
            </a:extLst>
          </p:cNvPr>
          <p:cNvGrpSpPr/>
          <p:nvPr/>
        </p:nvGrpSpPr>
        <p:grpSpPr>
          <a:xfrm>
            <a:off x="4805382" y="4460785"/>
            <a:ext cx="3558110" cy="1644063"/>
            <a:chOff x="989034" y="4708512"/>
            <a:chExt cx="3558110" cy="1644063"/>
          </a:xfrm>
        </p:grpSpPr>
        <p:cxnSp>
          <p:nvCxnSpPr>
            <p:cNvPr id="43" name="Straight Arrow Connector 42">
              <a:extLst>
                <a:ext uri="{FF2B5EF4-FFF2-40B4-BE49-F238E27FC236}">
                  <a16:creationId xmlns:a16="http://schemas.microsoft.com/office/drawing/2014/main" id="{0FAAE7E2-4B62-4542-923D-9409AAACF47C}"/>
                </a:ext>
              </a:extLst>
            </p:cNvPr>
            <p:cNvCxnSpPr>
              <a:cxnSpLocks/>
            </p:cNvCxnSpPr>
            <p:nvPr/>
          </p:nvCxnSpPr>
          <p:spPr bwMode="auto">
            <a:xfrm>
              <a:off x="1279786" y="6019800"/>
              <a:ext cx="2987414" cy="13081"/>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44" name="TextBox 43">
              <a:extLst>
                <a:ext uri="{FF2B5EF4-FFF2-40B4-BE49-F238E27FC236}">
                  <a16:creationId xmlns:a16="http://schemas.microsoft.com/office/drawing/2014/main" id="{C2EEB761-753D-48EE-B70E-9B8A40A82A66}"/>
                </a:ext>
              </a:extLst>
            </p:cNvPr>
            <p:cNvSpPr txBox="1"/>
            <p:nvPr/>
          </p:nvSpPr>
          <p:spPr>
            <a:xfrm>
              <a:off x="3914428" y="6019800"/>
              <a:ext cx="632716" cy="276999"/>
            </a:xfrm>
            <a:prstGeom prst="rect">
              <a:avLst/>
            </a:prstGeom>
            <a:noFill/>
          </p:spPr>
          <p:txBody>
            <a:bodyPr wrap="square" rtlCol="0">
              <a:spAutoFit/>
            </a:bodyPr>
            <a:lstStyle/>
            <a:p>
              <a:pPr algn="ctr"/>
              <a:r>
                <a:rPr lang="en-US" sz="1200" dirty="0">
                  <a:solidFill>
                    <a:schemeClr val="tx1"/>
                  </a:solidFill>
                </a:rPr>
                <a:t>Time</a:t>
              </a:r>
            </a:p>
          </p:txBody>
        </p:sp>
        <p:cxnSp>
          <p:nvCxnSpPr>
            <p:cNvPr id="45" name="Straight Arrow Connector 44">
              <a:extLst>
                <a:ext uri="{FF2B5EF4-FFF2-40B4-BE49-F238E27FC236}">
                  <a16:creationId xmlns:a16="http://schemas.microsoft.com/office/drawing/2014/main" id="{0FD5EFBD-0A93-4785-A1D1-D74F9A1F1CBC}"/>
                </a:ext>
              </a:extLst>
            </p:cNvPr>
            <p:cNvCxnSpPr>
              <a:cxnSpLocks/>
            </p:cNvCxnSpPr>
            <p:nvPr/>
          </p:nvCxnSpPr>
          <p:spPr bwMode="auto">
            <a:xfrm flipV="1">
              <a:off x="1279786" y="4708512"/>
              <a:ext cx="0" cy="1317726"/>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46" name="TextBox 45">
              <a:extLst>
                <a:ext uri="{FF2B5EF4-FFF2-40B4-BE49-F238E27FC236}">
                  <a16:creationId xmlns:a16="http://schemas.microsoft.com/office/drawing/2014/main" id="{5DA9BACB-325E-4302-A64F-6697EE86D6D8}"/>
                </a:ext>
              </a:extLst>
            </p:cNvPr>
            <p:cNvSpPr txBox="1"/>
            <p:nvPr/>
          </p:nvSpPr>
          <p:spPr>
            <a:xfrm rot="16200000">
              <a:off x="468671" y="5316413"/>
              <a:ext cx="1317725" cy="276999"/>
            </a:xfrm>
            <a:prstGeom prst="rect">
              <a:avLst/>
            </a:prstGeom>
            <a:noFill/>
          </p:spPr>
          <p:txBody>
            <a:bodyPr wrap="square" rtlCol="0">
              <a:spAutoFit/>
            </a:bodyPr>
            <a:lstStyle/>
            <a:p>
              <a:pPr algn="ctr"/>
              <a:r>
                <a:rPr lang="en-US" sz="1200" dirty="0">
                  <a:solidFill>
                    <a:schemeClr val="tx1"/>
                  </a:solidFill>
                </a:rPr>
                <a:t>Frequency</a:t>
              </a:r>
            </a:p>
          </p:txBody>
        </p:sp>
        <p:cxnSp>
          <p:nvCxnSpPr>
            <p:cNvPr id="47" name="Straight Arrow Connector 46">
              <a:extLst>
                <a:ext uri="{FF2B5EF4-FFF2-40B4-BE49-F238E27FC236}">
                  <a16:creationId xmlns:a16="http://schemas.microsoft.com/office/drawing/2014/main" id="{8176BC16-0761-43D2-BD6F-444B8B1D80DE}"/>
                </a:ext>
              </a:extLst>
            </p:cNvPr>
            <p:cNvCxnSpPr>
              <a:cxnSpLocks/>
            </p:cNvCxnSpPr>
            <p:nvPr/>
          </p:nvCxnSpPr>
          <p:spPr bwMode="auto">
            <a:xfrm>
              <a:off x="1859813" y="5246014"/>
              <a:ext cx="1977852" cy="0"/>
            </a:xfrm>
            <a:prstGeom prst="straightConnector1">
              <a:avLst/>
            </a:prstGeom>
            <a:solidFill>
              <a:schemeClr val="accent1"/>
            </a:solidFill>
            <a:ln w="12700" cap="flat" cmpd="sng" algn="ctr">
              <a:solidFill>
                <a:schemeClr val="tx1"/>
              </a:solidFill>
              <a:prstDash val="dash"/>
              <a:round/>
              <a:headEnd type="triangle"/>
              <a:tailEnd type="triangle"/>
            </a:ln>
          </p:spPr>
        </p:cxnSp>
        <p:sp>
          <p:nvSpPr>
            <p:cNvPr id="48" name="TextBox 47">
              <a:extLst>
                <a:ext uri="{FF2B5EF4-FFF2-40B4-BE49-F238E27FC236}">
                  <a16:creationId xmlns:a16="http://schemas.microsoft.com/office/drawing/2014/main" id="{9BBFABD2-F3A5-43B8-AA9F-1C2C7BE29100}"/>
                </a:ext>
              </a:extLst>
            </p:cNvPr>
            <p:cNvSpPr txBox="1"/>
            <p:nvPr/>
          </p:nvSpPr>
          <p:spPr>
            <a:xfrm>
              <a:off x="2048697" y="6106354"/>
              <a:ext cx="1264173" cy="246221"/>
            </a:xfrm>
            <a:prstGeom prst="rect">
              <a:avLst/>
            </a:prstGeom>
            <a:noFill/>
          </p:spPr>
          <p:txBody>
            <a:bodyPr wrap="square" rtlCol="0">
              <a:spAutoFit/>
            </a:bodyPr>
            <a:lstStyle/>
            <a:p>
              <a:pPr algn="ctr"/>
              <a:r>
                <a:rPr lang="en-US" sz="1000" dirty="0">
                  <a:solidFill>
                    <a:schemeClr val="tx1"/>
                  </a:solidFill>
                </a:rPr>
                <a:t>DPS Padding Delay</a:t>
              </a:r>
            </a:p>
          </p:txBody>
        </p:sp>
        <p:sp>
          <p:nvSpPr>
            <p:cNvPr id="49" name="Rectangle 48">
              <a:extLst>
                <a:ext uri="{FF2B5EF4-FFF2-40B4-BE49-F238E27FC236}">
                  <a16:creationId xmlns:a16="http://schemas.microsoft.com/office/drawing/2014/main" id="{9D37F8C1-DBA5-4BBF-AA36-FFDF17A60196}"/>
                </a:ext>
              </a:extLst>
            </p:cNvPr>
            <p:cNvSpPr/>
            <p:nvPr/>
          </p:nvSpPr>
          <p:spPr bwMode="auto">
            <a:xfrm>
              <a:off x="1872355" y="5401231"/>
              <a:ext cx="1951328" cy="623962"/>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en-US" sz="1050" b="0" i="0" u="none" strike="noStrike" cap="none" normalizeH="0" baseline="0" dirty="0">
                <a:ln>
                  <a:noFill/>
                </a:ln>
                <a:solidFill>
                  <a:schemeClr val="tx1"/>
                </a:solidFill>
                <a:effectLst/>
                <a:latin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PPDUs not addressed to AP</a:t>
              </a:r>
            </a:p>
          </p:txBody>
        </p:sp>
        <p:cxnSp>
          <p:nvCxnSpPr>
            <p:cNvPr id="50" name="Straight Arrow Connector 49">
              <a:extLst>
                <a:ext uri="{FF2B5EF4-FFF2-40B4-BE49-F238E27FC236}">
                  <a16:creationId xmlns:a16="http://schemas.microsoft.com/office/drawing/2014/main" id="{537CA0ED-3E06-415E-BF4E-8802901C2407}"/>
                </a:ext>
              </a:extLst>
            </p:cNvPr>
            <p:cNvCxnSpPr>
              <a:cxnSpLocks/>
            </p:cNvCxnSpPr>
            <p:nvPr/>
          </p:nvCxnSpPr>
          <p:spPr bwMode="auto">
            <a:xfrm>
              <a:off x="2195178" y="6117136"/>
              <a:ext cx="97329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1" name="TextBox 50">
              <a:extLst>
                <a:ext uri="{FF2B5EF4-FFF2-40B4-BE49-F238E27FC236}">
                  <a16:creationId xmlns:a16="http://schemas.microsoft.com/office/drawing/2014/main" id="{AE0CCA4E-2ACB-46F4-BF8F-588E8CE70C2B}"/>
                </a:ext>
              </a:extLst>
            </p:cNvPr>
            <p:cNvSpPr txBox="1"/>
            <p:nvPr/>
          </p:nvSpPr>
          <p:spPr>
            <a:xfrm>
              <a:off x="2132510" y="5131933"/>
              <a:ext cx="1096549" cy="261610"/>
            </a:xfrm>
            <a:prstGeom prst="rect">
              <a:avLst/>
            </a:prstGeom>
            <a:solidFill>
              <a:schemeClr val="bg1"/>
            </a:solidFill>
          </p:spPr>
          <p:txBody>
            <a:bodyPr wrap="square" rtlCol="0">
              <a:spAutoFit/>
            </a:bodyPr>
            <a:lstStyle/>
            <a:p>
              <a:pPr algn="ctr"/>
              <a:r>
                <a:rPr lang="en-US" sz="1100" dirty="0">
                  <a:solidFill>
                    <a:schemeClr val="tx1"/>
                  </a:solidFill>
                </a:rPr>
                <a:t>NAV Duration</a:t>
              </a:r>
            </a:p>
          </p:txBody>
        </p:sp>
        <p:sp>
          <p:nvSpPr>
            <p:cNvPr id="52" name="TextBox 51">
              <a:extLst>
                <a:ext uri="{FF2B5EF4-FFF2-40B4-BE49-F238E27FC236}">
                  <a16:creationId xmlns:a16="http://schemas.microsoft.com/office/drawing/2014/main" id="{9155D3C3-A4E2-45C2-8DBA-B842AF86FD06}"/>
                </a:ext>
              </a:extLst>
            </p:cNvPr>
            <p:cNvSpPr txBox="1"/>
            <p:nvPr/>
          </p:nvSpPr>
          <p:spPr>
            <a:xfrm>
              <a:off x="3116570" y="4774660"/>
              <a:ext cx="1228419" cy="261610"/>
            </a:xfrm>
            <a:prstGeom prst="rect">
              <a:avLst/>
            </a:prstGeom>
            <a:noFill/>
          </p:spPr>
          <p:txBody>
            <a:bodyPr wrap="square" rtlCol="0">
              <a:spAutoFit/>
            </a:bodyPr>
            <a:lstStyle/>
            <a:p>
              <a:pPr algn="ctr"/>
              <a:r>
                <a:rPr lang="en-US" sz="1100" dirty="0">
                  <a:solidFill>
                    <a:schemeClr val="tx1"/>
                  </a:solidFill>
                </a:rPr>
                <a:t>High power state</a:t>
              </a:r>
            </a:p>
          </p:txBody>
        </p:sp>
        <p:cxnSp>
          <p:nvCxnSpPr>
            <p:cNvPr id="53" name="Straight Arrow Connector 52">
              <a:extLst>
                <a:ext uri="{FF2B5EF4-FFF2-40B4-BE49-F238E27FC236}">
                  <a16:creationId xmlns:a16="http://schemas.microsoft.com/office/drawing/2014/main" id="{CC0C2594-C4DD-4A1C-A813-785FE7FEBBA8}"/>
                </a:ext>
              </a:extLst>
            </p:cNvPr>
            <p:cNvCxnSpPr>
              <a:cxnSpLocks/>
            </p:cNvCxnSpPr>
            <p:nvPr/>
          </p:nvCxnSpPr>
          <p:spPr bwMode="auto">
            <a:xfrm>
              <a:off x="3168477" y="5029505"/>
              <a:ext cx="1098723" cy="6765"/>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54" name="TextBox 53">
              <a:extLst>
                <a:ext uri="{FF2B5EF4-FFF2-40B4-BE49-F238E27FC236}">
                  <a16:creationId xmlns:a16="http://schemas.microsoft.com/office/drawing/2014/main" id="{B10274F4-03B3-4E99-954D-D22102C401BA}"/>
                </a:ext>
              </a:extLst>
            </p:cNvPr>
            <p:cNvSpPr txBox="1"/>
            <p:nvPr/>
          </p:nvSpPr>
          <p:spPr>
            <a:xfrm>
              <a:off x="1242850" y="4775621"/>
              <a:ext cx="1134277" cy="261610"/>
            </a:xfrm>
            <a:prstGeom prst="rect">
              <a:avLst/>
            </a:prstGeom>
            <a:noFill/>
          </p:spPr>
          <p:txBody>
            <a:bodyPr wrap="square" rtlCol="0">
              <a:spAutoFit/>
            </a:bodyPr>
            <a:lstStyle/>
            <a:p>
              <a:pPr algn="ctr"/>
              <a:r>
                <a:rPr lang="en-US" sz="1100" dirty="0">
                  <a:solidFill>
                    <a:schemeClr val="tx1"/>
                  </a:solidFill>
                </a:rPr>
                <a:t>Low-power state</a:t>
              </a:r>
            </a:p>
          </p:txBody>
        </p:sp>
        <p:cxnSp>
          <p:nvCxnSpPr>
            <p:cNvPr id="55" name="Straight Arrow Connector 54">
              <a:extLst>
                <a:ext uri="{FF2B5EF4-FFF2-40B4-BE49-F238E27FC236}">
                  <a16:creationId xmlns:a16="http://schemas.microsoft.com/office/drawing/2014/main" id="{876E1272-EE3E-4FC6-9943-84D26511E613}"/>
                </a:ext>
              </a:extLst>
            </p:cNvPr>
            <p:cNvCxnSpPr>
              <a:cxnSpLocks/>
            </p:cNvCxnSpPr>
            <p:nvPr/>
          </p:nvCxnSpPr>
          <p:spPr bwMode="auto">
            <a:xfrm>
              <a:off x="1484789" y="5036270"/>
              <a:ext cx="710389" cy="12057"/>
            </a:xfrm>
            <a:prstGeom prst="straightConnector1">
              <a:avLst/>
            </a:prstGeom>
            <a:solidFill>
              <a:schemeClr val="accent1"/>
            </a:solidFill>
            <a:ln w="12700" cap="flat" cmpd="sng" algn="ctr">
              <a:solidFill>
                <a:schemeClr val="tx1"/>
              </a:solidFill>
              <a:prstDash val="solid"/>
              <a:round/>
              <a:headEnd type="triangle"/>
              <a:tailEnd type="triangle"/>
            </a:ln>
          </p:spPr>
        </p:cxnSp>
      </p:grpSp>
    </p:spTree>
    <p:extLst>
      <p:ext uri="{BB962C8B-B14F-4D97-AF65-F5344CB8AC3E}">
        <p14:creationId xmlns:p14="http://schemas.microsoft.com/office/powerpoint/2010/main" val="1058912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Providing indication of AP’s DPS state</a:t>
            </a:r>
            <a:endParaRPr lang="en-GB" dirty="0"/>
          </a:p>
        </p:txBody>
      </p:sp>
      <p:sp>
        <p:nvSpPr>
          <p:cNvPr id="9218" name="Rectangle 2"/>
          <p:cNvSpPr>
            <a:spLocks noGrp="1" noChangeArrowheads="1"/>
          </p:cNvSpPr>
          <p:nvPr>
            <p:ph idx="1"/>
          </p:nvPr>
        </p:nvSpPr>
        <p:spPr>
          <a:xfrm>
            <a:off x="685801" y="1600200"/>
            <a:ext cx="7770813" cy="3048000"/>
          </a:xfrm>
          <a:ln/>
        </p:spPr>
        <p:txBody>
          <a:bodyPr/>
          <a:lstStyle/>
          <a:p>
            <a:pPr marL="128588" indent="-128588" algn="just">
              <a:buFont typeface="Arial" panose="020B0604020202020204" pitchFamily="34" charset="0"/>
              <a:buChar char="•"/>
            </a:pPr>
            <a:r>
              <a:rPr lang="en-US" sz="1500" dirty="0"/>
              <a:t>An AP in DPS mode may continue operating in the high-power state for an extended duration, without transitioning out of DPS mode. </a:t>
            </a:r>
          </a:p>
          <a:p>
            <a:pPr marL="428626" lvl="1" indent="-128588" algn="just">
              <a:buFont typeface="Arial" panose="020B0604020202020204" pitchFamily="34" charset="0"/>
              <a:buChar char="•"/>
            </a:pPr>
            <a:r>
              <a:rPr lang="en-US" sz="1400" dirty="0"/>
              <a:t>For example, if the AP determines that the channel utilization is too high or if there is a request from a non-AP STA.</a:t>
            </a:r>
          </a:p>
          <a:p>
            <a:pPr marL="428626" lvl="1" indent="-128588" algn="just">
              <a:buFont typeface="Arial" panose="020B0604020202020204" pitchFamily="34" charset="0"/>
              <a:buChar char="•"/>
            </a:pPr>
            <a:r>
              <a:rPr lang="en-US" sz="1400" dirty="0"/>
              <a:t>Note: This is preferred to transitioning out of DPS mode, since transitioning into DPS mode is a slow process that requires prior indication by the AP for a sufficient period of time. </a:t>
            </a:r>
          </a:p>
          <a:p>
            <a:pPr marL="128588" indent="-128588" algn="just">
              <a:buFont typeface="Arial" panose="020B0604020202020204" pitchFamily="34" charset="0"/>
              <a:buChar char="•"/>
            </a:pPr>
            <a:r>
              <a:rPr lang="en-US" sz="1500" dirty="0"/>
              <a:t>When operating in the high-power state for an extended duration, the AP shall broadcast in beacons an indication of its current DPS state and the duration of the state (in TBTTs). </a:t>
            </a:r>
          </a:p>
          <a:p>
            <a:pPr marL="128588" indent="-128588" algn="just">
              <a:buFont typeface="Arial" panose="020B0604020202020204" pitchFamily="34" charset="0"/>
              <a:buChar char="•"/>
            </a:pPr>
            <a:r>
              <a:rPr lang="en-US" sz="1500" dirty="0"/>
              <a:t>A UHR STA that supports DPS and that has received an indication of the AP operating in high power state for an extended duration can directly initiate communicate with the AP as per the AP’s high power state capabilities (without using an initial control frame).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extLst>
      <p:ext uri="{BB962C8B-B14F-4D97-AF65-F5344CB8AC3E}">
        <p14:creationId xmlns:p14="http://schemas.microsoft.com/office/powerpoint/2010/main" val="29928707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5531</TotalTime>
  <Words>1710</Words>
  <Application>Microsoft Office PowerPoint</Application>
  <PresentationFormat>On-screen Show (4:3)</PresentationFormat>
  <Paragraphs>210</Paragraphs>
  <Slides>12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MS Gothic</vt:lpstr>
      <vt:lpstr>Arial</vt:lpstr>
      <vt:lpstr>Arial Unicode MS</vt:lpstr>
      <vt:lpstr>Times New Roman</vt:lpstr>
      <vt:lpstr>Office Theme</vt:lpstr>
      <vt:lpstr>Document</vt:lpstr>
      <vt:lpstr>AP state transitions in DPS mode</vt:lpstr>
      <vt:lpstr>Abstract</vt:lpstr>
      <vt:lpstr>Introduction</vt:lpstr>
      <vt:lpstr>DPS mode - Enablement</vt:lpstr>
      <vt:lpstr>DPS mode – UL operation</vt:lpstr>
      <vt:lpstr>DPS mode – DL operation</vt:lpstr>
      <vt:lpstr>AP state transitions in DPS mode</vt:lpstr>
      <vt:lpstr>Protecting AP state transitions in DPS mode</vt:lpstr>
      <vt:lpstr>Providing indication of AP’s DPS state</vt:lpstr>
      <vt:lpstr>Conclusion</vt:lpstr>
      <vt:lpstr>References</vt:lpstr>
      <vt:lpstr>Backup slides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state transitions in DPS mode</dc:title>
  <dc:creator>Vishnu Vardhan Ratnam</dc:creator>
  <cp:lastModifiedBy>Vishnu Vardhan Ratnam</cp:lastModifiedBy>
  <cp:revision>182</cp:revision>
  <cp:lastPrinted>1601-01-01T00:00:00Z</cp:lastPrinted>
  <dcterms:created xsi:type="dcterms:W3CDTF">2023-10-26T23:59:45Z</dcterms:created>
  <dcterms:modified xsi:type="dcterms:W3CDTF">2024-04-18T14:17:12Z</dcterms:modified>
</cp:coreProperties>
</file>