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3"/>
  </p:notesMasterIdLst>
  <p:handoutMasterIdLst>
    <p:handoutMasterId r:id="rId14"/>
  </p:handoutMasterIdLst>
  <p:sldIdLst>
    <p:sldId id="269" r:id="rId2"/>
    <p:sldId id="611" r:id="rId3"/>
    <p:sldId id="662" r:id="rId4"/>
    <p:sldId id="661" r:id="rId5"/>
    <p:sldId id="658" r:id="rId6"/>
    <p:sldId id="657" r:id="rId7"/>
    <p:sldId id="656" r:id="rId8"/>
    <p:sldId id="659" r:id="rId9"/>
    <p:sldId id="618" r:id="rId10"/>
    <p:sldId id="312" r:id="rId11"/>
    <p:sldId id="621"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45" autoAdjust="0"/>
    <p:restoredTop sz="94660"/>
  </p:normalViewPr>
  <p:slideViewPr>
    <p:cSldViewPr>
      <p:cViewPr varScale="1">
        <p:scale>
          <a:sx n="83" d="100"/>
          <a:sy n="83" d="100"/>
        </p:scale>
        <p:origin x="1618"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36713" y="332601"/>
            <a:ext cx="33214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802.11-24/0449r</a:t>
            </a:r>
            <a:r>
              <a:rPr lang="en-US" altLang="zh-CN" sz="1800" b="1" dirty="0"/>
              <a:t>3</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May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2204-00-0uhr-dynamic-subband-operation.pptx" TargetMode="External"/><Relationship Id="rId2" Type="http://schemas.openxmlformats.org/officeDocument/2006/relationships/hyperlink" Target="https://mentor.ieee.org/802.11/dcn/23/11-23-0480-01-0uhr-uhr-proposed-par.pdf"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53-15-00bn-tgbn-may-2024-meeting-agenda.pptx" TargetMode="External"/><Relationship Id="rId5" Type="http://schemas.openxmlformats.org/officeDocument/2006/relationships/hyperlink" Target="https://mentor.ieee.org/802.11/dcn/24/11-24-0171-08-00bn-tgbn-motions-list-part-1.pptx" TargetMode="External"/><Relationship Id="rId4" Type="http://schemas.openxmlformats.org/officeDocument/2006/relationships/hyperlink" Target="https://mentor.ieee.org/802.11/dcn/23/11-23-1892-00-00bn-thoughts-on-dynamic-subchannel-operation.ppt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304800" y="838200"/>
            <a:ext cx="8686800" cy="1066800"/>
          </a:xfrm>
        </p:spPr>
        <p:txBody>
          <a:bodyPr/>
          <a:lstStyle/>
          <a:p>
            <a:r>
              <a:rPr lang="en-US" altLang="zh-CN" dirty="0">
                <a:latin typeface="Arial" panose="020B0604020202020204" pitchFamily="34" charset="0"/>
                <a:cs typeface="Arial" panose="020B0604020202020204" pitchFamily="34" charset="0"/>
              </a:rPr>
              <a:t>Considerations on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Dynamic Subchannel Operation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 Follow up</a:t>
            </a:r>
          </a:p>
        </p:txBody>
      </p:sp>
      <p:sp>
        <p:nvSpPr>
          <p:cNvPr id="13318" name="Rectangle 6"/>
          <p:cNvSpPr>
            <a:spLocks noGrp="1" noChangeArrowheads="1"/>
          </p:cNvSpPr>
          <p:nvPr>
            <p:ph type="body" idx="1"/>
          </p:nvPr>
        </p:nvSpPr>
        <p:spPr>
          <a:xfrm>
            <a:off x="685800" y="21336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2024-03-15</a:t>
            </a:r>
          </a:p>
        </p:txBody>
      </p:sp>
      <p:sp>
        <p:nvSpPr>
          <p:cNvPr id="13320" name="Rectangle 12"/>
          <p:cNvSpPr>
            <a:spLocks noChangeArrowheads="1"/>
          </p:cNvSpPr>
          <p:nvPr/>
        </p:nvSpPr>
        <p:spPr bwMode="auto">
          <a:xfrm>
            <a:off x="685800" y="26571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8" name="Table 7">
            <a:extLst>
              <a:ext uri="{FF2B5EF4-FFF2-40B4-BE49-F238E27FC236}">
                <a16:creationId xmlns:a16="http://schemas.microsoft.com/office/drawing/2014/main" id="{D0D039D2-C163-484F-9CA9-D3BC5C2D63FE}"/>
              </a:ext>
            </a:extLst>
          </p:cNvPr>
          <p:cNvGraphicFramePr>
            <a:graphicFrameLocks noGrp="1"/>
          </p:cNvGraphicFramePr>
          <p:nvPr>
            <p:extLst>
              <p:ext uri="{D42A27DB-BD31-4B8C-83A1-F6EECF244321}">
                <p14:modId xmlns:p14="http://schemas.microsoft.com/office/powerpoint/2010/main" val="3239523531"/>
              </p:ext>
            </p:extLst>
          </p:nvPr>
        </p:nvGraphicFramePr>
        <p:xfrm>
          <a:off x="719138" y="3270771"/>
          <a:ext cx="7858124" cy="1817127"/>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26849">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54087">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5875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494611671"/>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800" b="0" i="0" kern="1200" dirty="0">
                          <a:solidFill>
                            <a:schemeClr val="tx1"/>
                          </a:solidFill>
                          <a:effectLst/>
                          <a:latin typeface="+mn-lt"/>
                          <a:ea typeface="+mn-ea"/>
                          <a:cs typeface="+mn-cs"/>
                        </a:rPr>
                        <a:t>Liangxiao Xin</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418120347"/>
                  </a:ext>
                </a:extLst>
              </a:tr>
              <a:tr h="27075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275251171"/>
                  </a:ext>
                </a:extLst>
              </a:tr>
              <a:tr h="22503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Yapu Li</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711706489"/>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4267201"/>
          </a:xfrm>
        </p:spPr>
        <p:txBody>
          <a:bodyPr>
            <a:noAutofit/>
          </a:bodyPr>
          <a:lstStyle/>
          <a:p>
            <a:pPr marL="0" indent="0">
              <a:buNone/>
            </a:pPr>
            <a:r>
              <a:rPr lang="en-US" altLang="zh-CN" sz="2000" b="0" dirty="0"/>
              <a:t>[</a:t>
            </a:r>
            <a:r>
              <a:rPr lang="en-US" altLang="zh-CN" sz="1800" b="0" dirty="0"/>
              <a:t>1] UHR proposed PAR, </a:t>
            </a:r>
            <a:r>
              <a:rPr lang="en-US" altLang="zh-CN" sz="1800" b="0" dirty="0">
                <a:hlinkClick r:id="rId2"/>
              </a:rPr>
              <a:t>https://mentor.ieee.org/802.11/dcn/23/11-23-0480-01-0uhr-uhr-proposed-par.pdf</a:t>
            </a:r>
            <a:endParaRPr lang="en-US" altLang="zh-CN" sz="1800" b="0" dirty="0"/>
          </a:p>
          <a:p>
            <a:pPr marL="0" indent="0">
              <a:buNone/>
            </a:pPr>
            <a:r>
              <a:rPr lang="en-US" altLang="zh-CN" sz="1800" b="0" dirty="0"/>
              <a:t>[2] </a:t>
            </a:r>
            <a:r>
              <a:rPr lang="en" altLang="zh-CN" sz="1800" b="0" dirty="0"/>
              <a:t>Dynamic Subband Operation</a:t>
            </a:r>
            <a:r>
              <a:rPr lang="en-US" altLang="zh-CN" sz="1800" b="0" dirty="0"/>
              <a:t>, 11-22-2204-00-0uhr-dynamic-subband-operation , </a:t>
            </a:r>
            <a:r>
              <a:rPr lang="en-US" altLang="zh-CN" sz="1800" b="0" dirty="0">
                <a:hlinkClick r:id="rId3"/>
              </a:rPr>
              <a:t>https://mentor.ieee.org/802.11/dcn/22/11-22-2204-00-0uhr-dynamic-subband-operation.pptx</a:t>
            </a:r>
            <a:endParaRPr lang="en-US" altLang="zh-CN" sz="1800" b="0" dirty="0"/>
          </a:p>
          <a:p>
            <a:pPr marL="0" indent="0">
              <a:buNone/>
            </a:pPr>
            <a:r>
              <a:rPr lang="en-US" altLang="zh-CN" sz="1800" b="0" dirty="0"/>
              <a:t>[3] Thoughts on Dynamic Subchannel Operation, </a:t>
            </a:r>
            <a:r>
              <a:rPr lang="en-US" altLang="zh-CN" sz="1800" b="0" dirty="0">
                <a:hlinkClick r:id="rId4"/>
              </a:rPr>
              <a:t>https://mentor.ieee.org/802.11/dcn/23/11-23-1892-00-00bn-thoughts-on-dynamic-subchannel-operation.pptx</a:t>
            </a:r>
            <a:endParaRPr lang="en-US" altLang="zh-CN" sz="1800" b="0" dirty="0"/>
          </a:p>
          <a:p>
            <a:pPr marL="0" indent="0">
              <a:buNone/>
            </a:pPr>
            <a:r>
              <a:rPr lang="en-US" altLang="zh-CN" sz="1800" b="0" dirty="0"/>
              <a:t>[4] tgbn-motions-list-part-1, </a:t>
            </a:r>
            <a:r>
              <a:rPr lang="en-US" altLang="zh-CN" sz="1800" b="0" dirty="0">
                <a:hlinkClick r:id="rId5"/>
              </a:rPr>
              <a:t>https://mentor.ieee.org/802.11/dcn/24/11-24-0171-08-00bn-tgbn-motions-list-part-1.pptx</a:t>
            </a:r>
            <a:endParaRPr lang="en-US" altLang="zh-CN" sz="1800" b="0" dirty="0"/>
          </a:p>
          <a:p>
            <a:pPr marL="0" indent="0">
              <a:buNone/>
            </a:pPr>
            <a:r>
              <a:rPr lang="en-US" altLang="zh-CN" sz="1800" b="0" dirty="0"/>
              <a:t>[5] tgbn-may-2024-meeting-agenda, </a:t>
            </a:r>
            <a:r>
              <a:rPr lang="en-US" altLang="zh-CN" sz="1800" b="0" dirty="0">
                <a:hlinkClick r:id="rId6"/>
              </a:rPr>
              <a:t>https://mentor.ieee.org/802.11/dcn/24/11-24-0653-15-00bn-tgbn-may-2024-meeting-agenda.pptx</a:t>
            </a:r>
            <a:endParaRPr lang="en-US" altLang="zh-CN" sz="1800" b="0" dirty="0"/>
          </a:p>
          <a:p>
            <a:pPr marL="0" indent="0">
              <a:buNone/>
            </a:pPr>
            <a:endParaRPr lang="en-US" altLang="zh-CN" sz="1800" b="0" dirty="0"/>
          </a:p>
          <a:p>
            <a:pPr marL="0" indent="0">
              <a:buNone/>
            </a:pPr>
            <a:endParaRPr lang="en-US" altLang="zh-CN" sz="1800" b="0" dirty="0"/>
          </a:p>
          <a:p>
            <a:pPr marL="0" indent="0">
              <a:buNone/>
            </a:pPr>
            <a:endParaRPr lang="en-US" altLang="zh-CN" sz="2000"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11</a:t>
            </a:fld>
            <a:endParaRPr lang="en-US" altLang="en-US"/>
          </a:p>
        </p:txBody>
      </p:sp>
      <p:sp>
        <p:nvSpPr>
          <p:cNvPr id="10" name="TextBox 9"/>
          <p:cNvSpPr txBox="1"/>
          <p:nvPr/>
        </p:nvSpPr>
        <p:spPr>
          <a:xfrm>
            <a:off x="600074" y="1676400"/>
            <a:ext cx="8086726" cy="3539430"/>
          </a:xfrm>
          <a:prstGeom prst="rect">
            <a:avLst/>
          </a:prstGeom>
          <a:noFill/>
        </p:spPr>
        <p:txBody>
          <a:bodyPr wrap="square" rtlCol="0">
            <a:spAutoFit/>
          </a:bodyPr>
          <a:lstStyle/>
          <a:p>
            <a:pPr marL="287655" indent="-287655" algn="just">
              <a:buFont typeface="Wingdings" panose="05000000000000000000" pitchFamily="2" charset="2"/>
              <a:buChar char="q"/>
            </a:pPr>
            <a:r>
              <a:rPr lang="en-US" altLang="zh-CN" sz="1600" b="1" dirty="0">
                <a:solidFill>
                  <a:schemeClr val="tx2"/>
                </a:solidFill>
              </a:rPr>
              <a:t>SP : Do you support to specify a mechanism for enabling or disabling Dynamic Subchannel Operation (DSO) mode in UHR?</a:t>
            </a:r>
            <a:endParaRPr lang="zh-CN" altLang="zh-CN" sz="1600" b="1" dirty="0">
              <a:solidFill>
                <a:schemeClr val="tx2"/>
              </a:solidFill>
            </a:endParaRPr>
          </a:p>
          <a:p>
            <a:pPr marL="287655" indent="-287655" algn="just">
              <a:buFont typeface="Wingdings" panose="05000000000000000000" pitchFamily="2" charset="2"/>
              <a:buChar char="q"/>
            </a:pPr>
            <a:endParaRPr lang="en-US" altLang="zh-CN" sz="1600" b="1" dirty="0">
              <a:solidFill>
                <a:schemeClr val="tx2"/>
              </a:solidFill>
            </a:endParaRPr>
          </a:p>
          <a:p>
            <a:pPr marL="342900" indent="-342900" algn="just">
              <a:buFont typeface="Wingdings" panose="05000000000000000000" pitchFamily="2" charset="2"/>
              <a:buChar char="Ø"/>
            </a:pPr>
            <a:r>
              <a:rPr lang="en-US" altLang="zh-CN" sz="1600" b="1" dirty="0">
                <a:solidFill>
                  <a:schemeClr val="tx2"/>
                </a:solidFill>
              </a:rPr>
              <a:t>DSO: a mode of operation that allows a non-AP STA to operate on its  current operating channel(s) when no DSO initial control frame (ICF)   addressed to it is received and to do frame exchanges on its DSO channel(s) followed by an DSO ICF addressed to it, wherein the DSO channel(s) can be outside of the STA’s current operating channel(s) but within the operating channel(s) of its associated AP with which the STA is associated.</a:t>
            </a:r>
          </a:p>
          <a:p>
            <a:pPr marL="342900" indent="-342900" algn="just">
              <a:buFont typeface="Wingdings" panose="05000000000000000000" pitchFamily="2" charset="2"/>
              <a:buChar char="Ø"/>
            </a:pPr>
            <a:endParaRPr lang="zh-CN" altLang="zh-CN" sz="1600" b="1" dirty="0">
              <a:solidFill>
                <a:schemeClr val="tx2"/>
              </a:solidFill>
            </a:endParaRPr>
          </a:p>
          <a:p>
            <a:pPr marL="342900" lvl="0" indent="-342900" algn="just">
              <a:buFont typeface="Wingdings" panose="05000000000000000000" pitchFamily="2" charset="2"/>
              <a:buChar char="Ø"/>
            </a:pPr>
            <a:r>
              <a:rPr lang="en-US" altLang="zh-CN" sz="1600" b="1" dirty="0">
                <a:solidFill>
                  <a:schemeClr val="tx2"/>
                </a:solidFill>
              </a:rPr>
              <a:t>The parameters carried in the frame(s) for enabling or disabling DSO are TBD.</a:t>
            </a:r>
            <a:endParaRPr lang="zh-CN" altLang="zh-CN" sz="1600" b="1" dirty="0">
              <a:solidFill>
                <a:schemeClr val="tx2"/>
              </a:solidFill>
            </a:endParaRPr>
          </a:p>
          <a:p>
            <a:pPr marL="287655" indent="-287655" algn="just">
              <a:buFont typeface="Wingdings" panose="05000000000000000000" pitchFamily="2" charset="2"/>
              <a:buChar char="q"/>
            </a:pPr>
            <a:endParaRPr lang="zh-CN" altLang="zh-CN" sz="1600" b="1" dirty="0">
              <a:solidFill>
                <a:schemeClr val="tx2"/>
              </a:solidFill>
            </a:endParaRPr>
          </a:p>
          <a:p>
            <a:r>
              <a:rPr lang="en-US" altLang="zh-CN" sz="1600" dirty="0"/>
              <a:t> </a:t>
            </a:r>
            <a:endParaRPr lang="zh-CN" altLang="zh-CN" sz="1600" dirty="0"/>
          </a:p>
          <a:p>
            <a:pPr marL="287655" indent="-287655" algn="just">
              <a:buFont typeface="Wingdings" panose="05000000000000000000" pitchFamily="2" charset="2"/>
              <a:buChar char="q"/>
            </a:pPr>
            <a:endParaRPr lang="en-US" sz="16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52600"/>
            <a:ext cx="8061036" cy="4114800"/>
          </a:xfrm>
        </p:spPr>
        <p:txBody>
          <a:bodyPr/>
          <a:lstStyle/>
          <a:p>
            <a:pPr>
              <a:buFont typeface="Wingdings" panose="05000000000000000000" pitchFamily="2" charset="2"/>
              <a:buChar char="p"/>
            </a:pPr>
            <a:r>
              <a:rPr lang="en-GB" altLang="zh-CN" sz="1600" dirty="0"/>
              <a:t>UHR takes </a:t>
            </a:r>
            <a:r>
              <a:rPr lang="en-US" altLang="zh-CN" sz="1600" dirty="0"/>
              <a:t>efficient use of the medium</a:t>
            </a:r>
            <a:r>
              <a:rPr lang="en-GB" altLang="zh-CN" sz="1600" dirty="0"/>
              <a:t> for </a:t>
            </a:r>
            <a:r>
              <a:rPr lang="en-US" altLang="zh-CN" sz="1600" dirty="0"/>
              <a:t>enhancement of WLAN reliability as a</a:t>
            </a:r>
            <a:r>
              <a:rPr lang="zh-CN" altLang="en-US" sz="1600" dirty="0"/>
              <a:t> </a:t>
            </a:r>
            <a:r>
              <a:rPr lang="en-GB" altLang="zh-CN" sz="1600" dirty="0"/>
              <a:t>main </a:t>
            </a:r>
            <a:r>
              <a:rPr lang="en-US" altLang="zh-CN" sz="1600" dirty="0"/>
              <a:t>Objective</a:t>
            </a:r>
          </a:p>
          <a:p>
            <a:pPr indent="285750" algn="just">
              <a:buFont typeface="Wingdings" panose="05000000000000000000" pitchFamily="2" charset="2"/>
              <a:buChar char="Ø"/>
            </a:pPr>
            <a:r>
              <a:rPr lang="en-US" altLang="zh-CN" sz="1600" b="0" kern="1200" dirty="0"/>
              <a:t>at least one mode of operation capable of improving efficient use of the medium compared to IEEE P802.11be.[1]</a:t>
            </a:r>
          </a:p>
          <a:p>
            <a:pPr>
              <a:buFont typeface="Wingdings" panose="05000000000000000000" pitchFamily="2" charset="2"/>
              <a:buChar char="p"/>
            </a:pPr>
            <a:endParaRPr lang="en-US" altLang="zh-CN" sz="1600" dirty="0"/>
          </a:p>
          <a:p>
            <a:pPr>
              <a:buFont typeface="Wingdings" panose="05000000000000000000" pitchFamily="2" charset="2"/>
              <a:buChar char="p"/>
            </a:pPr>
            <a:r>
              <a:rPr lang="en" altLang="zh-CN" sz="1600" dirty="0"/>
              <a:t>Dynamic Subchannel Operation (DSO) that allows a 20MHz non-AP STA to be allocated resource on the secondary 20MHz channel that is outside of the STA’s operating bandwidth has been prosposed by members [2,3]</a:t>
            </a:r>
            <a:endParaRPr lang="en-US" altLang="zh-CN" sz="1600" dirty="0"/>
          </a:p>
          <a:p>
            <a:pPr>
              <a:buFont typeface="Wingdings" panose="05000000000000000000" pitchFamily="2" charset="2"/>
              <a:buChar char="p"/>
            </a:pPr>
            <a:endParaRPr lang="en-US" altLang="zh-CN" sz="1600" dirty="0"/>
          </a:p>
          <a:p>
            <a:pPr>
              <a:buFont typeface="Wingdings" panose="05000000000000000000" pitchFamily="2" charset="2"/>
              <a:buChar char="p"/>
            </a:pPr>
            <a:r>
              <a:rPr lang="en-US" altLang="zh-CN" sz="1600" dirty="0"/>
              <a:t>In the TGbn May 2024 meeting, </a:t>
            </a:r>
            <a:r>
              <a:rPr lang="en-GB" altLang="zh-CN" sz="1600" dirty="0"/>
              <a:t>Non-Primary Channel Access (NPCA)</a:t>
            </a:r>
            <a:r>
              <a:rPr lang="en-US" altLang="zh-CN" sz="1600" dirty="0"/>
              <a:t> has been consent to be added to TGbn SFD, and members had some concerns on DSO during the discussion.[4,5]</a:t>
            </a:r>
          </a:p>
          <a:p>
            <a:pPr>
              <a:buFont typeface="Wingdings" panose="05000000000000000000" pitchFamily="2" charset="2"/>
              <a:buChar char="p"/>
            </a:pPr>
            <a:endParaRPr lang="en-US" altLang="zh-CN" sz="1600" dirty="0"/>
          </a:p>
          <a:p>
            <a:pPr>
              <a:buFont typeface="Wingdings" panose="05000000000000000000" pitchFamily="2" charset="2"/>
              <a:buChar char="p"/>
              <a:tabLst>
                <a:tab pos="360363" algn="l"/>
              </a:tabLst>
            </a:pPr>
            <a:r>
              <a:rPr lang="en-US" altLang="zh-CN" sz="1600" dirty="0"/>
              <a:t>This contribution further analyzes the suitable scenarios for DSO and proposes a mechanism for the flexible management of DSO mode in UHR.</a:t>
            </a:r>
          </a:p>
          <a:p>
            <a:pPr>
              <a:buFont typeface="Wingdings" panose="05000000000000000000" pitchFamily="2" charset="2"/>
              <a:buChar char="p"/>
              <a:tabLst>
                <a:tab pos="360363" algn="l"/>
              </a:tabLst>
            </a:pPr>
            <a:endParaRPr lang="zh-CN" altLang="zh-CN" sz="16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3438A00-A560-49E1-AA55-E74A4CB5B4D2}"/>
              </a:ext>
            </a:extLst>
          </p:cNvPr>
          <p:cNvSpPr>
            <a:spLocks noGrp="1"/>
          </p:cNvSpPr>
          <p:nvPr>
            <p:ph type="title"/>
          </p:nvPr>
        </p:nvSpPr>
        <p:spPr/>
        <p:txBody>
          <a:bodyPr/>
          <a:lstStyle/>
          <a:p>
            <a:r>
              <a:rPr lang="en-US" altLang="zh-CN" dirty="0"/>
              <a:t>DSO &amp; NPCA</a:t>
            </a:r>
            <a:endParaRPr lang="zh-CN" altLang="en-US" dirty="0"/>
          </a:p>
        </p:txBody>
      </p:sp>
      <p:sp>
        <p:nvSpPr>
          <p:cNvPr id="4" name="页脚占位符 3">
            <a:extLst>
              <a:ext uri="{FF2B5EF4-FFF2-40B4-BE49-F238E27FC236}">
                <a16:creationId xmlns:a16="http://schemas.microsoft.com/office/drawing/2014/main" id="{68EDF4E7-52E8-4486-9DD3-2A46BC0414E9}"/>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E56B2043-EFE0-4DF1-AAB7-544E3C067521}"/>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graphicFrame>
        <p:nvGraphicFramePr>
          <p:cNvPr id="6" name="表格 6">
            <a:extLst>
              <a:ext uri="{FF2B5EF4-FFF2-40B4-BE49-F238E27FC236}">
                <a16:creationId xmlns:a16="http://schemas.microsoft.com/office/drawing/2014/main" id="{4D6ECC4D-F3B3-47DE-9A54-2888ECD9461A}"/>
              </a:ext>
            </a:extLst>
          </p:cNvPr>
          <p:cNvGraphicFramePr>
            <a:graphicFrameLocks noGrp="1"/>
          </p:cNvGraphicFramePr>
          <p:nvPr>
            <p:extLst>
              <p:ext uri="{D42A27DB-BD31-4B8C-83A1-F6EECF244321}">
                <p14:modId xmlns:p14="http://schemas.microsoft.com/office/powerpoint/2010/main" val="3020370519"/>
              </p:ext>
            </p:extLst>
          </p:nvPr>
        </p:nvGraphicFramePr>
        <p:xfrm>
          <a:off x="695036" y="1600200"/>
          <a:ext cx="8220364" cy="4495800"/>
        </p:xfrm>
        <a:graphic>
          <a:graphicData uri="http://schemas.openxmlformats.org/drawingml/2006/table">
            <a:tbl>
              <a:tblPr firstRow="1" bandRow="1">
                <a:tableStyleId>{21E4AEA4-8DFA-4A89-87EB-49C32662AFE0}</a:tableStyleId>
              </a:tblPr>
              <a:tblGrid>
                <a:gridCol w="716409">
                  <a:extLst>
                    <a:ext uri="{9D8B030D-6E8A-4147-A177-3AD203B41FA5}">
                      <a16:colId xmlns:a16="http://schemas.microsoft.com/office/drawing/2014/main" val="3645407177"/>
                    </a:ext>
                  </a:extLst>
                </a:gridCol>
                <a:gridCol w="2169955">
                  <a:extLst>
                    <a:ext uri="{9D8B030D-6E8A-4147-A177-3AD203B41FA5}">
                      <a16:colId xmlns:a16="http://schemas.microsoft.com/office/drawing/2014/main" val="1239103480"/>
                    </a:ext>
                  </a:extLst>
                </a:gridCol>
                <a:gridCol w="5334000">
                  <a:extLst>
                    <a:ext uri="{9D8B030D-6E8A-4147-A177-3AD203B41FA5}">
                      <a16:colId xmlns:a16="http://schemas.microsoft.com/office/drawing/2014/main" val="2800019204"/>
                    </a:ext>
                  </a:extLst>
                </a:gridCol>
              </a:tblGrid>
              <a:tr h="685800">
                <a:tc>
                  <a:txBody>
                    <a:bodyPr/>
                    <a:lstStyle/>
                    <a:p>
                      <a:endParaRPr lang="zh-CN" altLang="en-US" sz="1400" dirty="0">
                        <a:latin typeface="+mn-lt"/>
                      </a:endParaRPr>
                    </a:p>
                  </a:txBody>
                  <a:tcPr/>
                </a:tc>
                <a:tc>
                  <a:txBody>
                    <a:bodyPr/>
                    <a:lstStyle/>
                    <a:p>
                      <a:r>
                        <a:rPr lang="en-US" altLang="zh-CN" sz="1400" dirty="0">
                          <a:latin typeface="+mn-lt"/>
                        </a:rPr>
                        <a:t>Key function</a:t>
                      </a:r>
                      <a:endParaRPr lang="zh-CN" altLang="en-US" sz="1400" dirty="0">
                        <a:latin typeface="+mn-lt"/>
                      </a:endParaRPr>
                    </a:p>
                  </a:txBody>
                  <a:tcPr/>
                </a:tc>
                <a:tc>
                  <a:txBody>
                    <a:bodyPr/>
                    <a:lstStyle/>
                    <a:p>
                      <a:r>
                        <a:rPr lang="en-US" altLang="zh-CN" sz="1400" dirty="0">
                          <a:latin typeface="+mn-lt"/>
                        </a:rPr>
                        <a:t>Suitable </a:t>
                      </a:r>
                      <a:r>
                        <a:rPr lang="en-US" altLang="zh-CN" sz="1400" dirty="0"/>
                        <a:t>scenarios</a:t>
                      </a:r>
                      <a:endParaRPr lang="zh-CN" altLang="en-US" sz="1400" dirty="0">
                        <a:latin typeface="+mn-lt"/>
                      </a:endParaRPr>
                    </a:p>
                  </a:txBody>
                  <a:tcPr/>
                </a:tc>
                <a:extLst>
                  <a:ext uri="{0D108BD9-81ED-4DB2-BD59-A6C34878D82A}">
                    <a16:rowId xmlns:a16="http://schemas.microsoft.com/office/drawing/2014/main" val="3465833166"/>
                  </a:ext>
                </a:extLst>
              </a:tr>
              <a:tr h="609600">
                <a:tc>
                  <a:txBody>
                    <a:bodyPr/>
                    <a:lstStyle/>
                    <a:p>
                      <a:r>
                        <a:rPr lang="en-US" altLang="zh-CN" sz="1400" dirty="0">
                          <a:latin typeface="+mn-lt"/>
                        </a:rPr>
                        <a:t>NPCA</a:t>
                      </a:r>
                      <a:endParaRPr lang="zh-CN" altLang="en-US" sz="1400" dirty="0">
                        <a:latin typeface="+mn-lt"/>
                      </a:endParaRPr>
                    </a:p>
                  </a:txBody>
                  <a:tcPr/>
                </a:tc>
                <a:tc>
                  <a:txBody>
                    <a:bodyPr/>
                    <a:lstStyle/>
                    <a:p>
                      <a:pPr marL="92075" marR="0" lvl="0" indent="-920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dirty="0">
                          <a:latin typeface="+mn-lt"/>
                        </a:rPr>
                        <a:t>enables a STA to access the secondary channel while the primary channel </a:t>
                      </a:r>
                      <a:r>
                        <a:rPr lang="en-US" altLang="zh-CN" sz="1400" kern="1200" dirty="0">
                          <a:solidFill>
                            <a:schemeClr val="dk1"/>
                          </a:solidFill>
                          <a:latin typeface="+mn-lt"/>
                          <a:ea typeface="+mn-ea"/>
                          <a:cs typeface="+mn-cs"/>
                        </a:rPr>
                        <a:t>is known to be busy due to OBSS traffic  or other TBD conditions</a:t>
                      </a:r>
                      <a:r>
                        <a:rPr lang="en-US" altLang="zh-CN" sz="1400" dirty="0"/>
                        <a:t>.[4]</a:t>
                      </a:r>
                      <a:endParaRPr lang="zh-CN" altLang="en-US" sz="1400" kern="1200" dirty="0">
                        <a:solidFill>
                          <a:schemeClr val="dk1"/>
                        </a:solidFill>
                        <a:latin typeface="+mn-lt"/>
                        <a:ea typeface="+mn-ea"/>
                        <a:cs typeface="+mn-cs"/>
                      </a:endParaRPr>
                    </a:p>
                  </a:txBody>
                  <a:tcPr/>
                </a:tc>
                <a:tc>
                  <a:txBody>
                    <a:bodyPr/>
                    <a:lstStyle/>
                    <a:p>
                      <a:pPr marL="0" indent="0" algn="l" defTabSz="914400" rtl="0" eaLnBrk="1" latinLnBrk="0" hangingPunct="1">
                        <a:buFont typeface="+mj-lt"/>
                        <a:buNone/>
                      </a:pPr>
                      <a:r>
                        <a:rPr lang="en-US" altLang="zh-CN" sz="1400" b="1" kern="1200" dirty="0">
                          <a:solidFill>
                            <a:schemeClr val="dk1"/>
                          </a:solidFill>
                          <a:latin typeface="+mn-lt"/>
                          <a:ea typeface="+mn-ea"/>
                          <a:cs typeface="+mn-cs"/>
                        </a:rPr>
                        <a:t>1. OBSS scenarios</a:t>
                      </a:r>
                    </a:p>
                    <a:p>
                      <a:pPr marL="176213" indent="-176213" algn="l" defTabSz="914400" rtl="0" eaLnBrk="1" latinLnBrk="0" hangingPunct="1">
                        <a:buFont typeface="Arial" panose="020B0604020202020204" pitchFamily="34" charset="0"/>
                        <a:buChar char="•"/>
                      </a:pPr>
                      <a:r>
                        <a:rPr lang="en-US" altLang="zh-CN" sz="1400" kern="1200" dirty="0">
                          <a:solidFill>
                            <a:schemeClr val="dk1"/>
                          </a:solidFill>
                          <a:latin typeface="+mn-lt"/>
                          <a:ea typeface="+mn-ea"/>
                          <a:cs typeface="+mn-cs"/>
                        </a:rPr>
                        <a:t>AP and STA(s) suffer from the same OBSS interference (e.g. from the same OBSS, and RSSI from OBSS interference is  relatively high), which makes the AP and STA(s) switch to the anchor channel simultaneously </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4223722461"/>
                  </a:ext>
                </a:extLst>
              </a:tr>
              <a:tr h="289560">
                <a:tc>
                  <a:txBody>
                    <a:bodyPr/>
                    <a:lstStyle/>
                    <a:p>
                      <a:r>
                        <a:rPr lang="en-US" altLang="zh-CN" sz="1400" dirty="0">
                          <a:latin typeface="+mn-lt"/>
                        </a:rPr>
                        <a:t>DSO</a:t>
                      </a:r>
                      <a:endParaRPr lang="zh-CN" altLang="en-US" sz="1400" dirty="0">
                        <a:latin typeface="+mn-lt"/>
                      </a:endParaRPr>
                    </a:p>
                  </a:txBody>
                  <a:tcPr/>
                </a:tc>
                <a:tc>
                  <a:txBody>
                    <a:bodyPr/>
                    <a:lstStyle/>
                    <a:p>
                      <a:pPr marL="92075" marR="0" lvl="0" indent="-920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kern="1200" dirty="0">
                          <a:solidFill>
                            <a:schemeClr val="dk1"/>
                          </a:solidFill>
                          <a:latin typeface="+mn-lt"/>
                          <a:ea typeface="+mn-ea"/>
                          <a:cs typeface="+mn-cs"/>
                        </a:rPr>
                        <a:t>a non-AP STA can be allocated resources dynamically (i.e., on a per-TXOP basis) outside of its current operating bandwidth and within the associated AP’s BSS bandwidth</a:t>
                      </a:r>
                      <a:r>
                        <a:rPr lang="en-US" altLang="zh-CN" sz="1400" dirty="0"/>
                        <a:t>.[5] </a:t>
                      </a:r>
                      <a:r>
                        <a:rPr lang="en-US" altLang="zh-CN" sz="1400" kern="1200" dirty="0">
                          <a:solidFill>
                            <a:schemeClr val="dk1"/>
                          </a:solidFill>
                          <a:latin typeface="+mn-lt"/>
                          <a:ea typeface="+mn-ea"/>
                          <a:cs typeface="+mn-cs"/>
                        </a:rPr>
                        <a:t> </a:t>
                      </a:r>
                      <a:r>
                        <a:rPr lang="en-US" altLang="zh-CN" sz="1400" kern="1200" dirty="0">
                          <a:solidFill>
                            <a:schemeClr val="dk1"/>
                          </a:solidFill>
                          <a:highlight>
                            <a:srgbClr val="FFFF00"/>
                          </a:highlight>
                          <a:latin typeface="+mn-lt"/>
                          <a:ea typeface="+mn-ea"/>
                          <a:cs typeface="+mn-cs"/>
                        </a:rPr>
                        <a:t>(TBD.)</a:t>
                      </a:r>
                      <a:endParaRPr lang="zh-CN" altLang="en-US" sz="1400" kern="1200" dirty="0">
                        <a:solidFill>
                          <a:schemeClr val="dk1"/>
                        </a:solidFill>
                        <a:highlight>
                          <a:srgbClr val="FFFF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chemeClr val="dk1"/>
                          </a:solidFill>
                          <a:latin typeface="+mn-lt"/>
                          <a:ea typeface="+mn-ea"/>
                          <a:cs typeface="+mn-cs"/>
                        </a:rPr>
                        <a:t>1. non-OBSS scenarios</a:t>
                      </a:r>
                    </a:p>
                    <a:p>
                      <a:pPr marL="176213" marR="0" lvl="0" indent="-1762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kern="1200" dirty="0">
                          <a:solidFill>
                            <a:schemeClr val="dk1"/>
                          </a:solidFill>
                          <a:latin typeface="+mn-lt"/>
                          <a:ea typeface="+mn-ea"/>
                          <a:cs typeface="+mn-cs"/>
                        </a:rPr>
                        <a:t>AP that gain a TXOP for large BW can allocate different frequency resources to several STAs, among which at least one STA(s) is allocated resource outside of its current operating bandwidth.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chemeClr val="dk1"/>
                          </a:solidFill>
                          <a:latin typeface="+mn-lt"/>
                          <a:ea typeface="+mn-ea"/>
                          <a:cs typeface="+mn-cs"/>
                        </a:rPr>
                        <a:t>2. OBSS scenarios</a:t>
                      </a:r>
                    </a:p>
                    <a:p>
                      <a:pPr marL="176213" marR="0" lvl="0" indent="-1762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kern="1200" dirty="0">
                          <a:solidFill>
                            <a:schemeClr val="dk1"/>
                          </a:solidFill>
                          <a:latin typeface="+mn-lt"/>
                          <a:ea typeface="+mn-ea"/>
                          <a:cs typeface="+mn-cs"/>
                        </a:rPr>
                        <a:t>Both or one of AP and STA(s) suffer from the OBSS interference but RSSI for OBSS interference is relatively low(e.g. the condition for SR is satisfied)</a:t>
                      </a:r>
                      <a:endParaRPr lang="zh-CN" altLang="en-US" sz="1400" kern="120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kern="1200" dirty="0">
                          <a:solidFill>
                            <a:schemeClr val="dk1"/>
                          </a:solidFill>
                          <a:latin typeface="+mn-lt"/>
                          <a:ea typeface="+mn-ea"/>
                          <a:cs typeface="+mn-cs"/>
                        </a:rPr>
                        <a:t>3. IDC scenarios</a:t>
                      </a:r>
                    </a:p>
                    <a:p>
                      <a:pPr marL="176213" marR="0" lvl="0" indent="-1762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kern="1200" dirty="0">
                          <a:solidFill>
                            <a:schemeClr val="dk1"/>
                          </a:solidFill>
                          <a:latin typeface="+mn-lt"/>
                          <a:ea typeface="+mn-ea"/>
                          <a:cs typeface="+mn-cs"/>
                        </a:rPr>
                        <a:t>a non-AP STA can be allocated channel(s) outside of its current operating bandwidth with better channel condition.</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672080988"/>
                  </a:ext>
                </a:extLst>
              </a:tr>
            </a:tbl>
          </a:graphicData>
        </a:graphic>
      </p:graphicFrame>
    </p:spTree>
    <p:extLst>
      <p:ext uri="{BB962C8B-B14F-4D97-AF65-F5344CB8AC3E}">
        <p14:creationId xmlns:p14="http://schemas.microsoft.com/office/powerpoint/2010/main" val="2946280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130A141-4E73-47CE-BFB8-093B235CBC3F}"/>
              </a:ext>
            </a:extLst>
          </p:cNvPr>
          <p:cNvSpPr>
            <a:spLocks noGrp="1"/>
          </p:cNvSpPr>
          <p:nvPr>
            <p:ph type="title"/>
          </p:nvPr>
        </p:nvSpPr>
        <p:spPr/>
        <p:txBody>
          <a:bodyPr/>
          <a:lstStyle/>
          <a:p>
            <a:r>
              <a:rPr lang="en-US" altLang="zh-CN" dirty="0"/>
              <a:t>DSO as a mode of operation</a:t>
            </a:r>
            <a:endParaRPr lang="zh-CN" altLang="en-US" dirty="0"/>
          </a:p>
        </p:txBody>
      </p:sp>
      <p:sp>
        <p:nvSpPr>
          <p:cNvPr id="3" name="内容占位符 2">
            <a:extLst>
              <a:ext uri="{FF2B5EF4-FFF2-40B4-BE49-F238E27FC236}">
                <a16:creationId xmlns:a16="http://schemas.microsoft.com/office/drawing/2014/main" id="{F39F34F9-6970-4FD5-AD4F-CB309C6CACFE}"/>
              </a:ext>
            </a:extLst>
          </p:cNvPr>
          <p:cNvSpPr>
            <a:spLocks noGrp="1"/>
          </p:cNvSpPr>
          <p:nvPr>
            <p:ph idx="1"/>
          </p:nvPr>
        </p:nvSpPr>
        <p:spPr/>
        <p:txBody>
          <a:bodyPr/>
          <a:lstStyle/>
          <a:p>
            <a:pPr>
              <a:buFont typeface="Wingdings" panose="05000000000000000000" pitchFamily="2" charset="2"/>
              <a:buChar char="p"/>
            </a:pPr>
            <a:r>
              <a:rPr lang="en-US" altLang="zh-CN" sz="1600" dirty="0"/>
              <a:t>The benefit from DSO  depends on what channel bandwidth AP can gains, the channel conditions (such as IDC issue, OBSS interference) and requirements of QoS and power save for the AP and non-AP STAs.</a:t>
            </a:r>
          </a:p>
          <a:p>
            <a:endParaRPr lang="en-US" altLang="zh-CN" sz="1600" dirty="0"/>
          </a:p>
          <a:p>
            <a:pPr>
              <a:buFont typeface="Wingdings" panose="05000000000000000000" pitchFamily="2" charset="2"/>
              <a:buChar char="p"/>
            </a:pPr>
            <a:r>
              <a:rPr lang="en-US" altLang="zh-CN" sz="1600" dirty="0"/>
              <a:t>Enable or disabling DSO mode can be a good tool for the flexible management of DSO. STAs may disable DSO mode based on the following conditions :</a:t>
            </a:r>
          </a:p>
          <a:p>
            <a:pPr>
              <a:buFont typeface="Wingdings" panose="05000000000000000000" pitchFamily="2" charset="2"/>
              <a:buChar char="p"/>
            </a:pPr>
            <a:endParaRPr lang="en-US" altLang="zh-CN" sz="1600" dirty="0"/>
          </a:p>
          <a:p>
            <a:pPr>
              <a:buFont typeface="Wingdings" panose="05000000000000000000" pitchFamily="2" charset="2"/>
              <a:buChar char="Ø"/>
            </a:pPr>
            <a:r>
              <a:rPr lang="en-US" altLang="zh-CN" sz="1600" dirty="0"/>
              <a:t>The channel(s) outside of </a:t>
            </a:r>
            <a:r>
              <a:rPr lang="en-US" altLang="zh-CN" sz="1600" dirty="0" err="1"/>
              <a:t>STAs’</a:t>
            </a:r>
            <a:r>
              <a:rPr lang="en-US" altLang="zh-CN" sz="1600" dirty="0"/>
              <a:t> operating channel but within their associated BSS’ bandwidth is unavailable for the STAs, such as the channels are occupied by other wireless technologies, such as Bluetooth,</a:t>
            </a:r>
          </a:p>
          <a:p>
            <a:pPr>
              <a:buFont typeface="Wingdings" panose="05000000000000000000" pitchFamily="2" charset="2"/>
              <a:buChar char="Ø"/>
            </a:pPr>
            <a:endParaRPr lang="en-US" altLang="zh-CN" sz="1600" dirty="0"/>
          </a:p>
          <a:p>
            <a:pPr>
              <a:buFont typeface="Wingdings" panose="05000000000000000000" pitchFamily="2" charset="2"/>
              <a:buChar char="Ø"/>
            </a:pPr>
            <a:r>
              <a:rPr lang="en-US" altLang="zh-CN" sz="1600" dirty="0"/>
              <a:t>The channel(s) outside of </a:t>
            </a:r>
            <a:r>
              <a:rPr lang="en-US" altLang="zh-CN" sz="1600" dirty="0" err="1"/>
              <a:t>STAs’</a:t>
            </a:r>
            <a:r>
              <a:rPr lang="en-US" altLang="zh-CN" sz="1600" dirty="0"/>
              <a:t> operating channel but within their associated BSS’ bandwidth are interfered by OBSS transmissions.</a:t>
            </a:r>
          </a:p>
        </p:txBody>
      </p:sp>
      <p:sp>
        <p:nvSpPr>
          <p:cNvPr id="4" name="页脚占位符 3">
            <a:extLst>
              <a:ext uri="{FF2B5EF4-FFF2-40B4-BE49-F238E27FC236}">
                <a16:creationId xmlns:a16="http://schemas.microsoft.com/office/drawing/2014/main" id="{A77D400D-FFF0-40A1-8FD0-2E2B369EF79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345181E-CCC3-4373-BB07-266477853A19}"/>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2821920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66A48E-E7DA-4E93-A4B6-9EDA9D395CC4}"/>
              </a:ext>
            </a:extLst>
          </p:cNvPr>
          <p:cNvSpPr>
            <a:spLocks noGrp="1"/>
          </p:cNvSpPr>
          <p:nvPr>
            <p:ph type="title"/>
          </p:nvPr>
        </p:nvSpPr>
        <p:spPr/>
        <p:txBody>
          <a:bodyPr/>
          <a:lstStyle/>
          <a:p>
            <a:r>
              <a:rPr lang="en-US" altLang="zh-CN" dirty="0"/>
              <a:t>DSO as a mode of operation (Cont.) </a:t>
            </a:r>
            <a:endParaRPr lang="zh-CN" altLang="en-US" dirty="0"/>
          </a:p>
        </p:txBody>
      </p:sp>
      <p:sp>
        <p:nvSpPr>
          <p:cNvPr id="3" name="内容占位符 2">
            <a:extLst>
              <a:ext uri="{FF2B5EF4-FFF2-40B4-BE49-F238E27FC236}">
                <a16:creationId xmlns:a16="http://schemas.microsoft.com/office/drawing/2014/main" id="{948E2637-03B5-4C8E-A8FE-AAD06DBCA597}"/>
              </a:ext>
            </a:extLst>
          </p:cNvPr>
          <p:cNvSpPr>
            <a:spLocks noGrp="1"/>
          </p:cNvSpPr>
          <p:nvPr>
            <p:ph idx="1"/>
          </p:nvPr>
        </p:nvSpPr>
        <p:spPr/>
        <p:txBody>
          <a:bodyPr/>
          <a:lstStyle/>
          <a:p>
            <a:pPr>
              <a:buFont typeface="Wingdings" panose="05000000000000000000" pitchFamily="2" charset="2"/>
              <a:buChar char="p"/>
            </a:pPr>
            <a:r>
              <a:rPr lang="en-US" altLang="zh-CN" sz="1600" dirty="0"/>
              <a:t>DSO-capable non-AP STAs can enable or disable the DSO mode when it is associated with DSO-capable AP</a:t>
            </a:r>
          </a:p>
          <a:p>
            <a:pPr>
              <a:buFont typeface="Wingdings" panose="05000000000000000000" pitchFamily="2" charset="2"/>
              <a:buChar char="p"/>
            </a:pPr>
            <a:endParaRPr lang="en-US" altLang="zh-CN" sz="1600" dirty="0"/>
          </a:p>
          <a:p>
            <a:pPr>
              <a:buFont typeface="Wingdings" panose="05000000000000000000" pitchFamily="2" charset="2"/>
              <a:buChar char="Ø"/>
            </a:pPr>
            <a:r>
              <a:rPr lang="en-US" altLang="zh-CN" sz="1600" dirty="0"/>
              <a:t>Enabling the DSO mode, the STA can</a:t>
            </a:r>
          </a:p>
          <a:p>
            <a:pPr>
              <a:buFont typeface="Wingdings" panose="05000000000000000000" pitchFamily="2" charset="2"/>
              <a:buChar char="u"/>
            </a:pPr>
            <a:r>
              <a:rPr lang="en-US" altLang="zh-CN" sz="1600" b="0" dirty="0">
                <a:solidFill>
                  <a:schemeClr val="tx2"/>
                </a:solidFill>
              </a:rPr>
              <a:t>operate on its current operating channel(s) when no DSO initial control frame (ICF)   addressed to it is received </a:t>
            </a:r>
          </a:p>
          <a:p>
            <a:pPr>
              <a:buFont typeface="Wingdings" panose="05000000000000000000" pitchFamily="2" charset="2"/>
              <a:buChar char="u"/>
            </a:pPr>
            <a:r>
              <a:rPr lang="en-US" altLang="zh-CN" sz="1600" b="0" dirty="0">
                <a:solidFill>
                  <a:schemeClr val="tx2"/>
                </a:solidFill>
              </a:rPr>
              <a:t>do frame exchanges on its DSO channel(s) followed by an DSO ICF addressed to it from its associated AP</a:t>
            </a:r>
            <a:r>
              <a:rPr lang="en-US" altLang="zh-CN" sz="1600" b="0" dirty="0"/>
              <a:t>.</a:t>
            </a:r>
          </a:p>
          <a:p>
            <a:pPr>
              <a:buFont typeface="Arial" panose="020B0604020202020204" pitchFamily="34" charset="0"/>
              <a:buChar char="•"/>
            </a:pPr>
            <a:r>
              <a:rPr lang="en-US" altLang="zh-CN" sz="1600" b="0" dirty="0">
                <a:solidFill>
                  <a:schemeClr val="tx2"/>
                </a:solidFill>
              </a:rPr>
              <a:t>wherein the DSO channel(s) can be outside of the STA’s current operating channel(s) but within the operating channel(s) of its associated AP with which the STA is associated.</a:t>
            </a:r>
            <a:r>
              <a:rPr lang="en-US" altLang="zh-CN" sz="1600" b="0" dirty="0"/>
              <a:t> </a:t>
            </a:r>
          </a:p>
          <a:p>
            <a:pPr>
              <a:buFont typeface="Arial" panose="020B0604020202020204" pitchFamily="34" charset="0"/>
              <a:buChar char="•"/>
            </a:pPr>
            <a:endParaRPr lang="en-US" altLang="zh-CN" sz="1600" b="0" dirty="0"/>
          </a:p>
          <a:p>
            <a:pPr>
              <a:buFont typeface="Wingdings" panose="05000000000000000000" pitchFamily="2" charset="2"/>
              <a:buChar char="Ø"/>
            </a:pPr>
            <a:r>
              <a:rPr lang="en-US" altLang="zh-CN" sz="1600" dirty="0"/>
              <a:t>Disabling the DSO mode, the STA always</a:t>
            </a:r>
          </a:p>
          <a:p>
            <a:pPr>
              <a:buFont typeface="Wingdings" panose="05000000000000000000" pitchFamily="2" charset="2"/>
              <a:buChar char="u"/>
            </a:pPr>
            <a:r>
              <a:rPr lang="en-US" altLang="zh-CN" sz="1600" b="0" dirty="0">
                <a:solidFill>
                  <a:schemeClr val="tx2"/>
                </a:solidFill>
              </a:rPr>
              <a:t>operate on the current operating channel</a:t>
            </a:r>
            <a:endParaRPr lang="zh-CN" altLang="en-US" sz="1600" b="0" dirty="0">
              <a:solidFill>
                <a:schemeClr val="tx2"/>
              </a:solidFill>
            </a:endParaRPr>
          </a:p>
        </p:txBody>
      </p:sp>
      <p:sp>
        <p:nvSpPr>
          <p:cNvPr id="4" name="页脚占位符 3">
            <a:extLst>
              <a:ext uri="{FF2B5EF4-FFF2-40B4-BE49-F238E27FC236}">
                <a16:creationId xmlns:a16="http://schemas.microsoft.com/office/drawing/2014/main" id="{3976BFD0-F508-4866-9D59-476AEF3987A3}"/>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03A6D14D-E014-4B89-8ACA-E680F38CBABD}"/>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749678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CD6770-1E91-4BCF-8D48-454CC66D90AB}"/>
              </a:ext>
            </a:extLst>
          </p:cNvPr>
          <p:cNvSpPr>
            <a:spLocks noGrp="1"/>
          </p:cNvSpPr>
          <p:nvPr>
            <p:ph type="title"/>
          </p:nvPr>
        </p:nvSpPr>
        <p:spPr/>
        <p:txBody>
          <a:bodyPr/>
          <a:lstStyle/>
          <a:p>
            <a:r>
              <a:rPr lang="en-US" altLang="zh-CN" dirty="0"/>
              <a:t>DSO as a mode of operation (Cont.) </a:t>
            </a:r>
            <a:endParaRPr lang="zh-CN" altLang="en-US" dirty="0"/>
          </a:p>
        </p:txBody>
      </p:sp>
      <p:sp>
        <p:nvSpPr>
          <p:cNvPr id="3" name="内容占位符 2">
            <a:extLst>
              <a:ext uri="{FF2B5EF4-FFF2-40B4-BE49-F238E27FC236}">
                <a16:creationId xmlns:a16="http://schemas.microsoft.com/office/drawing/2014/main" id="{11D51D2E-CF94-460A-861D-75D21B932010}"/>
              </a:ext>
            </a:extLst>
          </p:cNvPr>
          <p:cNvSpPr>
            <a:spLocks noGrp="1"/>
          </p:cNvSpPr>
          <p:nvPr>
            <p:ph idx="1"/>
          </p:nvPr>
        </p:nvSpPr>
        <p:spPr>
          <a:xfrm>
            <a:off x="711200" y="1752600"/>
            <a:ext cx="7772400" cy="4114800"/>
          </a:xfrm>
        </p:spPr>
        <p:txBody>
          <a:bodyPr/>
          <a:lstStyle/>
          <a:p>
            <a:pPr>
              <a:buFont typeface="Wingdings" panose="05000000000000000000" pitchFamily="2" charset="2"/>
              <a:buChar char="p"/>
            </a:pPr>
            <a:r>
              <a:rPr lang="en-US" altLang="zh-CN" sz="1200" dirty="0"/>
              <a:t>Signaling for DSO </a:t>
            </a:r>
          </a:p>
          <a:p>
            <a:pPr indent="285750" algn="just">
              <a:buFont typeface="Wingdings" panose="05000000000000000000" pitchFamily="2" charset="2"/>
              <a:buChar char="Ø"/>
            </a:pPr>
            <a:r>
              <a:rPr lang="en-US" altLang="zh-CN" sz="1200" kern="1200" dirty="0"/>
              <a:t>Enabling DSO mode: </a:t>
            </a:r>
          </a:p>
          <a:p>
            <a:pPr marL="628650" indent="-285750" algn="just">
              <a:buFont typeface="Arial" panose="020B0604020202020204" pitchFamily="34" charset="0"/>
              <a:buChar char="•"/>
            </a:pPr>
            <a:r>
              <a:rPr lang="en-US" altLang="zh-CN" sz="1200" b="0" kern="1200" dirty="0"/>
              <a:t>An DSO-capable non-AP STA can enable dynamically DSO mode by notifying the DSO-capable AP or by negotiating with the DSO-capable AP. </a:t>
            </a:r>
          </a:p>
          <a:p>
            <a:pPr marL="628650" indent="-285750" algn="just">
              <a:buFont typeface="Arial" panose="020B0604020202020204" pitchFamily="34" charset="0"/>
              <a:buChar char="•"/>
            </a:pPr>
            <a:r>
              <a:rPr lang="en-US" altLang="zh-CN" sz="1200" b="0" kern="1200" dirty="0"/>
              <a:t>DSO operation parameters, such as DSO mode indication</a:t>
            </a:r>
            <a:r>
              <a:rPr lang="zh-CN" altLang="en-US" sz="1200" b="0" kern="1200" dirty="0"/>
              <a:t>（</a:t>
            </a:r>
            <a:r>
              <a:rPr lang="en-US" altLang="zh-CN" sz="1200" b="0" kern="1200" dirty="0"/>
              <a:t>enabling DSO mode</a:t>
            </a:r>
            <a:r>
              <a:rPr lang="zh-CN" altLang="en-US" sz="1200" b="0" kern="1200" dirty="0"/>
              <a:t>）</a:t>
            </a:r>
            <a:r>
              <a:rPr lang="en-US" altLang="zh-CN" sz="1200" b="0" kern="1200" dirty="0"/>
              <a:t>, DSO channel, DSO maximum operating bandwidth ,DSO padding delay, is carried in the DSO mode exchange frames (such as DSO mode notification frame).</a:t>
            </a:r>
          </a:p>
          <a:p>
            <a:pPr indent="285750" algn="just">
              <a:buFont typeface="Wingdings" panose="05000000000000000000" pitchFamily="2" charset="2"/>
              <a:buChar char="Ø"/>
            </a:pPr>
            <a:r>
              <a:rPr lang="en-US" altLang="zh-CN" sz="1200" kern="1200" dirty="0"/>
              <a:t>Frame exchanges in DSO mode: </a:t>
            </a:r>
          </a:p>
          <a:p>
            <a:pPr marL="628650" indent="-285750" algn="just">
              <a:buFont typeface="Arial" panose="020B0604020202020204" pitchFamily="34" charset="0"/>
              <a:buChar char="•"/>
            </a:pPr>
            <a:r>
              <a:rPr lang="en-US" altLang="zh-CN" sz="1200" b="0" kern="1200" dirty="0"/>
              <a:t>When obtaining a TXOP on the DSO channel, the DSO-capable AP allocates individually addressed RUs  addressed to the DSO-capable non-AP STA that are within the DSO channel indicated in the DSO mode notification frame or DSO mode response frame by sending DSO initial control frame</a:t>
            </a:r>
          </a:p>
          <a:p>
            <a:pPr marL="628650" indent="-285750" algn="just">
              <a:buFont typeface="Arial" panose="020B0604020202020204" pitchFamily="34" charset="0"/>
              <a:buChar char="•"/>
            </a:pPr>
            <a:r>
              <a:rPr lang="en-US" altLang="zh-CN" sz="1200" b="0" kern="1200" dirty="0"/>
              <a:t>the DSO-capable non-AP STA switch to the DSO channel when receiving DSO initial control frame addressed to it, and than exchange frames with the AP, and  switch back to the operating channel  after the end of the frame exchanges.</a:t>
            </a:r>
          </a:p>
          <a:p>
            <a:pPr indent="285750" algn="just">
              <a:buFont typeface="Wingdings" panose="05000000000000000000" pitchFamily="2" charset="2"/>
              <a:buChar char="Ø"/>
            </a:pPr>
            <a:r>
              <a:rPr lang="en-US" altLang="zh-CN" sz="1200" kern="1200" dirty="0"/>
              <a:t>Updating parameter(s) in DSO mode.</a:t>
            </a:r>
          </a:p>
          <a:p>
            <a:pPr marL="628650" indent="-285750" algn="just">
              <a:buFont typeface="Arial" panose="020B0604020202020204" pitchFamily="34" charset="0"/>
              <a:buChar char="•"/>
            </a:pPr>
            <a:r>
              <a:rPr lang="en-US" altLang="zh-CN" sz="1200" b="0" kern="1200" dirty="0"/>
              <a:t>An DSO-capable non-AP STA in DSO mode can update dynamically current operating channel and/or DSO parameters by sending a DSO mode notification frame with DSO mode indication (enabling DSO mode) and DSO parameters to be updated to the DSO-capable AP .  AP responds to the DSO mode notification frame </a:t>
            </a:r>
          </a:p>
          <a:p>
            <a:pPr indent="285750" algn="just">
              <a:buFont typeface="Wingdings" panose="05000000000000000000" pitchFamily="2" charset="2"/>
              <a:buChar char="Ø"/>
            </a:pPr>
            <a:r>
              <a:rPr lang="en-US" altLang="zh-CN" sz="1200" kern="1200" dirty="0"/>
              <a:t>Disabling DSO mode</a:t>
            </a:r>
            <a:r>
              <a:rPr lang="zh-CN" altLang="en-US" sz="1200" kern="1200" dirty="0"/>
              <a:t>：</a:t>
            </a:r>
            <a:endParaRPr lang="en-US" altLang="zh-CN" sz="1200" kern="1200" dirty="0"/>
          </a:p>
          <a:p>
            <a:pPr marL="628650" indent="-285750" algn="just">
              <a:buFont typeface="Arial" panose="020B0604020202020204" pitchFamily="34" charset="0"/>
              <a:buChar char="•"/>
            </a:pPr>
            <a:r>
              <a:rPr lang="en-US" altLang="zh-CN" sz="1200" b="0" kern="1200" dirty="0"/>
              <a:t>An DSO-capable non-AP STA can disable DSO mode by sending a DSO mode notification frame with DSO mode indication (disabling DSO mode) to the DSO-capable AP. </a:t>
            </a:r>
          </a:p>
          <a:p>
            <a:endParaRPr lang="zh-CN" altLang="en-US" sz="1200" dirty="0"/>
          </a:p>
        </p:txBody>
      </p:sp>
      <p:sp>
        <p:nvSpPr>
          <p:cNvPr id="4" name="页脚占位符 3">
            <a:extLst>
              <a:ext uri="{FF2B5EF4-FFF2-40B4-BE49-F238E27FC236}">
                <a16:creationId xmlns:a16="http://schemas.microsoft.com/office/drawing/2014/main" id="{196060E2-2F0B-4541-8AC5-5ABE82A0CDB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84C5AA42-85E3-4981-B970-B797AF3DA56E}"/>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3791606472"/>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70AB8A-9029-45C3-8F76-9A2FBEB0498C}"/>
              </a:ext>
            </a:extLst>
          </p:cNvPr>
          <p:cNvSpPr>
            <a:spLocks noGrp="1"/>
          </p:cNvSpPr>
          <p:nvPr>
            <p:ph type="title"/>
          </p:nvPr>
        </p:nvSpPr>
        <p:spPr/>
        <p:txBody>
          <a:bodyPr/>
          <a:lstStyle/>
          <a:p>
            <a:r>
              <a:rPr lang="en-US" altLang="zh-CN" dirty="0"/>
              <a:t>Example for disabling/enabling DSO mode</a:t>
            </a:r>
            <a:endParaRPr lang="zh-CN" altLang="en-US" dirty="0"/>
          </a:p>
        </p:txBody>
      </p:sp>
      <p:sp>
        <p:nvSpPr>
          <p:cNvPr id="3" name="内容占位符 2">
            <a:extLst>
              <a:ext uri="{FF2B5EF4-FFF2-40B4-BE49-F238E27FC236}">
                <a16:creationId xmlns:a16="http://schemas.microsoft.com/office/drawing/2014/main" id="{86A876FB-8207-4FED-8868-A88257DE45BE}"/>
              </a:ext>
            </a:extLst>
          </p:cNvPr>
          <p:cNvSpPr>
            <a:spLocks noGrp="1"/>
          </p:cNvSpPr>
          <p:nvPr>
            <p:ph idx="1"/>
          </p:nvPr>
        </p:nvSpPr>
        <p:spPr>
          <a:xfrm>
            <a:off x="685800" y="1752600"/>
            <a:ext cx="7772400" cy="1531674"/>
          </a:xfrm>
        </p:spPr>
        <p:txBody>
          <a:bodyPr/>
          <a:lstStyle/>
          <a:p>
            <a:pPr>
              <a:buFont typeface="Wingdings" panose="05000000000000000000" pitchFamily="2" charset="2"/>
              <a:buChar char="p"/>
            </a:pPr>
            <a:r>
              <a:rPr lang="en-US" altLang="zh-CN" sz="1200" dirty="0"/>
              <a:t>Non-AP STA can disable/enable DSO mode depending on their QoS requirements and channel conditions.</a:t>
            </a:r>
          </a:p>
          <a:p>
            <a:r>
              <a:rPr lang="en-US" altLang="zh-CN" sz="1200" dirty="0"/>
              <a:t>At the beginning STA2 disables the DSO mode as the channel condition for the DSO channel is not well, such as OBSS interference suffered.</a:t>
            </a:r>
          </a:p>
          <a:p>
            <a:r>
              <a:rPr lang="en-US" altLang="zh-CN" sz="1200" dirty="0"/>
              <a:t>STA2 enables the DSO mode by sending DSO mode notification frame after some time as the channel condition for the DSO channel becomes well</a:t>
            </a:r>
          </a:p>
          <a:p>
            <a:r>
              <a:rPr lang="en-US" altLang="zh-CN" sz="1200" dirty="0"/>
              <a:t>AP responds to the DSO mode notification frame by sending another DSO notification frame, which causes STA2 to enter into DSO mode.</a:t>
            </a:r>
            <a:endParaRPr lang="zh-CN" altLang="en-US" sz="1200" dirty="0"/>
          </a:p>
        </p:txBody>
      </p:sp>
      <p:sp>
        <p:nvSpPr>
          <p:cNvPr id="4" name="页脚占位符 3">
            <a:extLst>
              <a:ext uri="{FF2B5EF4-FFF2-40B4-BE49-F238E27FC236}">
                <a16:creationId xmlns:a16="http://schemas.microsoft.com/office/drawing/2014/main" id="{D13039A0-191B-4AEE-9E32-AA55F7AFF5FE}"/>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B59DFCF-58FA-41ED-818A-0CBB51CFAF68}"/>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pic>
        <p:nvPicPr>
          <p:cNvPr id="7" name="图片 6">
            <a:extLst>
              <a:ext uri="{FF2B5EF4-FFF2-40B4-BE49-F238E27FC236}">
                <a16:creationId xmlns:a16="http://schemas.microsoft.com/office/drawing/2014/main" id="{3716CC9A-A65A-45CB-8AC4-597D889883C1}"/>
              </a:ext>
            </a:extLst>
          </p:cNvPr>
          <p:cNvPicPr>
            <a:picLocks noChangeAspect="1"/>
          </p:cNvPicPr>
          <p:nvPr/>
        </p:nvPicPr>
        <p:blipFill>
          <a:blip r:embed="rId2"/>
          <a:stretch>
            <a:fillRect/>
          </a:stretch>
        </p:blipFill>
        <p:spPr>
          <a:xfrm>
            <a:off x="1066800" y="3284274"/>
            <a:ext cx="7315200" cy="2971800"/>
          </a:xfrm>
          <a:prstGeom prst="rect">
            <a:avLst/>
          </a:prstGeom>
        </p:spPr>
      </p:pic>
    </p:spTree>
    <p:extLst>
      <p:ext uri="{BB962C8B-B14F-4D97-AF65-F5344CB8AC3E}">
        <p14:creationId xmlns:p14="http://schemas.microsoft.com/office/powerpoint/2010/main" val="1142706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2B7145-D6DE-404A-B170-0B82A77560BD}"/>
              </a:ext>
            </a:extLst>
          </p:cNvPr>
          <p:cNvSpPr>
            <a:spLocks noGrp="1"/>
          </p:cNvSpPr>
          <p:nvPr>
            <p:ph type="title"/>
          </p:nvPr>
        </p:nvSpPr>
        <p:spPr>
          <a:xfrm>
            <a:off x="685799" y="685800"/>
            <a:ext cx="8078787" cy="1066800"/>
          </a:xfrm>
        </p:spPr>
        <p:txBody>
          <a:bodyPr/>
          <a:lstStyle/>
          <a:p>
            <a:r>
              <a:rPr lang="en-US" altLang="zh-CN" dirty="0"/>
              <a:t>Example for updating operating parameters</a:t>
            </a:r>
            <a:endParaRPr lang="zh-CN" altLang="en-US" dirty="0"/>
          </a:p>
        </p:txBody>
      </p:sp>
      <p:sp>
        <p:nvSpPr>
          <p:cNvPr id="4" name="页脚占位符 3">
            <a:extLst>
              <a:ext uri="{FF2B5EF4-FFF2-40B4-BE49-F238E27FC236}">
                <a16:creationId xmlns:a16="http://schemas.microsoft.com/office/drawing/2014/main" id="{AC01EBD1-68BC-4C18-8513-5F6A7BE41CC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2768C029-1952-4CA6-B192-7754956ABAC6}"/>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pic>
        <p:nvPicPr>
          <p:cNvPr id="6" name="图片 5">
            <a:extLst>
              <a:ext uri="{FF2B5EF4-FFF2-40B4-BE49-F238E27FC236}">
                <a16:creationId xmlns:a16="http://schemas.microsoft.com/office/drawing/2014/main" id="{DB4DF5D5-E2DA-4BF9-B4DA-41C5317B2A5B}"/>
              </a:ext>
            </a:extLst>
          </p:cNvPr>
          <p:cNvPicPr>
            <a:picLocks noChangeAspect="1"/>
          </p:cNvPicPr>
          <p:nvPr/>
        </p:nvPicPr>
        <p:blipFill>
          <a:blip r:embed="rId2"/>
          <a:stretch>
            <a:fillRect/>
          </a:stretch>
        </p:blipFill>
        <p:spPr>
          <a:xfrm>
            <a:off x="609600" y="3733800"/>
            <a:ext cx="8154987" cy="2597945"/>
          </a:xfrm>
          <a:prstGeom prst="rect">
            <a:avLst/>
          </a:prstGeom>
        </p:spPr>
      </p:pic>
      <p:sp>
        <p:nvSpPr>
          <p:cNvPr id="7" name="内容占位符 2">
            <a:extLst>
              <a:ext uri="{FF2B5EF4-FFF2-40B4-BE49-F238E27FC236}">
                <a16:creationId xmlns:a16="http://schemas.microsoft.com/office/drawing/2014/main" id="{6B8CC790-9353-46E4-969A-D3F839A21536}"/>
              </a:ext>
            </a:extLst>
          </p:cNvPr>
          <p:cNvSpPr>
            <a:spLocks noGrp="1"/>
          </p:cNvSpPr>
          <p:nvPr>
            <p:ph idx="1"/>
          </p:nvPr>
        </p:nvSpPr>
        <p:spPr>
          <a:xfrm>
            <a:off x="685800" y="1752599"/>
            <a:ext cx="8305800" cy="1699491"/>
          </a:xfrm>
        </p:spPr>
        <p:txBody>
          <a:bodyPr/>
          <a:lstStyle/>
          <a:p>
            <a:pPr>
              <a:buFont typeface="Wingdings" panose="05000000000000000000" pitchFamily="2" charset="2"/>
              <a:buChar char="p"/>
            </a:pPr>
            <a:r>
              <a:rPr lang="en-US" altLang="zh-CN" sz="1200" dirty="0"/>
              <a:t>Non-AP STA can update the operating parameters in DSO mode depending on their requirement for QoS and power save.</a:t>
            </a:r>
          </a:p>
          <a:p>
            <a:r>
              <a:rPr lang="en-US" altLang="zh-CN" sz="1200" b="0" dirty="0"/>
              <a:t>At the beginning the STA communicates with the AP through primary 40MHz channel</a:t>
            </a:r>
          </a:p>
          <a:p>
            <a:r>
              <a:rPr lang="en-US" altLang="zh-CN" sz="1200" b="0" dirty="0"/>
              <a:t>The STA enables the DSO mode for updating the operating parameters(such as DSO channels etc.) by sending DSO mode notification frame based on the power save requirement.</a:t>
            </a:r>
          </a:p>
          <a:p>
            <a:r>
              <a:rPr lang="en-US" altLang="zh-CN" sz="1200" b="0" dirty="0"/>
              <a:t>AP responds to the DSO mode notification frame by sending another DSO notification frame, which causes the STA to enter into DSO mode.</a:t>
            </a:r>
          </a:p>
          <a:p>
            <a:pPr>
              <a:buFont typeface="Wingdings" panose="05000000000000000000" pitchFamily="2" charset="2"/>
              <a:buChar char="Ø"/>
            </a:pPr>
            <a:r>
              <a:rPr lang="en-US" altLang="zh-CN" sz="1200" b="0" dirty="0"/>
              <a:t>The operating parameters: primary 20MHz channel (the maximum bandwidth is 20MHz)</a:t>
            </a:r>
          </a:p>
          <a:p>
            <a:pPr>
              <a:buFont typeface="Wingdings" panose="05000000000000000000" pitchFamily="2" charset="2"/>
              <a:buChar char="Ø"/>
            </a:pPr>
            <a:r>
              <a:rPr lang="en-US" altLang="zh-CN" sz="1200" b="0" dirty="0"/>
              <a:t>The DSO operating parameters: primary 40MHz channel (the maximum bandwidth is 40MHz)</a:t>
            </a:r>
          </a:p>
          <a:p>
            <a:endParaRPr lang="zh-CN" altLang="en-US" sz="1200" dirty="0"/>
          </a:p>
        </p:txBody>
      </p:sp>
    </p:spTree>
    <p:extLst>
      <p:ext uri="{BB962C8B-B14F-4D97-AF65-F5344CB8AC3E}">
        <p14:creationId xmlns:p14="http://schemas.microsoft.com/office/powerpoint/2010/main" val="3434534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305800" cy="4114800"/>
          </a:xfrm>
        </p:spPr>
        <p:txBody>
          <a:bodyPr/>
          <a:lstStyle/>
          <a:p>
            <a:pPr>
              <a:buFont typeface="Wingdings" panose="05000000000000000000" pitchFamily="2" charset="2"/>
              <a:buChar char="p"/>
            </a:pPr>
            <a:r>
              <a:rPr lang="en-GB" altLang="zh-CN" sz="1800" dirty="0"/>
              <a:t>UHR takes </a:t>
            </a:r>
            <a:r>
              <a:rPr lang="en-US" altLang="zh-CN" sz="1800" dirty="0"/>
              <a:t>efficient use of the medium</a:t>
            </a:r>
            <a:r>
              <a:rPr lang="en-GB" altLang="zh-CN" sz="1800" dirty="0"/>
              <a:t> for </a:t>
            </a:r>
            <a:r>
              <a:rPr lang="en-US" altLang="zh-CN" sz="1800" dirty="0"/>
              <a:t>enhancement of WLAN reliability as a</a:t>
            </a:r>
            <a:r>
              <a:rPr lang="zh-CN" altLang="en-US" sz="1800" dirty="0"/>
              <a:t> </a:t>
            </a:r>
            <a:r>
              <a:rPr lang="en-GB" altLang="zh-CN" sz="1800" dirty="0"/>
              <a:t>main </a:t>
            </a:r>
            <a:r>
              <a:rPr lang="en-US" altLang="zh-CN" sz="1800" dirty="0"/>
              <a:t>Objective</a:t>
            </a:r>
          </a:p>
          <a:p>
            <a:pPr>
              <a:buFont typeface="Wingdings" panose="05000000000000000000" pitchFamily="2" charset="2"/>
              <a:buChar char="p"/>
            </a:pPr>
            <a:endParaRPr lang="en-US" altLang="zh-CN" sz="1800" dirty="0"/>
          </a:p>
          <a:p>
            <a:pPr>
              <a:buFont typeface="Wingdings" panose="05000000000000000000" pitchFamily="2" charset="2"/>
              <a:buChar char="p"/>
            </a:pPr>
            <a:r>
              <a:rPr lang="en-US" altLang="zh-CN" sz="1800" dirty="0"/>
              <a:t>DSO and NPCA are both mechanisms for efficient use of the wireless medium</a:t>
            </a:r>
            <a:r>
              <a:rPr lang="en-GB" altLang="zh-CN" sz="1800" dirty="0"/>
              <a:t>, and have different suitable scenarios.</a:t>
            </a:r>
            <a:endParaRPr lang="en-US" altLang="zh-CN" sz="1800" dirty="0"/>
          </a:p>
          <a:p>
            <a:pPr>
              <a:buFont typeface="Wingdings" panose="05000000000000000000" pitchFamily="2" charset="2"/>
              <a:buChar char="p"/>
            </a:pPr>
            <a:endParaRPr lang="en-US" altLang="zh-CN" sz="1800" dirty="0"/>
          </a:p>
          <a:p>
            <a:pPr>
              <a:buFont typeface="Wingdings" panose="05000000000000000000" pitchFamily="2" charset="2"/>
              <a:buChar char="p"/>
            </a:pPr>
            <a:r>
              <a:rPr lang="en-US" altLang="zh-CN" sz="1800" dirty="0"/>
              <a:t>DSO as a mode of operation is suggested to be considered  for the flexible management of DSO to make DSO adapt to suitable scenarios:</a:t>
            </a:r>
          </a:p>
          <a:p>
            <a:pPr>
              <a:buFont typeface="Wingdings" panose="05000000000000000000" pitchFamily="2" charset="2"/>
              <a:buChar char="Ø"/>
            </a:pPr>
            <a:r>
              <a:rPr lang="en-US" altLang="zh-CN" sz="1800" b="0" dirty="0"/>
              <a:t>Enabling/disabling the DSO mode based on the channel conditions and requirements of QoS and power save for DSO-capable non-AP STAs.</a:t>
            </a:r>
          </a:p>
          <a:p>
            <a:pPr>
              <a:buFont typeface="Wingdings" panose="05000000000000000000" pitchFamily="2" charset="2"/>
              <a:buChar char="Ø"/>
            </a:pPr>
            <a:r>
              <a:rPr lang="en-US" altLang="zh-CN" sz="1800" b="0" dirty="0"/>
              <a:t>updating the operating parameters in DSO mode depending on the requirements of QoS and power save for DSO-capable non-AP STAs.</a:t>
            </a:r>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b="0" dirty="0"/>
          </a:p>
          <a:p>
            <a:endParaRPr lang="en-US" altLang="zh-CN" sz="1800" b="0" kern="1200" dirty="0">
              <a:solidFill>
                <a:schemeClr val="tx2"/>
              </a:solidFill>
            </a:endParaRPr>
          </a:p>
          <a:p>
            <a:endParaRPr lang="en-US" altLang="zh-CN" sz="1800" b="0" kern="1200" dirty="0">
              <a:solidFill>
                <a:schemeClr val="tx2"/>
              </a:solidFill>
            </a:endParaRPr>
          </a:p>
          <a:p>
            <a:endParaRPr lang="zh-CN" altLang="en-US" sz="18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Tree>
    <p:extLst>
      <p:ext uri="{BB962C8B-B14F-4D97-AF65-F5344CB8AC3E}">
        <p14:creationId xmlns:p14="http://schemas.microsoft.com/office/powerpoint/2010/main" val="284005508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themeOverride>
</file>

<file path=docProps/app.xml><?xml version="1.0" encoding="utf-8"?>
<Properties xmlns="http://schemas.openxmlformats.org/officeDocument/2006/extended-properties" xmlns:vt="http://schemas.openxmlformats.org/officeDocument/2006/docPropsVTypes">
  <Template/>
  <TotalTime>8032</TotalTime>
  <Words>1604</Words>
  <Application>Microsoft Office PowerPoint</Application>
  <PresentationFormat>全屏显示(4:3)</PresentationFormat>
  <Paragraphs>137</Paragraphs>
  <Slides>11</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11</vt:i4>
      </vt:variant>
    </vt:vector>
  </HeadingPairs>
  <TitlesOfParts>
    <vt:vector size="15" baseType="lpstr">
      <vt:lpstr>Arial</vt:lpstr>
      <vt:lpstr>Times New Roman</vt:lpstr>
      <vt:lpstr>Wingdings</vt:lpstr>
      <vt:lpstr>802-11-Submission</vt:lpstr>
      <vt:lpstr>Considerations on  Dynamic Subchannel Operation  - Follow up</vt:lpstr>
      <vt:lpstr>Introduction</vt:lpstr>
      <vt:lpstr>DSO &amp; NPCA</vt:lpstr>
      <vt:lpstr>DSO as a mode of operation</vt:lpstr>
      <vt:lpstr>DSO as a mode of operation (Cont.) </vt:lpstr>
      <vt:lpstr>DSO as a mode of operation (Cont.) </vt:lpstr>
      <vt:lpstr>Example for disabling/enabling DSO mode</vt:lpstr>
      <vt:lpstr>Example for updating operating parameters</vt:lpstr>
      <vt:lpstr>Summary</vt:lpstr>
      <vt:lpstr>Reference</vt:lpstr>
      <vt:lpstr>SP</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3623</cp:revision>
  <cp:lastPrinted>2014-11-04T15:04:00Z</cp:lastPrinted>
  <dcterms:created xsi:type="dcterms:W3CDTF">2007-04-17T18:10:00Z</dcterms:created>
  <dcterms:modified xsi:type="dcterms:W3CDTF">2024-06-06T10:44:48Z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