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1" r:id="rId3"/>
    <p:sldId id="257" r:id="rId4"/>
    <p:sldId id="258" r:id="rId5"/>
    <p:sldId id="266" r:id="rId6"/>
    <p:sldId id="267" r:id="rId7"/>
    <p:sldId id="268" r:id="rId8"/>
    <p:sldId id="270" r:id="rId9"/>
    <p:sldId id="26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CC"/>
    <a:srgbClr val="CC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96" d="100"/>
          <a:sy n="96" d="100"/>
        </p:scale>
        <p:origin x="101" y="2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175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Kazunobu Serizawa,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Kazunobu Serizawa,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207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970536-2BED-B7D5-34FE-4AFFC8D57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C944870-290A-8B11-5B95-8A1D3CC304E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7A99CA-DE37-0718-843F-15B714F6C40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A2FA3B-5843-A7B9-CF7A-05BFBD4B8D5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ACBBCB8-1FBA-B75D-B8FF-6A56F4A680B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788E8A39-82CD-307E-E0D9-A3312A7A885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19F59342-F7E3-9F22-6169-7774DCA56A7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803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1D0F84-28A7-ACAC-6DD0-0B9BA896A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7D9D62B-A978-4B2D-54A9-A1D55A76654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E1560A2-F048-1EB3-3BD1-BB7D9E856D6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852370-F2C8-A7BF-F71C-FF453F52936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CAD78ED-9AF9-9FDD-E105-08FF9DFAF2C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25F7DB42-CBB3-862B-3516-CDE76E50492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BF3E1DD-6C1A-87DA-B423-A70F11ACBDF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21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D42059-FD03-8D4A-42AA-83BB72D15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839A6A-7E8A-B4ED-2389-3D232841748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42AC6B7-F378-72E4-AD41-12BC537FBF1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0F02FF-79E9-4939-87F6-1A39541DDFB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5F89ED7-C325-941E-13E9-EA1C9157069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8A9EF80B-95BA-5B32-E8AF-51D31160428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9A97C84B-697C-ECD8-51D2-AC283F1F569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731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AFAC80-7ADE-7EA0-DB59-228ADB9A6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E990565-46D3-DAD6-5311-D242339D3CF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532F765-DA69-1BF2-4552-09511BED70E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74FAED-B8C9-96F3-3434-54A6C44956D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87700BF-DA58-419E-9FD9-D71CAF13FF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6AE0A36D-9824-DD2E-1363-CF90E03ACAE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38F1A068-3076-FD6F-BCA8-AC6E384B4BA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16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743CB0-D8C6-94AC-E282-C20B8EBB6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1DAEEF8-C1B0-8D8E-7C2C-4F0BFD6905C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4180B4-52AA-67F4-E08A-56ADEE9B2A8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6B5D50-9F89-C584-7900-B5F99C9F874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768FB80-9CA0-B5EF-DCC9-C7C9054B06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5AA4B860-42DB-EACB-125E-E671F9FAB8E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5E720CBD-E474-CEA0-B79F-2A123F00DD1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668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Kazunobu</a:t>
            </a:r>
            <a:r>
              <a:rPr lang="en-GB" dirty="0"/>
              <a:t> Serizawa, ATR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802.11-24/0444r1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on Joint Transmission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Kazunobu</a:t>
            </a:r>
            <a:r>
              <a:rPr lang="en-GB"/>
              <a:t> Serizawa, ATR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665447"/>
              </p:ext>
            </p:extLst>
          </p:nvPr>
        </p:nvGraphicFramePr>
        <p:xfrm>
          <a:off x="982663" y="2311400"/>
          <a:ext cx="10861675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137967" imgH="2759751" progId="Word.Document.8">
                  <p:embed/>
                </p:oleObj>
              </mc:Choice>
              <mc:Fallback>
                <p:oleObj name="Document" r:id="rId3" imgW="9137967" imgH="275975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311400"/>
                        <a:ext cx="10861675" cy="326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[1] “Multi-AP Joint Transmission Simulations with Impairments”, IEEE 802.11-23/1843r0</a:t>
            </a:r>
          </a:p>
          <a:p>
            <a:r>
              <a:rPr lang="en-GB" sz="1800" dirty="0"/>
              <a:t>[2] “Multi-AP Simulations: framework and Joint Transmission results”, IEEE 802.11-23/1176r1</a:t>
            </a:r>
          </a:p>
          <a:p>
            <a:r>
              <a:rPr lang="en-GB" sz="1800" dirty="0"/>
              <a:t>[3] “Joint Transmission for UHR – Additional Results”, IEEE 802.11-23/0243r0</a:t>
            </a:r>
          </a:p>
          <a:p>
            <a:r>
              <a:rPr lang="en-GB" sz="1800" dirty="0"/>
              <a:t>[4] “System Level Simulation of Co-BF and Joint Tx”, IEEE 802.11-22/1821r1</a:t>
            </a:r>
          </a:p>
          <a:p>
            <a:r>
              <a:rPr lang="en-GB" sz="1800" dirty="0"/>
              <a:t>[5] “Joint Transmission for 11be”,IEEE 802.11-20/0071r1</a:t>
            </a:r>
          </a:p>
          <a:p>
            <a:r>
              <a:rPr lang="en-GB" sz="1800" dirty="0"/>
              <a:t>[6] “Consideration on Joint Transmission”, IEEE 802.11-19x/1595r0</a:t>
            </a:r>
          </a:p>
          <a:p>
            <a:r>
              <a:rPr lang="en-GB" sz="1800" dirty="0"/>
              <a:t>[7] “Multi-AP for reliability with Coherent and Non-coherent transmissions”, IEEE 802.11-23/2009r0</a:t>
            </a:r>
          </a:p>
          <a:p>
            <a:r>
              <a:rPr lang="en-GB" sz="1800" dirty="0"/>
              <a:t>[8] “Joint Transmission for UHR – A Refresher and New Results”, IEEE 802.11-22/2188r0</a:t>
            </a:r>
          </a:p>
          <a:p>
            <a:r>
              <a:rPr lang="en-GB" sz="1800" dirty="0"/>
              <a:t>[9] “Joint Transmissions: Backhaul and Gain State Issues”, IEEE 802.11-19/1089r0</a:t>
            </a:r>
          </a:p>
          <a:p>
            <a:r>
              <a:rPr lang="en-GB" sz="1800" dirty="0"/>
              <a:t>[10] “Multi-AP backhaul analysis ”, IEEE 802.11-19/1588r0</a:t>
            </a:r>
          </a:p>
          <a:p>
            <a:r>
              <a:rPr lang="en-GB" sz="1800" dirty="0"/>
              <a:t>[11] </a:t>
            </a:r>
            <a:r>
              <a:rPr lang="en-US" sz="1800" dirty="0"/>
              <a:t>“WLAN Backhaul Options”, IEEE 802.11-23/0677r0</a:t>
            </a:r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361084" cy="1231775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This presentation intends to discuss considerations on Joint Transmission (JT), especially focused on the way to deliver user data between APs.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050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Joint Transmission (JT) is </a:t>
            </a:r>
            <a:r>
              <a:rPr lang="en-US" altLang="ja-JP" dirty="0"/>
              <a:t>a way to increase the user throughput by cooperating multiple APs</a:t>
            </a:r>
            <a:r>
              <a:rPr lang="en-GB" altLang="ja-JP" dirty="0"/>
              <a:t> ([1]-[7])</a:t>
            </a:r>
            <a:r>
              <a:rPr lang="en-US" altLang="ja-JP" dirty="0"/>
              <a:t>.</a:t>
            </a:r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It needs to deliver user data for JT from a Primary AP</a:t>
            </a:r>
            <a:r>
              <a:rPr lang="en-US" altLang="ja-JP" dirty="0"/>
              <a:t> (P-AP)</a:t>
            </a:r>
            <a:r>
              <a:rPr lang="en-US" dirty="0"/>
              <a:t> initiating JT to one or more </a:t>
            </a:r>
            <a:r>
              <a:rPr kumimoji="1" lang="en-US" altLang="ja-JP" sz="2400" dirty="0">
                <a:solidFill>
                  <a:schemeClr val="tx1"/>
                </a:solidFill>
              </a:rPr>
              <a:t>Secondary</a:t>
            </a:r>
            <a:r>
              <a:rPr lang="en-US" altLang="ja-JP" dirty="0"/>
              <a:t> </a:t>
            </a:r>
            <a:r>
              <a:rPr lang="en-US" dirty="0"/>
              <a:t>APs (</a:t>
            </a:r>
            <a:r>
              <a:rPr kumimoji="1" lang="en-US" altLang="ja-JP" sz="2400" dirty="0">
                <a:solidFill>
                  <a:schemeClr val="tx1"/>
                </a:solidFill>
              </a:rPr>
              <a:t>S-APs</a:t>
            </a:r>
            <a:r>
              <a:rPr lang="en-US" dirty="0"/>
              <a:t>). This data delivery can be made in-band or through backhaul ([8]-[11]).</a:t>
            </a:r>
            <a:endParaRPr lang="en-GB" dirty="0"/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discusses some considerations on data delivery.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Joint Transmission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41079"/>
            <a:ext cx="10475383" cy="1750290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Multi-AP joint transmission (JT) is a way to increase the user throughput, especially in the situation of less-scattering (LOS) environment, by transmitting different user data to an STA from multiple APs simultaneously.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  <p:pic>
        <p:nvPicPr>
          <p:cNvPr id="2" name="グラフィックス 1" descr="無線ルーター">
            <a:extLst>
              <a:ext uri="{FF2B5EF4-FFF2-40B4-BE49-F238E27FC236}">
                <a16:creationId xmlns:a16="http://schemas.microsoft.com/office/drawing/2014/main" id="{6A154966-8D20-BD2F-18BD-E35DAEF5D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45864" y="3767616"/>
            <a:ext cx="673224" cy="673224"/>
          </a:xfrm>
          <a:prstGeom prst="rect">
            <a:avLst/>
          </a:prstGeom>
        </p:spPr>
      </p:pic>
      <p:pic>
        <p:nvPicPr>
          <p:cNvPr id="3" name="グラフィックス 2" descr="スマート フォン">
            <a:extLst>
              <a:ext uri="{FF2B5EF4-FFF2-40B4-BE49-F238E27FC236}">
                <a16:creationId xmlns:a16="http://schemas.microsoft.com/office/drawing/2014/main" id="{F57F1A8D-C9C2-93EA-97C0-17C5F8B8F1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42252" y="5373216"/>
            <a:ext cx="529208" cy="529208"/>
          </a:xfrm>
          <a:prstGeom prst="rect">
            <a:avLst/>
          </a:prstGeom>
        </p:spPr>
      </p:pic>
      <p:pic>
        <p:nvPicPr>
          <p:cNvPr id="7" name="グラフィックス 6" descr="無線ルーター">
            <a:extLst>
              <a:ext uri="{FF2B5EF4-FFF2-40B4-BE49-F238E27FC236}">
                <a16:creationId xmlns:a16="http://schemas.microsoft.com/office/drawing/2014/main" id="{48EB2DAF-4BDB-3178-5F67-FA8974D8E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46264" y="3767616"/>
            <a:ext cx="673224" cy="67322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C0332E-5489-F67F-EF15-3901C25E5C6E}"/>
              </a:ext>
            </a:extLst>
          </p:cNvPr>
          <p:cNvSpPr txBox="1"/>
          <p:nvPr/>
        </p:nvSpPr>
        <p:spPr>
          <a:xfrm>
            <a:off x="2758247" y="3728949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0A85642-1E11-E447-63BA-9006935A3BD2}"/>
              </a:ext>
            </a:extLst>
          </p:cNvPr>
          <p:cNvSpPr txBox="1"/>
          <p:nvPr/>
        </p:nvSpPr>
        <p:spPr>
          <a:xfrm>
            <a:off x="8742725" y="3767616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350788-1B1C-CFEA-924B-56601BDB386A}"/>
              </a:ext>
            </a:extLst>
          </p:cNvPr>
          <p:cNvSpPr txBox="1"/>
          <p:nvPr/>
        </p:nvSpPr>
        <p:spPr>
          <a:xfrm>
            <a:off x="5807968" y="5914006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5F4948F-A0A0-A2F5-0FAB-492B3C8A4336}"/>
              </a:ext>
            </a:extLst>
          </p:cNvPr>
          <p:cNvCxnSpPr>
            <a:cxnSpLocks/>
          </p:cNvCxnSpPr>
          <p:nvPr/>
        </p:nvCxnSpPr>
        <p:spPr bwMode="auto">
          <a:xfrm>
            <a:off x="4329691" y="4453990"/>
            <a:ext cx="1461536" cy="113516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110DF644-1B7F-B207-271A-97C204BD0FA6}"/>
              </a:ext>
            </a:extLst>
          </p:cNvPr>
          <p:cNvCxnSpPr>
            <a:cxnSpLocks/>
          </p:cNvCxnSpPr>
          <p:nvPr/>
        </p:nvCxnSpPr>
        <p:spPr bwMode="auto">
          <a:xfrm flipH="1">
            <a:off x="6404638" y="4495312"/>
            <a:ext cx="1478238" cy="10973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DB79117-BA91-3702-29F0-9C19606CD3CA}"/>
              </a:ext>
            </a:extLst>
          </p:cNvPr>
          <p:cNvSpPr txBox="1"/>
          <p:nvPr/>
        </p:nvSpPr>
        <p:spPr>
          <a:xfrm>
            <a:off x="4062935" y="4907160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8F23A0A-1F9D-B1B8-DC40-CE12279DA589}"/>
              </a:ext>
            </a:extLst>
          </p:cNvPr>
          <p:cNvSpPr txBox="1"/>
          <p:nvPr/>
        </p:nvSpPr>
        <p:spPr>
          <a:xfrm>
            <a:off x="7201012" y="4946792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6301EB13-628C-8317-30BD-C98DC92E0855}"/>
              </a:ext>
            </a:extLst>
          </p:cNvPr>
          <p:cNvCxnSpPr>
            <a:cxnSpLocks/>
          </p:cNvCxnSpPr>
          <p:nvPr/>
        </p:nvCxnSpPr>
        <p:spPr bwMode="auto">
          <a:xfrm>
            <a:off x="4868743" y="4124840"/>
            <a:ext cx="2508387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D6133BC-B181-268D-4DAB-C3CCADD65CDB}"/>
              </a:ext>
            </a:extLst>
          </p:cNvPr>
          <p:cNvSpPr txBox="1"/>
          <p:nvPr/>
        </p:nvSpPr>
        <p:spPr>
          <a:xfrm>
            <a:off x="5668942" y="3723931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33D02D9-BFE4-3E8B-8690-38D0E673DEEE}"/>
              </a:ext>
            </a:extLst>
          </p:cNvPr>
          <p:cNvSpPr txBox="1"/>
          <p:nvPr/>
        </p:nvSpPr>
        <p:spPr>
          <a:xfrm>
            <a:off x="4789879" y="4501089"/>
            <a:ext cx="2666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rgbClr val="FF0000"/>
                </a:solidFill>
              </a:rPr>
              <a:t>Simultaneous transmission</a:t>
            </a:r>
          </a:p>
          <a:p>
            <a:pPr algn="ctr"/>
            <a:r>
              <a:rPr kumimoji="1" lang="en-US" altLang="ja-JP" sz="1800" dirty="0">
                <a:solidFill>
                  <a:srgbClr val="FF0000"/>
                </a:solidFill>
              </a:rPr>
              <a:t>from multiple APs</a:t>
            </a:r>
          </a:p>
          <a:p>
            <a:pPr algn="ctr"/>
            <a:endParaRPr kumimoji="1" lang="ja-JP" alt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012C0-36A4-9D65-81C7-A095840B7D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0246232A-C926-32E3-7F21-64D7CE2D2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Ways to deliver user data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58EF388A-F668-C33D-9F32-2A344FCEE9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654207" cy="1231775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There are two ways to deliver user data from the P-AP to one or more S-APs.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By in-band transmission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By out-band transmission through backhaul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F5FAA-04F0-BF8B-8F9E-0BA5E4DF7C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9A903-C091-F67B-C3FF-4F99793AFC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A2EA2-BFAD-6915-D508-0F0F8576B2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  <p:pic>
        <p:nvPicPr>
          <p:cNvPr id="2" name="グラフィックス 1" descr="無線ルーター">
            <a:extLst>
              <a:ext uri="{FF2B5EF4-FFF2-40B4-BE49-F238E27FC236}">
                <a16:creationId xmlns:a16="http://schemas.microsoft.com/office/drawing/2014/main" id="{D6E69D26-D192-1DAB-1C24-70A75753A4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92980" y="3962759"/>
            <a:ext cx="673224" cy="673224"/>
          </a:xfrm>
          <a:prstGeom prst="rect">
            <a:avLst/>
          </a:prstGeom>
        </p:spPr>
      </p:pic>
      <p:pic>
        <p:nvPicPr>
          <p:cNvPr id="3" name="グラフィックス 2" descr="スマート フォン">
            <a:extLst>
              <a:ext uri="{FF2B5EF4-FFF2-40B4-BE49-F238E27FC236}">
                <a16:creationId xmlns:a16="http://schemas.microsoft.com/office/drawing/2014/main" id="{85E8F3EE-48B2-245D-A21D-433874008E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89368" y="5568359"/>
            <a:ext cx="529208" cy="529208"/>
          </a:xfrm>
          <a:prstGeom prst="rect">
            <a:avLst/>
          </a:prstGeom>
        </p:spPr>
      </p:pic>
      <p:pic>
        <p:nvPicPr>
          <p:cNvPr id="7" name="グラフィックス 6" descr="無線ルーター">
            <a:extLst>
              <a:ext uri="{FF2B5EF4-FFF2-40B4-BE49-F238E27FC236}">
                <a16:creationId xmlns:a16="http://schemas.microsoft.com/office/drawing/2014/main" id="{9A78972C-248C-FE84-07EA-FB66CA75A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93380" y="3962759"/>
            <a:ext cx="673224" cy="67322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0B3FE2-EACC-C4A3-E558-7390A5FE6AD5}"/>
              </a:ext>
            </a:extLst>
          </p:cNvPr>
          <p:cNvSpPr txBox="1"/>
          <p:nvPr/>
        </p:nvSpPr>
        <p:spPr>
          <a:xfrm>
            <a:off x="2805364" y="3924092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257D187-271B-2729-4F05-F322E5212DCB}"/>
              </a:ext>
            </a:extLst>
          </p:cNvPr>
          <p:cNvSpPr txBox="1"/>
          <p:nvPr/>
        </p:nvSpPr>
        <p:spPr>
          <a:xfrm>
            <a:off x="8789841" y="3962759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B60F36F-4BA1-0712-D909-624CC48A56F6}"/>
              </a:ext>
            </a:extLst>
          </p:cNvPr>
          <p:cNvSpPr txBox="1"/>
          <p:nvPr/>
        </p:nvSpPr>
        <p:spPr>
          <a:xfrm>
            <a:off x="5855084" y="6109149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150E3CC9-55FF-D3A9-D090-C5CF1A905F55}"/>
              </a:ext>
            </a:extLst>
          </p:cNvPr>
          <p:cNvCxnSpPr>
            <a:cxnSpLocks/>
          </p:cNvCxnSpPr>
          <p:nvPr/>
        </p:nvCxnSpPr>
        <p:spPr bwMode="auto">
          <a:xfrm>
            <a:off x="4376807" y="4649133"/>
            <a:ext cx="1461536" cy="113516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68D0570-3273-4FC5-E224-5E4C06AABCE6}"/>
              </a:ext>
            </a:extLst>
          </p:cNvPr>
          <p:cNvCxnSpPr>
            <a:cxnSpLocks/>
          </p:cNvCxnSpPr>
          <p:nvPr/>
        </p:nvCxnSpPr>
        <p:spPr bwMode="auto">
          <a:xfrm flipH="1">
            <a:off x="6451754" y="4690455"/>
            <a:ext cx="1478238" cy="10973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19B1EC5-B0D0-5874-7218-21F1E36A268E}"/>
              </a:ext>
            </a:extLst>
          </p:cNvPr>
          <p:cNvSpPr txBox="1"/>
          <p:nvPr/>
        </p:nvSpPr>
        <p:spPr>
          <a:xfrm>
            <a:off x="4110051" y="5102303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C01439-E74E-107B-EB8E-93364B36DCDA}"/>
              </a:ext>
            </a:extLst>
          </p:cNvPr>
          <p:cNvSpPr txBox="1"/>
          <p:nvPr/>
        </p:nvSpPr>
        <p:spPr>
          <a:xfrm>
            <a:off x="7248128" y="5141935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F17157C-2AD3-3A6D-D9C3-C6E6FCB7CE71}"/>
              </a:ext>
            </a:extLst>
          </p:cNvPr>
          <p:cNvCxnSpPr>
            <a:cxnSpLocks/>
          </p:cNvCxnSpPr>
          <p:nvPr/>
        </p:nvCxnSpPr>
        <p:spPr bwMode="auto">
          <a:xfrm>
            <a:off x="4915859" y="4319983"/>
            <a:ext cx="2508387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01C0F4F-7C8A-EEF0-AF1D-9217F6AA87D9}"/>
              </a:ext>
            </a:extLst>
          </p:cNvPr>
          <p:cNvSpPr txBox="1"/>
          <p:nvPr/>
        </p:nvSpPr>
        <p:spPr>
          <a:xfrm>
            <a:off x="5716058" y="3919074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0EEC593-6992-0F26-9556-ADC76EA24E10}"/>
              </a:ext>
            </a:extLst>
          </p:cNvPr>
          <p:cNvSpPr txBox="1"/>
          <p:nvPr/>
        </p:nvSpPr>
        <p:spPr>
          <a:xfrm>
            <a:off x="4854091" y="4798893"/>
            <a:ext cx="2666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Simultaneous transmission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chemeClr val="tx1"/>
                </a:solidFill>
              </a:rPr>
              <a:t>from multiple APs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AF6D3782-D5A3-CEC3-8279-2FE23DD18194}"/>
              </a:ext>
            </a:extLst>
          </p:cNvPr>
          <p:cNvSpPr/>
          <p:nvPr/>
        </p:nvSpPr>
        <p:spPr bwMode="auto">
          <a:xfrm>
            <a:off x="4790386" y="3846377"/>
            <a:ext cx="2793524" cy="914400"/>
          </a:xfrm>
          <a:prstGeom prst="ellipse">
            <a:avLst/>
          </a:prstGeom>
          <a:noFill/>
          <a:ln w="19050" cap="flat" cmpd="sng" algn="ctr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284E80E-6BEF-ACB2-C043-F83B6EB9CE6D}"/>
              </a:ext>
            </a:extLst>
          </p:cNvPr>
          <p:cNvCxnSpPr/>
          <p:nvPr/>
        </p:nvCxnSpPr>
        <p:spPr bwMode="auto">
          <a:xfrm flipV="1">
            <a:off x="7286913" y="3563034"/>
            <a:ext cx="842358" cy="46175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774FD52-70BB-B2AE-819F-FC86F0E8FF2F}"/>
              </a:ext>
            </a:extLst>
          </p:cNvPr>
          <p:cNvSpPr txBox="1"/>
          <p:nvPr/>
        </p:nvSpPr>
        <p:spPr>
          <a:xfrm>
            <a:off x="7143757" y="3175909"/>
            <a:ext cx="2941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Through in-band or backhaul.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224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D431C-FCB6-1A98-E2C3-D3FB7C965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2683CCF-90DC-38D3-0BA9-003245833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In-band data delivery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5193DD3E-4ECF-EFCF-7670-DA21FD4551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582200" cy="1657920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It is easy to protect TXOP.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If the link speed between the P-AP and S-AP(s) is low, it may consume a time in delivering the user data from the P-AP to the S-AP(s)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F8AC7-82F1-5165-B9F4-75B3627207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B7CB8-4996-49F3-F7FE-67ED958042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7786-E59F-3BF6-8ABE-470B6A6D12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20CCA9-B00A-306B-F198-95547BAB2491}"/>
              </a:ext>
            </a:extLst>
          </p:cNvPr>
          <p:cNvSpPr txBox="1"/>
          <p:nvPr/>
        </p:nvSpPr>
        <p:spPr>
          <a:xfrm>
            <a:off x="960055" y="4010250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442B72D-4818-A7B3-793C-ABFC45BC4C48}"/>
              </a:ext>
            </a:extLst>
          </p:cNvPr>
          <p:cNvSpPr txBox="1"/>
          <p:nvPr/>
        </p:nvSpPr>
        <p:spPr>
          <a:xfrm>
            <a:off x="960056" y="4839538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D980A44-FD4A-1A12-138C-FA35FD73B36B}"/>
              </a:ext>
            </a:extLst>
          </p:cNvPr>
          <p:cNvSpPr txBox="1"/>
          <p:nvPr/>
        </p:nvSpPr>
        <p:spPr>
          <a:xfrm>
            <a:off x="1078293" y="5861092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E041EEF1-8163-F6C5-5C46-C55932608B09}"/>
              </a:ext>
            </a:extLst>
          </p:cNvPr>
          <p:cNvCxnSpPr>
            <a:cxnSpLocks/>
          </p:cNvCxnSpPr>
          <p:nvPr/>
        </p:nvCxnSpPr>
        <p:spPr bwMode="auto">
          <a:xfrm>
            <a:off x="2338030" y="4358216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7F4E660-5798-44FB-4854-FE25AECDCEF9}"/>
              </a:ext>
            </a:extLst>
          </p:cNvPr>
          <p:cNvSpPr txBox="1"/>
          <p:nvPr/>
        </p:nvSpPr>
        <p:spPr>
          <a:xfrm>
            <a:off x="10042886" y="4162134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1FC015D9-6982-3AAE-D676-C502993A3F96}"/>
              </a:ext>
            </a:extLst>
          </p:cNvPr>
          <p:cNvCxnSpPr>
            <a:cxnSpLocks/>
          </p:cNvCxnSpPr>
          <p:nvPr/>
        </p:nvCxnSpPr>
        <p:spPr bwMode="auto">
          <a:xfrm>
            <a:off x="2338030" y="5196602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EC3A44F-91AB-8DE7-AC22-8101CFEB5899}"/>
              </a:ext>
            </a:extLst>
          </p:cNvPr>
          <p:cNvSpPr txBox="1"/>
          <p:nvPr/>
        </p:nvSpPr>
        <p:spPr>
          <a:xfrm>
            <a:off x="10042886" y="5000520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4F438460-ED06-3346-228E-3B69F70684FE}"/>
              </a:ext>
            </a:extLst>
          </p:cNvPr>
          <p:cNvCxnSpPr>
            <a:cxnSpLocks/>
          </p:cNvCxnSpPr>
          <p:nvPr/>
        </p:nvCxnSpPr>
        <p:spPr bwMode="auto">
          <a:xfrm>
            <a:off x="2338030" y="6052001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291E6C2-B37B-CE38-F13C-4A8960CC3330}"/>
              </a:ext>
            </a:extLst>
          </p:cNvPr>
          <p:cNvSpPr txBox="1"/>
          <p:nvPr/>
        </p:nvSpPr>
        <p:spPr>
          <a:xfrm>
            <a:off x="10042886" y="5855919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1D46099-7500-8673-80F4-977AA8A1825E}"/>
              </a:ext>
            </a:extLst>
          </p:cNvPr>
          <p:cNvSpPr/>
          <p:nvPr/>
        </p:nvSpPr>
        <p:spPr bwMode="auto">
          <a:xfrm>
            <a:off x="285564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A792B33-842B-2CE1-0017-8CD950ACBDD8}"/>
              </a:ext>
            </a:extLst>
          </p:cNvPr>
          <p:cNvSpPr/>
          <p:nvPr/>
        </p:nvSpPr>
        <p:spPr bwMode="auto">
          <a:xfrm>
            <a:off x="8328248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BlockAck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E501F665-8808-2105-BC66-35B6E5BDF46A}"/>
              </a:ext>
            </a:extLst>
          </p:cNvPr>
          <p:cNvSpPr/>
          <p:nvPr/>
        </p:nvSpPr>
        <p:spPr bwMode="auto">
          <a:xfrm>
            <a:off x="4339706" y="3988903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463DCE60-E1FA-A8E7-09CA-62E3BDC1949D}"/>
              </a:ext>
            </a:extLst>
          </p:cNvPr>
          <p:cNvSpPr/>
          <p:nvPr/>
        </p:nvSpPr>
        <p:spPr bwMode="auto">
          <a:xfrm>
            <a:off x="4339706" y="4812081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67812F43-4E96-CF01-80D8-B2A8EE33F476}"/>
              </a:ext>
            </a:extLst>
          </p:cNvPr>
          <p:cNvCxnSpPr>
            <a:cxnSpLocks/>
            <a:stCxn id="36" idx="2"/>
            <a:endCxn id="37" idx="0"/>
          </p:cNvCxnSpPr>
          <p:nvPr/>
        </p:nvCxnSpPr>
        <p:spPr bwMode="auto">
          <a:xfrm>
            <a:off x="5167793" y="4358216"/>
            <a:ext cx="0" cy="45386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02A4E37-6DF9-AE11-7F93-5015287F8310}"/>
              </a:ext>
            </a:extLst>
          </p:cNvPr>
          <p:cNvSpPr/>
          <p:nvPr/>
        </p:nvSpPr>
        <p:spPr bwMode="auto">
          <a:xfrm>
            <a:off x="6384032" y="3988903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FF0000"/>
                </a:solidFill>
              </a:rPr>
              <a:t>DATA 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434D491-6D4C-8892-9E17-8651634DE50F}"/>
              </a:ext>
            </a:extLst>
          </p:cNvPr>
          <p:cNvSpPr/>
          <p:nvPr/>
        </p:nvSpPr>
        <p:spPr bwMode="auto">
          <a:xfrm>
            <a:off x="6384032" y="5671262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FFD592EC-119D-72B4-3C6C-67DE6CBC20EE}"/>
              </a:ext>
            </a:extLst>
          </p:cNvPr>
          <p:cNvCxnSpPr>
            <a:cxnSpLocks/>
          </p:cNvCxnSpPr>
          <p:nvPr/>
        </p:nvCxnSpPr>
        <p:spPr bwMode="auto">
          <a:xfrm>
            <a:off x="7248127" y="5217256"/>
            <a:ext cx="1" cy="43710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96B06036-FC74-3296-753C-34A662F48382}"/>
              </a:ext>
            </a:extLst>
          </p:cNvPr>
          <p:cNvCxnSpPr>
            <a:cxnSpLocks/>
          </p:cNvCxnSpPr>
          <p:nvPr/>
        </p:nvCxnSpPr>
        <p:spPr bwMode="auto">
          <a:xfrm>
            <a:off x="7088346" y="4358216"/>
            <a:ext cx="0" cy="1296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81ABE311-5866-6E4E-75AE-F95DF7D8F2BC}"/>
              </a:ext>
            </a:extLst>
          </p:cNvPr>
          <p:cNvSpPr/>
          <p:nvPr/>
        </p:nvSpPr>
        <p:spPr bwMode="auto">
          <a:xfrm>
            <a:off x="6384032" y="4812081"/>
            <a:ext cx="1656174" cy="36931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5894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42A2F7-5EE1-EC3A-39F1-AF89EDF88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49411C9-59B4-BC89-6B67-50AF7DCE5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Data delivery through backhaul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E24F76E-A4B4-18C0-65E1-AD1922995F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10361083" cy="2059278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The link speed of backhaul is higher than of the in-band one.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If the user data from the P-AP to the S-AP(s) delivered via backhaul, it can reduce the delivering time , and it can further increase the throughput.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075FB-FABE-7421-64B6-730B8DBCFC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EAA90-6D05-5215-408C-4361B96173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08F81-E2FC-0D0B-E664-B8FFCA9E59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A4A051-B4AA-C2EE-C7FF-CE9BD464D1FC}"/>
              </a:ext>
            </a:extLst>
          </p:cNvPr>
          <p:cNvSpPr txBox="1"/>
          <p:nvPr/>
        </p:nvSpPr>
        <p:spPr>
          <a:xfrm>
            <a:off x="960055" y="4010250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5346C98-DCE8-5463-CDCB-9FBCBD5BCB8A}"/>
              </a:ext>
            </a:extLst>
          </p:cNvPr>
          <p:cNvSpPr txBox="1"/>
          <p:nvPr/>
        </p:nvSpPr>
        <p:spPr>
          <a:xfrm>
            <a:off x="960056" y="4839538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54B5EF6-0334-5902-A460-29C1B78B718F}"/>
              </a:ext>
            </a:extLst>
          </p:cNvPr>
          <p:cNvSpPr txBox="1"/>
          <p:nvPr/>
        </p:nvSpPr>
        <p:spPr>
          <a:xfrm>
            <a:off x="1078293" y="5861092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64CA1893-D6D9-C33F-7210-529FD259015B}"/>
              </a:ext>
            </a:extLst>
          </p:cNvPr>
          <p:cNvCxnSpPr>
            <a:cxnSpLocks/>
          </p:cNvCxnSpPr>
          <p:nvPr/>
        </p:nvCxnSpPr>
        <p:spPr bwMode="auto">
          <a:xfrm>
            <a:off x="2338030" y="4358216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F31797-0FE8-B37D-4FDE-25804C6A640C}"/>
              </a:ext>
            </a:extLst>
          </p:cNvPr>
          <p:cNvSpPr txBox="1"/>
          <p:nvPr/>
        </p:nvSpPr>
        <p:spPr>
          <a:xfrm>
            <a:off x="10042886" y="4162134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F56DDB95-6E18-1B1D-3C17-C4E12A0BCE71}"/>
              </a:ext>
            </a:extLst>
          </p:cNvPr>
          <p:cNvCxnSpPr>
            <a:cxnSpLocks/>
          </p:cNvCxnSpPr>
          <p:nvPr/>
        </p:nvCxnSpPr>
        <p:spPr bwMode="auto">
          <a:xfrm>
            <a:off x="2338030" y="5196602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7B82E9-C8BD-954B-CFD2-55B4BCBF6F03}"/>
              </a:ext>
            </a:extLst>
          </p:cNvPr>
          <p:cNvSpPr txBox="1"/>
          <p:nvPr/>
        </p:nvSpPr>
        <p:spPr>
          <a:xfrm>
            <a:off x="10042886" y="5000520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4ABDADF-B54B-1ECC-0514-4501BCD645BC}"/>
              </a:ext>
            </a:extLst>
          </p:cNvPr>
          <p:cNvCxnSpPr>
            <a:cxnSpLocks/>
          </p:cNvCxnSpPr>
          <p:nvPr/>
        </p:nvCxnSpPr>
        <p:spPr bwMode="auto">
          <a:xfrm>
            <a:off x="2338030" y="6052001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C4DCF56-DED0-8470-3747-ACDB4D0F1DE3}"/>
              </a:ext>
            </a:extLst>
          </p:cNvPr>
          <p:cNvSpPr txBox="1"/>
          <p:nvPr/>
        </p:nvSpPr>
        <p:spPr>
          <a:xfrm>
            <a:off x="10042886" y="5855919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A764AB6-3BB9-654A-4869-D34C59883DB5}"/>
              </a:ext>
            </a:extLst>
          </p:cNvPr>
          <p:cNvSpPr/>
          <p:nvPr/>
        </p:nvSpPr>
        <p:spPr bwMode="auto">
          <a:xfrm>
            <a:off x="285564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FEE3A13-1D8A-7249-5806-7BF412581D3F}"/>
              </a:ext>
            </a:extLst>
          </p:cNvPr>
          <p:cNvSpPr/>
          <p:nvPr/>
        </p:nvSpPr>
        <p:spPr bwMode="auto">
          <a:xfrm>
            <a:off x="753616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BlockAck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2D72FF5-D726-F3E9-2D6F-CC8266BF02BE}"/>
              </a:ext>
            </a:extLst>
          </p:cNvPr>
          <p:cNvSpPr/>
          <p:nvPr/>
        </p:nvSpPr>
        <p:spPr bwMode="auto">
          <a:xfrm>
            <a:off x="4339707" y="3988903"/>
            <a:ext cx="915200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F366FF1-0D5C-9615-F495-D66E34B8DBAD}"/>
              </a:ext>
            </a:extLst>
          </p:cNvPr>
          <p:cNvSpPr/>
          <p:nvPr/>
        </p:nvSpPr>
        <p:spPr bwMode="auto">
          <a:xfrm>
            <a:off x="4339707" y="4812081"/>
            <a:ext cx="915200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14F9A93-5217-DB48-DE9F-4AF07A1AFA70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 bwMode="auto">
          <a:xfrm>
            <a:off x="4797307" y="4358216"/>
            <a:ext cx="0" cy="45386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5236050-9E4A-CCD2-383D-4F5E71A1EBA8}"/>
              </a:ext>
            </a:extLst>
          </p:cNvPr>
          <p:cNvSpPr/>
          <p:nvPr/>
        </p:nvSpPr>
        <p:spPr bwMode="auto">
          <a:xfrm>
            <a:off x="5591944" y="3988903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FF0000"/>
                </a:solidFill>
              </a:rPr>
              <a:t>DATA 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F7F8FA4-EE2D-7D18-2B79-4630B7BC951B}"/>
              </a:ext>
            </a:extLst>
          </p:cNvPr>
          <p:cNvSpPr/>
          <p:nvPr/>
        </p:nvSpPr>
        <p:spPr bwMode="auto">
          <a:xfrm>
            <a:off x="5591944" y="5671262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BB828925-350A-257D-AD3B-84CBB678EA06}"/>
              </a:ext>
            </a:extLst>
          </p:cNvPr>
          <p:cNvCxnSpPr>
            <a:cxnSpLocks/>
          </p:cNvCxnSpPr>
          <p:nvPr/>
        </p:nvCxnSpPr>
        <p:spPr bwMode="auto">
          <a:xfrm>
            <a:off x="6456039" y="5217256"/>
            <a:ext cx="1" cy="43710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E9163DEA-DCAF-71A5-F3E2-4152A5EE9BD4}"/>
              </a:ext>
            </a:extLst>
          </p:cNvPr>
          <p:cNvCxnSpPr>
            <a:cxnSpLocks/>
          </p:cNvCxnSpPr>
          <p:nvPr/>
        </p:nvCxnSpPr>
        <p:spPr bwMode="auto">
          <a:xfrm>
            <a:off x="6296258" y="4358216"/>
            <a:ext cx="0" cy="1296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2B3C257-E920-033B-75C6-449BE087929F}"/>
              </a:ext>
            </a:extLst>
          </p:cNvPr>
          <p:cNvSpPr/>
          <p:nvPr/>
        </p:nvSpPr>
        <p:spPr bwMode="auto">
          <a:xfrm>
            <a:off x="5591944" y="4812081"/>
            <a:ext cx="1656174" cy="36931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E50FA02-BEF0-DD2C-00CF-AF1DAC63A073}"/>
              </a:ext>
            </a:extLst>
          </p:cNvPr>
          <p:cNvSpPr txBox="1"/>
          <p:nvPr/>
        </p:nvSpPr>
        <p:spPr>
          <a:xfrm>
            <a:off x="4807877" y="4412774"/>
            <a:ext cx="1262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B050"/>
                </a:solidFill>
              </a:rPr>
              <a:t>Via backhaul</a:t>
            </a:r>
            <a:endParaRPr kumimoji="1" lang="ja-JP" altLang="en-US" sz="1600" dirty="0">
              <a:solidFill>
                <a:srgbClr val="00B050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41C50F9-981D-8ED6-7523-EC310393E8C0}"/>
              </a:ext>
            </a:extLst>
          </p:cNvPr>
          <p:cNvSpPr txBox="1"/>
          <p:nvPr/>
        </p:nvSpPr>
        <p:spPr>
          <a:xfrm>
            <a:off x="6324146" y="4412774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In-band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7BFD475-F43D-43A7-2E01-246741939026}"/>
              </a:ext>
            </a:extLst>
          </p:cNvPr>
          <p:cNvSpPr txBox="1"/>
          <p:nvPr/>
        </p:nvSpPr>
        <p:spPr>
          <a:xfrm>
            <a:off x="6494895" y="5251159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In-band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46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2B89D3-6844-3548-0BFA-62314136A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E04C0F0E-17F2-A72D-C1DC-78D8266461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Data delivery through backhaul (cont.)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0FBAD032-E7AB-98D5-F9BC-A5DF53F8E8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484784"/>
            <a:ext cx="10361083" cy="1775471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Several issues may need to be considered as follows: 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The P-AP will need to send a frame to the S-AP(s) to inform the time to transmit DATA frame to the STA. 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It may also need a way to protect TXOP during for delivering the user data from the P-AP to the S-AP(s).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F7E33-9FCB-13CB-9C78-36022CBADA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5549F-E788-E797-2A4D-F7AB89C62A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30192-0D09-76D2-2188-BC3FE013B2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B664F86-DD35-3554-F11F-02E8E6AB5986}"/>
              </a:ext>
            </a:extLst>
          </p:cNvPr>
          <p:cNvSpPr txBox="1"/>
          <p:nvPr/>
        </p:nvSpPr>
        <p:spPr>
          <a:xfrm>
            <a:off x="960055" y="4010250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30E97D9-F976-F8D1-0F0D-F86A1F0971CA}"/>
              </a:ext>
            </a:extLst>
          </p:cNvPr>
          <p:cNvSpPr txBox="1"/>
          <p:nvPr/>
        </p:nvSpPr>
        <p:spPr>
          <a:xfrm>
            <a:off x="960056" y="4839538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(S-AP)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A559FC-FADC-CB40-E536-1E1EF05A4EC3}"/>
              </a:ext>
            </a:extLst>
          </p:cNvPr>
          <p:cNvSpPr txBox="1"/>
          <p:nvPr/>
        </p:nvSpPr>
        <p:spPr>
          <a:xfrm>
            <a:off x="1078293" y="5861092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4CE22DB1-545F-F01D-F666-406B67404B10}"/>
              </a:ext>
            </a:extLst>
          </p:cNvPr>
          <p:cNvCxnSpPr>
            <a:cxnSpLocks/>
          </p:cNvCxnSpPr>
          <p:nvPr/>
        </p:nvCxnSpPr>
        <p:spPr bwMode="auto">
          <a:xfrm>
            <a:off x="2338030" y="4358216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0D99A2-DF21-DBCC-3D32-5F18BEA0A0F4}"/>
              </a:ext>
            </a:extLst>
          </p:cNvPr>
          <p:cNvSpPr txBox="1"/>
          <p:nvPr/>
        </p:nvSpPr>
        <p:spPr>
          <a:xfrm>
            <a:off x="10042886" y="4162134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02E2F36D-A530-7FDC-1D93-5A04621769E5}"/>
              </a:ext>
            </a:extLst>
          </p:cNvPr>
          <p:cNvCxnSpPr>
            <a:cxnSpLocks/>
          </p:cNvCxnSpPr>
          <p:nvPr/>
        </p:nvCxnSpPr>
        <p:spPr bwMode="auto">
          <a:xfrm>
            <a:off x="2338030" y="5196602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A649FD6-D5BE-9C71-72B3-EE758A9F6364}"/>
              </a:ext>
            </a:extLst>
          </p:cNvPr>
          <p:cNvSpPr txBox="1"/>
          <p:nvPr/>
        </p:nvSpPr>
        <p:spPr>
          <a:xfrm>
            <a:off x="10042886" y="5000520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8F5DDD4B-69B8-AF77-4152-4CDA4926E314}"/>
              </a:ext>
            </a:extLst>
          </p:cNvPr>
          <p:cNvCxnSpPr>
            <a:cxnSpLocks/>
          </p:cNvCxnSpPr>
          <p:nvPr/>
        </p:nvCxnSpPr>
        <p:spPr bwMode="auto">
          <a:xfrm>
            <a:off x="2338030" y="6052001"/>
            <a:ext cx="7704856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66E69CB-5641-CC48-A113-8B320FC620B0}"/>
              </a:ext>
            </a:extLst>
          </p:cNvPr>
          <p:cNvSpPr txBox="1"/>
          <p:nvPr/>
        </p:nvSpPr>
        <p:spPr>
          <a:xfrm>
            <a:off x="10042886" y="5855919"/>
            <a:ext cx="66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Time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DCA4AC6-F478-075D-F662-E58626EA71F2}"/>
              </a:ext>
            </a:extLst>
          </p:cNvPr>
          <p:cNvSpPr/>
          <p:nvPr/>
        </p:nvSpPr>
        <p:spPr bwMode="auto">
          <a:xfrm>
            <a:off x="285564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62F61C3-AB6A-0B7E-4530-A6BC44665DD2}"/>
              </a:ext>
            </a:extLst>
          </p:cNvPr>
          <p:cNvSpPr/>
          <p:nvPr/>
        </p:nvSpPr>
        <p:spPr bwMode="auto">
          <a:xfrm>
            <a:off x="7536160" y="4162134"/>
            <a:ext cx="1224136" cy="2219194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BlockAck for JT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A51F74E-9D6D-ED52-1E68-C43F96F0CC39}"/>
              </a:ext>
            </a:extLst>
          </p:cNvPr>
          <p:cNvSpPr/>
          <p:nvPr/>
        </p:nvSpPr>
        <p:spPr bwMode="auto">
          <a:xfrm>
            <a:off x="4339708" y="3988902"/>
            <a:ext cx="588400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rgbClr val="CC00CC"/>
                </a:solidFill>
              </a:rPr>
              <a:t>Notify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rgbClr val="CC00CC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rgbClr val="CC00CC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A02B1D0-67FA-DA4E-12C8-265E9E7F04A0}"/>
              </a:ext>
            </a:extLst>
          </p:cNvPr>
          <p:cNvSpPr/>
          <p:nvPr/>
        </p:nvSpPr>
        <p:spPr bwMode="auto">
          <a:xfrm>
            <a:off x="4339707" y="4812081"/>
            <a:ext cx="588401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E896BB34-8DC8-ECB8-2C24-888032E5DD8B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 bwMode="auto">
          <a:xfrm>
            <a:off x="4633908" y="4358215"/>
            <a:ext cx="0" cy="45386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CC00CC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99BC626-BF6E-36C8-A03A-1F71990C7488}"/>
              </a:ext>
            </a:extLst>
          </p:cNvPr>
          <p:cNvSpPr/>
          <p:nvPr/>
        </p:nvSpPr>
        <p:spPr bwMode="auto">
          <a:xfrm>
            <a:off x="5591944" y="3988903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FF0000"/>
                </a:solidFill>
              </a:rPr>
              <a:t>DATA 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ED4FE8A-4193-475A-9D47-B094F25BE8C9}"/>
              </a:ext>
            </a:extLst>
          </p:cNvPr>
          <p:cNvSpPr/>
          <p:nvPr/>
        </p:nvSpPr>
        <p:spPr bwMode="auto">
          <a:xfrm>
            <a:off x="5591944" y="5671262"/>
            <a:ext cx="1656174" cy="36931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1B7AEF25-7E76-473C-019D-57045C5C34BA}"/>
              </a:ext>
            </a:extLst>
          </p:cNvPr>
          <p:cNvCxnSpPr>
            <a:cxnSpLocks/>
          </p:cNvCxnSpPr>
          <p:nvPr/>
        </p:nvCxnSpPr>
        <p:spPr bwMode="auto">
          <a:xfrm>
            <a:off x="6456039" y="5217256"/>
            <a:ext cx="1" cy="43710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9916ECA-F005-B55B-8326-7D71436BCA70}"/>
              </a:ext>
            </a:extLst>
          </p:cNvPr>
          <p:cNvCxnSpPr>
            <a:cxnSpLocks/>
          </p:cNvCxnSpPr>
          <p:nvPr/>
        </p:nvCxnSpPr>
        <p:spPr bwMode="auto">
          <a:xfrm>
            <a:off x="6296258" y="4358216"/>
            <a:ext cx="0" cy="1296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DF65588-ABDB-2D17-EA9A-646A121F09F1}"/>
              </a:ext>
            </a:extLst>
          </p:cNvPr>
          <p:cNvSpPr/>
          <p:nvPr/>
        </p:nvSpPr>
        <p:spPr bwMode="auto">
          <a:xfrm>
            <a:off x="5591944" y="4812081"/>
            <a:ext cx="1656174" cy="369313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rgbClr val="0000FF"/>
                </a:solidFill>
              </a:rPr>
              <a:t>DATA 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537CDED0-9F03-43C1-032B-8A7E7796AED7}"/>
              </a:ext>
            </a:extLst>
          </p:cNvPr>
          <p:cNvCxnSpPr/>
          <p:nvPr/>
        </p:nvCxnSpPr>
        <p:spPr bwMode="auto">
          <a:xfrm>
            <a:off x="4339707" y="3861048"/>
            <a:ext cx="93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E31CE02-C5AF-01C3-8EA2-37F1AA090377}"/>
              </a:ext>
            </a:extLst>
          </p:cNvPr>
          <p:cNvSpPr txBox="1"/>
          <p:nvPr/>
        </p:nvSpPr>
        <p:spPr>
          <a:xfrm>
            <a:off x="4071246" y="3319666"/>
            <a:ext cx="1499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Time for delivery</a:t>
            </a: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over backhaul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821D2DD7-DB16-7020-912D-5B886B8B64BC}"/>
              </a:ext>
            </a:extLst>
          </p:cNvPr>
          <p:cNvCxnSpPr/>
          <p:nvPr/>
        </p:nvCxnSpPr>
        <p:spPr bwMode="auto">
          <a:xfrm>
            <a:off x="5591944" y="3321264"/>
            <a:ext cx="0" cy="30240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BBEF4170-7C31-FD10-904C-CE5499F6A7DE}"/>
              </a:ext>
            </a:extLst>
          </p:cNvPr>
          <p:cNvSpPr txBox="1"/>
          <p:nvPr/>
        </p:nvSpPr>
        <p:spPr>
          <a:xfrm>
            <a:off x="4752632" y="3049215"/>
            <a:ext cx="17278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Time to start JT (T)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AB65461A-7C9A-A50C-8F90-211B2E26FCEC}"/>
              </a:ext>
            </a:extLst>
          </p:cNvPr>
          <p:cNvSpPr/>
          <p:nvPr/>
        </p:nvSpPr>
        <p:spPr bwMode="auto">
          <a:xfrm>
            <a:off x="4949679" y="3988903"/>
            <a:ext cx="305228" cy="369313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AB3BEAEE-7622-D5EA-BAE4-F134F39F001F}"/>
              </a:ext>
            </a:extLst>
          </p:cNvPr>
          <p:cNvSpPr/>
          <p:nvPr/>
        </p:nvSpPr>
        <p:spPr bwMode="auto">
          <a:xfrm>
            <a:off x="4949679" y="4814246"/>
            <a:ext cx="305228" cy="369313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A2BB98D4-DAC7-CF86-F217-0D0D9C34780E}"/>
              </a:ext>
            </a:extLst>
          </p:cNvPr>
          <p:cNvSpPr/>
          <p:nvPr/>
        </p:nvSpPr>
        <p:spPr bwMode="auto">
          <a:xfrm>
            <a:off x="4095551" y="5279644"/>
            <a:ext cx="1224126" cy="831768"/>
          </a:xfrm>
          <a:prstGeom prst="rect">
            <a:avLst/>
          </a:prstGeom>
          <a:noFill/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>
                <a:solidFill>
                  <a:srgbClr val="00B050"/>
                </a:solidFill>
              </a:rPr>
              <a:t>(It may need a way to protect TXOP here.)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788C2EC7-9361-2B36-50E1-1BF255FC4A43}"/>
              </a:ext>
            </a:extLst>
          </p:cNvPr>
          <p:cNvCxnSpPr>
            <a:cxnSpLocks/>
          </p:cNvCxnSpPr>
          <p:nvPr/>
        </p:nvCxnSpPr>
        <p:spPr bwMode="auto">
          <a:xfrm flipV="1">
            <a:off x="4752632" y="5217256"/>
            <a:ext cx="407264" cy="15259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87169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67848-B990-7B0A-8E7D-5A52E2C10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C5BFFCA-30C7-166D-9AEE-698FF0EDA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Summary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2FD08AD-2827-6876-7D84-F6D17D17F2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222160" cy="4774606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This contribution discuss</a:t>
            </a:r>
            <a:r>
              <a:rPr lang="en-US" altLang="ja-JP" dirty="0">
                <a:solidFill>
                  <a:schemeClr val="tx1"/>
                </a:solidFill>
              </a:rPr>
              <a:t>es</a:t>
            </a:r>
            <a:r>
              <a:rPr lang="en-US" altLang="ja-JP" dirty="0"/>
              <a:t> the ways to deliver user data for joint transmission from the P-AP to the S-APs.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In-band delivery will easily protect TXOP, however,  it may consume time in delivering the user data from the P-AP to the S-AP(s) if the link speed between these APs is low.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Data delivery through backhaul can further increase the throughput due to a higher backhaul link speed for the data delivery compared to the in-band one. 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It may need to be considered further several issues, such as a way to send a frame to the S-AP(s) to inform them of the time to transmit DATA frame to the STA, and a way to protect TXOP during for delivering the user data from the P-AP to the S-AP(s).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1F4F7-31C7-D34F-DB2D-9CF4AA10AC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29C96-F98F-04F6-6ABF-A5197F0BE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6E0DD-0363-6955-3316-32DE58CABD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891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841</TotalTime>
  <Words>994</Words>
  <Application>Microsoft Office PowerPoint</Application>
  <PresentationFormat>ワイド画面</PresentationFormat>
  <Paragraphs>181</Paragraphs>
  <Slides>10</Slides>
  <Notes>10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Office テーマ</vt:lpstr>
      <vt:lpstr>Document</vt:lpstr>
      <vt:lpstr>Considerations on Joint Transmission</vt:lpstr>
      <vt:lpstr>Abstract</vt:lpstr>
      <vt:lpstr>Introduction</vt:lpstr>
      <vt:lpstr>Joint Transmission</vt:lpstr>
      <vt:lpstr>Ways to deliver user data</vt:lpstr>
      <vt:lpstr>In-band data delivery</vt:lpstr>
      <vt:lpstr>Data delivery through backhaul</vt:lpstr>
      <vt:lpstr>Data delivery through backhaul (cont.)</vt:lpstr>
      <vt:lpstr>Summary</vt:lpstr>
      <vt:lpstr>References</vt:lpstr>
    </vt:vector>
  </TitlesOfParts>
  <Company>ATR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Joint Transmission</dc:title>
  <dc:creator>一人 矢野</dc:creator>
  <cp:keywords/>
  <cp:lastModifiedBy>Serizawa Kazunobu</cp:lastModifiedBy>
  <cp:revision>135</cp:revision>
  <cp:lastPrinted>1601-01-01T00:00:00Z</cp:lastPrinted>
  <dcterms:created xsi:type="dcterms:W3CDTF">2024-03-06T15:27:27Z</dcterms:created>
  <dcterms:modified xsi:type="dcterms:W3CDTF">2024-05-15T14:30:19Z</dcterms:modified>
  <cp:category>Kazunobu Serizawa, ATR</cp:category>
</cp:coreProperties>
</file>