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20" r:id="rId2"/>
    <p:sldId id="704" r:id="rId3"/>
    <p:sldId id="698" r:id="rId4"/>
    <p:sldId id="725" r:id="rId5"/>
    <p:sldId id="706" r:id="rId6"/>
    <p:sldId id="705" r:id="rId7"/>
    <p:sldId id="708" r:id="rId8"/>
    <p:sldId id="709" r:id="rId9"/>
    <p:sldId id="689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shnu Vardhan Ratnam" initials="VVR" lastIdx="3" clrIdx="0">
    <p:extLst>
      <p:ext uri="{19B8F6BF-5375-455C-9EA6-DF929625EA0E}">
        <p15:presenceInfo xmlns:p15="http://schemas.microsoft.com/office/powerpoint/2012/main" userId="S-1-5-21-1569490900-2152479555-3239727262-58706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F0A"/>
    <a:srgbClr val="FFFFFF"/>
    <a:srgbClr val="FF3300"/>
    <a:srgbClr val="FFE38B"/>
    <a:srgbClr val="FF6600"/>
    <a:srgbClr val="8B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91" autoAdjust="0"/>
    <p:restoredTop sz="95208" autoAdjust="0"/>
  </p:normalViewPr>
  <p:slideViewPr>
    <p:cSldViewPr>
      <p:cViewPr varScale="1">
        <p:scale>
          <a:sx n="93" d="100"/>
          <a:sy n="93" d="100"/>
        </p:scale>
        <p:origin x="1483" y="7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-2069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5FF9872-BB9C-4656-86EE-80A78B9C07AE}" type="datetime1">
              <a:rPr lang="en-US" smtClean="0"/>
              <a:t>4/10/2024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Vishnu Ratnam (SRA)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ECA3E1C-7FB7-4102-B0D0-3C7A4D2F7A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924300" y="8969377"/>
            <a:ext cx="2752725" cy="18288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802.11-xx/xxxxr0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8EBBEF0-5E6F-4FCB-B57D-AD661FBE03D6}" type="datetime1">
              <a:rPr lang="en-US" altLang="en-US" sz="1400" smtClean="0"/>
              <a:t>4/10/2024</a:t>
            </a:fld>
            <a:endParaRPr lang="en-US" altLang="en-US" sz="1400" dirty="0"/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Vishnu Ratnam (SRA)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3100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328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74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43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A4C469B6-0354-4D64-BCEB-6541BE9EF06F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86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PSD tones. </a:t>
            </a:r>
          </a:p>
          <a:p>
            <a:r>
              <a:rPr lang="en-US" dirty="0"/>
              <a:t>If less than 20MHz, preamble is new. For 11bn devices. </a:t>
            </a:r>
          </a:p>
          <a:p>
            <a:r>
              <a:rPr lang="en-US" dirty="0"/>
              <a:t>Detect the OFDM symbol and start at some signature such as the delimiter/pilot/mid-amble.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802.11-xx/xxxxr0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0E993158-FF21-4BB0-B87F-C47A4E4BFBE2}" type="datetime1">
              <a:rPr lang="en-US" smtClean="0"/>
              <a:t>4/10/2024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t>8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632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DB373E-5F38-4C2A-BEB8-E2BA8BBFAA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BD6C7E-4DCE-45E8-9B69-636B76AA76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ABCAD01-94F9-4311-A585-0BAEEFAFBC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FAA912D-62E4-4E05-8453-604BD5FE98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6CEB26-C756-4205-9366-EAE8326908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40D369C5-F0B7-4E19-BFE1-97967E6D7710}"/>
              </a:ext>
            </a:extLst>
          </p:cNvPr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84B77E1-DF87-4C77-AEDE-44D196A9B2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F52F36-9A26-4D06-8391-FADA2C98A0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B9D262-7493-48E6-8CF2-3275BD1FE5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99ED7ED-F70F-47F6-AC4D-433003F95D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Yue Qi (Samsung Research America)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802.11-24/0442r0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April 2024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Latency reduction for immediate real-time application traffic transmission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2024-4-9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412C2557-B59E-4025-9239-837341BA44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011660"/>
              </p:ext>
            </p:extLst>
          </p:nvPr>
        </p:nvGraphicFramePr>
        <p:xfrm>
          <a:off x="533400" y="2895600"/>
          <a:ext cx="9601199" cy="2514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11060219" imgH="3004718" progId="Word.Document.8">
                  <p:embed/>
                </p:oleObj>
              </mc:Choice>
              <mc:Fallback>
                <p:oleObj name="Document" r:id="rId4" imgW="11060219" imgH="300471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95600"/>
                        <a:ext cx="9601199" cy="251459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0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Introduction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646" y="1430058"/>
            <a:ext cx="8071279" cy="5041236"/>
          </a:xfrm>
        </p:spPr>
        <p:txBody>
          <a:bodyPr/>
          <a:lstStyle/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The approved PAR intends to define at least one mode of operation capable of improving the tail of the latency distribution and jitter compared to Extremely High Throughput MAC/PHY operation. </a:t>
            </a:r>
          </a:p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/>
          </a:p>
          <a:p>
            <a:pPr marL="0" lvl="1" indent="0" algn="just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Reducing the low latency for the increasing demand of real-time application (RTA) is important in 11bn:  </a:t>
            </a:r>
            <a:endParaRPr lang="en-US" sz="1600" dirty="0"/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need for 11bn includes: “more stringent requirements are needed to meet the demands of new applications (including metaverse, augmented and virtual reality, robotics, industrial automation for industrial IoT, logistics and smart agriculture)”.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Lower latency leading to better customer experience (especially worst case latency/jitter mattering).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Low latency communication becoming essential building block for RTA. According to KPI and PAR discussions [1], some use cases, e.g., real-time gaming requires at least less than 5ms for latency and 2ms for jitter. </a:t>
            </a:r>
          </a:p>
          <a:p>
            <a:pPr marL="742950" lvl="3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B087984-287E-4B4D-9512-CDBD569D2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520D37-C6EF-4277-95BA-B79734E302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70107" y="5029200"/>
          <a:ext cx="6603785" cy="12767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5808">
                  <a:extLst>
                    <a:ext uri="{9D8B030D-6E8A-4147-A177-3AD203B41FA5}">
                      <a16:colId xmlns:a16="http://schemas.microsoft.com/office/drawing/2014/main" val="121803805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6130046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78500651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817739812"/>
                    </a:ext>
                  </a:extLst>
                </a:gridCol>
                <a:gridCol w="1561777">
                  <a:extLst>
                    <a:ext uri="{9D8B030D-6E8A-4147-A177-3AD203B41FA5}">
                      <a16:colId xmlns:a16="http://schemas.microsoft.com/office/drawing/2014/main" val="2947038850"/>
                    </a:ext>
                  </a:extLst>
                </a:gridCol>
              </a:tblGrid>
              <a:tr h="3769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Use cases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Intra BSS latency [</a:t>
                      </a:r>
                      <a:r>
                        <a:rPr lang="en-US" sz="1100" dirty="0" err="1">
                          <a:effectLst/>
                          <a:latin typeface="+mj-lt"/>
                        </a:rPr>
                        <a:t>ms</a:t>
                      </a:r>
                      <a:r>
                        <a:rPr lang="en-US" sz="1100" dirty="0">
                          <a:effectLst/>
                          <a:latin typeface="+mj-lt"/>
                        </a:rPr>
                        <a:t>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Jitter variance</a:t>
                      </a:r>
                      <a:r>
                        <a:rPr lang="en-US" sz="1100" baseline="0" dirty="0">
                          <a:effectLst/>
                          <a:latin typeface="+mj-lt"/>
                        </a:rPr>
                        <a:t> [</a:t>
                      </a:r>
                      <a:r>
                        <a:rPr lang="en-US" sz="1100" baseline="0" dirty="0" err="1">
                          <a:effectLst/>
                          <a:latin typeface="+mj-lt"/>
                        </a:rPr>
                        <a:t>ms</a:t>
                      </a:r>
                      <a:r>
                        <a:rPr lang="en-US" sz="1100" baseline="0" dirty="0">
                          <a:effectLst/>
                          <a:latin typeface="+mj-lt"/>
                        </a:rPr>
                        <a:t>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Packet loss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Data rate [Mbps]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41838112"/>
                  </a:ext>
                </a:extLst>
              </a:tr>
              <a:tr h="101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Real-time gaming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5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2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0.1 %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1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2875492302"/>
                  </a:ext>
                </a:extLst>
              </a:tr>
              <a:tr h="1697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Cloud gaming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10 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2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Near-lossless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&lt; 0.1 (Reverse link)</a:t>
                      </a:r>
                      <a:endParaRPr lang="ja-JP" sz="1100" dirty="0">
                        <a:effectLst/>
                        <a:latin typeface="+mj-lt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&gt;</a:t>
                      </a:r>
                      <a:r>
                        <a:rPr lang="ja-JP" altLang="en-US" sz="1100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+mj-lt"/>
                        </a:rPr>
                        <a:t>5Mbps (Forward link)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1750016181"/>
                  </a:ext>
                </a:extLst>
              </a:tr>
              <a:tr h="101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Real-time video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3 ~ 10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&lt; 1~ 2.5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Near-lossless</a:t>
                      </a:r>
                      <a:endParaRPr lang="ja-JP" sz="11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100 ~ 28,000 </a:t>
                      </a:r>
                      <a:endParaRPr lang="ja-JP" sz="1100" dirty="0">
                        <a:effectLst/>
                        <a:latin typeface="+mj-lt"/>
                        <a:ea typeface="SimSun" panose="02010600030101010101" pitchFamily="2" charset="-122"/>
                      </a:endParaRPr>
                    </a:p>
                  </a:txBody>
                  <a:tcPr marL="76416" marR="76416" marT="38208" marB="38208"/>
                </a:tc>
                <a:extLst>
                  <a:ext uri="{0D108BD9-81ED-4DB2-BD59-A6C34878D82A}">
                    <a16:rowId xmlns:a16="http://schemas.microsoft.com/office/drawing/2014/main" val="87019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555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87E567-CB05-4202-924A-CAD4258AD0DA}"/>
              </a:ext>
            </a:extLst>
          </p:cNvPr>
          <p:cNvSpPr/>
          <p:nvPr/>
        </p:nvSpPr>
        <p:spPr>
          <a:xfrm>
            <a:off x="646642" y="1295400"/>
            <a:ext cx="7735358" cy="3763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To improve the low latency (LL) traffic, preemption is considered: </a:t>
            </a: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within a PPDU [2, 3]: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 case of long PPDU transmission, </a:t>
            </a: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 TXOP holder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can transmit the LL frame by inserting it into the current PPDU. </a:t>
            </a: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within a TXOP [4-7]: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 case of LL frame </a:t>
            </a:r>
            <a:r>
              <a:rPr lang="en-US" sz="1600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buffered at a non-TXOP holder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, the low latency frame can be transmitted before finishing the current TXOP. </a:t>
            </a: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a typeface="DengXian" panose="02010600030101010101" pitchFamily="2" charset="-122"/>
                <a:cs typeface="Times New Roman" panose="02020603050405020304" pitchFamily="18" charset="0"/>
              </a:rPr>
              <a:t>within both time and frequency resource unit [8, 9]: a TXOP holder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can transmit the LL frame on the ongoing PPDUs using 2D A-PPDU for DL and 2D RORA for UL. </a:t>
            </a: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1FCB-AD02-4D95-9940-E743DB423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C6B84C-37DB-403B-8759-73BC8E78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7" name="矩形 37">
            <a:extLst>
              <a:ext uri="{FF2B5EF4-FFF2-40B4-BE49-F238E27FC236}">
                <a16:creationId xmlns:a16="http://schemas.microsoft.com/office/drawing/2014/main" id="{D941F33F-9EBE-4AF3-96DE-EE9843C3B9FA}"/>
              </a:ext>
            </a:extLst>
          </p:cNvPr>
          <p:cNvSpPr/>
          <p:nvPr/>
        </p:nvSpPr>
        <p:spPr bwMode="auto">
          <a:xfrm>
            <a:off x="1292395" y="2121960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8" name="矩形 38">
            <a:extLst>
              <a:ext uri="{FF2B5EF4-FFF2-40B4-BE49-F238E27FC236}">
                <a16:creationId xmlns:a16="http://schemas.microsoft.com/office/drawing/2014/main" id="{39917800-81F5-470B-A7ED-8B7DFBA7BD87}"/>
              </a:ext>
            </a:extLst>
          </p:cNvPr>
          <p:cNvSpPr/>
          <p:nvPr/>
        </p:nvSpPr>
        <p:spPr bwMode="auto">
          <a:xfrm>
            <a:off x="1671754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9" name="矩形 39">
            <a:extLst>
              <a:ext uri="{FF2B5EF4-FFF2-40B4-BE49-F238E27FC236}">
                <a16:creationId xmlns:a16="http://schemas.microsoft.com/office/drawing/2014/main" id="{D665D7EB-542E-4747-AD5A-7322A501064E}"/>
              </a:ext>
            </a:extLst>
          </p:cNvPr>
          <p:cNvSpPr/>
          <p:nvPr/>
        </p:nvSpPr>
        <p:spPr bwMode="auto">
          <a:xfrm>
            <a:off x="2679866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0" name="矩形 40">
            <a:extLst>
              <a:ext uri="{FF2B5EF4-FFF2-40B4-BE49-F238E27FC236}">
                <a16:creationId xmlns:a16="http://schemas.microsoft.com/office/drawing/2014/main" id="{65D6A97C-3A40-4361-83C5-E11CF9AF18E4}"/>
              </a:ext>
            </a:extLst>
          </p:cNvPr>
          <p:cNvSpPr/>
          <p:nvPr/>
        </p:nvSpPr>
        <p:spPr bwMode="auto">
          <a:xfrm>
            <a:off x="3687978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1" name="矩形 41">
            <a:extLst>
              <a:ext uri="{FF2B5EF4-FFF2-40B4-BE49-F238E27FC236}">
                <a16:creationId xmlns:a16="http://schemas.microsoft.com/office/drawing/2014/main" id="{6D38589E-F14C-4C59-B14B-CDD4639CB05B}"/>
              </a:ext>
            </a:extLst>
          </p:cNvPr>
          <p:cNvSpPr/>
          <p:nvPr/>
        </p:nvSpPr>
        <p:spPr bwMode="auto">
          <a:xfrm>
            <a:off x="4696090" y="2121960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12" name="直接连接符 42">
            <a:extLst>
              <a:ext uri="{FF2B5EF4-FFF2-40B4-BE49-F238E27FC236}">
                <a16:creationId xmlns:a16="http://schemas.microsoft.com/office/drawing/2014/main" id="{178F934D-DF32-48BE-A0E4-001D336DCA9E}"/>
              </a:ext>
            </a:extLst>
          </p:cNvPr>
          <p:cNvCxnSpPr>
            <a:cxnSpLocks/>
          </p:cNvCxnSpPr>
          <p:nvPr/>
        </p:nvCxnSpPr>
        <p:spPr bwMode="auto">
          <a:xfrm>
            <a:off x="1239706" y="2379512"/>
            <a:ext cx="509776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矩形 34">
            <a:extLst>
              <a:ext uri="{FF2B5EF4-FFF2-40B4-BE49-F238E27FC236}">
                <a16:creationId xmlns:a16="http://schemas.microsoft.com/office/drawing/2014/main" id="{E7EEAAC1-6CAE-4A6A-8DE6-E18F91B8EADF}"/>
              </a:ext>
            </a:extLst>
          </p:cNvPr>
          <p:cNvSpPr/>
          <p:nvPr/>
        </p:nvSpPr>
        <p:spPr bwMode="auto">
          <a:xfrm>
            <a:off x="3398953" y="2633213"/>
            <a:ext cx="815752" cy="238653"/>
          </a:xfrm>
          <a:prstGeom prst="rect">
            <a:avLst/>
          </a:prstGeom>
          <a:solidFill>
            <a:srgbClr val="00B0F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LS </a:t>
            </a:r>
            <a:r>
              <a:rPr lang="en-US" altLang="zh-CN" kern="0" dirty="0">
                <a:solidFill>
                  <a:srgbClr val="000000"/>
                </a:solidFill>
                <a:latin typeface="Calibri" pitchFamily="34" charset="0"/>
                <a:ea typeface="宋体" charset="-122"/>
                <a:cs typeface="Calibri" panose="020F0502020204030204" pitchFamily="34" charset="0"/>
              </a:rPr>
              <a:t>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4" name="矩形 35">
            <a:extLst>
              <a:ext uri="{FF2B5EF4-FFF2-40B4-BE49-F238E27FC236}">
                <a16:creationId xmlns:a16="http://schemas.microsoft.com/office/drawing/2014/main" id="{6F65EC52-AA6C-45DF-8F95-CA1EC3DED7E1}"/>
              </a:ext>
            </a:extLst>
          </p:cNvPr>
          <p:cNvSpPr/>
          <p:nvPr/>
        </p:nvSpPr>
        <p:spPr bwMode="auto">
          <a:xfrm>
            <a:off x="3019594" y="263321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5" name="矩形 43">
            <a:extLst>
              <a:ext uri="{FF2B5EF4-FFF2-40B4-BE49-F238E27FC236}">
                <a16:creationId xmlns:a16="http://schemas.microsoft.com/office/drawing/2014/main" id="{CF36256B-CFC3-4C42-9FB3-7BCD89C37448}"/>
              </a:ext>
            </a:extLst>
          </p:cNvPr>
          <p:cNvSpPr/>
          <p:nvPr/>
        </p:nvSpPr>
        <p:spPr bwMode="auto">
          <a:xfrm>
            <a:off x="1277113" y="263194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6" name="矩形 44">
            <a:extLst>
              <a:ext uri="{FF2B5EF4-FFF2-40B4-BE49-F238E27FC236}">
                <a16:creationId xmlns:a16="http://schemas.microsoft.com/office/drawing/2014/main" id="{D8093483-97E6-4169-BDFE-85D5501945D6}"/>
              </a:ext>
            </a:extLst>
          </p:cNvPr>
          <p:cNvSpPr/>
          <p:nvPr/>
        </p:nvSpPr>
        <p:spPr bwMode="auto">
          <a:xfrm>
            <a:off x="1656472" y="2631943"/>
            <a:ext cx="1008112" cy="23865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7" name="矩形 45">
            <a:extLst>
              <a:ext uri="{FF2B5EF4-FFF2-40B4-BE49-F238E27FC236}">
                <a16:creationId xmlns:a16="http://schemas.microsoft.com/office/drawing/2014/main" id="{94DFFAF8-C65F-4E1A-B887-F10857CA79C8}"/>
              </a:ext>
            </a:extLst>
          </p:cNvPr>
          <p:cNvSpPr/>
          <p:nvPr/>
        </p:nvSpPr>
        <p:spPr bwMode="auto">
          <a:xfrm>
            <a:off x="4798928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8" name="矩形 46">
            <a:extLst>
              <a:ext uri="{FF2B5EF4-FFF2-40B4-BE49-F238E27FC236}">
                <a16:creationId xmlns:a16="http://schemas.microsoft.com/office/drawing/2014/main" id="{92A4DBB3-34DB-491B-B5F9-4613BEBF23EE}"/>
              </a:ext>
            </a:extLst>
          </p:cNvPr>
          <p:cNvSpPr/>
          <p:nvPr/>
        </p:nvSpPr>
        <p:spPr bwMode="auto">
          <a:xfrm>
            <a:off x="5807040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19" name="矩形 47">
            <a:extLst>
              <a:ext uri="{FF2B5EF4-FFF2-40B4-BE49-F238E27FC236}">
                <a16:creationId xmlns:a16="http://schemas.microsoft.com/office/drawing/2014/main" id="{AD46537B-63EF-4FD8-9A0C-520B456EC998}"/>
              </a:ext>
            </a:extLst>
          </p:cNvPr>
          <p:cNvSpPr/>
          <p:nvPr/>
        </p:nvSpPr>
        <p:spPr bwMode="auto">
          <a:xfrm>
            <a:off x="6815152" y="2638403"/>
            <a:ext cx="1008112" cy="232193"/>
          </a:xfrm>
          <a:prstGeom prst="rect">
            <a:avLst/>
          </a:prstGeom>
          <a:solidFill>
            <a:srgbClr val="FFCC66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PPDU Payload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cxnSp>
        <p:nvCxnSpPr>
          <p:cNvPr id="20" name="直接连接符 48">
            <a:extLst>
              <a:ext uri="{FF2B5EF4-FFF2-40B4-BE49-F238E27FC236}">
                <a16:creationId xmlns:a16="http://schemas.microsoft.com/office/drawing/2014/main" id="{6EE6378F-20D2-47E9-AB72-2827498D6FFF}"/>
              </a:ext>
            </a:extLst>
          </p:cNvPr>
          <p:cNvCxnSpPr/>
          <p:nvPr/>
        </p:nvCxnSpPr>
        <p:spPr bwMode="auto">
          <a:xfrm>
            <a:off x="1224424" y="2889495"/>
            <a:ext cx="678180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下箭头 49">
            <a:extLst>
              <a:ext uri="{FF2B5EF4-FFF2-40B4-BE49-F238E27FC236}">
                <a16:creationId xmlns:a16="http://schemas.microsoft.com/office/drawing/2014/main" id="{C8CEA47C-9248-462C-9D9E-F177637428EB}"/>
              </a:ext>
            </a:extLst>
          </p:cNvPr>
          <p:cNvSpPr/>
          <p:nvPr/>
        </p:nvSpPr>
        <p:spPr bwMode="auto">
          <a:xfrm>
            <a:off x="2370202" y="2457447"/>
            <a:ext cx="94840" cy="173519"/>
          </a:xfrm>
          <a:prstGeom prst="downArrow">
            <a:avLst>
              <a:gd name="adj1" fmla="val 34937"/>
              <a:gd name="adj2" fmla="val 50000"/>
            </a:avLst>
          </a:prstGeom>
          <a:solidFill>
            <a:srgbClr val="0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zh-CN" altLang="en-US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宋体" charset="-122"/>
            </a:endParaRPr>
          </a:p>
        </p:txBody>
      </p:sp>
      <p:cxnSp>
        <p:nvCxnSpPr>
          <p:cNvPr id="22" name="直接连接符 50">
            <a:extLst>
              <a:ext uri="{FF2B5EF4-FFF2-40B4-BE49-F238E27FC236}">
                <a16:creationId xmlns:a16="http://schemas.microsoft.com/office/drawing/2014/main" id="{DC6F341F-E157-4714-99DB-D093021D8447}"/>
              </a:ext>
            </a:extLst>
          </p:cNvPr>
          <p:cNvCxnSpPr/>
          <p:nvPr/>
        </p:nvCxnSpPr>
        <p:spPr bwMode="auto">
          <a:xfrm>
            <a:off x="2818125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接连接符 51">
            <a:extLst>
              <a:ext uri="{FF2B5EF4-FFF2-40B4-BE49-F238E27FC236}">
                <a16:creationId xmlns:a16="http://schemas.microsoft.com/office/drawing/2014/main" id="{B854AC00-BCC9-466D-83D8-9EB23CE29800}"/>
              </a:ext>
            </a:extLst>
          </p:cNvPr>
          <p:cNvCxnSpPr/>
          <p:nvPr/>
        </p:nvCxnSpPr>
        <p:spPr bwMode="auto">
          <a:xfrm>
            <a:off x="3019860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接箭头连接符 52">
            <a:extLst>
              <a:ext uri="{FF2B5EF4-FFF2-40B4-BE49-F238E27FC236}">
                <a16:creationId xmlns:a16="http://schemas.microsoft.com/office/drawing/2014/main" id="{FF08E49F-23B9-40E6-A82E-3225D24D8E6D}"/>
              </a:ext>
            </a:extLst>
          </p:cNvPr>
          <p:cNvCxnSpPr/>
          <p:nvPr/>
        </p:nvCxnSpPr>
        <p:spPr bwMode="auto">
          <a:xfrm>
            <a:off x="2659820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接箭头连接符 53">
            <a:extLst>
              <a:ext uri="{FF2B5EF4-FFF2-40B4-BE49-F238E27FC236}">
                <a16:creationId xmlns:a16="http://schemas.microsoft.com/office/drawing/2014/main" id="{32EFDAF6-0539-4B38-A3E8-9354DFEAD95C}"/>
              </a:ext>
            </a:extLst>
          </p:cNvPr>
          <p:cNvCxnSpPr/>
          <p:nvPr/>
        </p:nvCxnSpPr>
        <p:spPr bwMode="auto">
          <a:xfrm flipH="1">
            <a:off x="3029386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接连接符 55">
            <a:extLst>
              <a:ext uri="{FF2B5EF4-FFF2-40B4-BE49-F238E27FC236}">
                <a16:creationId xmlns:a16="http://schemas.microsoft.com/office/drawing/2014/main" id="{06E2733F-EF21-4CA2-AAC0-691FEC6B1A49}"/>
              </a:ext>
            </a:extLst>
          </p:cNvPr>
          <p:cNvCxnSpPr/>
          <p:nvPr/>
        </p:nvCxnSpPr>
        <p:spPr bwMode="auto">
          <a:xfrm>
            <a:off x="4218102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接连接符 56">
            <a:extLst>
              <a:ext uri="{FF2B5EF4-FFF2-40B4-BE49-F238E27FC236}">
                <a16:creationId xmlns:a16="http://schemas.microsoft.com/office/drawing/2014/main" id="{BA1ED8DC-FC18-4C4E-ABFC-B115FF8C07CA}"/>
              </a:ext>
            </a:extLst>
          </p:cNvPr>
          <p:cNvCxnSpPr/>
          <p:nvPr/>
        </p:nvCxnSpPr>
        <p:spPr bwMode="auto">
          <a:xfrm>
            <a:off x="4419837" y="2486589"/>
            <a:ext cx="0" cy="144016"/>
          </a:xfrm>
          <a:prstGeom prst="line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接箭头连接符 57">
            <a:extLst>
              <a:ext uri="{FF2B5EF4-FFF2-40B4-BE49-F238E27FC236}">
                <a16:creationId xmlns:a16="http://schemas.microsoft.com/office/drawing/2014/main" id="{EB44E9CB-05CD-423E-8097-37E434A5EC68}"/>
              </a:ext>
            </a:extLst>
          </p:cNvPr>
          <p:cNvCxnSpPr/>
          <p:nvPr/>
        </p:nvCxnSpPr>
        <p:spPr bwMode="auto">
          <a:xfrm>
            <a:off x="4059797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直接箭头连接符 58">
            <a:extLst>
              <a:ext uri="{FF2B5EF4-FFF2-40B4-BE49-F238E27FC236}">
                <a16:creationId xmlns:a16="http://schemas.microsoft.com/office/drawing/2014/main" id="{C7BF40C4-7514-44C0-B2A7-05B3FBDA9043}"/>
              </a:ext>
            </a:extLst>
          </p:cNvPr>
          <p:cNvCxnSpPr/>
          <p:nvPr/>
        </p:nvCxnSpPr>
        <p:spPr bwMode="auto">
          <a:xfrm flipH="1">
            <a:off x="4429363" y="2558597"/>
            <a:ext cx="144016" cy="0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矩形 60">
            <a:extLst>
              <a:ext uri="{FF2B5EF4-FFF2-40B4-BE49-F238E27FC236}">
                <a16:creationId xmlns:a16="http://schemas.microsoft.com/office/drawing/2014/main" id="{E7FCAAB7-CDDB-43DF-AC8C-6B80E4CB5C81}"/>
              </a:ext>
            </a:extLst>
          </p:cNvPr>
          <p:cNvSpPr/>
          <p:nvPr/>
        </p:nvSpPr>
        <p:spPr bwMode="auto">
          <a:xfrm>
            <a:off x="4417808" y="2633213"/>
            <a:ext cx="379359" cy="238653"/>
          </a:xfrm>
          <a:prstGeom prst="rect">
            <a:avLst/>
          </a:prstGeom>
          <a:solidFill>
            <a:srgbClr val="92D050"/>
          </a:solid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Calibri" panose="020F0502020204030204" pitchFamily="34" charset="0"/>
              </a:rPr>
              <a:t>HDR</a:t>
            </a: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1" name="矩形 61">
            <a:extLst>
              <a:ext uri="{FF2B5EF4-FFF2-40B4-BE49-F238E27FC236}">
                <a16:creationId xmlns:a16="http://schemas.microsoft.com/office/drawing/2014/main" id="{FE0B0C3E-B188-4FCD-94A1-46B75807E297}"/>
              </a:ext>
            </a:extLst>
          </p:cNvPr>
          <p:cNvSpPr/>
          <p:nvPr/>
        </p:nvSpPr>
        <p:spPr bwMode="auto">
          <a:xfrm>
            <a:off x="2667825" y="2631943"/>
            <a:ext cx="144016" cy="238653"/>
          </a:xfrm>
          <a:prstGeom prst="rect">
            <a:avLst/>
          </a:prstGeom>
          <a:pattFill prst="wdUpDiag">
            <a:fgClr>
              <a:srgbClr val="FFCC99">
                <a:lumMod val="75000"/>
              </a:srgbClr>
            </a:fgClr>
            <a:bgClr>
              <a:srgbClr val="FFFFFF"/>
            </a:bgClr>
          </a:pattFill>
          <a:ln w="6350">
            <a:solidFill>
              <a:srgbClr val="000000"/>
            </a:solidFill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endParaRPr kumimoji="0" lang="zh-CN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宋体" charset="-122"/>
              <a:cs typeface="Calibri" panose="020F0502020204030204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3C97878-3C0F-4C6B-A237-B6D80BEE3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878" y="4362121"/>
            <a:ext cx="3612595" cy="1768491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DCDC5113-927D-478A-9E38-0BF4D9D438CD}"/>
              </a:ext>
            </a:extLst>
          </p:cNvPr>
          <p:cNvSpPr/>
          <p:nvPr/>
        </p:nvSpPr>
        <p:spPr>
          <a:xfrm>
            <a:off x="3398953" y="2886175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1 inserting LL payload into current PPDU [2]</a:t>
            </a:r>
            <a:endParaRPr lang="en-US" sz="9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2F0A74B-F9AD-4492-8DD2-EDC8DD7D428C}"/>
              </a:ext>
            </a:extLst>
          </p:cNvPr>
          <p:cNvSpPr/>
          <p:nvPr/>
        </p:nvSpPr>
        <p:spPr>
          <a:xfrm>
            <a:off x="1529108" y="6140267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2 preemption in a TXOP [5] </a:t>
            </a:r>
            <a:endParaRPr lang="en-US" sz="900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C8814B7-8B64-47FA-A821-E1059CC54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8505" y="4433050"/>
            <a:ext cx="4294742" cy="162663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C2946B22-906C-43AF-A8A4-D439B1AFC62E}"/>
              </a:ext>
            </a:extLst>
          </p:cNvPr>
          <p:cNvSpPr/>
          <p:nvPr/>
        </p:nvSpPr>
        <p:spPr>
          <a:xfrm>
            <a:off x="5704202" y="6086545"/>
            <a:ext cx="32838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000000"/>
                </a:solidFill>
                <a:latin typeface="Arial-BoldMT"/>
              </a:rPr>
              <a:t>Fig. 3 2D A-PPDU [8]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72872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1FCB-AD02-4D95-9940-E743DB423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C6B84C-37DB-403B-8759-73BC8E78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Abstract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493A6E-BB8A-4E46-93F8-B5CA77D2F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5892"/>
            <a:ext cx="7620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presentation, we introduce a dedicated RU for RTA traffics which can be piggybacked on ongoing regular traffics.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method can benefit for the RTA traffics in both UL and DL cases. </a:t>
            </a:r>
          </a:p>
        </p:txBody>
      </p:sp>
    </p:spTree>
    <p:extLst>
      <p:ext uri="{BB962C8B-B14F-4D97-AF65-F5344CB8AC3E}">
        <p14:creationId xmlns:p14="http://schemas.microsoft.com/office/powerpoint/2010/main" val="46530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RTA transmission request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746176"/>
            <a:ext cx="8071279" cy="1746894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RTA traffics may suffer from unpredictable and large transmission latency. 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1" dirty="0"/>
          </a:p>
          <a:p>
            <a:pPr marL="0" lvl="1" indent="0">
              <a:spcBef>
                <a:spcPts val="0"/>
              </a:spcBef>
              <a:spcAft>
                <a:spcPts val="0"/>
              </a:spcAft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RTA may request for extremely low medium access latency, in which RTA traffics can be transmitted as soon as being enqueued.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3A6A4FC-1FE7-4FFE-9E0B-8DBFEA5D6BD0}"/>
              </a:ext>
            </a:extLst>
          </p:cNvPr>
          <p:cNvCxnSpPr>
            <a:cxnSpLocks/>
          </p:cNvCxnSpPr>
          <p:nvPr/>
        </p:nvCxnSpPr>
        <p:spPr bwMode="auto">
          <a:xfrm>
            <a:off x="347540" y="2008653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64D4DFA7-47F2-438C-849F-EE8CB3A0F83D}"/>
              </a:ext>
            </a:extLst>
          </p:cNvPr>
          <p:cNvSpPr/>
          <p:nvPr/>
        </p:nvSpPr>
        <p:spPr bwMode="auto">
          <a:xfrm>
            <a:off x="423739" y="2340976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4378BB0-A97D-44BC-B76A-8005E8318BA1}"/>
              </a:ext>
            </a:extLst>
          </p:cNvPr>
          <p:cNvSpPr/>
          <p:nvPr/>
        </p:nvSpPr>
        <p:spPr bwMode="auto">
          <a:xfrm>
            <a:off x="423740" y="2595282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3D273F7-CC11-49CB-B3BC-9841C379A7D9}"/>
              </a:ext>
            </a:extLst>
          </p:cNvPr>
          <p:cNvCxnSpPr>
            <a:cxnSpLocks/>
          </p:cNvCxnSpPr>
          <p:nvPr/>
        </p:nvCxnSpPr>
        <p:spPr bwMode="auto">
          <a:xfrm>
            <a:off x="764319" y="1864963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D1D109A6-F5B3-4D2A-B457-71F868B19484}"/>
              </a:ext>
            </a:extLst>
          </p:cNvPr>
          <p:cNvSpPr txBox="1">
            <a:spLocks/>
          </p:cNvSpPr>
          <p:nvPr/>
        </p:nvSpPr>
        <p:spPr bwMode="auto">
          <a:xfrm>
            <a:off x="304800" y="1447848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 traffic enqueued</a:t>
            </a:r>
            <a:endParaRPr lang="en-US" sz="1000" kern="0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5F669820-0DBC-45E1-A0DB-95020C1367BD}"/>
              </a:ext>
            </a:extLst>
          </p:cNvPr>
          <p:cNvSpPr txBox="1">
            <a:spLocks/>
          </p:cNvSpPr>
          <p:nvPr/>
        </p:nvSpPr>
        <p:spPr bwMode="auto">
          <a:xfrm>
            <a:off x="1795340" y="2141016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FE0D21C-76E2-444B-91C4-595325997EEA}"/>
              </a:ext>
            </a:extLst>
          </p:cNvPr>
          <p:cNvCxnSpPr>
            <a:cxnSpLocks/>
          </p:cNvCxnSpPr>
          <p:nvPr/>
        </p:nvCxnSpPr>
        <p:spPr bwMode="auto">
          <a:xfrm>
            <a:off x="1185740" y="2008653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15147E84-C235-44DE-984D-8B314717C14F}"/>
              </a:ext>
            </a:extLst>
          </p:cNvPr>
          <p:cNvCxnSpPr>
            <a:cxnSpLocks/>
            <a:stCxn id="64" idx="2"/>
          </p:cNvCxnSpPr>
          <p:nvPr/>
        </p:nvCxnSpPr>
        <p:spPr bwMode="auto">
          <a:xfrm rot="5400000" flipH="1" flipV="1">
            <a:off x="1376138" y="2270493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00FBEF99-BECD-4BB9-B59E-F719FEA99981}"/>
              </a:ext>
            </a:extLst>
          </p:cNvPr>
          <p:cNvSpPr/>
          <p:nvPr/>
        </p:nvSpPr>
        <p:spPr bwMode="auto">
          <a:xfrm rot="10800000">
            <a:off x="2057268" y="2877669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49" name="Graphic 48" descr="Wireless">
            <a:extLst>
              <a:ext uri="{FF2B5EF4-FFF2-40B4-BE49-F238E27FC236}">
                <a16:creationId xmlns:a16="http://schemas.microsoft.com/office/drawing/2014/main" id="{CB4DDB70-2CC3-4AC0-9F2D-C41434934D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4640496">
            <a:off x="2036905" y="2451696"/>
            <a:ext cx="425645" cy="425645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4884E8DC-8862-4FDF-AABD-F890E478DD2D}"/>
              </a:ext>
            </a:extLst>
          </p:cNvPr>
          <p:cNvSpPr/>
          <p:nvPr/>
        </p:nvSpPr>
        <p:spPr bwMode="auto">
          <a:xfrm>
            <a:off x="1933456" y="1895568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3A304902-ABD8-42DB-949A-9D9B100C1F8B}"/>
              </a:ext>
            </a:extLst>
          </p:cNvPr>
          <p:cNvSpPr txBox="1">
            <a:spLocks/>
          </p:cNvSpPr>
          <p:nvPr/>
        </p:nvSpPr>
        <p:spPr bwMode="auto">
          <a:xfrm>
            <a:off x="3636103" y="185594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2DACED9-8249-4E60-8E92-9C4F1232E0F1}"/>
              </a:ext>
            </a:extLst>
          </p:cNvPr>
          <p:cNvCxnSpPr>
            <a:cxnSpLocks/>
          </p:cNvCxnSpPr>
          <p:nvPr/>
        </p:nvCxnSpPr>
        <p:spPr bwMode="auto">
          <a:xfrm>
            <a:off x="4204801" y="247710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F5D61A0-8123-453E-8D14-C2023E8C6F55}"/>
              </a:ext>
            </a:extLst>
          </p:cNvPr>
          <p:cNvCxnSpPr>
            <a:cxnSpLocks/>
          </p:cNvCxnSpPr>
          <p:nvPr/>
        </p:nvCxnSpPr>
        <p:spPr bwMode="auto">
          <a:xfrm>
            <a:off x="4892879" y="248771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0D31B06A-3272-4EE0-ADDE-7A8FFE75CEB3}"/>
              </a:ext>
            </a:extLst>
          </p:cNvPr>
          <p:cNvSpPr txBox="1">
            <a:spLocks/>
          </p:cNvSpPr>
          <p:nvPr/>
        </p:nvSpPr>
        <p:spPr bwMode="auto">
          <a:xfrm>
            <a:off x="4461814" y="1864963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5A72171-D7A5-48BA-8CF7-E66E3D305259}"/>
              </a:ext>
            </a:extLst>
          </p:cNvPr>
          <p:cNvCxnSpPr>
            <a:cxnSpLocks/>
          </p:cNvCxnSpPr>
          <p:nvPr/>
        </p:nvCxnSpPr>
        <p:spPr bwMode="auto">
          <a:xfrm>
            <a:off x="6013484" y="2486125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8A5178FC-CA07-4926-8402-F9DFCECD2A36}"/>
              </a:ext>
            </a:extLst>
          </p:cNvPr>
          <p:cNvSpPr txBox="1">
            <a:spLocks/>
          </p:cNvSpPr>
          <p:nvPr/>
        </p:nvSpPr>
        <p:spPr bwMode="auto">
          <a:xfrm>
            <a:off x="5444785" y="1847494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B48E44B-9049-4D81-8569-BFAC1B3E005C}"/>
              </a:ext>
            </a:extLst>
          </p:cNvPr>
          <p:cNvSpPr/>
          <p:nvPr/>
        </p:nvSpPr>
        <p:spPr bwMode="auto">
          <a:xfrm>
            <a:off x="6282513" y="2396642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AB9283D-675D-46B0-B315-E3539E0F5A0B}"/>
              </a:ext>
            </a:extLst>
          </p:cNvPr>
          <p:cNvSpPr/>
          <p:nvPr/>
        </p:nvSpPr>
        <p:spPr bwMode="auto">
          <a:xfrm>
            <a:off x="7242553" y="2392395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83D4D3FF-E005-4116-8E0D-7AED5C176127}"/>
              </a:ext>
            </a:extLst>
          </p:cNvPr>
          <p:cNvSpPr txBox="1">
            <a:spLocks/>
          </p:cNvSpPr>
          <p:nvPr/>
        </p:nvSpPr>
        <p:spPr bwMode="auto">
          <a:xfrm>
            <a:off x="6369399" y="2492078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1" kern="0" dirty="0"/>
              <a:t>…</a:t>
            </a:r>
            <a:endParaRPr lang="en-US" sz="1050" b="1" kern="0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5931C5F-49F4-46BC-863B-5A095FEE2F9C}"/>
              </a:ext>
            </a:extLst>
          </p:cNvPr>
          <p:cNvCxnSpPr>
            <a:cxnSpLocks/>
          </p:cNvCxnSpPr>
          <p:nvPr/>
        </p:nvCxnSpPr>
        <p:spPr bwMode="auto">
          <a:xfrm>
            <a:off x="7842284" y="247710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61" name="Content Placeholder 2">
            <a:extLst>
              <a:ext uri="{FF2B5EF4-FFF2-40B4-BE49-F238E27FC236}">
                <a16:creationId xmlns:a16="http://schemas.microsoft.com/office/drawing/2014/main" id="{25F3FE59-E242-4C5F-8357-54975212299C}"/>
              </a:ext>
            </a:extLst>
          </p:cNvPr>
          <p:cNvSpPr txBox="1">
            <a:spLocks/>
          </p:cNvSpPr>
          <p:nvPr/>
        </p:nvSpPr>
        <p:spPr bwMode="auto">
          <a:xfrm>
            <a:off x="7273585" y="1804023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 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transmitted</a:t>
            </a:r>
            <a:endParaRPr lang="en-US" sz="1000" kern="0" dirty="0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12015D-8BBA-4A2C-91F4-3A0455229277}"/>
              </a:ext>
            </a:extLst>
          </p:cNvPr>
          <p:cNvCxnSpPr>
            <a:cxnSpLocks/>
          </p:cNvCxnSpPr>
          <p:nvPr/>
        </p:nvCxnSpPr>
        <p:spPr bwMode="auto">
          <a:xfrm>
            <a:off x="3636103" y="3041234"/>
            <a:ext cx="48244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8B6C3244-14C2-43B5-896C-2F7848A7C7F4}"/>
              </a:ext>
            </a:extLst>
          </p:cNvPr>
          <p:cNvSpPr txBox="1">
            <a:spLocks/>
          </p:cNvSpPr>
          <p:nvPr/>
        </p:nvSpPr>
        <p:spPr bwMode="auto">
          <a:xfrm>
            <a:off x="8225419" y="3032686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E11983-2CD4-43EF-8B72-C435015FD831}"/>
              </a:ext>
            </a:extLst>
          </p:cNvPr>
          <p:cNvSpPr/>
          <p:nvPr/>
        </p:nvSpPr>
        <p:spPr bwMode="auto">
          <a:xfrm>
            <a:off x="428381" y="2853233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8432578B-66CB-436A-8469-F2C8A918A7EC}"/>
              </a:ext>
            </a:extLst>
          </p:cNvPr>
          <p:cNvSpPr txBox="1">
            <a:spLocks/>
          </p:cNvSpPr>
          <p:nvPr/>
        </p:nvSpPr>
        <p:spPr bwMode="auto">
          <a:xfrm>
            <a:off x="5884100" y="349302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4FB9D9D-3973-451A-9CF9-D74B16AD44ED}"/>
              </a:ext>
            </a:extLst>
          </p:cNvPr>
          <p:cNvCxnSpPr>
            <a:cxnSpLocks/>
          </p:cNvCxnSpPr>
          <p:nvPr/>
        </p:nvCxnSpPr>
        <p:spPr bwMode="auto">
          <a:xfrm>
            <a:off x="4870775" y="3565973"/>
            <a:ext cx="296619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69991316-6D70-4DB8-85FF-490C4DEE5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F9D7717-F82E-4CC8-81DC-E6DD912E1808}"/>
              </a:ext>
            </a:extLst>
          </p:cNvPr>
          <p:cNvSpPr txBox="1">
            <a:spLocks/>
          </p:cNvSpPr>
          <p:nvPr/>
        </p:nvSpPr>
        <p:spPr bwMode="auto">
          <a:xfrm>
            <a:off x="6073593" y="3020236"/>
            <a:ext cx="1763379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Medium access by other devices and back-off</a:t>
            </a:r>
            <a:endParaRPr lang="en-US" sz="1000" kern="0" dirty="0"/>
          </a:p>
        </p:txBody>
      </p:sp>
    </p:spTree>
    <p:extLst>
      <p:ext uri="{BB962C8B-B14F-4D97-AF65-F5344CB8AC3E}">
        <p14:creationId xmlns:p14="http://schemas.microsoft.com/office/powerpoint/2010/main" val="425938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0E8F78-5836-4A81-94D0-D254B59DC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1372393"/>
            <a:ext cx="8915400" cy="4113213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New protocol for immediate transmission of RTA traffic</a:t>
            </a:r>
            <a:endParaRPr lang="en-US" sz="1800" dirty="0"/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D11DAA-8FE2-4272-B436-EC55A7A3D869}"/>
              </a:ext>
            </a:extLst>
          </p:cNvPr>
          <p:cNvCxnSpPr>
            <a:cxnSpLocks/>
          </p:cNvCxnSpPr>
          <p:nvPr/>
        </p:nvCxnSpPr>
        <p:spPr bwMode="auto">
          <a:xfrm>
            <a:off x="497620" y="2372497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9D60CA7-4D77-4C49-9CBC-214BFA145F70}"/>
              </a:ext>
            </a:extLst>
          </p:cNvPr>
          <p:cNvSpPr/>
          <p:nvPr/>
        </p:nvSpPr>
        <p:spPr bwMode="auto">
          <a:xfrm>
            <a:off x="573819" y="2704820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167270-99EC-4AD9-9755-BA62B5F58E53}"/>
              </a:ext>
            </a:extLst>
          </p:cNvPr>
          <p:cNvSpPr/>
          <p:nvPr/>
        </p:nvSpPr>
        <p:spPr bwMode="auto">
          <a:xfrm>
            <a:off x="573820" y="2959126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5F41A39-DE71-4987-A561-778D6C67F0E1}"/>
              </a:ext>
            </a:extLst>
          </p:cNvPr>
          <p:cNvCxnSpPr>
            <a:cxnSpLocks/>
          </p:cNvCxnSpPr>
          <p:nvPr/>
        </p:nvCxnSpPr>
        <p:spPr bwMode="auto">
          <a:xfrm>
            <a:off x="914399" y="2228807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A81848D-39AC-4E31-AC7C-75E44D7FF27A}"/>
              </a:ext>
            </a:extLst>
          </p:cNvPr>
          <p:cNvSpPr txBox="1">
            <a:spLocks/>
          </p:cNvSpPr>
          <p:nvPr/>
        </p:nvSpPr>
        <p:spPr bwMode="auto">
          <a:xfrm>
            <a:off x="454880" y="1811692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 traffic enqueued</a:t>
            </a:r>
            <a:endParaRPr lang="en-US" sz="1000" kern="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27000FE-5E83-4854-A80E-241C552C2375}"/>
              </a:ext>
            </a:extLst>
          </p:cNvPr>
          <p:cNvSpPr txBox="1">
            <a:spLocks/>
          </p:cNvSpPr>
          <p:nvPr/>
        </p:nvSpPr>
        <p:spPr bwMode="auto">
          <a:xfrm>
            <a:off x="1945420" y="2504860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3A7EDE-1801-4CC9-92F3-93BF00ACC866}"/>
              </a:ext>
            </a:extLst>
          </p:cNvPr>
          <p:cNvCxnSpPr>
            <a:cxnSpLocks/>
          </p:cNvCxnSpPr>
          <p:nvPr/>
        </p:nvCxnSpPr>
        <p:spPr bwMode="auto">
          <a:xfrm>
            <a:off x="1335820" y="2372497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29396644-11FF-4A19-AFB2-186C3DD4C0AF}"/>
              </a:ext>
            </a:extLst>
          </p:cNvPr>
          <p:cNvCxnSpPr>
            <a:cxnSpLocks/>
            <a:stCxn id="34" idx="2"/>
          </p:cNvCxnSpPr>
          <p:nvPr/>
        </p:nvCxnSpPr>
        <p:spPr bwMode="auto">
          <a:xfrm rot="5400000" flipH="1" flipV="1">
            <a:off x="1526218" y="2634337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6855D6A-8ECE-441F-8FC8-166AEAAF4F46}"/>
              </a:ext>
            </a:extLst>
          </p:cNvPr>
          <p:cNvSpPr/>
          <p:nvPr/>
        </p:nvSpPr>
        <p:spPr bwMode="auto">
          <a:xfrm rot="10800000">
            <a:off x="2207348" y="3241513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7" name="Graphic 16" descr="Wireless">
            <a:extLst>
              <a:ext uri="{FF2B5EF4-FFF2-40B4-BE49-F238E27FC236}">
                <a16:creationId xmlns:a16="http://schemas.microsoft.com/office/drawing/2014/main" id="{4CF5FF6C-7E43-4C40-8283-E6D8BCC850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640496">
            <a:off x="2186985" y="2815540"/>
            <a:ext cx="425645" cy="42564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A44F652-B3B4-4AAE-A101-69A362AC2026}"/>
              </a:ext>
            </a:extLst>
          </p:cNvPr>
          <p:cNvSpPr/>
          <p:nvPr/>
        </p:nvSpPr>
        <p:spPr bwMode="auto">
          <a:xfrm>
            <a:off x="2083536" y="2259412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864628E-CB67-49E1-880F-2C244598218E}"/>
              </a:ext>
            </a:extLst>
          </p:cNvPr>
          <p:cNvSpPr txBox="1">
            <a:spLocks/>
          </p:cNvSpPr>
          <p:nvPr/>
        </p:nvSpPr>
        <p:spPr bwMode="auto">
          <a:xfrm>
            <a:off x="3786183" y="2219786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6501F2-349F-4284-A663-FBCC12364DB8}"/>
              </a:ext>
            </a:extLst>
          </p:cNvPr>
          <p:cNvCxnSpPr>
            <a:cxnSpLocks/>
          </p:cNvCxnSpPr>
          <p:nvPr/>
        </p:nvCxnSpPr>
        <p:spPr bwMode="auto">
          <a:xfrm>
            <a:off x="4354881" y="2840948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DACD01C-133D-49F9-8332-DF35920C4326}"/>
              </a:ext>
            </a:extLst>
          </p:cNvPr>
          <p:cNvCxnSpPr>
            <a:cxnSpLocks/>
          </p:cNvCxnSpPr>
          <p:nvPr/>
        </p:nvCxnSpPr>
        <p:spPr bwMode="auto">
          <a:xfrm>
            <a:off x="5042959" y="2851563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C625A9B-9B75-4A7A-AAA9-560A3E2C1676}"/>
              </a:ext>
            </a:extLst>
          </p:cNvPr>
          <p:cNvSpPr txBox="1">
            <a:spLocks/>
          </p:cNvSpPr>
          <p:nvPr/>
        </p:nvSpPr>
        <p:spPr bwMode="auto">
          <a:xfrm>
            <a:off x="4611894" y="222880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7C780FE-BAEC-4767-9F7B-4ADCCEB83B84}"/>
              </a:ext>
            </a:extLst>
          </p:cNvPr>
          <p:cNvCxnSpPr>
            <a:cxnSpLocks/>
          </p:cNvCxnSpPr>
          <p:nvPr/>
        </p:nvCxnSpPr>
        <p:spPr bwMode="auto">
          <a:xfrm>
            <a:off x="6163564" y="284996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62A9D3D-1384-4594-84A4-DF355458D0CF}"/>
              </a:ext>
            </a:extLst>
          </p:cNvPr>
          <p:cNvSpPr txBox="1">
            <a:spLocks/>
          </p:cNvSpPr>
          <p:nvPr/>
        </p:nvSpPr>
        <p:spPr bwMode="auto">
          <a:xfrm>
            <a:off x="5594865" y="2211338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162AA0-450A-49D3-9C8D-27183455E8BB}"/>
              </a:ext>
            </a:extLst>
          </p:cNvPr>
          <p:cNvSpPr/>
          <p:nvPr/>
        </p:nvSpPr>
        <p:spPr bwMode="auto">
          <a:xfrm>
            <a:off x="6432593" y="2760486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13A856-5742-4235-B0C1-1361CA8ED90A}"/>
              </a:ext>
            </a:extLst>
          </p:cNvPr>
          <p:cNvSpPr/>
          <p:nvPr/>
        </p:nvSpPr>
        <p:spPr bwMode="auto">
          <a:xfrm>
            <a:off x="7392633" y="2756239"/>
            <a:ext cx="340573" cy="64459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DEE8D60-3B82-4858-9CAE-C22B717E02E1}"/>
              </a:ext>
            </a:extLst>
          </p:cNvPr>
          <p:cNvSpPr txBox="1">
            <a:spLocks/>
          </p:cNvSpPr>
          <p:nvPr/>
        </p:nvSpPr>
        <p:spPr bwMode="auto">
          <a:xfrm>
            <a:off x="6519479" y="2855922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1" kern="0" dirty="0"/>
              <a:t>…</a:t>
            </a:r>
            <a:endParaRPr lang="en-US" sz="1050" b="1" kern="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2A69ACA-F438-4393-930C-EEA119B8D1EE}"/>
              </a:ext>
            </a:extLst>
          </p:cNvPr>
          <p:cNvCxnSpPr>
            <a:cxnSpLocks/>
          </p:cNvCxnSpPr>
          <p:nvPr/>
        </p:nvCxnSpPr>
        <p:spPr bwMode="auto">
          <a:xfrm>
            <a:off x="7992364" y="2840948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11CD7E64-5DC9-4CFB-BDC3-B99A4A201880}"/>
              </a:ext>
            </a:extLst>
          </p:cNvPr>
          <p:cNvSpPr txBox="1">
            <a:spLocks/>
          </p:cNvSpPr>
          <p:nvPr/>
        </p:nvSpPr>
        <p:spPr bwMode="auto">
          <a:xfrm>
            <a:off x="7423665" y="216786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 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transmitted</a:t>
            </a:r>
            <a:endParaRPr lang="en-US" sz="1000" kern="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CCF1812-BB10-46E4-AFD4-35169E2BE4B5}"/>
              </a:ext>
            </a:extLst>
          </p:cNvPr>
          <p:cNvCxnSpPr>
            <a:cxnSpLocks/>
          </p:cNvCxnSpPr>
          <p:nvPr/>
        </p:nvCxnSpPr>
        <p:spPr bwMode="auto">
          <a:xfrm>
            <a:off x="3786183" y="3405078"/>
            <a:ext cx="48244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1098CF7-4EDC-413D-A34A-168E5559A19C}"/>
              </a:ext>
            </a:extLst>
          </p:cNvPr>
          <p:cNvSpPr txBox="1">
            <a:spLocks/>
          </p:cNvSpPr>
          <p:nvPr/>
        </p:nvSpPr>
        <p:spPr bwMode="auto">
          <a:xfrm>
            <a:off x="8375499" y="3396530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6B7C00D-104F-4C8D-A35F-8E3486556D77}"/>
              </a:ext>
            </a:extLst>
          </p:cNvPr>
          <p:cNvSpPr/>
          <p:nvPr/>
        </p:nvSpPr>
        <p:spPr bwMode="auto">
          <a:xfrm>
            <a:off x="578461" y="3217077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103A0DC-B6E1-4E66-8C12-4099824621BD}"/>
              </a:ext>
            </a:extLst>
          </p:cNvPr>
          <p:cNvCxnSpPr>
            <a:cxnSpLocks/>
          </p:cNvCxnSpPr>
          <p:nvPr/>
        </p:nvCxnSpPr>
        <p:spPr bwMode="auto">
          <a:xfrm>
            <a:off x="542903" y="4821468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EDE10169-72AE-4246-ADA1-E04C9B53D834}"/>
              </a:ext>
            </a:extLst>
          </p:cNvPr>
          <p:cNvSpPr/>
          <p:nvPr/>
        </p:nvSpPr>
        <p:spPr bwMode="auto">
          <a:xfrm>
            <a:off x="619102" y="5153791"/>
            <a:ext cx="681161" cy="1946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C7B72A0-72C8-4DF2-AE08-A32E375BE474}"/>
              </a:ext>
            </a:extLst>
          </p:cNvPr>
          <p:cNvSpPr/>
          <p:nvPr/>
        </p:nvSpPr>
        <p:spPr bwMode="auto">
          <a:xfrm>
            <a:off x="619103" y="5408097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B329C00-1FDB-4B11-81D6-D2B09096880A}"/>
              </a:ext>
            </a:extLst>
          </p:cNvPr>
          <p:cNvCxnSpPr>
            <a:cxnSpLocks/>
          </p:cNvCxnSpPr>
          <p:nvPr/>
        </p:nvCxnSpPr>
        <p:spPr bwMode="auto">
          <a:xfrm>
            <a:off x="959682" y="4677778"/>
            <a:ext cx="0" cy="3681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E15764F7-2795-4D30-B961-E3917FFE8920}"/>
              </a:ext>
            </a:extLst>
          </p:cNvPr>
          <p:cNvSpPr txBox="1">
            <a:spLocks/>
          </p:cNvSpPr>
          <p:nvPr/>
        </p:nvSpPr>
        <p:spPr bwMode="auto">
          <a:xfrm>
            <a:off x="500163" y="4260663"/>
            <a:ext cx="16002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 traffic enqueued</a:t>
            </a:r>
            <a:endParaRPr lang="en-US" sz="1000" kern="0" dirty="0"/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E0479DDC-F0CE-4F8B-978C-6BE63FFCEC0C}"/>
              </a:ext>
            </a:extLst>
          </p:cNvPr>
          <p:cNvSpPr txBox="1">
            <a:spLocks/>
          </p:cNvSpPr>
          <p:nvPr/>
        </p:nvSpPr>
        <p:spPr bwMode="auto">
          <a:xfrm>
            <a:off x="1990703" y="4953831"/>
            <a:ext cx="21336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Ongoing PPDU transmission</a:t>
            </a:r>
            <a:endParaRPr lang="en-US" sz="1000" kern="0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459A19D-7161-43AC-BEDC-B176531AABDE}"/>
              </a:ext>
            </a:extLst>
          </p:cNvPr>
          <p:cNvCxnSpPr>
            <a:cxnSpLocks/>
          </p:cNvCxnSpPr>
          <p:nvPr/>
        </p:nvCxnSpPr>
        <p:spPr bwMode="auto">
          <a:xfrm>
            <a:off x="1381103" y="4821468"/>
            <a:ext cx="0" cy="103590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89621F00-0E8F-423A-A411-FA7C9E37C559}"/>
              </a:ext>
            </a:extLst>
          </p:cNvPr>
          <p:cNvCxnSpPr>
            <a:cxnSpLocks/>
            <a:stCxn id="63" idx="2"/>
          </p:cNvCxnSpPr>
          <p:nvPr/>
        </p:nvCxnSpPr>
        <p:spPr bwMode="auto">
          <a:xfrm rot="5400000" flipH="1" flipV="1">
            <a:off x="1571501" y="5083308"/>
            <a:ext cx="170182" cy="1384536"/>
          </a:xfrm>
          <a:prstGeom prst="bentConnector4">
            <a:avLst>
              <a:gd name="adj1" fmla="val -134327"/>
              <a:gd name="adj2" fmla="val 99783"/>
            </a:avLst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/>
          </a:ln>
        </p:spPr>
      </p:cxn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938D182C-41BB-4BDC-BBB4-2BF9001A8429}"/>
              </a:ext>
            </a:extLst>
          </p:cNvPr>
          <p:cNvSpPr/>
          <p:nvPr/>
        </p:nvSpPr>
        <p:spPr bwMode="auto">
          <a:xfrm rot="10800000">
            <a:off x="2252631" y="5690484"/>
            <a:ext cx="192460" cy="155016"/>
          </a:xfrm>
          <a:prstGeom prst="triangl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48" name="Graphic 47" descr="Wireless">
            <a:extLst>
              <a:ext uri="{FF2B5EF4-FFF2-40B4-BE49-F238E27FC236}">
                <a16:creationId xmlns:a16="http://schemas.microsoft.com/office/drawing/2014/main" id="{21D52BCC-5B2B-4226-B794-15EC8286E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640496">
            <a:off x="2232268" y="5264511"/>
            <a:ext cx="425645" cy="425645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D9B0B12D-7C26-4C71-9BD7-8FB7E7476A84}"/>
              </a:ext>
            </a:extLst>
          </p:cNvPr>
          <p:cNvSpPr/>
          <p:nvPr/>
        </p:nvSpPr>
        <p:spPr bwMode="auto">
          <a:xfrm>
            <a:off x="2128819" y="4708383"/>
            <a:ext cx="1702647" cy="22550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PPDU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FE9F76A2-1945-4978-9D41-C0A69645AC4D}"/>
              </a:ext>
            </a:extLst>
          </p:cNvPr>
          <p:cNvSpPr txBox="1">
            <a:spLocks/>
          </p:cNvSpPr>
          <p:nvPr/>
        </p:nvSpPr>
        <p:spPr bwMode="auto">
          <a:xfrm>
            <a:off x="4666676" y="437298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start</a:t>
            </a:r>
            <a:endParaRPr lang="en-US" sz="1000" kern="0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912DFEA-A039-40FF-B789-4800C1173C0A}"/>
              </a:ext>
            </a:extLst>
          </p:cNvPr>
          <p:cNvCxnSpPr>
            <a:cxnSpLocks/>
          </p:cNvCxnSpPr>
          <p:nvPr/>
        </p:nvCxnSpPr>
        <p:spPr bwMode="auto">
          <a:xfrm>
            <a:off x="5235374" y="4994149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4D87354-2E4D-4265-B82C-C1DBF3339D85}"/>
              </a:ext>
            </a:extLst>
          </p:cNvPr>
          <p:cNvCxnSpPr>
            <a:cxnSpLocks/>
          </p:cNvCxnSpPr>
          <p:nvPr/>
        </p:nvCxnSpPr>
        <p:spPr bwMode="auto">
          <a:xfrm>
            <a:off x="5923452" y="5004764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886499BF-492E-43B3-A551-BF3049D31364}"/>
              </a:ext>
            </a:extLst>
          </p:cNvPr>
          <p:cNvSpPr txBox="1">
            <a:spLocks/>
          </p:cNvSpPr>
          <p:nvPr/>
        </p:nvSpPr>
        <p:spPr bwMode="auto">
          <a:xfrm>
            <a:off x="5492387" y="4382008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enqueued</a:t>
            </a:r>
            <a:endParaRPr lang="en-US" sz="1000" kern="0" dirty="0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0EAC761-D6A7-4852-8435-2045F40F9BA5}"/>
              </a:ext>
            </a:extLst>
          </p:cNvPr>
          <p:cNvCxnSpPr>
            <a:cxnSpLocks/>
          </p:cNvCxnSpPr>
          <p:nvPr/>
        </p:nvCxnSpPr>
        <p:spPr bwMode="auto">
          <a:xfrm>
            <a:off x="7044057" y="5003170"/>
            <a:ext cx="0" cy="5555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5BE5A433-DD98-4BB5-AA12-BD7769B7B314}"/>
              </a:ext>
            </a:extLst>
          </p:cNvPr>
          <p:cNvSpPr txBox="1">
            <a:spLocks/>
          </p:cNvSpPr>
          <p:nvPr/>
        </p:nvSpPr>
        <p:spPr bwMode="auto">
          <a:xfrm>
            <a:off x="6475358" y="4364539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PPDU transmission end</a:t>
            </a:r>
            <a:endParaRPr lang="en-US" sz="1000" kern="0" dirty="0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CEC18B3-68E1-40C3-A74D-8FA99B42D352}"/>
              </a:ext>
            </a:extLst>
          </p:cNvPr>
          <p:cNvCxnSpPr>
            <a:cxnSpLocks/>
            <a:stCxn id="60" idx="0"/>
          </p:cNvCxnSpPr>
          <p:nvPr/>
        </p:nvCxnSpPr>
        <p:spPr bwMode="auto">
          <a:xfrm flipV="1">
            <a:off x="6492151" y="5520693"/>
            <a:ext cx="0" cy="347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</p:spPr>
      </p:cxn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F20BD8F3-9CCB-4DDD-84AF-D8390C553F66}"/>
              </a:ext>
            </a:extLst>
          </p:cNvPr>
          <p:cNvSpPr txBox="1">
            <a:spLocks/>
          </p:cNvSpPr>
          <p:nvPr/>
        </p:nvSpPr>
        <p:spPr bwMode="auto">
          <a:xfrm>
            <a:off x="5923452" y="586807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Real time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Traffic </a:t>
            </a:r>
          </a:p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transmitted</a:t>
            </a:r>
            <a:endParaRPr lang="en-US" sz="1000" kern="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5160B06-1AAE-4CEB-AD2B-7DF00C9810E1}"/>
              </a:ext>
            </a:extLst>
          </p:cNvPr>
          <p:cNvCxnSpPr>
            <a:cxnSpLocks/>
          </p:cNvCxnSpPr>
          <p:nvPr/>
        </p:nvCxnSpPr>
        <p:spPr bwMode="auto">
          <a:xfrm>
            <a:off x="4666676" y="5558279"/>
            <a:ext cx="296156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62" name="Content Placeholder 2">
            <a:extLst>
              <a:ext uri="{FF2B5EF4-FFF2-40B4-BE49-F238E27FC236}">
                <a16:creationId xmlns:a16="http://schemas.microsoft.com/office/drawing/2014/main" id="{70C26DCD-EDAE-42F3-A226-2B00B6D16893}"/>
              </a:ext>
            </a:extLst>
          </p:cNvPr>
          <p:cNvSpPr txBox="1">
            <a:spLocks/>
          </p:cNvSpPr>
          <p:nvPr/>
        </p:nvSpPr>
        <p:spPr bwMode="auto">
          <a:xfrm>
            <a:off x="7173060" y="5549560"/>
            <a:ext cx="73154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time</a:t>
            </a:r>
            <a:endParaRPr lang="en-US" sz="1000" kern="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81C43A1-D251-44F5-9216-26ECEA4A2FF8}"/>
              </a:ext>
            </a:extLst>
          </p:cNvPr>
          <p:cNvSpPr/>
          <p:nvPr/>
        </p:nvSpPr>
        <p:spPr bwMode="auto">
          <a:xfrm>
            <a:off x="623744" y="5666048"/>
            <a:ext cx="681160" cy="1946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97BE9C2-EC37-4A22-AB90-92B29BAA1441}"/>
              </a:ext>
            </a:extLst>
          </p:cNvPr>
          <p:cNvSpPr/>
          <p:nvPr/>
        </p:nvSpPr>
        <p:spPr bwMode="auto">
          <a:xfrm>
            <a:off x="2648932" y="4517537"/>
            <a:ext cx="980959" cy="19020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8B7B468B-6F02-431E-8E07-A1A8935BDD3A}"/>
              </a:ext>
            </a:extLst>
          </p:cNvPr>
          <p:cNvSpPr txBox="1">
            <a:spLocks/>
          </p:cNvSpPr>
          <p:nvPr/>
        </p:nvSpPr>
        <p:spPr bwMode="auto">
          <a:xfrm>
            <a:off x="2153843" y="4055022"/>
            <a:ext cx="38804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b="1" kern="0" dirty="0"/>
              <a:t>Real time traffic piggybacked on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b="1" kern="0" dirty="0"/>
              <a:t> ongoing transmission</a:t>
            </a:r>
            <a:endParaRPr lang="en-US" sz="1000" b="1" kern="0" dirty="0"/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1A37DF41-AB3D-4EBB-A374-A0109DE6F23B}"/>
              </a:ext>
            </a:extLst>
          </p:cNvPr>
          <p:cNvCxnSpPr/>
          <p:nvPr/>
        </p:nvCxnSpPr>
        <p:spPr bwMode="auto">
          <a:xfrm>
            <a:off x="5923452" y="5747341"/>
            <a:ext cx="5686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EE692C5D-B133-4A19-B235-9636E9ED9E60}"/>
              </a:ext>
            </a:extLst>
          </p:cNvPr>
          <p:cNvSpPr txBox="1">
            <a:spLocks/>
          </p:cNvSpPr>
          <p:nvPr/>
        </p:nvSpPr>
        <p:spPr bwMode="auto">
          <a:xfrm>
            <a:off x="5751314" y="5503531"/>
            <a:ext cx="853048" cy="206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sp>
        <p:nvSpPr>
          <p:cNvPr id="73" name="Content Placeholder 2">
            <a:extLst>
              <a:ext uri="{FF2B5EF4-FFF2-40B4-BE49-F238E27FC236}">
                <a16:creationId xmlns:a16="http://schemas.microsoft.com/office/drawing/2014/main" id="{AA7F01FF-C471-43D0-8C78-05ABA8B29C82}"/>
              </a:ext>
            </a:extLst>
          </p:cNvPr>
          <p:cNvSpPr txBox="1">
            <a:spLocks/>
          </p:cNvSpPr>
          <p:nvPr/>
        </p:nvSpPr>
        <p:spPr bwMode="auto">
          <a:xfrm>
            <a:off x="6010773" y="3827717"/>
            <a:ext cx="113739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latency</a:t>
            </a:r>
            <a:endParaRPr lang="en-US" sz="1000" kern="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1208847-B49F-4FEE-ABDD-5FD3BA3EFC1E}"/>
              </a:ext>
            </a:extLst>
          </p:cNvPr>
          <p:cNvCxnSpPr>
            <a:cxnSpLocks/>
          </p:cNvCxnSpPr>
          <p:nvPr/>
        </p:nvCxnSpPr>
        <p:spPr bwMode="auto">
          <a:xfrm>
            <a:off x="5026167" y="3858387"/>
            <a:ext cx="296619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ysDot"/>
            <a:round/>
            <a:headEnd type="triangle"/>
            <a:tailEnd type="triangle"/>
          </a:ln>
        </p:spPr>
      </p:cxnSp>
      <p:sp>
        <p:nvSpPr>
          <p:cNvPr id="79" name="Footer Placeholder 4">
            <a:extLst>
              <a:ext uri="{FF2B5EF4-FFF2-40B4-BE49-F238E27FC236}">
                <a16:creationId xmlns:a16="http://schemas.microsoft.com/office/drawing/2014/main" id="{931435F7-0092-41A2-8E58-E60BE9049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D2B0FA20-9B8C-4EE5-92B7-5B6298621F57}"/>
              </a:ext>
            </a:extLst>
          </p:cNvPr>
          <p:cNvSpPr txBox="1">
            <a:spLocks/>
          </p:cNvSpPr>
          <p:nvPr/>
        </p:nvSpPr>
        <p:spPr bwMode="auto">
          <a:xfrm>
            <a:off x="6167087" y="3364379"/>
            <a:ext cx="1887266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kern="0" dirty="0"/>
              <a:t>Medium access by other devices + back-off</a:t>
            </a:r>
            <a:endParaRPr lang="en-US" sz="1000" kern="0" dirty="0"/>
          </a:p>
        </p:txBody>
      </p:sp>
    </p:spTree>
    <p:extLst>
      <p:ext uri="{BB962C8B-B14F-4D97-AF65-F5344CB8AC3E}">
        <p14:creationId xmlns:p14="http://schemas.microsoft.com/office/powerpoint/2010/main" val="32239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E889B71-F9FB-495B-AE11-8A8EE1D3C6BC}"/>
              </a:ext>
            </a:extLst>
          </p:cNvPr>
          <p:cNvSpPr/>
          <p:nvPr/>
        </p:nvSpPr>
        <p:spPr bwMode="auto">
          <a:xfrm>
            <a:off x="5326341" y="4596378"/>
            <a:ext cx="838262" cy="1557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147800-7B31-436B-9C92-909D56B54649}"/>
              </a:ext>
            </a:extLst>
          </p:cNvPr>
          <p:cNvSpPr/>
          <p:nvPr/>
        </p:nvSpPr>
        <p:spPr bwMode="auto">
          <a:xfrm>
            <a:off x="5326320" y="5034326"/>
            <a:ext cx="838262" cy="803034"/>
          </a:xfrm>
          <a:prstGeom prst="rect">
            <a:avLst/>
          </a:prstGeom>
          <a:solidFill>
            <a:srgbClr val="FEE7E2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 (cont’d)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93D38B-B4D9-49C3-8935-07955D53C1E2}"/>
              </a:ext>
            </a:extLst>
          </p:cNvPr>
          <p:cNvSpPr/>
          <p:nvPr/>
        </p:nvSpPr>
        <p:spPr>
          <a:xfrm>
            <a:off x="533400" y="1371600"/>
            <a:ext cx="8305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RTA traffic allowed to be immediately piggybacked to ongoing transmission. The RTA traffics </a:t>
            </a:r>
            <a:r>
              <a:rPr lang="en-US" sz="1600" b="1" dirty="0"/>
              <a:t>may come after the transmission begins.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A </a:t>
            </a:r>
            <a:r>
              <a:rPr lang="en-US" sz="1600" dirty="0">
                <a:solidFill>
                  <a:srgbClr val="000000"/>
                </a:solidFill>
              </a:rPr>
              <a:t>dedicated</a:t>
            </a:r>
            <a:r>
              <a:rPr lang="en-US" sz="1600" dirty="0"/>
              <a:t> new type of the RUs (specially reserved for latency sensitive transmission) spared for possible immediate transmission.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STF, LTF, and reduced PHY header can be transmitted in the middle of transmission. </a:t>
            </a:r>
          </a:p>
          <a:p>
            <a:pPr marL="28575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To reserve the channel from being “stolen” by OBSS STAs, methods can be considered, e.g., reservation by AP/other non-LL STAs or via the help of MAP. 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C6A4B5E-411D-4768-8859-01252E5618B0}"/>
              </a:ext>
            </a:extLst>
          </p:cNvPr>
          <p:cNvCxnSpPr>
            <a:cxnSpLocks/>
          </p:cNvCxnSpPr>
          <p:nvPr/>
        </p:nvCxnSpPr>
        <p:spPr bwMode="auto">
          <a:xfrm>
            <a:off x="2430804" y="4376879"/>
            <a:ext cx="0" cy="1902849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BFA7BEE-F9F6-494A-8F92-D80EBB2DCD22}"/>
              </a:ext>
            </a:extLst>
          </p:cNvPr>
          <p:cNvSpPr/>
          <p:nvPr/>
        </p:nvSpPr>
        <p:spPr bwMode="auto">
          <a:xfrm>
            <a:off x="2659382" y="4608889"/>
            <a:ext cx="2666959" cy="1557397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E975230-2FA1-4B41-820D-E274CACBEF18}"/>
              </a:ext>
            </a:extLst>
          </p:cNvPr>
          <p:cNvSpPr/>
          <p:nvPr/>
        </p:nvSpPr>
        <p:spPr bwMode="auto">
          <a:xfrm>
            <a:off x="2659404" y="4389246"/>
            <a:ext cx="3505200" cy="219643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STF + LTF</a:t>
            </a:r>
          </a:p>
        </p:txBody>
      </p:sp>
      <p:sp>
        <p:nvSpPr>
          <p:cNvPr id="77" name="Content Placeholder 2">
            <a:extLst>
              <a:ext uri="{FF2B5EF4-FFF2-40B4-BE49-F238E27FC236}">
                <a16:creationId xmlns:a16="http://schemas.microsoft.com/office/drawing/2014/main" id="{383CD6FD-4DE3-43F2-961F-B105EAF0A678}"/>
              </a:ext>
            </a:extLst>
          </p:cNvPr>
          <p:cNvSpPr txBox="1">
            <a:spLocks/>
          </p:cNvSpPr>
          <p:nvPr/>
        </p:nvSpPr>
        <p:spPr bwMode="auto">
          <a:xfrm>
            <a:off x="2639477" y="3432707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587F8467-0BC0-435E-B977-C163FBA3D729}"/>
              </a:ext>
            </a:extLst>
          </p:cNvPr>
          <p:cNvSpPr txBox="1">
            <a:spLocks/>
          </p:cNvSpPr>
          <p:nvPr/>
        </p:nvSpPr>
        <p:spPr bwMode="auto">
          <a:xfrm>
            <a:off x="5257800" y="3260833"/>
            <a:ext cx="2587985" cy="409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Dedicated RUs reserved for possible 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Immediate transmission</a:t>
            </a:r>
            <a:endParaRPr lang="en-US" sz="800" kern="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5C3E76B-4792-414F-B884-B0F4FBDFA71F}"/>
              </a:ext>
            </a:extLst>
          </p:cNvPr>
          <p:cNvSpPr/>
          <p:nvPr/>
        </p:nvSpPr>
        <p:spPr bwMode="auto">
          <a:xfrm>
            <a:off x="5326362" y="4988166"/>
            <a:ext cx="838241" cy="104242"/>
          </a:xfrm>
          <a:prstGeom prst="rect">
            <a:avLst/>
          </a:prstGeom>
          <a:pattFill prst="ltUpDiag">
            <a:fgClr>
              <a:srgbClr val="FF33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89A0780-BA3C-4283-8E85-BA2E8A47A1A2}"/>
              </a:ext>
            </a:extLst>
          </p:cNvPr>
          <p:cNvSpPr/>
          <p:nvPr/>
        </p:nvSpPr>
        <p:spPr bwMode="auto">
          <a:xfrm>
            <a:off x="2659423" y="3662461"/>
            <a:ext cx="2666963" cy="370336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AC0C2B4-E892-46A9-A7AA-873D37A3A560}"/>
              </a:ext>
            </a:extLst>
          </p:cNvPr>
          <p:cNvSpPr/>
          <p:nvPr/>
        </p:nvSpPr>
        <p:spPr bwMode="auto">
          <a:xfrm>
            <a:off x="5326386" y="3662459"/>
            <a:ext cx="852677" cy="371345"/>
          </a:xfrm>
          <a:prstGeom prst="rect">
            <a:avLst/>
          </a:prstGeom>
          <a:pattFill prst="pct60">
            <a:fgClr>
              <a:srgbClr val="FF00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Content Placeholder 2">
            <a:extLst>
              <a:ext uri="{FF2B5EF4-FFF2-40B4-BE49-F238E27FC236}">
                <a16:creationId xmlns:a16="http://schemas.microsoft.com/office/drawing/2014/main" id="{05F30660-9700-4AAC-B72A-88B8C4AE00CF}"/>
              </a:ext>
            </a:extLst>
          </p:cNvPr>
          <p:cNvSpPr txBox="1">
            <a:spLocks/>
          </p:cNvSpPr>
          <p:nvPr/>
        </p:nvSpPr>
        <p:spPr bwMode="auto">
          <a:xfrm>
            <a:off x="5407475" y="5254160"/>
            <a:ext cx="1137024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Real time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 traffics</a:t>
            </a:r>
            <a:endParaRPr lang="en-US" sz="800" kern="0" dirty="0"/>
          </a:p>
        </p:txBody>
      </p:sp>
      <p:sp>
        <p:nvSpPr>
          <p:cNvPr id="86" name="Content Placeholder 2">
            <a:extLst>
              <a:ext uri="{FF2B5EF4-FFF2-40B4-BE49-F238E27FC236}">
                <a16:creationId xmlns:a16="http://schemas.microsoft.com/office/drawing/2014/main" id="{B37CACAB-493C-41A4-B736-6E25D37D2E37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1977801" y="5040059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88" name="Content Placeholder 2">
            <a:extLst>
              <a:ext uri="{FF2B5EF4-FFF2-40B4-BE49-F238E27FC236}">
                <a16:creationId xmlns:a16="http://schemas.microsoft.com/office/drawing/2014/main" id="{62F9ADD4-F23B-4BA0-96FC-3ED064E60CFE}"/>
              </a:ext>
            </a:extLst>
          </p:cNvPr>
          <p:cNvSpPr txBox="1">
            <a:spLocks/>
          </p:cNvSpPr>
          <p:nvPr/>
        </p:nvSpPr>
        <p:spPr bwMode="auto">
          <a:xfrm>
            <a:off x="4242978" y="4065853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sp>
        <p:nvSpPr>
          <p:cNvPr id="89" name="Footer Placeholder 4">
            <a:extLst>
              <a:ext uri="{FF2B5EF4-FFF2-40B4-BE49-F238E27FC236}">
                <a16:creationId xmlns:a16="http://schemas.microsoft.com/office/drawing/2014/main" id="{3A4B2510-D147-40B3-A041-5CAEB0023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AA18BE1-5E70-42AB-8058-01BAFBE22CCC}"/>
              </a:ext>
            </a:extLst>
          </p:cNvPr>
          <p:cNvCxnSpPr>
            <a:cxnSpLocks/>
          </p:cNvCxnSpPr>
          <p:nvPr/>
        </p:nvCxnSpPr>
        <p:spPr bwMode="auto">
          <a:xfrm>
            <a:off x="2456508" y="4082703"/>
            <a:ext cx="3988104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B77F033-8632-42DD-BB5A-31B1EAE27BEF}"/>
              </a:ext>
            </a:extLst>
          </p:cNvPr>
          <p:cNvSpPr/>
          <p:nvPr/>
        </p:nvSpPr>
        <p:spPr bwMode="auto">
          <a:xfrm>
            <a:off x="2659382" y="4608890"/>
            <a:ext cx="2666959" cy="15573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4" name="Content Placeholder 2">
            <a:extLst>
              <a:ext uri="{FF2B5EF4-FFF2-40B4-BE49-F238E27FC236}">
                <a16:creationId xmlns:a16="http://schemas.microsoft.com/office/drawing/2014/main" id="{F035BC96-0994-45B7-B23B-79A61157B90D}"/>
              </a:ext>
            </a:extLst>
          </p:cNvPr>
          <p:cNvSpPr txBox="1">
            <a:spLocks/>
          </p:cNvSpPr>
          <p:nvPr/>
        </p:nvSpPr>
        <p:spPr bwMode="auto">
          <a:xfrm>
            <a:off x="3189015" y="5197400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</p:spTree>
    <p:extLst>
      <p:ext uri="{BB962C8B-B14F-4D97-AF65-F5344CB8AC3E}">
        <p14:creationId xmlns:p14="http://schemas.microsoft.com/office/powerpoint/2010/main" val="314144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2314F77A-B6DA-4934-8F9D-CBEFE03F6ED0}"/>
              </a:ext>
            </a:extLst>
          </p:cNvPr>
          <p:cNvSpPr/>
          <p:nvPr/>
        </p:nvSpPr>
        <p:spPr bwMode="auto">
          <a:xfrm>
            <a:off x="7654549" y="4588310"/>
            <a:ext cx="785774" cy="15312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585B41F-FE44-4C08-8258-D4D1DCC86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62000" y="444371"/>
            <a:ext cx="10361084" cy="1065213"/>
          </a:xfrm>
        </p:spPr>
        <p:txBody>
          <a:bodyPr/>
          <a:lstStyle/>
          <a:p>
            <a:r>
              <a:rPr lang="en-US" sz="2400" dirty="0"/>
              <a:t>Proposed solution (cont’d)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AA4DFF2-7504-4278-8D4E-D3302A98A390}"/>
              </a:ext>
            </a:extLst>
          </p:cNvPr>
          <p:cNvSpPr/>
          <p:nvPr/>
        </p:nvSpPr>
        <p:spPr>
          <a:xfrm>
            <a:off x="535925" y="1245625"/>
            <a:ext cx="428934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Before 11bn: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Resource unit not belonging to anyone.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Occupiable after frequency domain back-off.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When the RTA traffics enqueue after transmission, it cannot transmit anymore.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Transmission over RU should align with regular transmission.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dirty="0"/>
              <a:t>In this proposal: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Newly introducing a special type of RU specially </a:t>
            </a:r>
            <a:r>
              <a:rPr lang="en-US" sz="1600" dirty="0">
                <a:solidFill>
                  <a:srgbClr val="000000"/>
                </a:solidFill>
              </a:rPr>
              <a:t>dedicated</a:t>
            </a:r>
            <a:r>
              <a:rPr lang="en-US" sz="1600" dirty="0"/>
              <a:t> for latency sensitive traffics. 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Immediately occupiable and may not require back-off.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When the RTA traffics enqueue after the current transmission, it may still take a chance to transmit.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Transmission over new type of RUs possibly need not align with regular transmission. </a:t>
            </a:r>
          </a:p>
          <a:p>
            <a:pPr marL="285750" lvl="1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New type of RU can be available for both uplink and downlink. </a:t>
            </a:r>
          </a:p>
          <a:p>
            <a:pPr marL="0" lvl="1" algn="just">
              <a:spcBef>
                <a:spcPts val="0"/>
              </a:spcBef>
              <a:spcAft>
                <a:spcPts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78D577A-2BF1-48C5-826E-37C2324BE3B1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891291"/>
            <a:ext cx="0" cy="1726825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DA257432-BB24-499E-8E9F-BE730999A69D}"/>
              </a:ext>
            </a:extLst>
          </p:cNvPr>
          <p:cNvSpPr/>
          <p:nvPr/>
        </p:nvSpPr>
        <p:spPr bwMode="auto">
          <a:xfrm>
            <a:off x="5257805" y="2138809"/>
            <a:ext cx="3147924" cy="13548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4A5BD70-6F31-4BC5-B890-1F9892EDB30A}"/>
              </a:ext>
            </a:extLst>
          </p:cNvPr>
          <p:cNvSpPr/>
          <p:nvPr/>
        </p:nvSpPr>
        <p:spPr bwMode="auto">
          <a:xfrm>
            <a:off x="5257825" y="1946549"/>
            <a:ext cx="3147925" cy="215227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STF + LTF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42353B9C-43CF-4802-9055-26CB690AB762}"/>
              </a:ext>
            </a:extLst>
          </p:cNvPr>
          <p:cNvSpPr txBox="1">
            <a:spLocks/>
          </p:cNvSpPr>
          <p:nvPr/>
        </p:nvSpPr>
        <p:spPr bwMode="auto">
          <a:xfrm>
            <a:off x="5237854" y="1144562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BADB88E-D7F9-435C-9CE9-14F3A2754EB1}"/>
              </a:ext>
            </a:extLst>
          </p:cNvPr>
          <p:cNvSpPr/>
          <p:nvPr/>
        </p:nvSpPr>
        <p:spPr bwMode="auto">
          <a:xfrm>
            <a:off x="5257800" y="1374316"/>
            <a:ext cx="3147949" cy="303177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61B05B66-D59E-450F-A507-391AF2336944}"/>
              </a:ext>
            </a:extLst>
          </p:cNvPr>
          <p:cNvSpPr txBox="1">
            <a:spLocks/>
          </p:cNvSpPr>
          <p:nvPr/>
        </p:nvSpPr>
        <p:spPr bwMode="auto">
          <a:xfrm>
            <a:off x="6176531" y="2671511"/>
            <a:ext cx="1440585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876DCAC8-0D3D-4C4A-B1AA-65666BB1277A}"/>
              </a:ext>
            </a:extLst>
          </p:cNvPr>
          <p:cNvSpPr txBox="1">
            <a:spLocks/>
          </p:cNvSpPr>
          <p:nvPr/>
        </p:nvSpPr>
        <p:spPr bwMode="auto">
          <a:xfrm>
            <a:off x="6545539" y="1697194"/>
            <a:ext cx="1228892" cy="288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47C075F-BE89-4924-89B9-C042C971FB8F}"/>
              </a:ext>
            </a:extLst>
          </p:cNvPr>
          <p:cNvCxnSpPr>
            <a:cxnSpLocks/>
          </p:cNvCxnSpPr>
          <p:nvPr/>
        </p:nvCxnSpPr>
        <p:spPr bwMode="auto">
          <a:xfrm>
            <a:off x="5138563" y="4517201"/>
            <a:ext cx="0" cy="1726825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ECE68A3A-30FB-48AA-AD3F-B46F67FC586C}"/>
              </a:ext>
            </a:extLst>
          </p:cNvPr>
          <p:cNvSpPr/>
          <p:nvPr/>
        </p:nvSpPr>
        <p:spPr bwMode="auto">
          <a:xfrm>
            <a:off x="5290968" y="4588310"/>
            <a:ext cx="2362174" cy="15312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AE5E179-69FB-4C62-B7F8-6E41FD3CE9E6}"/>
              </a:ext>
            </a:extLst>
          </p:cNvPr>
          <p:cNvSpPr/>
          <p:nvPr/>
        </p:nvSpPr>
        <p:spPr bwMode="auto">
          <a:xfrm>
            <a:off x="5290989" y="4572460"/>
            <a:ext cx="3147916" cy="190165"/>
          </a:xfrm>
          <a:prstGeom prst="rect">
            <a:avLst/>
          </a:prstGeom>
          <a:pattFill prst="dk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800" b="1" dirty="0"/>
              <a:t>PHY header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D4E05231-0F84-46E8-AFC2-ADA83A74C243}"/>
              </a:ext>
            </a:extLst>
          </p:cNvPr>
          <p:cNvSpPr txBox="1">
            <a:spLocks/>
          </p:cNvSpPr>
          <p:nvPr/>
        </p:nvSpPr>
        <p:spPr bwMode="auto">
          <a:xfrm>
            <a:off x="5271017" y="3770472"/>
            <a:ext cx="259837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RUs assigned for regular transmission</a:t>
            </a:r>
            <a:endParaRPr lang="en-US" sz="800" kern="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1609F83-ED0D-4AC2-AF94-7E2F752F187A}"/>
              </a:ext>
            </a:extLst>
          </p:cNvPr>
          <p:cNvSpPr/>
          <p:nvPr/>
        </p:nvSpPr>
        <p:spPr bwMode="auto">
          <a:xfrm>
            <a:off x="7653138" y="4994203"/>
            <a:ext cx="785785" cy="81585"/>
          </a:xfrm>
          <a:prstGeom prst="rect">
            <a:avLst/>
          </a:prstGeom>
          <a:pattFill prst="ltUpDiag">
            <a:fgClr>
              <a:srgbClr val="FF33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CE7A026-AA36-4878-8887-9E9405440436}"/>
              </a:ext>
            </a:extLst>
          </p:cNvPr>
          <p:cNvSpPr/>
          <p:nvPr/>
        </p:nvSpPr>
        <p:spPr bwMode="auto">
          <a:xfrm>
            <a:off x="5290964" y="4000226"/>
            <a:ext cx="2362174" cy="303177"/>
          </a:xfrm>
          <a:prstGeom prst="rect">
            <a:avLst/>
          </a:prstGeom>
          <a:pattFill prst="pct70">
            <a:fgClr>
              <a:schemeClr val="bg1">
                <a:lumMod val="65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ABB6013-4380-4837-BAF5-2F465BC12101}"/>
              </a:ext>
            </a:extLst>
          </p:cNvPr>
          <p:cNvSpPr/>
          <p:nvPr/>
        </p:nvSpPr>
        <p:spPr bwMode="auto">
          <a:xfrm>
            <a:off x="7653138" y="4000225"/>
            <a:ext cx="785785" cy="303177"/>
          </a:xfrm>
          <a:prstGeom prst="rect">
            <a:avLst/>
          </a:prstGeom>
          <a:pattFill prst="pct60">
            <a:fgClr>
              <a:srgbClr val="FF0000"/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392355E6-402A-42CC-8B75-DCFEB583C7FF}"/>
              </a:ext>
            </a:extLst>
          </p:cNvPr>
          <p:cNvSpPr txBox="1">
            <a:spLocks/>
          </p:cNvSpPr>
          <p:nvPr/>
        </p:nvSpPr>
        <p:spPr bwMode="auto">
          <a:xfrm>
            <a:off x="5820601" y="5380614"/>
            <a:ext cx="1570800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Regular transmission</a:t>
            </a:r>
            <a:endParaRPr lang="en-US" sz="800" kern="0" dirty="0"/>
          </a:p>
        </p:txBody>
      </p:sp>
      <p:sp>
        <p:nvSpPr>
          <p:cNvPr id="62" name="Footer Placeholder 4">
            <a:extLst>
              <a:ext uri="{FF2B5EF4-FFF2-40B4-BE49-F238E27FC236}">
                <a16:creationId xmlns:a16="http://schemas.microsoft.com/office/drawing/2014/main" id="{72396D22-324A-4AF8-AD17-14257E4F1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25D18FED-BC62-4140-9B35-029065904E5F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4724575" y="2399180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64" name="Content Placeholder 2">
            <a:extLst>
              <a:ext uri="{FF2B5EF4-FFF2-40B4-BE49-F238E27FC236}">
                <a16:creationId xmlns:a16="http://schemas.microsoft.com/office/drawing/2014/main" id="{2B7AB219-94BC-459C-8240-0CAA9695CA2E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4729945" y="5090428"/>
            <a:ext cx="700271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Time</a:t>
            </a:r>
            <a:endParaRPr lang="en-US" sz="800" kern="0" dirty="0"/>
          </a:p>
        </p:txBody>
      </p: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06AD42A9-D4D6-4D79-9FC4-3BD5D7621291}"/>
              </a:ext>
            </a:extLst>
          </p:cNvPr>
          <p:cNvSpPr txBox="1">
            <a:spLocks/>
          </p:cNvSpPr>
          <p:nvPr/>
        </p:nvSpPr>
        <p:spPr bwMode="auto">
          <a:xfrm>
            <a:off x="7613049" y="3775295"/>
            <a:ext cx="1189738" cy="325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dirty="0">
                <a:solidFill>
                  <a:srgbClr val="000000"/>
                </a:solidFill>
              </a:rPr>
              <a:t>dedicated</a:t>
            </a:r>
            <a:r>
              <a:rPr lang="en-US" sz="1050" kern="0" dirty="0"/>
              <a:t> RU</a:t>
            </a:r>
            <a:endParaRPr lang="en-US" sz="800" kern="0" dirty="0"/>
          </a:p>
        </p:txBody>
      </p:sp>
      <p:sp>
        <p:nvSpPr>
          <p:cNvPr id="67" name="Content Placeholder 2">
            <a:extLst>
              <a:ext uri="{FF2B5EF4-FFF2-40B4-BE49-F238E27FC236}">
                <a16:creationId xmlns:a16="http://schemas.microsoft.com/office/drawing/2014/main" id="{0833C305-A38A-4D41-9D14-ABA81997F7F9}"/>
              </a:ext>
            </a:extLst>
          </p:cNvPr>
          <p:cNvSpPr txBox="1">
            <a:spLocks/>
          </p:cNvSpPr>
          <p:nvPr/>
        </p:nvSpPr>
        <p:spPr bwMode="auto">
          <a:xfrm>
            <a:off x="6606001" y="4326535"/>
            <a:ext cx="1228892" cy="288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frequency</a:t>
            </a:r>
            <a:endParaRPr lang="en-US" sz="800" kern="0" dirty="0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44843FF-351F-4536-8FE5-4EC2D258DCFE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752600"/>
            <a:ext cx="3538363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E524529D-C29E-420B-807A-6C1BE8E0C560}"/>
              </a:ext>
            </a:extLst>
          </p:cNvPr>
          <p:cNvCxnSpPr>
            <a:cxnSpLocks/>
          </p:cNvCxnSpPr>
          <p:nvPr/>
        </p:nvCxnSpPr>
        <p:spPr bwMode="auto">
          <a:xfrm>
            <a:off x="5138563" y="4419600"/>
            <a:ext cx="3538363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64AD82E-4F58-467B-A00C-DC6B88DC896A}"/>
              </a:ext>
            </a:extLst>
          </p:cNvPr>
          <p:cNvSpPr/>
          <p:nvPr/>
        </p:nvSpPr>
        <p:spPr bwMode="auto">
          <a:xfrm>
            <a:off x="7661736" y="5075788"/>
            <a:ext cx="777170" cy="599033"/>
          </a:xfrm>
          <a:prstGeom prst="rect">
            <a:avLst/>
          </a:prstGeom>
          <a:solidFill>
            <a:srgbClr val="FEE7E2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49B3A5ED-7C9A-4326-8394-F1F930651E0E}"/>
              </a:ext>
            </a:extLst>
          </p:cNvPr>
          <p:cNvSpPr txBox="1">
            <a:spLocks/>
          </p:cNvSpPr>
          <p:nvPr/>
        </p:nvSpPr>
        <p:spPr bwMode="auto">
          <a:xfrm>
            <a:off x="7726318" y="5211464"/>
            <a:ext cx="817607" cy="38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Real time</a:t>
            </a:r>
          </a:p>
          <a:p>
            <a:pPr marL="0" lvl="1" indent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050" kern="0" dirty="0"/>
              <a:t> traffics</a:t>
            </a:r>
            <a:endParaRPr lang="en-US" sz="800" kern="0" dirty="0"/>
          </a:p>
        </p:txBody>
      </p:sp>
    </p:spTree>
    <p:extLst>
      <p:ext uri="{BB962C8B-B14F-4D97-AF65-F5344CB8AC3E}">
        <p14:creationId xmlns:p14="http://schemas.microsoft.com/office/powerpoint/2010/main" val="354772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r>
              <a:rPr lang="en-US" sz="2800" dirty="0"/>
              <a:t>References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BC67F-598E-4839-BD40-56EA3A80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91200" y="6475413"/>
            <a:ext cx="2752725" cy="182880"/>
          </a:xfrm>
        </p:spPr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Yue Qi, Samsung Research America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007749-577F-40D2-A74E-C5021E4948B3}"/>
              </a:ext>
            </a:extLst>
          </p:cNvPr>
          <p:cNvSpPr txBox="1"/>
          <p:nvPr/>
        </p:nvSpPr>
        <p:spPr>
          <a:xfrm>
            <a:off x="533399" y="1447800"/>
            <a:ext cx="80772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/>
              <a:t>[1] Considerations on UHR PAR and KPIs, IEEE 802.11-22/1919</a:t>
            </a:r>
          </a:p>
          <a:p>
            <a:pPr algn="just"/>
            <a:r>
              <a:rPr lang="en-US" sz="1600" dirty="0"/>
              <a:t>[2]11-21-0670-00-00be-further-improve-latency-performance-in11be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[3]11-22-1880-01-0uhr-latency-and-reliability-enhancements-for-uhr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[4]11-23-0018-01-0uhr-low-latency-support-in-uhr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[5]11-23-1174-00-0uhr-txop-preemption-follow-up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[6]11-23-0092-00-0uhr-preemption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[7]11-23-1229-00-0uhr-preemption-for-low-latency-application-follow-up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[8]11-23-1953-00-00bn-two-dimensional-resource-allocation (UL OFDMA)</a:t>
            </a:r>
          </a:p>
          <a:p>
            <a:pPr algn="just"/>
            <a:r>
              <a:rPr lang="en-US" sz="1600" dirty="0">
                <a:sym typeface="Wingdings" panose="05000000000000000000" pitchFamily="2" charset="2"/>
              </a:rPr>
              <a:t>[9]11-23-1954-00-00bn-two-dimensional-a-ppdu (DL)</a:t>
            </a:r>
          </a:p>
        </p:txBody>
      </p:sp>
    </p:spTree>
    <p:extLst>
      <p:ext uri="{BB962C8B-B14F-4D97-AF65-F5344CB8AC3E}">
        <p14:creationId xmlns:p14="http://schemas.microsoft.com/office/powerpoint/2010/main" val="16063242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64397</TotalTime>
  <Words>1051</Words>
  <Application>Microsoft Office PowerPoint</Application>
  <PresentationFormat>On-screen Show (4:3)</PresentationFormat>
  <Paragraphs>198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Arial-BoldMT</vt:lpstr>
      <vt:lpstr>DengXian</vt:lpstr>
      <vt:lpstr>MS PGothic</vt:lpstr>
      <vt:lpstr>宋体</vt:lpstr>
      <vt:lpstr>宋体</vt:lpstr>
      <vt:lpstr>Arial</vt:lpstr>
      <vt:lpstr>Calibri</vt:lpstr>
      <vt:lpstr>Times New Roman</vt:lpstr>
      <vt:lpstr>Wingdings</vt:lpstr>
      <vt:lpstr>802-11-Submission</vt:lpstr>
      <vt:lpstr>Document</vt:lpstr>
      <vt:lpstr>Latency reduction for immediate real-time application traffic transmission</vt:lpstr>
      <vt:lpstr>Introduction</vt:lpstr>
      <vt:lpstr>Background</vt:lpstr>
      <vt:lpstr>Abstract</vt:lpstr>
      <vt:lpstr>RTA transmission request</vt:lpstr>
      <vt:lpstr>Proposed solution</vt:lpstr>
      <vt:lpstr>Proposed solution (cont’d)</vt:lpstr>
      <vt:lpstr>Proposed solution (cont’d)</vt:lpstr>
      <vt:lpstr>References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Sunshine Qi</cp:lastModifiedBy>
  <cp:revision>4598</cp:revision>
  <cp:lastPrinted>2014-11-04T15:04:00Z</cp:lastPrinted>
  <dcterms:created xsi:type="dcterms:W3CDTF">2007-04-17T18:10:00Z</dcterms:created>
  <dcterms:modified xsi:type="dcterms:W3CDTF">2024-04-10T13:37:07Z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