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720" r:id="rId2"/>
    <p:sldId id="704" r:id="rId3"/>
    <p:sldId id="698" r:id="rId4"/>
    <p:sldId id="725" r:id="rId5"/>
    <p:sldId id="706" r:id="rId6"/>
    <p:sldId id="705" r:id="rId7"/>
    <p:sldId id="708" r:id="rId8"/>
    <p:sldId id="709" r:id="rId9"/>
    <p:sldId id="689" r:id="rId10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5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Vishnu Vardhan Ratnam" initials="VVR" lastIdx="3" clrIdx="0">
    <p:extLst>
      <p:ext uri="{19B8F6BF-5375-455C-9EA6-DF929625EA0E}">
        <p15:presenceInfo xmlns:p15="http://schemas.microsoft.com/office/powerpoint/2012/main" userId="S-1-5-21-1569490900-2152479555-3239727262-587062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6F0A"/>
    <a:srgbClr val="FFFFFF"/>
    <a:srgbClr val="FF3300"/>
    <a:srgbClr val="FFE38B"/>
    <a:srgbClr val="FF6600"/>
    <a:srgbClr val="8BE1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691" autoAdjust="0"/>
    <p:restoredTop sz="95208" autoAdjust="0"/>
  </p:normalViewPr>
  <p:slideViewPr>
    <p:cSldViewPr>
      <p:cViewPr varScale="1">
        <p:scale>
          <a:sx n="93" d="100"/>
          <a:sy n="93" d="100"/>
        </p:scale>
        <p:origin x="1483" y="72"/>
      </p:cViewPr>
      <p:guideLst>
        <p:guide orient="horz" pos="2160"/>
        <p:guide pos="2853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>
        <p:scale>
          <a:sx n="100" d="100"/>
          <a:sy n="100" d="100"/>
        </p:scale>
        <p:origin x="2376" y="-2069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 eaLnBrk="0" hangingPunct="0">
              <a:defRPr sz="1400" b="1"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75FF9872-BB9C-4656-86EE-80A78B9C07AE}" type="datetime1">
              <a:rPr lang="en-US" smtClean="0"/>
              <a:t>4/9/2024</a:t>
            </a:fld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 eaLnBrk="0" hangingPunct="0">
              <a:defRPr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Vishnu Ratnam (SRA)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33E08E1E-6EC7-4C1A-A5A7-331760B4307E}" type="slidenum">
              <a:rPr lang="en-US" altLang="en-US"/>
              <a:t>‹#›</a:t>
            </a:fld>
            <a:endParaRPr lang="en-US" altLang="en-US"/>
          </a:p>
        </p:txBody>
      </p:sp>
      <p:sp>
        <p:nvSpPr>
          <p:cNvPr id="100357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358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035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 eaLnBrk="0" hangingPunct="0">
              <a:defRPr sz="1400" b="1"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802.11-xx/xxxxr0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 eaLnBrk="0" hangingPunct="0">
              <a:defRPr sz="1400" b="1"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0E993158-FF21-4BB0-B87F-C47A4E4BFBE2}" type="datetime1">
              <a:rPr lang="en-US" smtClean="0"/>
              <a:t>4/9/2024</a:t>
            </a:fld>
            <a:endParaRPr lang="en-US"/>
          </a:p>
        </p:txBody>
      </p:sp>
      <p:sp>
        <p:nvSpPr>
          <p:cNvPr id="573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3662" tIns="46038" rIns="93662" bIns="46038" numCol="1" anchor="t" anchorCtr="0" compatLnSpc="1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A4C469B6-0354-4D64-BCEB-6541BE9EF06F}" type="slidenum">
              <a:rPr lang="en-US" altLang="en-US"/>
              <a:t>‹#›</a:t>
            </a:fld>
            <a:endParaRPr lang="en-US" altLang="en-US"/>
          </a:p>
        </p:txBody>
      </p:sp>
      <p:sp>
        <p:nvSpPr>
          <p:cNvPr id="5735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5735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6ECA3E1C-7FB7-4102-B0D0-3C7A4D2F7A35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3924300" y="8969377"/>
            <a:ext cx="2752725" cy="18288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 dirty="0">
                <a:sym typeface="+mn-ea"/>
              </a:rPr>
              <a:t>Yue Qi, Samsung Research America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doc.: IEEE 802.11-xx/xxxxr0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D8EBBEF0-5E6F-4FCB-B57D-AD661FBE03D6}" type="datetime1">
              <a:rPr lang="en-US" altLang="en-US" sz="1400" smtClean="0"/>
              <a:t>4/9/2024</a:t>
            </a:fld>
            <a:endParaRPr lang="en-US" altLang="en-US" sz="1400" dirty="0"/>
          </a:p>
        </p:txBody>
      </p:sp>
      <p:sp>
        <p:nvSpPr>
          <p:cNvPr id="58372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dirty="0"/>
              <a:t>Vishnu Ratnam (SRA)</a:t>
            </a:r>
          </a:p>
        </p:txBody>
      </p:sp>
      <p:sp>
        <p:nvSpPr>
          <p:cNvPr id="583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dirty="0"/>
              <a:t>Page </a:t>
            </a:r>
            <a:fld id="{25A8AF81-4441-4602-A932-2E89D75D88E0}" type="slidenum">
              <a:rPr lang="en-US" altLang="en-US"/>
              <a:t>1</a:t>
            </a:fld>
            <a:endParaRPr lang="en-US" altLang="en-US" dirty="0"/>
          </a:p>
        </p:txBody>
      </p:sp>
      <p:sp>
        <p:nvSpPr>
          <p:cNvPr id="583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58375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9531002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802.11-xx/xxxxr0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fld id="{0E993158-FF21-4BB0-B87F-C47A4E4BFBE2}" type="datetime1">
              <a:rPr lang="en-US" smtClean="0"/>
              <a:t>4/9/2024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r>
              <a:rPr lang="en-US" altLang="en-US"/>
              <a:t>Page </a:t>
            </a:r>
            <a:fld id="{A4C469B6-0354-4D64-BCEB-6541BE9EF06F}" type="slidenum">
              <a:rPr lang="en-US" altLang="en-US" smtClean="0"/>
              <a:t>3</a:t>
            </a:fld>
            <a:endParaRPr lang="en-US" alt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ym typeface="+mn-ea"/>
              </a:rPr>
              <a:t>Yue Qi, Samsung Research America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23284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802.11-xx/xxxxr0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fld id="{0E993158-FF21-4BB0-B87F-C47A4E4BFBE2}" type="datetime1">
              <a:rPr lang="en-US" smtClean="0"/>
              <a:t>4/9/2024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r>
              <a:rPr lang="en-US" altLang="en-US"/>
              <a:t>Page </a:t>
            </a:r>
            <a:fld id="{A4C469B6-0354-4D64-BCEB-6541BE9EF06F}" type="slidenum">
              <a:rPr lang="en-US" altLang="en-US" smtClean="0"/>
              <a:t>4</a:t>
            </a:fld>
            <a:endParaRPr lang="en-US" alt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ym typeface="+mn-ea"/>
              </a:rPr>
              <a:t>Yue Qi, Samsung Research America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25742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802.11-xx/xxxxr0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fld id="{0E993158-FF21-4BB0-B87F-C47A4E4BFBE2}" type="datetime1">
              <a:rPr lang="en-US" smtClean="0"/>
              <a:t>4/9/2024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r>
              <a:rPr lang="en-US" altLang="en-US"/>
              <a:t>Page </a:t>
            </a:r>
            <a:fld id="{A4C469B6-0354-4D64-BCEB-6541BE9EF06F}" type="slidenum">
              <a:rPr lang="en-US" altLang="en-US" smtClean="0"/>
              <a:t>5</a:t>
            </a:fld>
            <a:endParaRPr lang="en-US" alt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ym typeface="+mn-ea"/>
              </a:rPr>
              <a:t>Yue Qi, Samsung Research America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37436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802.11-xx/xxxxr0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fld id="{0E993158-FF21-4BB0-B87F-C47A4E4BFBE2}" type="datetime1">
              <a:rPr lang="en-US" smtClean="0"/>
              <a:t>4/9/2024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r>
              <a:rPr lang="en-US" altLang="en-US"/>
              <a:t>Page </a:t>
            </a:r>
            <a:fld id="{A4C469B6-0354-4D64-BCEB-6541BE9EF06F}" type="slidenum">
              <a:rPr lang="en-US" altLang="en-US" smtClean="0"/>
              <a:t>7</a:t>
            </a:fld>
            <a:endParaRPr lang="en-US" alt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ym typeface="+mn-ea"/>
              </a:rPr>
              <a:t>Yue Qi, Samsung Research America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81862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PSD tones. </a:t>
            </a:r>
          </a:p>
          <a:p>
            <a:r>
              <a:rPr lang="en-US" dirty="0"/>
              <a:t>If less than 20MHz, preamble is new. For 11bn devices. </a:t>
            </a:r>
          </a:p>
          <a:p>
            <a:r>
              <a:rPr lang="en-US" dirty="0"/>
              <a:t>Detect the OFDM symbol and start at some signature such as the delimiter/pilot/mid-amble. 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doc.: IEEE 802.11-xx/xxxxr0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fld id="{0E993158-FF21-4BB0-B87F-C47A4E4BFBE2}" type="datetime1">
              <a:rPr lang="en-US" smtClean="0"/>
              <a:t>4/9/2024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r>
              <a:rPr lang="en-US" altLang="en-US" dirty="0"/>
              <a:t>Page </a:t>
            </a:r>
            <a:fld id="{A4C469B6-0354-4D64-BCEB-6541BE9EF06F}" type="slidenum">
              <a:rPr lang="en-US" altLang="en-US" smtClean="0"/>
              <a:t>8</a:t>
            </a:fld>
            <a:endParaRPr lang="en-US" alt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>
                <a:sym typeface="+mn-ea"/>
              </a:rPr>
              <a:t>Yue Qi, Samsung Research America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66322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92B35B7-A9DF-4AE0-90F3-BD9FCD6361E6}" type="slidenum">
              <a:rPr lang="en-US" altLang="en-US"/>
              <a:t>‹#›</a:t>
            </a:fld>
            <a:endParaRPr lang="en-US" alt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62DB373E-5F38-4C2A-BEB8-E2BA8BBFAAD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288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 eaLnBrk="0" hangingPunct="0">
              <a:defRPr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Yue Qi (Samsung Research America)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4A696A0-C84D-41CA-B897-D54EDAEB7A46}" type="slidenum">
              <a:rPr lang="en-US" altLang="en-US"/>
              <a:t>‹#›</a:t>
            </a:fld>
            <a:endParaRPr lang="en-US" alt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BABD6C7E-4DCE-45E8-9B69-636B76AA762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288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 eaLnBrk="0" hangingPunct="0">
              <a:defRPr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Yue Qi (Samsung Research America)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0FF88134-36A3-492E-B6B5-2F4703E76746}" type="slidenum">
              <a:rPr lang="en-US" altLang="en-US"/>
              <a:t>‹#›</a:t>
            </a:fld>
            <a:endParaRPr lang="en-US" alt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6ABCAD01-94F9-4311-A585-0BAEEFAFBCDC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288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 eaLnBrk="0" hangingPunct="0">
              <a:defRPr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Yue Qi (Samsung Research America)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EA943724-5DA9-4183-9894-2B800CB49223}" type="slidenum">
              <a:rPr lang="en-US" altLang="en-US"/>
              <a:t>‹#›</a:t>
            </a:fld>
            <a:endParaRPr lang="en-US" alt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2FAA912D-62E4-4E05-8453-604BD5FE9829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288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 eaLnBrk="0" hangingPunct="0">
              <a:defRPr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Yue Qi (Samsung Research America)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68E78D52-B4C3-4C54-8879-630EF7253A65}" type="slidenum">
              <a:rPr lang="en-US" altLang="en-US"/>
              <a:t>‹#›</a:t>
            </a:fld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CF6CEB26-C756-4205-9366-EAE83269080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288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 eaLnBrk="0" hangingPunct="0">
              <a:defRPr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Yue Qi (Samsung Research America)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D311B223-DD3A-4F48-9311-03A92196BF2B}" type="slidenum">
              <a:rPr lang="en-US" altLang="en-US"/>
              <a:t>‹#›</a:t>
            </a:fld>
            <a:endParaRPr lang="en-US" altLang="en-US"/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40D369C5-F0B7-4E19-BFE1-97967E6D7710}"/>
              </a:ext>
            </a:extLst>
          </p:cNvPr>
          <p:cNvSpPr>
            <a:spLocks noGrp="1" noChangeArrowheads="1"/>
          </p:cNvSpPr>
          <p:nvPr>
            <p:ph type="ftr" sz="quarter" idx="13"/>
          </p:nvPr>
        </p:nvSpPr>
        <p:spPr bwMode="auto">
          <a:xfrm>
            <a:off x="5791200" y="6475413"/>
            <a:ext cx="2752725" cy="18288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 eaLnBrk="0" hangingPunct="0">
              <a:defRPr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Yue Qi (Samsung Research America)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AA79A68-64D1-4CCC-816B-FF3FB7B89AE4}" type="slidenum">
              <a:rPr lang="en-US" altLang="en-US"/>
              <a:t>‹#›</a:t>
            </a:fld>
            <a:endParaRPr lang="en-US" alt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284B77E1-DF87-4C77-AEDE-44D196A9B249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288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 eaLnBrk="0" hangingPunct="0">
              <a:defRPr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Yue Qi (Samsung Research America)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CF617D86-5CEF-4A7A-8BBC-1BE5E3A2734F}" type="slidenum">
              <a:rPr lang="en-US" altLang="en-US"/>
              <a:t>‹#›</a:t>
            </a:fld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7F52F36-9A26-4D06-8391-FADA2C98A012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288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 eaLnBrk="0" hangingPunct="0">
              <a:defRPr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Yue Qi (Samsung Research America)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C5EEBB6-A40D-4F9D-A461-8A01C53D589C}" type="slidenum">
              <a:rPr lang="en-US" altLang="en-US"/>
              <a:t>‹#›</a:t>
            </a:fld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15B9D262-7493-48E6-8CF2-3275BD1FE53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288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 eaLnBrk="0" hangingPunct="0">
              <a:defRPr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Yue Qi (Samsung Research America)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A8312614-8984-45B0-BDA0-077279777C94}" type="slidenum">
              <a:rPr lang="en-US" altLang="en-US"/>
              <a:t>‹#›</a:t>
            </a:fld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599ED7ED-F70F-47F6-AC4D-433003F95DB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288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 eaLnBrk="0" hangingPunct="0">
              <a:defRPr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Yue Qi (Samsung Research America)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288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 eaLnBrk="0" hangingPunct="0">
              <a:defRPr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Yue Qi (Samsung Research America)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eaLnBrk="0" hangingPunct="0">
              <a:defRPr/>
            </a:lvl1pPr>
          </a:lstStyle>
          <a:p>
            <a:r>
              <a:rPr lang="en-US" altLang="en-US"/>
              <a:t>Slide </a:t>
            </a:r>
            <a:fld id="{6F1F6262-6948-42CD-BF7B-D2CB9D8BADE4}" type="slidenum">
              <a:rPr lang="en-US" altLang="en-US"/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7881118" y="332601"/>
            <a:ext cx="57708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  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51751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doc.: IEEE 802.11-xx/xxxxr0</a:t>
            </a:r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660875" y="304800"/>
            <a:ext cx="330152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lvl="4" indent="0" algn="l"/>
            <a:r>
              <a:rPr lang="en-US" altLang="zh-CN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t>Jan 2024</a:t>
            </a:r>
            <a:endParaRPr lang="en-US" altLang="en-US" sz="18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anose="020B0600070205080204" pitchFamily="34" charset="-128"/>
          <a:cs typeface="MS PGothic" panose="020B0600070205080204" pitchFamily="34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  <a:ea typeface="MS PGothic" panose="020B0600070205080204" pitchFamily="34" charset="-128"/>
          <a:cs typeface="MS PGothic" panose="020B0600070205080204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  <a:ea typeface="MS PGothic" panose="020B0600070205080204" pitchFamily="34" charset="-128"/>
          <a:cs typeface="MS PGothic" panose="020B0600070205080204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  <a:ea typeface="MS PGothic" panose="020B0600070205080204" pitchFamily="34" charset="-128"/>
          <a:cs typeface="MS PGothic" panose="020B0600070205080204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  <a:ea typeface="MS PGothic" panose="020B0600070205080204" pitchFamily="34" charset="-128"/>
          <a:cs typeface="MS PGothic" panose="020B0600070205080204" pitchFamily="34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Latency reduction for immediate real-time application traffic transmission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idx="1"/>
          </p:nvPr>
        </p:nvSpPr>
        <p:spPr>
          <a:xfrm>
            <a:off x="685800" y="1951038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>
                <a:cs typeface="Arial" panose="020B0604020202020204" pitchFamily="34" charset="0"/>
              </a:rPr>
              <a:t>Date:</a:t>
            </a:r>
            <a:r>
              <a:rPr lang="en-US" altLang="en-US" sz="2000" b="0" dirty="0">
                <a:cs typeface="Arial" panose="020B0604020202020204" pitchFamily="34" charset="0"/>
              </a:rPr>
              <a:t> 2024-4-9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791200" y="6475413"/>
            <a:ext cx="2752725" cy="182880"/>
          </a:xfrm>
        </p:spPr>
        <p:txBody>
          <a:bodyPr/>
          <a:lstStyle/>
          <a:p>
            <a:pPr>
              <a:defRPr/>
            </a:pPr>
            <a:r>
              <a:rPr lang="en-US" altLang="ko-KR" dirty="0">
                <a:sym typeface="+mn-ea"/>
              </a:rPr>
              <a:t>Yue Qi, Samsung Research America</a:t>
            </a:r>
            <a:endParaRPr lang="en-US" dirty="0"/>
          </a:p>
        </p:txBody>
      </p:sp>
      <p:sp>
        <p:nvSpPr>
          <p:cNvPr id="13320" name="Rectangle 12"/>
          <p:cNvSpPr>
            <a:spLocks noChangeArrowheads="1"/>
          </p:cNvSpPr>
          <p:nvPr/>
        </p:nvSpPr>
        <p:spPr bwMode="auto">
          <a:xfrm>
            <a:off x="685800" y="2352358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Authors:</a:t>
            </a:r>
            <a:endParaRPr lang="en-US" altLang="en-US" sz="20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7" name="Object 3">
            <a:extLst>
              <a:ext uri="{FF2B5EF4-FFF2-40B4-BE49-F238E27FC236}">
                <a16:creationId xmlns:a16="http://schemas.microsoft.com/office/drawing/2014/main" id="{412C2557-B59E-4025-9239-837341BA442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11011660"/>
              </p:ext>
            </p:extLst>
          </p:nvPr>
        </p:nvGraphicFramePr>
        <p:xfrm>
          <a:off x="533400" y="2895600"/>
          <a:ext cx="9601199" cy="25145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Document" r:id="rId4" imgW="11060219" imgH="3004718" progId="Word.Document.8">
                  <p:embed/>
                </p:oleObj>
              </mc:Choice>
              <mc:Fallback>
                <p:oleObj name="Document" r:id="rId4" imgW="11060219" imgH="3004718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2895600"/>
                        <a:ext cx="9601199" cy="2514599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1010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3585B41F-FE44-4C08-8258-D4D1DCC86D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762000" y="444371"/>
            <a:ext cx="10361084" cy="1065213"/>
          </a:xfrm>
        </p:spPr>
        <p:txBody>
          <a:bodyPr/>
          <a:lstStyle/>
          <a:p>
            <a:r>
              <a:rPr lang="en-US" sz="2400" dirty="0"/>
              <a:t>Introduction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C90E8F78-5836-4A81-94D0-D254B59DC0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2646" y="1430058"/>
            <a:ext cx="8071279" cy="5041236"/>
          </a:xfrm>
        </p:spPr>
        <p:txBody>
          <a:bodyPr/>
          <a:lstStyle/>
          <a:p>
            <a:pPr marL="0" lvl="1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/>
              <a:t>The approved PAR intends to define at least one mode of operation capable of improving the tail of the latency distribution and jitter compared to Extremely High Throughput MAC/PHY operation. </a:t>
            </a:r>
          </a:p>
          <a:p>
            <a:pPr marL="0" lvl="1" indent="0" algn="just">
              <a:spcBef>
                <a:spcPts val="0"/>
              </a:spcBef>
              <a:spcAft>
                <a:spcPts val="0"/>
              </a:spcAft>
              <a:buNone/>
            </a:pPr>
            <a:endParaRPr lang="en-US" sz="1600" b="1" dirty="0"/>
          </a:p>
          <a:p>
            <a:pPr marL="0" lvl="1" indent="0" algn="just">
              <a:spcBef>
                <a:spcPts val="0"/>
              </a:spcBef>
              <a:spcAft>
                <a:spcPts val="0"/>
              </a:spcAft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b="1" dirty="0"/>
              <a:t>Reducing the low latency for the increasing demand of real-time application (RTA) is important in 11bn:  </a:t>
            </a:r>
            <a:endParaRPr lang="en-US" sz="1600" dirty="0"/>
          </a:p>
          <a:p>
            <a:pPr marL="742950" lvl="3" indent="-285750" algn="just">
              <a:spcBef>
                <a:spcPts val="0"/>
              </a:spcBef>
              <a:spcAft>
                <a:spcPts val="0"/>
              </a:spcAft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The need for 11bn includes: “more stringent requirements are needed to meet the demands of new applications (including metaverse, augmented and virtual reality, robotics, industrial automation for industrial IoT, logistics and smart agriculture)”. </a:t>
            </a:r>
          </a:p>
          <a:p>
            <a:pPr marL="742950" lvl="3" indent="-285750" algn="just">
              <a:spcBef>
                <a:spcPts val="0"/>
              </a:spcBef>
              <a:spcAft>
                <a:spcPts val="0"/>
              </a:spcAft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Lower latency leading to better customer experience (especially worst case latency/jitter mattering). </a:t>
            </a:r>
          </a:p>
          <a:p>
            <a:pPr marL="742950" lvl="3" indent="-285750" algn="just">
              <a:spcBef>
                <a:spcPts val="0"/>
              </a:spcBef>
              <a:spcAft>
                <a:spcPts val="0"/>
              </a:spcAft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Low latency communication becoming essential building block for RTA. According to KPI and PAR discussions [1], some use cases, e.g., real-time gaming requires at least less than 5ms for latency and 2ms for jitter. </a:t>
            </a:r>
          </a:p>
          <a:p>
            <a:pPr marL="742950" lvl="3" indent="-285750" algn="jus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200" dirty="0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8B087984-287E-4B4D-9512-CDBD569D238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791200" y="6475413"/>
            <a:ext cx="2752725" cy="182880"/>
          </a:xfrm>
        </p:spPr>
        <p:txBody>
          <a:bodyPr/>
          <a:lstStyle/>
          <a:p>
            <a:pPr>
              <a:defRPr/>
            </a:pPr>
            <a:r>
              <a:rPr lang="en-US" altLang="ko-KR" dirty="0">
                <a:sym typeface="+mn-ea"/>
              </a:rPr>
              <a:t>Yue Qi, Samsung Research America</a:t>
            </a:r>
            <a:endParaRPr lang="en-US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D7520D37-C6EF-4277-95BA-B79734E302C7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270107" y="5029200"/>
          <a:ext cx="6603785" cy="1276781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155808">
                  <a:extLst>
                    <a:ext uri="{9D8B030D-6E8A-4147-A177-3AD203B41FA5}">
                      <a16:colId xmlns:a16="http://schemas.microsoft.com/office/drawing/2014/main" val="1218038054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4061300464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3785006511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1817739812"/>
                    </a:ext>
                  </a:extLst>
                </a:gridCol>
                <a:gridCol w="1561777">
                  <a:extLst>
                    <a:ext uri="{9D8B030D-6E8A-4147-A177-3AD203B41FA5}">
                      <a16:colId xmlns:a16="http://schemas.microsoft.com/office/drawing/2014/main" val="2947038850"/>
                    </a:ext>
                  </a:extLst>
                </a:gridCol>
              </a:tblGrid>
              <a:tr h="37697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j-lt"/>
                        </a:rPr>
                        <a:t>Use cases</a:t>
                      </a:r>
                      <a:endParaRPr lang="ja-JP" sz="1100" dirty="0">
                        <a:effectLst/>
                        <a:latin typeface="+mj-lt"/>
                        <a:ea typeface="SimSun" panose="02010600030101010101" pitchFamily="2" charset="-122"/>
                      </a:endParaRPr>
                    </a:p>
                  </a:txBody>
                  <a:tcPr marL="76416" marR="76416" marT="38208" marB="38208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j-lt"/>
                        </a:rPr>
                        <a:t>Intra BSS latency [</a:t>
                      </a:r>
                      <a:r>
                        <a:rPr lang="en-US" sz="1100" dirty="0" err="1">
                          <a:effectLst/>
                          <a:latin typeface="+mj-lt"/>
                        </a:rPr>
                        <a:t>ms</a:t>
                      </a:r>
                      <a:r>
                        <a:rPr lang="en-US" sz="1100" dirty="0">
                          <a:effectLst/>
                          <a:latin typeface="+mj-lt"/>
                        </a:rPr>
                        <a:t>]</a:t>
                      </a:r>
                      <a:endParaRPr lang="ja-JP" sz="1100" dirty="0">
                        <a:effectLst/>
                        <a:latin typeface="+mj-lt"/>
                        <a:ea typeface="SimSun" panose="02010600030101010101" pitchFamily="2" charset="-122"/>
                      </a:endParaRPr>
                    </a:p>
                  </a:txBody>
                  <a:tcPr marL="76416" marR="76416" marT="38208" marB="38208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j-lt"/>
                        </a:rPr>
                        <a:t>Jitter variance</a:t>
                      </a:r>
                      <a:r>
                        <a:rPr lang="en-US" sz="1100" baseline="0" dirty="0">
                          <a:effectLst/>
                          <a:latin typeface="+mj-lt"/>
                        </a:rPr>
                        <a:t> [</a:t>
                      </a:r>
                      <a:r>
                        <a:rPr lang="en-US" sz="1100" baseline="0" dirty="0" err="1">
                          <a:effectLst/>
                          <a:latin typeface="+mj-lt"/>
                        </a:rPr>
                        <a:t>ms</a:t>
                      </a:r>
                      <a:r>
                        <a:rPr lang="en-US" sz="1100" baseline="0" dirty="0">
                          <a:effectLst/>
                          <a:latin typeface="+mj-lt"/>
                        </a:rPr>
                        <a:t>]</a:t>
                      </a:r>
                      <a:endParaRPr lang="ja-JP" sz="1100" dirty="0">
                        <a:effectLst/>
                        <a:latin typeface="+mj-lt"/>
                        <a:ea typeface="SimSun" panose="02010600030101010101" pitchFamily="2" charset="-122"/>
                      </a:endParaRPr>
                    </a:p>
                  </a:txBody>
                  <a:tcPr marL="76416" marR="76416" marT="38208" marB="38208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j-lt"/>
                        </a:rPr>
                        <a:t>Packet loss</a:t>
                      </a:r>
                      <a:endParaRPr lang="ja-JP" sz="1100" dirty="0">
                        <a:effectLst/>
                        <a:latin typeface="+mj-lt"/>
                        <a:ea typeface="SimSun" panose="02010600030101010101" pitchFamily="2" charset="-122"/>
                      </a:endParaRPr>
                    </a:p>
                  </a:txBody>
                  <a:tcPr marL="76416" marR="76416" marT="38208" marB="38208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j-lt"/>
                        </a:rPr>
                        <a:t>Data rate [Mbps]</a:t>
                      </a:r>
                      <a:endParaRPr lang="ja-JP" sz="1100" dirty="0">
                        <a:effectLst/>
                        <a:latin typeface="+mj-lt"/>
                        <a:ea typeface="SimSun" panose="02010600030101010101" pitchFamily="2" charset="-122"/>
                      </a:endParaRPr>
                    </a:p>
                  </a:txBody>
                  <a:tcPr marL="76416" marR="76416" marT="38208" marB="38208"/>
                </a:tc>
                <a:extLst>
                  <a:ext uri="{0D108BD9-81ED-4DB2-BD59-A6C34878D82A}">
                    <a16:rowId xmlns:a16="http://schemas.microsoft.com/office/drawing/2014/main" val="41838112"/>
                  </a:ext>
                </a:extLst>
              </a:tr>
              <a:tr h="1019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j-lt"/>
                        </a:rPr>
                        <a:t>Real-time gaming</a:t>
                      </a:r>
                      <a:endParaRPr lang="ja-JP" sz="1100" dirty="0">
                        <a:effectLst/>
                        <a:latin typeface="+mj-lt"/>
                        <a:ea typeface="SimSun" panose="02010600030101010101" pitchFamily="2" charset="-122"/>
                      </a:endParaRPr>
                    </a:p>
                  </a:txBody>
                  <a:tcPr marL="76416" marR="76416" marT="38208" marB="38208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&lt; 5</a:t>
                      </a:r>
                      <a:endParaRPr lang="ja-JP" sz="11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SimSun" panose="02010600030101010101" pitchFamily="2" charset="-122"/>
                      </a:endParaRPr>
                    </a:p>
                  </a:txBody>
                  <a:tcPr marL="76416" marR="76416" marT="38208" marB="38208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j-lt"/>
                        </a:rPr>
                        <a:t>&lt; 2</a:t>
                      </a:r>
                      <a:endParaRPr lang="ja-JP" sz="1100" dirty="0">
                        <a:effectLst/>
                        <a:latin typeface="+mj-lt"/>
                        <a:ea typeface="SimSun" panose="02010600030101010101" pitchFamily="2" charset="-122"/>
                      </a:endParaRPr>
                    </a:p>
                  </a:txBody>
                  <a:tcPr marL="76416" marR="76416" marT="38208" marB="38208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j-lt"/>
                        </a:rPr>
                        <a:t>&lt; 0.1 %</a:t>
                      </a:r>
                      <a:endParaRPr lang="ja-JP" sz="1100" dirty="0">
                        <a:effectLst/>
                        <a:latin typeface="+mj-lt"/>
                        <a:ea typeface="SimSun" panose="02010600030101010101" pitchFamily="2" charset="-122"/>
                      </a:endParaRPr>
                    </a:p>
                  </a:txBody>
                  <a:tcPr marL="76416" marR="76416" marT="38208" marB="38208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j-lt"/>
                        </a:rPr>
                        <a:t>&lt; 1</a:t>
                      </a:r>
                      <a:endParaRPr lang="ja-JP" sz="1100" dirty="0">
                        <a:effectLst/>
                        <a:latin typeface="+mj-lt"/>
                        <a:ea typeface="SimSun" panose="02010600030101010101" pitchFamily="2" charset="-122"/>
                      </a:endParaRPr>
                    </a:p>
                  </a:txBody>
                  <a:tcPr marL="76416" marR="76416" marT="38208" marB="38208"/>
                </a:tc>
                <a:extLst>
                  <a:ext uri="{0D108BD9-81ED-4DB2-BD59-A6C34878D82A}">
                    <a16:rowId xmlns:a16="http://schemas.microsoft.com/office/drawing/2014/main" val="2875492302"/>
                  </a:ext>
                </a:extLst>
              </a:tr>
              <a:tr h="16976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j-lt"/>
                        </a:rPr>
                        <a:t>Cloud gaming</a:t>
                      </a:r>
                      <a:endParaRPr lang="ja-JP" sz="1100" dirty="0">
                        <a:effectLst/>
                        <a:latin typeface="+mj-lt"/>
                        <a:ea typeface="SimSun" panose="02010600030101010101" pitchFamily="2" charset="-122"/>
                      </a:endParaRPr>
                    </a:p>
                  </a:txBody>
                  <a:tcPr marL="76416" marR="76416" marT="38208" marB="38208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&lt; 10 </a:t>
                      </a:r>
                      <a:endParaRPr lang="ja-JP" sz="11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SimSun" panose="02010600030101010101" pitchFamily="2" charset="-122"/>
                      </a:endParaRPr>
                    </a:p>
                  </a:txBody>
                  <a:tcPr marL="76416" marR="76416" marT="38208" marB="38208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j-lt"/>
                        </a:rPr>
                        <a:t>&lt; 2</a:t>
                      </a:r>
                      <a:endParaRPr lang="ja-JP" sz="1100" dirty="0">
                        <a:effectLst/>
                        <a:latin typeface="+mj-lt"/>
                        <a:ea typeface="SimSun" panose="02010600030101010101" pitchFamily="2" charset="-122"/>
                      </a:endParaRPr>
                    </a:p>
                  </a:txBody>
                  <a:tcPr marL="76416" marR="76416" marT="38208" marB="38208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j-lt"/>
                        </a:rPr>
                        <a:t>Near-lossless</a:t>
                      </a:r>
                      <a:endParaRPr lang="ja-JP" sz="1100" dirty="0">
                        <a:effectLst/>
                        <a:latin typeface="+mj-lt"/>
                        <a:ea typeface="SimSun" panose="02010600030101010101" pitchFamily="2" charset="-122"/>
                      </a:endParaRPr>
                    </a:p>
                  </a:txBody>
                  <a:tcPr marL="76416" marR="76416" marT="38208" marB="38208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j-lt"/>
                        </a:rPr>
                        <a:t>&lt; 0.1 (Reverse link)</a:t>
                      </a:r>
                      <a:endParaRPr lang="ja-JP" sz="1100" dirty="0">
                        <a:effectLst/>
                        <a:latin typeface="+mj-lt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j-lt"/>
                        </a:rPr>
                        <a:t>&gt;</a:t>
                      </a:r>
                      <a:r>
                        <a:rPr lang="ja-JP" altLang="en-US" sz="1100" baseline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100" dirty="0">
                          <a:effectLst/>
                          <a:latin typeface="+mj-lt"/>
                        </a:rPr>
                        <a:t>5Mbps (Forward link)</a:t>
                      </a:r>
                      <a:endParaRPr lang="ja-JP" sz="1100" dirty="0">
                        <a:effectLst/>
                        <a:latin typeface="+mj-lt"/>
                        <a:ea typeface="SimSun" panose="02010600030101010101" pitchFamily="2" charset="-122"/>
                      </a:endParaRPr>
                    </a:p>
                  </a:txBody>
                  <a:tcPr marL="76416" marR="76416" marT="38208" marB="38208"/>
                </a:tc>
                <a:extLst>
                  <a:ext uri="{0D108BD9-81ED-4DB2-BD59-A6C34878D82A}">
                    <a16:rowId xmlns:a16="http://schemas.microsoft.com/office/drawing/2014/main" val="1750016181"/>
                  </a:ext>
                </a:extLst>
              </a:tr>
              <a:tr h="1019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Real-time video</a:t>
                      </a:r>
                      <a:endParaRPr lang="ja-JP" sz="11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SimSun" panose="02010600030101010101" pitchFamily="2" charset="-122"/>
                      </a:endParaRPr>
                    </a:p>
                  </a:txBody>
                  <a:tcPr marL="76416" marR="76416" marT="38208" marB="38208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&lt; 3 ~ 10</a:t>
                      </a:r>
                      <a:endParaRPr lang="ja-JP" sz="11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SimSun" panose="02010600030101010101" pitchFamily="2" charset="-122"/>
                      </a:endParaRPr>
                    </a:p>
                  </a:txBody>
                  <a:tcPr marL="76416" marR="76416" marT="38208" marB="38208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&lt; 1~ 2.5</a:t>
                      </a:r>
                      <a:endParaRPr lang="ja-JP" sz="11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SimSun" panose="02010600030101010101" pitchFamily="2" charset="-122"/>
                      </a:endParaRPr>
                    </a:p>
                  </a:txBody>
                  <a:tcPr marL="76416" marR="76416" marT="38208" marB="38208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Near-lossless</a:t>
                      </a:r>
                      <a:endParaRPr lang="ja-JP" sz="11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SimSun" panose="02010600030101010101" pitchFamily="2" charset="-122"/>
                      </a:endParaRPr>
                    </a:p>
                  </a:txBody>
                  <a:tcPr marL="76416" marR="76416" marT="38208" marB="38208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j-lt"/>
                        </a:rPr>
                        <a:t>100 ~ 28,000 </a:t>
                      </a:r>
                      <a:endParaRPr lang="ja-JP" sz="1100" dirty="0">
                        <a:effectLst/>
                        <a:latin typeface="+mj-lt"/>
                        <a:ea typeface="SimSun" panose="02010600030101010101" pitchFamily="2" charset="-122"/>
                      </a:endParaRPr>
                    </a:p>
                  </a:txBody>
                  <a:tcPr marL="76416" marR="76416" marT="38208" marB="38208"/>
                </a:tc>
                <a:extLst>
                  <a:ext uri="{0D108BD9-81ED-4DB2-BD59-A6C34878D82A}">
                    <a16:rowId xmlns:a16="http://schemas.microsoft.com/office/drawing/2014/main" val="870195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175550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987E567-CB05-4202-924A-CAD4258AD0DA}"/>
              </a:ext>
            </a:extLst>
          </p:cNvPr>
          <p:cNvSpPr/>
          <p:nvPr/>
        </p:nvSpPr>
        <p:spPr>
          <a:xfrm>
            <a:off x="646642" y="1295400"/>
            <a:ext cx="7735358" cy="37631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b="1" dirty="0">
                <a:latin typeface="+mj-lt"/>
                <a:ea typeface="DengXian" panose="02010600030101010101" pitchFamily="2" charset="-122"/>
                <a:cs typeface="Times New Roman" panose="02020603050405020304" pitchFamily="18" charset="0"/>
              </a:rPr>
              <a:t>To improve the low latency (LL) traffic, preemption is considered: </a:t>
            </a:r>
          </a:p>
          <a:p>
            <a:pPr marL="285750" marR="0" indent="-28575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600" b="1" dirty="0">
                <a:latin typeface="+mj-lt"/>
                <a:ea typeface="DengXian" panose="02010600030101010101" pitchFamily="2" charset="-122"/>
                <a:cs typeface="Times New Roman" panose="02020603050405020304" pitchFamily="18" charset="0"/>
              </a:rPr>
              <a:t>within a PPDU [2, 3]: </a:t>
            </a:r>
            <a:r>
              <a:rPr lang="en-US" sz="1600" dirty="0">
                <a:latin typeface="+mj-lt"/>
                <a:ea typeface="DengXian" panose="02010600030101010101" pitchFamily="2" charset="-122"/>
                <a:cs typeface="Times New Roman" panose="02020603050405020304" pitchFamily="18" charset="0"/>
              </a:rPr>
              <a:t>In case of long PPDU transmission, </a:t>
            </a:r>
            <a:r>
              <a:rPr lang="en-US" sz="1600" b="1" dirty="0">
                <a:latin typeface="+mj-lt"/>
                <a:ea typeface="DengXian" panose="02010600030101010101" pitchFamily="2" charset="-122"/>
                <a:cs typeface="Times New Roman" panose="02020603050405020304" pitchFamily="18" charset="0"/>
              </a:rPr>
              <a:t>a TXOP holder</a:t>
            </a:r>
            <a:r>
              <a:rPr lang="en-US" sz="1600" dirty="0">
                <a:latin typeface="+mj-lt"/>
                <a:ea typeface="DengXian" panose="02010600030101010101" pitchFamily="2" charset="-122"/>
                <a:cs typeface="Times New Roman" panose="02020603050405020304" pitchFamily="18" charset="0"/>
              </a:rPr>
              <a:t> can transmit the LL frame by inserting it into the current PPDU. </a:t>
            </a:r>
            <a:endParaRPr lang="en-US" sz="1600" b="1" dirty="0">
              <a:latin typeface="+mj-lt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285750" marR="0" indent="-28575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1600" b="1" dirty="0">
              <a:latin typeface="+mj-lt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285750" marR="0" indent="-28575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1600" b="1" dirty="0">
              <a:latin typeface="+mj-lt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285750" marR="0" indent="-28575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1600" b="1" dirty="0">
              <a:latin typeface="+mj-lt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600" b="1" dirty="0">
              <a:latin typeface="+mj-lt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285750" marR="0" indent="-28575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600" b="1" dirty="0">
                <a:latin typeface="+mj-lt"/>
                <a:ea typeface="DengXian" panose="02010600030101010101" pitchFamily="2" charset="-122"/>
                <a:cs typeface="Times New Roman" panose="02020603050405020304" pitchFamily="18" charset="0"/>
              </a:rPr>
              <a:t>within a TXOP [4-7]: </a:t>
            </a:r>
            <a:r>
              <a:rPr lang="en-US" sz="1600" dirty="0">
                <a:latin typeface="+mj-lt"/>
                <a:ea typeface="DengXian" panose="02010600030101010101" pitchFamily="2" charset="-122"/>
                <a:cs typeface="Times New Roman" panose="02020603050405020304" pitchFamily="18" charset="0"/>
              </a:rPr>
              <a:t>In case of LL frame </a:t>
            </a:r>
            <a:r>
              <a:rPr lang="en-US" sz="1600" b="1" dirty="0">
                <a:latin typeface="+mj-lt"/>
                <a:ea typeface="DengXian" panose="02010600030101010101" pitchFamily="2" charset="-122"/>
                <a:cs typeface="Times New Roman" panose="02020603050405020304" pitchFamily="18" charset="0"/>
              </a:rPr>
              <a:t>buffered at a non-TXOP holder</a:t>
            </a:r>
            <a:r>
              <a:rPr lang="en-US" sz="1600" dirty="0">
                <a:latin typeface="+mj-lt"/>
                <a:ea typeface="DengXian" panose="02010600030101010101" pitchFamily="2" charset="-122"/>
                <a:cs typeface="Times New Roman" panose="02020603050405020304" pitchFamily="18" charset="0"/>
              </a:rPr>
              <a:t>, the low latency frame can be transmitted before finishing the current TXOP. </a:t>
            </a:r>
            <a:endParaRPr lang="en-US" sz="1600" b="1" dirty="0">
              <a:latin typeface="+mj-lt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285750" marR="0" indent="-28575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600" b="1" dirty="0">
                <a:ea typeface="DengXian" panose="02010600030101010101" pitchFamily="2" charset="-122"/>
                <a:cs typeface="Times New Roman" panose="02020603050405020304" pitchFamily="18" charset="0"/>
              </a:rPr>
              <a:t>within both time and frequency resource unit [8, 9]: a TXOP holder </a:t>
            </a:r>
            <a:r>
              <a:rPr lang="en-US" sz="1600" dirty="0">
                <a:latin typeface="+mj-lt"/>
                <a:ea typeface="DengXian" panose="02010600030101010101" pitchFamily="2" charset="-122"/>
                <a:cs typeface="Times New Roman" panose="02020603050405020304" pitchFamily="18" charset="0"/>
              </a:rPr>
              <a:t>can transmit the LL frame on the ongoing PPDUs using 2D A-PPDU for DL and 2D RORA for UL. </a:t>
            </a:r>
          </a:p>
          <a:p>
            <a:pPr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600" b="1" dirty="0">
              <a:latin typeface="+mj-lt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600" b="1" dirty="0">
              <a:latin typeface="+mj-lt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600" b="1" dirty="0">
              <a:latin typeface="+mj-lt"/>
              <a:ea typeface="DengXia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8D391FCB-AD02-4D95-9940-E743DB423AD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791200" y="6475413"/>
            <a:ext cx="2752725" cy="182880"/>
          </a:xfrm>
        </p:spPr>
        <p:txBody>
          <a:bodyPr/>
          <a:lstStyle/>
          <a:p>
            <a:pPr>
              <a:defRPr/>
            </a:pPr>
            <a:r>
              <a:rPr lang="en-US" altLang="ko-KR" dirty="0">
                <a:sym typeface="+mn-ea"/>
              </a:rPr>
              <a:t>Yue Qi, Samsung Research America</a:t>
            </a:r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E4C6B84C-37DB-403B-8759-73BC8E78AA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762000" y="444371"/>
            <a:ext cx="10361084" cy="1065213"/>
          </a:xfrm>
        </p:spPr>
        <p:txBody>
          <a:bodyPr/>
          <a:lstStyle/>
          <a:p>
            <a:r>
              <a:rPr lang="en-US" sz="2400" dirty="0"/>
              <a:t>Background</a:t>
            </a:r>
          </a:p>
        </p:txBody>
      </p:sp>
      <p:sp>
        <p:nvSpPr>
          <p:cNvPr id="7" name="矩形 37">
            <a:extLst>
              <a:ext uri="{FF2B5EF4-FFF2-40B4-BE49-F238E27FC236}">
                <a16:creationId xmlns:a16="http://schemas.microsoft.com/office/drawing/2014/main" id="{D941F33F-9EBE-4AF3-96DE-EE9843C3B9FA}"/>
              </a:ext>
            </a:extLst>
          </p:cNvPr>
          <p:cNvSpPr/>
          <p:nvPr/>
        </p:nvSpPr>
        <p:spPr bwMode="auto">
          <a:xfrm>
            <a:off x="1292395" y="2121960"/>
            <a:ext cx="379359" cy="238653"/>
          </a:xfrm>
          <a:prstGeom prst="rect">
            <a:avLst/>
          </a:prstGeom>
          <a:solidFill>
            <a:srgbClr val="92D050"/>
          </a:solidFill>
          <a:ln w="6350">
            <a:solidFill>
              <a:srgbClr val="000000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Tx/>
              <a:buNone/>
              <a:tabLst/>
              <a:defRPr/>
            </a:pPr>
            <a:r>
              <a:rPr kumimoji="0" lang="en-US" altLang="zh-CN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宋体" charset="-122"/>
                <a:cs typeface="Calibri" panose="020F0502020204030204" pitchFamily="34" charset="0"/>
              </a:rPr>
              <a:t>HDR</a:t>
            </a:r>
            <a:endParaRPr kumimoji="0" lang="zh-CN" altLang="en-US" sz="1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  <a:ea typeface="宋体" charset="-122"/>
              <a:cs typeface="Calibri" panose="020F0502020204030204" pitchFamily="34" charset="0"/>
            </a:endParaRPr>
          </a:p>
        </p:txBody>
      </p:sp>
      <p:sp>
        <p:nvSpPr>
          <p:cNvPr id="8" name="矩形 38">
            <a:extLst>
              <a:ext uri="{FF2B5EF4-FFF2-40B4-BE49-F238E27FC236}">
                <a16:creationId xmlns:a16="http://schemas.microsoft.com/office/drawing/2014/main" id="{39917800-81F5-470B-A7ED-8B7DFBA7BD87}"/>
              </a:ext>
            </a:extLst>
          </p:cNvPr>
          <p:cNvSpPr/>
          <p:nvPr/>
        </p:nvSpPr>
        <p:spPr bwMode="auto">
          <a:xfrm>
            <a:off x="1671754" y="2121960"/>
            <a:ext cx="1008112" cy="238653"/>
          </a:xfrm>
          <a:prstGeom prst="rect">
            <a:avLst/>
          </a:prstGeom>
          <a:solidFill>
            <a:srgbClr val="FFCC66"/>
          </a:solidFill>
          <a:ln w="6350">
            <a:solidFill>
              <a:srgbClr val="000000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Tx/>
              <a:buNone/>
              <a:tabLst/>
              <a:defRPr/>
            </a:pPr>
            <a:r>
              <a:rPr kumimoji="0" lang="en-US" altLang="zh-CN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宋体" charset="-122"/>
                <a:cs typeface="Calibri" panose="020F0502020204030204" pitchFamily="34" charset="0"/>
              </a:rPr>
              <a:t>Payload</a:t>
            </a:r>
            <a:endParaRPr kumimoji="0" lang="zh-CN" altLang="en-US" sz="1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  <a:ea typeface="宋体" charset="-122"/>
              <a:cs typeface="Calibri" panose="020F0502020204030204" pitchFamily="34" charset="0"/>
            </a:endParaRPr>
          </a:p>
        </p:txBody>
      </p:sp>
      <p:sp>
        <p:nvSpPr>
          <p:cNvPr id="9" name="矩形 39">
            <a:extLst>
              <a:ext uri="{FF2B5EF4-FFF2-40B4-BE49-F238E27FC236}">
                <a16:creationId xmlns:a16="http://schemas.microsoft.com/office/drawing/2014/main" id="{D665D7EB-542E-4747-AD5A-7322A501064E}"/>
              </a:ext>
            </a:extLst>
          </p:cNvPr>
          <p:cNvSpPr/>
          <p:nvPr/>
        </p:nvSpPr>
        <p:spPr bwMode="auto">
          <a:xfrm>
            <a:off x="2679866" y="2121960"/>
            <a:ext cx="1008112" cy="238653"/>
          </a:xfrm>
          <a:prstGeom prst="rect">
            <a:avLst/>
          </a:prstGeom>
          <a:solidFill>
            <a:srgbClr val="FFCC66"/>
          </a:solidFill>
          <a:ln w="6350">
            <a:solidFill>
              <a:srgbClr val="000000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Tx/>
              <a:buNone/>
              <a:tabLst/>
              <a:defRPr/>
            </a:pPr>
            <a:r>
              <a:rPr kumimoji="0" lang="en-US" altLang="zh-CN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宋体" charset="-122"/>
                <a:cs typeface="Calibri" panose="020F0502020204030204" pitchFamily="34" charset="0"/>
              </a:rPr>
              <a:t>Payload</a:t>
            </a:r>
            <a:endParaRPr kumimoji="0" lang="zh-CN" altLang="en-US" sz="1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  <a:ea typeface="宋体" charset="-122"/>
              <a:cs typeface="Calibri" panose="020F0502020204030204" pitchFamily="34" charset="0"/>
            </a:endParaRPr>
          </a:p>
        </p:txBody>
      </p:sp>
      <p:sp>
        <p:nvSpPr>
          <p:cNvPr id="10" name="矩形 40">
            <a:extLst>
              <a:ext uri="{FF2B5EF4-FFF2-40B4-BE49-F238E27FC236}">
                <a16:creationId xmlns:a16="http://schemas.microsoft.com/office/drawing/2014/main" id="{65D6A97C-3A40-4361-83C5-E11CF9AF18E4}"/>
              </a:ext>
            </a:extLst>
          </p:cNvPr>
          <p:cNvSpPr/>
          <p:nvPr/>
        </p:nvSpPr>
        <p:spPr bwMode="auto">
          <a:xfrm>
            <a:off x="3687978" y="2121960"/>
            <a:ext cx="1008112" cy="238653"/>
          </a:xfrm>
          <a:prstGeom prst="rect">
            <a:avLst/>
          </a:prstGeom>
          <a:solidFill>
            <a:srgbClr val="FFCC66"/>
          </a:solidFill>
          <a:ln w="6350">
            <a:solidFill>
              <a:srgbClr val="000000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Tx/>
              <a:buNone/>
              <a:tabLst/>
              <a:defRPr/>
            </a:pPr>
            <a:r>
              <a:rPr kumimoji="0" lang="en-US" altLang="zh-CN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宋体" charset="-122"/>
                <a:cs typeface="Calibri" panose="020F0502020204030204" pitchFamily="34" charset="0"/>
              </a:rPr>
              <a:t>Payload</a:t>
            </a:r>
            <a:endParaRPr kumimoji="0" lang="zh-CN" altLang="en-US" sz="1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  <a:ea typeface="宋体" charset="-122"/>
              <a:cs typeface="Calibri" panose="020F0502020204030204" pitchFamily="34" charset="0"/>
            </a:endParaRPr>
          </a:p>
        </p:txBody>
      </p:sp>
      <p:sp>
        <p:nvSpPr>
          <p:cNvPr id="11" name="矩形 41">
            <a:extLst>
              <a:ext uri="{FF2B5EF4-FFF2-40B4-BE49-F238E27FC236}">
                <a16:creationId xmlns:a16="http://schemas.microsoft.com/office/drawing/2014/main" id="{6D38589E-F14C-4C59-B14B-CDD4639CB05B}"/>
              </a:ext>
            </a:extLst>
          </p:cNvPr>
          <p:cNvSpPr/>
          <p:nvPr/>
        </p:nvSpPr>
        <p:spPr bwMode="auto">
          <a:xfrm>
            <a:off x="4696090" y="2121960"/>
            <a:ext cx="1008112" cy="238653"/>
          </a:xfrm>
          <a:prstGeom prst="rect">
            <a:avLst/>
          </a:prstGeom>
          <a:solidFill>
            <a:srgbClr val="FFCC66"/>
          </a:solidFill>
          <a:ln w="6350">
            <a:solidFill>
              <a:srgbClr val="000000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Tx/>
              <a:buNone/>
              <a:tabLst/>
              <a:defRPr/>
            </a:pPr>
            <a:r>
              <a:rPr kumimoji="0" lang="en-US" altLang="zh-CN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宋体" charset="-122"/>
                <a:cs typeface="Calibri" panose="020F0502020204030204" pitchFamily="34" charset="0"/>
              </a:rPr>
              <a:t>Payload</a:t>
            </a:r>
            <a:endParaRPr kumimoji="0" lang="zh-CN" altLang="en-US" sz="1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  <a:ea typeface="宋体" charset="-122"/>
              <a:cs typeface="Calibri" panose="020F0502020204030204" pitchFamily="34" charset="0"/>
            </a:endParaRPr>
          </a:p>
        </p:txBody>
      </p:sp>
      <p:cxnSp>
        <p:nvCxnSpPr>
          <p:cNvPr id="12" name="直接连接符 42">
            <a:extLst>
              <a:ext uri="{FF2B5EF4-FFF2-40B4-BE49-F238E27FC236}">
                <a16:creationId xmlns:a16="http://schemas.microsoft.com/office/drawing/2014/main" id="{178F934D-DF32-48BE-A0E4-001D336DCA9E}"/>
              </a:ext>
            </a:extLst>
          </p:cNvPr>
          <p:cNvCxnSpPr>
            <a:cxnSpLocks/>
          </p:cNvCxnSpPr>
          <p:nvPr/>
        </p:nvCxnSpPr>
        <p:spPr bwMode="auto">
          <a:xfrm>
            <a:off x="1239706" y="2379512"/>
            <a:ext cx="5097760" cy="0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" name="矩形 34">
            <a:extLst>
              <a:ext uri="{FF2B5EF4-FFF2-40B4-BE49-F238E27FC236}">
                <a16:creationId xmlns:a16="http://schemas.microsoft.com/office/drawing/2014/main" id="{E7EEAAC1-6CAE-4A6A-8DE6-E18F91B8EADF}"/>
              </a:ext>
            </a:extLst>
          </p:cNvPr>
          <p:cNvSpPr/>
          <p:nvPr/>
        </p:nvSpPr>
        <p:spPr bwMode="auto">
          <a:xfrm>
            <a:off x="3398953" y="2633213"/>
            <a:ext cx="815752" cy="238653"/>
          </a:xfrm>
          <a:prstGeom prst="rect">
            <a:avLst/>
          </a:prstGeom>
          <a:solidFill>
            <a:srgbClr val="00B0F0"/>
          </a:solidFill>
          <a:ln w="6350">
            <a:solidFill>
              <a:srgbClr val="000000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Tx/>
              <a:buNone/>
              <a:tabLst/>
              <a:defRPr/>
            </a:pPr>
            <a:r>
              <a:rPr kumimoji="0" lang="en-US" altLang="zh-CN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宋体" charset="-122"/>
                <a:cs typeface="Calibri" panose="020F0502020204030204" pitchFamily="34" charset="0"/>
              </a:rPr>
              <a:t>LS </a:t>
            </a:r>
            <a:r>
              <a:rPr lang="en-US" altLang="zh-CN" kern="0" dirty="0">
                <a:solidFill>
                  <a:srgbClr val="000000"/>
                </a:solidFill>
                <a:latin typeface="Calibri" pitchFamily="34" charset="0"/>
                <a:ea typeface="宋体" charset="-122"/>
                <a:cs typeface="Calibri" panose="020F0502020204030204" pitchFamily="34" charset="0"/>
              </a:rPr>
              <a:t>payload</a:t>
            </a:r>
            <a:endParaRPr kumimoji="0" lang="zh-CN" altLang="en-US" sz="1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  <a:ea typeface="宋体" charset="-122"/>
              <a:cs typeface="Calibri" panose="020F0502020204030204" pitchFamily="34" charset="0"/>
            </a:endParaRPr>
          </a:p>
        </p:txBody>
      </p:sp>
      <p:sp>
        <p:nvSpPr>
          <p:cNvPr id="14" name="矩形 35">
            <a:extLst>
              <a:ext uri="{FF2B5EF4-FFF2-40B4-BE49-F238E27FC236}">
                <a16:creationId xmlns:a16="http://schemas.microsoft.com/office/drawing/2014/main" id="{6F65EC52-AA6C-45DF-8F95-CA1EC3DED7E1}"/>
              </a:ext>
            </a:extLst>
          </p:cNvPr>
          <p:cNvSpPr/>
          <p:nvPr/>
        </p:nvSpPr>
        <p:spPr bwMode="auto">
          <a:xfrm>
            <a:off x="3019594" y="2633213"/>
            <a:ext cx="379359" cy="238653"/>
          </a:xfrm>
          <a:prstGeom prst="rect">
            <a:avLst/>
          </a:prstGeom>
          <a:solidFill>
            <a:srgbClr val="92D050"/>
          </a:solidFill>
          <a:ln w="6350">
            <a:solidFill>
              <a:srgbClr val="000000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Tx/>
              <a:buNone/>
              <a:tabLst/>
              <a:defRPr/>
            </a:pPr>
            <a:r>
              <a:rPr kumimoji="0" lang="en-US" altLang="zh-CN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宋体" charset="-122"/>
                <a:cs typeface="Calibri" panose="020F0502020204030204" pitchFamily="34" charset="0"/>
              </a:rPr>
              <a:t>HDR</a:t>
            </a:r>
            <a:endParaRPr kumimoji="0" lang="zh-CN" altLang="en-US" sz="1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  <a:ea typeface="宋体" charset="-122"/>
              <a:cs typeface="Calibri" panose="020F0502020204030204" pitchFamily="34" charset="0"/>
            </a:endParaRPr>
          </a:p>
        </p:txBody>
      </p:sp>
      <p:sp>
        <p:nvSpPr>
          <p:cNvPr id="15" name="矩形 43">
            <a:extLst>
              <a:ext uri="{FF2B5EF4-FFF2-40B4-BE49-F238E27FC236}">
                <a16:creationId xmlns:a16="http://schemas.microsoft.com/office/drawing/2014/main" id="{CF36256B-CFC3-4C42-9FB3-7BCD89C37448}"/>
              </a:ext>
            </a:extLst>
          </p:cNvPr>
          <p:cNvSpPr/>
          <p:nvPr/>
        </p:nvSpPr>
        <p:spPr bwMode="auto">
          <a:xfrm>
            <a:off x="1277113" y="2631943"/>
            <a:ext cx="379359" cy="238653"/>
          </a:xfrm>
          <a:prstGeom prst="rect">
            <a:avLst/>
          </a:prstGeom>
          <a:solidFill>
            <a:srgbClr val="92D050"/>
          </a:solidFill>
          <a:ln w="6350">
            <a:solidFill>
              <a:srgbClr val="000000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Tx/>
              <a:buNone/>
              <a:tabLst/>
              <a:defRPr/>
            </a:pPr>
            <a:r>
              <a:rPr kumimoji="0" lang="en-US" altLang="zh-CN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宋体" charset="-122"/>
                <a:cs typeface="Calibri" panose="020F0502020204030204" pitchFamily="34" charset="0"/>
              </a:rPr>
              <a:t>HDR</a:t>
            </a:r>
            <a:endParaRPr kumimoji="0" lang="zh-CN" altLang="en-US" sz="1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  <a:ea typeface="宋体" charset="-122"/>
              <a:cs typeface="Calibri" panose="020F0502020204030204" pitchFamily="34" charset="0"/>
            </a:endParaRPr>
          </a:p>
        </p:txBody>
      </p:sp>
      <p:sp>
        <p:nvSpPr>
          <p:cNvPr id="16" name="矩形 44">
            <a:extLst>
              <a:ext uri="{FF2B5EF4-FFF2-40B4-BE49-F238E27FC236}">
                <a16:creationId xmlns:a16="http://schemas.microsoft.com/office/drawing/2014/main" id="{D8093483-97E6-4169-BDFE-85D5501945D6}"/>
              </a:ext>
            </a:extLst>
          </p:cNvPr>
          <p:cNvSpPr/>
          <p:nvPr/>
        </p:nvSpPr>
        <p:spPr bwMode="auto">
          <a:xfrm>
            <a:off x="1656472" y="2631943"/>
            <a:ext cx="1008112" cy="238653"/>
          </a:xfrm>
          <a:prstGeom prst="rect">
            <a:avLst/>
          </a:prstGeom>
          <a:solidFill>
            <a:srgbClr val="FFCC66"/>
          </a:solidFill>
          <a:ln w="6350">
            <a:solidFill>
              <a:srgbClr val="000000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Tx/>
              <a:buNone/>
              <a:tabLst/>
              <a:defRPr/>
            </a:pPr>
            <a:r>
              <a:rPr kumimoji="0" lang="en-US" altLang="zh-CN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宋体" charset="-122"/>
                <a:cs typeface="Calibri" panose="020F0502020204030204" pitchFamily="34" charset="0"/>
              </a:rPr>
              <a:t>PPDU Payload</a:t>
            </a:r>
            <a:endParaRPr kumimoji="0" lang="zh-CN" altLang="en-US" sz="1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  <a:ea typeface="宋体" charset="-122"/>
              <a:cs typeface="Calibri" panose="020F0502020204030204" pitchFamily="34" charset="0"/>
            </a:endParaRPr>
          </a:p>
        </p:txBody>
      </p:sp>
      <p:sp>
        <p:nvSpPr>
          <p:cNvPr id="17" name="矩形 45">
            <a:extLst>
              <a:ext uri="{FF2B5EF4-FFF2-40B4-BE49-F238E27FC236}">
                <a16:creationId xmlns:a16="http://schemas.microsoft.com/office/drawing/2014/main" id="{94DFFAF8-C65F-4E1A-B887-F10857CA79C8}"/>
              </a:ext>
            </a:extLst>
          </p:cNvPr>
          <p:cNvSpPr/>
          <p:nvPr/>
        </p:nvSpPr>
        <p:spPr bwMode="auto">
          <a:xfrm>
            <a:off x="4798928" y="2638403"/>
            <a:ext cx="1008112" cy="232193"/>
          </a:xfrm>
          <a:prstGeom prst="rect">
            <a:avLst/>
          </a:prstGeom>
          <a:solidFill>
            <a:srgbClr val="FFCC66"/>
          </a:solidFill>
          <a:ln w="6350">
            <a:solidFill>
              <a:srgbClr val="000000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Tx/>
              <a:buNone/>
              <a:tabLst/>
              <a:defRPr/>
            </a:pPr>
            <a:r>
              <a:rPr kumimoji="0" lang="en-US" altLang="zh-CN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宋体" charset="-122"/>
                <a:cs typeface="Calibri" panose="020F0502020204030204" pitchFamily="34" charset="0"/>
              </a:rPr>
              <a:t>PPDU Payload</a:t>
            </a:r>
            <a:endParaRPr kumimoji="0" lang="zh-CN" altLang="en-US" sz="1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  <a:ea typeface="宋体" charset="-122"/>
              <a:cs typeface="Calibri" panose="020F0502020204030204" pitchFamily="34" charset="0"/>
            </a:endParaRPr>
          </a:p>
        </p:txBody>
      </p:sp>
      <p:sp>
        <p:nvSpPr>
          <p:cNvPr id="18" name="矩形 46">
            <a:extLst>
              <a:ext uri="{FF2B5EF4-FFF2-40B4-BE49-F238E27FC236}">
                <a16:creationId xmlns:a16="http://schemas.microsoft.com/office/drawing/2014/main" id="{92A4DBB3-34DB-491B-B5F9-4613BEBF23EE}"/>
              </a:ext>
            </a:extLst>
          </p:cNvPr>
          <p:cNvSpPr/>
          <p:nvPr/>
        </p:nvSpPr>
        <p:spPr bwMode="auto">
          <a:xfrm>
            <a:off x="5807040" y="2638403"/>
            <a:ext cx="1008112" cy="232193"/>
          </a:xfrm>
          <a:prstGeom prst="rect">
            <a:avLst/>
          </a:prstGeom>
          <a:solidFill>
            <a:srgbClr val="FFCC66"/>
          </a:solidFill>
          <a:ln w="6350">
            <a:solidFill>
              <a:srgbClr val="000000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Tx/>
              <a:buNone/>
              <a:tabLst/>
              <a:defRPr/>
            </a:pPr>
            <a:r>
              <a:rPr kumimoji="0" lang="en-US" altLang="zh-CN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宋体" charset="-122"/>
                <a:cs typeface="Calibri" panose="020F0502020204030204" pitchFamily="34" charset="0"/>
              </a:rPr>
              <a:t>PPDU Payload</a:t>
            </a:r>
            <a:endParaRPr kumimoji="0" lang="zh-CN" altLang="en-US" sz="1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  <a:ea typeface="宋体" charset="-122"/>
              <a:cs typeface="Calibri" panose="020F0502020204030204" pitchFamily="34" charset="0"/>
            </a:endParaRPr>
          </a:p>
        </p:txBody>
      </p:sp>
      <p:sp>
        <p:nvSpPr>
          <p:cNvPr id="19" name="矩形 47">
            <a:extLst>
              <a:ext uri="{FF2B5EF4-FFF2-40B4-BE49-F238E27FC236}">
                <a16:creationId xmlns:a16="http://schemas.microsoft.com/office/drawing/2014/main" id="{AD46537B-63EF-4FD8-9A0C-520B456EC998}"/>
              </a:ext>
            </a:extLst>
          </p:cNvPr>
          <p:cNvSpPr/>
          <p:nvPr/>
        </p:nvSpPr>
        <p:spPr bwMode="auto">
          <a:xfrm>
            <a:off x="6815152" y="2638403"/>
            <a:ext cx="1008112" cy="232193"/>
          </a:xfrm>
          <a:prstGeom prst="rect">
            <a:avLst/>
          </a:prstGeom>
          <a:solidFill>
            <a:srgbClr val="FFCC66"/>
          </a:solidFill>
          <a:ln w="6350">
            <a:solidFill>
              <a:srgbClr val="000000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Tx/>
              <a:buNone/>
              <a:tabLst/>
              <a:defRPr/>
            </a:pPr>
            <a:r>
              <a:rPr kumimoji="0" lang="en-US" altLang="zh-CN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宋体" charset="-122"/>
                <a:cs typeface="Calibri" panose="020F0502020204030204" pitchFamily="34" charset="0"/>
              </a:rPr>
              <a:t>PPDU Payload</a:t>
            </a:r>
            <a:endParaRPr kumimoji="0" lang="zh-CN" altLang="en-US" sz="1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  <a:ea typeface="宋体" charset="-122"/>
              <a:cs typeface="Calibri" panose="020F0502020204030204" pitchFamily="34" charset="0"/>
            </a:endParaRPr>
          </a:p>
        </p:txBody>
      </p:sp>
      <p:cxnSp>
        <p:nvCxnSpPr>
          <p:cNvPr id="20" name="直接连接符 48">
            <a:extLst>
              <a:ext uri="{FF2B5EF4-FFF2-40B4-BE49-F238E27FC236}">
                <a16:creationId xmlns:a16="http://schemas.microsoft.com/office/drawing/2014/main" id="{6EE6378F-20D2-47E9-AB72-2827498D6FFF}"/>
              </a:ext>
            </a:extLst>
          </p:cNvPr>
          <p:cNvCxnSpPr/>
          <p:nvPr/>
        </p:nvCxnSpPr>
        <p:spPr bwMode="auto">
          <a:xfrm>
            <a:off x="1224424" y="2889495"/>
            <a:ext cx="6781800" cy="0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" name="下箭头 49">
            <a:extLst>
              <a:ext uri="{FF2B5EF4-FFF2-40B4-BE49-F238E27FC236}">
                <a16:creationId xmlns:a16="http://schemas.microsoft.com/office/drawing/2014/main" id="{C8CEA47C-9248-462C-9D9E-F177637428EB}"/>
              </a:ext>
            </a:extLst>
          </p:cNvPr>
          <p:cNvSpPr/>
          <p:nvPr/>
        </p:nvSpPr>
        <p:spPr bwMode="auto">
          <a:xfrm>
            <a:off x="2370202" y="2457447"/>
            <a:ext cx="94840" cy="173519"/>
          </a:xfrm>
          <a:prstGeom prst="downArrow">
            <a:avLst>
              <a:gd name="adj1" fmla="val 34937"/>
              <a:gd name="adj2" fmla="val 50000"/>
            </a:avLst>
          </a:prstGeom>
          <a:solidFill>
            <a:srgbClr val="000000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Wingdings" pitchFamily="2" charset="2"/>
              <a:buChar char="n"/>
              <a:tabLst/>
              <a:defRPr/>
            </a:pPr>
            <a:endParaRPr kumimoji="0" lang="zh-CN" altLang="en-US" sz="2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宋体" charset="-122"/>
            </a:endParaRPr>
          </a:p>
        </p:txBody>
      </p:sp>
      <p:cxnSp>
        <p:nvCxnSpPr>
          <p:cNvPr id="22" name="直接连接符 50">
            <a:extLst>
              <a:ext uri="{FF2B5EF4-FFF2-40B4-BE49-F238E27FC236}">
                <a16:creationId xmlns:a16="http://schemas.microsoft.com/office/drawing/2014/main" id="{DC6F341F-E157-4714-99DB-D093021D8447}"/>
              </a:ext>
            </a:extLst>
          </p:cNvPr>
          <p:cNvCxnSpPr/>
          <p:nvPr/>
        </p:nvCxnSpPr>
        <p:spPr bwMode="auto">
          <a:xfrm>
            <a:off x="2818125" y="2486589"/>
            <a:ext cx="0" cy="144016"/>
          </a:xfrm>
          <a:prstGeom prst="line">
            <a:avLst/>
          </a:prstGeom>
          <a:noFill/>
          <a:ln w="9525" cap="flat" cmpd="sng" algn="ctr">
            <a:solidFill>
              <a:srgbClr val="000000">
                <a:shade val="95000"/>
                <a:satMod val="105000"/>
              </a:srgbClr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直接连接符 51">
            <a:extLst>
              <a:ext uri="{FF2B5EF4-FFF2-40B4-BE49-F238E27FC236}">
                <a16:creationId xmlns:a16="http://schemas.microsoft.com/office/drawing/2014/main" id="{B854AC00-BCC9-466D-83D8-9EB23CE29800}"/>
              </a:ext>
            </a:extLst>
          </p:cNvPr>
          <p:cNvCxnSpPr/>
          <p:nvPr/>
        </p:nvCxnSpPr>
        <p:spPr bwMode="auto">
          <a:xfrm>
            <a:off x="3019860" y="2486589"/>
            <a:ext cx="0" cy="144016"/>
          </a:xfrm>
          <a:prstGeom prst="line">
            <a:avLst/>
          </a:prstGeom>
          <a:noFill/>
          <a:ln w="9525" cap="flat" cmpd="sng" algn="ctr">
            <a:solidFill>
              <a:srgbClr val="000000">
                <a:shade val="95000"/>
                <a:satMod val="105000"/>
              </a:srgbClr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直接箭头连接符 52">
            <a:extLst>
              <a:ext uri="{FF2B5EF4-FFF2-40B4-BE49-F238E27FC236}">
                <a16:creationId xmlns:a16="http://schemas.microsoft.com/office/drawing/2014/main" id="{FF08E49F-23B9-40E6-A82E-3225D24D8E6D}"/>
              </a:ext>
            </a:extLst>
          </p:cNvPr>
          <p:cNvCxnSpPr/>
          <p:nvPr/>
        </p:nvCxnSpPr>
        <p:spPr bwMode="auto">
          <a:xfrm>
            <a:off x="2659820" y="2558597"/>
            <a:ext cx="144016" cy="0"/>
          </a:xfrm>
          <a:prstGeom prst="straightConnector1">
            <a:avLst/>
          </a:prstGeom>
          <a:noFill/>
          <a:ln w="9525" cap="flat" cmpd="sng" algn="ctr">
            <a:solidFill>
              <a:srgbClr val="000000">
                <a:shade val="95000"/>
                <a:satMod val="105000"/>
              </a:srgbClr>
            </a:solidFill>
            <a:prstDash val="soli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直接箭头连接符 53">
            <a:extLst>
              <a:ext uri="{FF2B5EF4-FFF2-40B4-BE49-F238E27FC236}">
                <a16:creationId xmlns:a16="http://schemas.microsoft.com/office/drawing/2014/main" id="{32EFDAF6-0539-4B38-A3E8-9354DFEAD95C}"/>
              </a:ext>
            </a:extLst>
          </p:cNvPr>
          <p:cNvCxnSpPr/>
          <p:nvPr/>
        </p:nvCxnSpPr>
        <p:spPr bwMode="auto">
          <a:xfrm flipH="1">
            <a:off x="3029386" y="2558597"/>
            <a:ext cx="144016" cy="0"/>
          </a:xfrm>
          <a:prstGeom prst="straightConnector1">
            <a:avLst/>
          </a:prstGeom>
          <a:noFill/>
          <a:ln w="9525" cap="flat" cmpd="sng" algn="ctr">
            <a:solidFill>
              <a:srgbClr val="000000">
                <a:shade val="95000"/>
                <a:satMod val="105000"/>
              </a:srgbClr>
            </a:solidFill>
            <a:prstDash val="soli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直接连接符 55">
            <a:extLst>
              <a:ext uri="{FF2B5EF4-FFF2-40B4-BE49-F238E27FC236}">
                <a16:creationId xmlns:a16="http://schemas.microsoft.com/office/drawing/2014/main" id="{06E2733F-EF21-4CA2-AAC0-691FEC6B1A49}"/>
              </a:ext>
            </a:extLst>
          </p:cNvPr>
          <p:cNvCxnSpPr/>
          <p:nvPr/>
        </p:nvCxnSpPr>
        <p:spPr bwMode="auto">
          <a:xfrm>
            <a:off x="4218102" y="2486589"/>
            <a:ext cx="0" cy="144016"/>
          </a:xfrm>
          <a:prstGeom prst="line">
            <a:avLst/>
          </a:prstGeom>
          <a:noFill/>
          <a:ln w="9525" cap="flat" cmpd="sng" algn="ctr">
            <a:solidFill>
              <a:srgbClr val="000000">
                <a:shade val="95000"/>
                <a:satMod val="105000"/>
              </a:srgbClr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" name="直接连接符 56">
            <a:extLst>
              <a:ext uri="{FF2B5EF4-FFF2-40B4-BE49-F238E27FC236}">
                <a16:creationId xmlns:a16="http://schemas.microsoft.com/office/drawing/2014/main" id="{BA1ED8DC-FC18-4C4E-ABFC-B115FF8C07CA}"/>
              </a:ext>
            </a:extLst>
          </p:cNvPr>
          <p:cNvCxnSpPr/>
          <p:nvPr/>
        </p:nvCxnSpPr>
        <p:spPr bwMode="auto">
          <a:xfrm>
            <a:off x="4419837" y="2486589"/>
            <a:ext cx="0" cy="144016"/>
          </a:xfrm>
          <a:prstGeom prst="line">
            <a:avLst/>
          </a:prstGeom>
          <a:noFill/>
          <a:ln w="9525" cap="flat" cmpd="sng" algn="ctr">
            <a:solidFill>
              <a:srgbClr val="000000">
                <a:shade val="95000"/>
                <a:satMod val="105000"/>
              </a:srgbClr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直接箭头连接符 57">
            <a:extLst>
              <a:ext uri="{FF2B5EF4-FFF2-40B4-BE49-F238E27FC236}">
                <a16:creationId xmlns:a16="http://schemas.microsoft.com/office/drawing/2014/main" id="{EB44E9CB-05CD-423E-8097-37E434A5EC68}"/>
              </a:ext>
            </a:extLst>
          </p:cNvPr>
          <p:cNvCxnSpPr/>
          <p:nvPr/>
        </p:nvCxnSpPr>
        <p:spPr bwMode="auto">
          <a:xfrm>
            <a:off x="4059797" y="2558597"/>
            <a:ext cx="144016" cy="0"/>
          </a:xfrm>
          <a:prstGeom prst="straightConnector1">
            <a:avLst/>
          </a:prstGeom>
          <a:noFill/>
          <a:ln w="9525" cap="flat" cmpd="sng" algn="ctr">
            <a:solidFill>
              <a:srgbClr val="000000">
                <a:shade val="95000"/>
                <a:satMod val="105000"/>
              </a:srgbClr>
            </a:solidFill>
            <a:prstDash val="soli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" name="直接箭头连接符 58">
            <a:extLst>
              <a:ext uri="{FF2B5EF4-FFF2-40B4-BE49-F238E27FC236}">
                <a16:creationId xmlns:a16="http://schemas.microsoft.com/office/drawing/2014/main" id="{C7BF40C4-7514-44C0-B2A7-05B3FBDA9043}"/>
              </a:ext>
            </a:extLst>
          </p:cNvPr>
          <p:cNvCxnSpPr/>
          <p:nvPr/>
        </p:nvCxnSpPr>
        <p:spPr bwMode="auto">
          <a:xfrm flipH="1">
            <a:off x="4429363" y="2558597"/>
            <a:ext cx="144016" cy="0"/>
          </a:xfrm>
          <a:prstGeom prst="straightConnector1">
            <a:avLst/>
          </a:prstGeom>
          <a:noFill/>
          <a:ln w="9525" cap="flat" cmpd="sng" algn="ctr">
            <a:solidFill>
              <a:srgbClr val="000000">
                <a:shade val="95000"/>
                <a:satMod val="105000"/>
              </a:srgbClr>
            </a:solidFill>
            <a:prstDash val="soli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0" name="矩形 60">
            <a:extLst>
              <a:ext uri="{FF2B5EF4-FFF2-40B4-BE49-F238E27FC236}">
                <a16:creationId xmlns:a16="http://schemas.microsoft.com/office/drawing/2014/main" id="{E7FCAAB7-CDDB-43DF-AC8C-6B80E4CB5C81}"/>
              </a:ext>
            </a:extLst>
          </p:cNvPr>
          <p:cNvSpPr/>
          <p:nvPr/>
        </p:nvSpPr>
        <p:spPr bwMode="auto">
          <a:xfrm>
            <a:off x="4417808" y="2633213"/>
            <a:ext cx="379359" cy="238653"/>
          </a:xfrm>
          <a:prstGeom prst="rect">
            <a:avLst/>
          </a:prstGeom>
          <a:solidFill>
            <a:srgbClr val="92D050"/>
          </a:solidFill>
          <a:ln w="6350">
            <a:solidFill>
              <a:srgbClr val="000000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Tx/>
              <a:buNone/>
              <a:tabLst/>
              <a:defRPr/>
            </a:pPr>
            <a:r>
              <a:rPr kumimoji="0" lang="en-US" altLang="zh-CN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宋体" charset="-122"/>
                <a:cs typeface="Calibri" panose="020F0502020204030204" pitchFamily="34" charset="0"/>
              </a:rPr>
              <a:t>HDR</a:t>
            </a:r>
            <a:endParaRPr kumimoji="0" lang="zh-CN" altLang="en-US" sz="1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  <a:ea typeface="宋体" charset="-122"/>
              <a:cs typeface="Calibri" panose="020F0502020204030204" pitchFamily="34" charset="0"/>
            </a:endParaRPr>
          </a:p>
        </p:txBody>
      </p:sp>
      <p:sp>
        <p:nvSpPr>
          <p:cNvPr id="31" name="矩形 61">
            <a:extLst>
              <a:ext uri="{FF2B5EF4-FFF2-40B4-BE49-F238E27FC236}">
                <a16:creationId xmlns:a16="http://schemas.microsoft.com/office/drawing/2014/main" id="{FE0B0C3E-B188-4FCD-94A1-46B75807E297}"/>
              </a:ext>
            </a:extLst>
          </p:cNvPr>
          <p:cNvSpPr/>
          <p:nvPr/>
        </p:nvSpPr>
        <p:spPr bwMode="auto">
          <a:xfrm>
            <a:off x="2667825" y="2631943"/>
            <a:ext cx="144016" cy="238653"/>
          </a:xfrm>
          <a:prstGeom prst="rect">
            <a:avLst/>
          </a:prstGeom>
          <a:pattFill prst="wdUpDiag">
            <a:fgClr>
              <a:srgbClr val="FFCC99">
                <a:lumMod val="75000"/>
              </a:srgbClr>
            </a:fgClr>
            <a:bgClr>
              <a:srgbClr val="FFFFFF"/>
            </a:bgClr>
          </a:pattFill>
          <a:ln w="6350">
            <a:solidFill>
              <a:srgbClr val="000000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Tx/>
              <a:buNone/>
              <a:tabLst/>
              <a:defRPr/>
            </a:pPr>
            <a:endParaRPr kumimoji="0" lang="zh-CN" altLang="en-US" sz="1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  <a:ea typeface="宋体" charset="-122"/>
              <a:cs typeface="Calibri" panose="020F0502020204030204" pitchFamily="34" charset="0"/>
            </a:endParaRPr>
          </a:p>
        </p:txBody>
      </p:sp>
      <p:pic>
        <p:nvPicPr>
          <p:cNvPr id="34" name="Picture 33">
            <a:extLst>
              <a:ext uri="{FF2B5EF4-FFF2-40B4-BE49-F238E27FC236}">
                <a16:creationId xmlns:a16="http://schemas.microsoft.com/office/drawing/2014/main" id="{D3C97878-3C0F-4C6B-A237-B6D80BEE38B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5878" y="4362121"/>
            <a:ext cx="3612595" cy="1768491"/>
          </a:xfrm>
          <a:prstGeom prst="rect">
            <a:avLst/>
          </a:prstGeom>
        </p:spPr>
      </p:pic>
      <p:sp>
        <p:nvSpPr>
          <p:cNvPr id="35" name="Rectangle 34">
            <a:extLst>
              <a:ext uri="{FF2B5EF4-FFF2-40B4-BE49-F238E27FC236}">
                <a16:creationId xmlns:a16="http://schemas.microsoft.com/office/drawing/2014/main" id="{DCDC5113-927D-478A-9E38-0BF4D9D438CD}"/>
              </a:ext>
            </a:extLst>
          </p:cNvPr>
          <p:cNvSpPr/>
          <p:nvPr/>
        </p:nvSpPr>
        <p:spPr>
          <a:xfrm>
            <a:off x="3398953" y="2886175"/>
            <a:ext cx="3283895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900" b="1" dirty="0">
                <a:solidFill>
                  <a:srgbClr val="000000"/>
                </a:solidFill>
                <a:latin typeface="Arial-BoldMT"/>
              </a:rPr>
              <a:t>Fig. 1 inserting LL payload into current PPDU [2]</a:t>
            </a:r>
            <a:endParaRPr lang="en-US" sz="900" dirty="0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42F0A74B-F9AD-4492-8DD2-EDC8DD7D428C}"/>
              </a:ext>
            </a:extLst>
          </p:cNvPr>
          <p:cNvSpPr/>
          <p:nvPr/>
        </p:nvSpPr>
        <p:spPr>
          <a:xfrm>
            <a:off x="1529108" y="6140267"/>
            <a:ext cx="3283895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900" b="1" dirty="0">
                <a:solidFill>
                  <a:srgbClr val="000000"/>
                </a:solidFill>
                <a:latin typeface="Arial-BoldMT"/>
              </a:rPr>
              <a:t>Fig. 2 preemption in a TXOP [5] </a:t>
            </a:r>
            <a:endParaRPr lang="en-US" sz="900" dirty="0"/>
          </a:p>
        </p:txBody>
      </p:sp>
      <p:pic>
        <p:nvPicPr>
          <p:cNvPr id="37" name="Picture 36">
            <a:extLst>
              <a:ext uri="{FF2B5EF4-FFF2-40B4-BE49-F238E27FC236}">
                <a16:creationId xmlns:a16="http://schemas.microsoft.com/office/drawing/2014/main" id="{6C8814B7-8B64-47FA-A821-E1059CC54AE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88505" y="4433050"/>
            <a:ext cx="4294742" cy="1626634"/>
          </a:xfrm>
          <a:prstGeom prst="rect">
            <a:avLst/>
          </a:prstGeom>
        </p:spPr>
      </p:pic>
      <p:sp>
        <p:nvSpPr>
          <p:cNvPr id="38" name="Rectangle 37">
            <a:extLst>
              <a:ext uri="{FF2B5EF4-FFF2-40B4-BE49-F238E27FC236}">
                <a16:creationId xmlns:a16="http://schemas.microsoft.com/office/drawing/2014/main" id="{C2946B22-906C-43AF-A8A4-D439B1AFC62E}"/>
              </a:ext>
            </a:extLst>
          </p:cNvPr>
          <p:cNvSpPr/>
          <p:nvPr/>
        </p:nvSpPr>
        <p:spPr>
          <a:xfrm>
            <a:off x="5704202" y="6086545"/>
            <a:ext cx="3283895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900" b="1" dirty="0">
                <a:solidFill>
                  <a:srgbClr val="000000"/>
                </a:solidFill>
                <a:latin typeface="Arial-BoldMT"/>
              </a:rPr>
              <a:t>Fig. 3 2D A-PPDU [8] 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7287294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8D391FCB-AD02-4D95-9940-E743DB423AD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791200" y="6475413"/>
            <a:ext cx="2752725" cy="182880"/>
          </a:xfrm>
        </p:spPr>
        <p:txBody>
          <a:bodyPr/>
          <a:lstStyle/>
          <a:p>
            <a:pPr>
              <a:defRPr/>
            </a:pPr>
            <a:r>
              <a:rPr lang="en-US" altLang="ko-KR" dirty="0">
                <a:sym typeface="+mn-ea"/>
              </a:rPr>
              <a:t>Yue Qi, Samsung Research America</a:t>
            </a:r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E4C6B84C-37DB-403B-8759-73BC8E78AA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762000" y="444371"/>
            <a:ext cx="10361084" cy="1065213"/>
          </a:xfrm>
        </p:spPr>
        <p:txBody>
          <a:bodyPr/>
          <a:lstStyle/>
          <a:p>
            <a:r>
              <a:rPr lang="en-US" sz="2400" dirty="0"/>
              <a:t>Abstract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493A6E-BB8A-4E46-93F8-B5CA77D2F1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35892"/>
            <a:ext cx="76200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In this presentation, we introduce a dedicated RU for RTA traffics which can be piggybacked on ongoing regular traffics. 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This method can benefit for the RTA traffics in both UL and DL cases. </a:t>
            </a:r>
          </a:p>
        </p:txBody>
      </p:sp>
    </p:spTree>
    <p:extLst>
      <p:ext uri="{BB962C8B-B14F-4D97-AF65-F5344CB8AC3E}">
        <p14:creationId xmlns:p14="http://schemas.microsoft.com/office/powerpoint/2010/main" val="4653080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3585B41F-FE44-4C08-8258-D4D1DCC86D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762000" y="444371"/>
            <a:ext cx="10361084" cy="1065213"/>
          </a:xfrm>
        </p:spPr>
        <p:txBody>
          <a:bodyPr/>
          <a:lstStyle/>
          <a:p>
            <a:r>
              <a:rPr lang="en-US" sz="2400" dirty="0"/>
              <a:t>RTA transmission request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C90E8F78-5836-4A81-94D0-D254B59DC0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3746176"/>
            <a:ext cx="8071279" cy="1746894"/>
          </a:xfrm>
        </p:spPr>
        <p:txBody>
          <a:bodyPr/>
          <a:lstStyle/>
          <a:p>
            <a:pPr marL="0" lvl="1" indent="0">
              <a:spcBef>
                <a:spcPts val="0"/>
              </a:spcBef>
              <a:spcAft>
                <a:spcPts val="0"/>
              </a:spcAft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b="1" dirty="0"/>
              <a:t>RTA traffics may suffer from unpredictable and large transmission latency. </a:t>
            </a:r>
          </a:p>
          <a:p>
            <a:pPr marL="0" lvl="1" indent="0">
              <a:spcBef>
                <a:spcPts val="0"/>
              </a:spcBef>
              <a:spcAft>
                <a:spcPts val="0"/>
              </a:spcAft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600" b="1" dirty="0"/>
          </a:p>
          <a:p>
            <a:pPr marL="0" lvl="1" indent="0">
              <a:spcBef>
                <a:spcPts val="0"/>
              </a:spcBef>
              <a:spcAft>
                <a:spcPts val="0"/>
              </a:spcAft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b="1" dirty="0"/>
              <a:t>RTA may request for extremely low medium access latency, in which RTA traffics can be transmitted as soon as being enqueued. </a:t>
            </a:r>
          </a:p>
        </p:txBody>
      </p: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F3A6A4FC-1FE7-4FFE-9E0B-8DBFEA5D6BD0}"/>
              </a:ext>
            </a:extLst>
          </p:cNvPr>
          <p:cNvCxnSpPr>
            <a:cxnSpLocks/>
          </p:cNvCxnSpPr>
          <p:nvPr/>
        </p:nvCxnSpPr>
        <p:spPr bwMode="auto">
          <a:xfrm>
            <a:off x="347540" y="2008653"/>
            <a:ext cx="0" cy="1035908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1" name="Rectangle 40">
            <a:extLst>
              <a:ext uri="{FF2B5EF4-FFF2-40B4-BE49-F238E27FC236}">
                <a16:creationId xmlns:a16="http://schemas.microsoft.com/office/drawing/2014/main" id="{64D4DFA7-47F2-438C-849F-EE8CB3A0F83D}"/>
              </a:ext>
            </a:extLst>
          </p:cNvPr>
          <p:cNvSpPr/>
          <p:nvPr/>
        </p:nvSpPr>
        <p:spPr bwMode="auto">
          <a:xfrm>
            <a:off x="423739" y="2340976"/>
            <a:ext cx="681161" cy="194619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44378BB0-A97D-44BC-B76A-8005E8318BA1}"/>
              </a:ext>
            </a:extLst>
          </p:cNvPr>
          <p:cNvSpPr/>
          <p:nvPr/>
        </p:nvSpPr>
        <p:spPr bwMode="auto">
          <a:xfrm>
            <a:off x="423740" y="2595282"/>
            <a:ext cx="681160" cy="194619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43D273F7-CC11-49CB-B3BC-9841C379A7D9}"/>
              </a:ext>
            </a:extLst>
          </p:cNvPr>
          <p:cNvCxnSpPr>
            <a:cxnSpLocks/>
          </p:cNvCxnSpPr>
          <p:nvPr/>
        </p:nvCxnSpPr>
        <p:spPr bwMode="auto">
          <a:xfrm>
            <a:off x="764319" y="1864963"/>
            <a:ext cx="0" cy="36812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triangle"/>
          </a:ln>
        </p:spPr>
      </p:cxnSp>
      <p:sp>
        <p:nvSpPr>
          <p:cNvPr id="44" name="Content Placeholder 2">
            <a:extLst>
              <a:ext uri="{FF2B5EF4-FFF2-40B4-BE49-F238E27FC236}">
                <a16:creationId xmlns:a16="http://schemas.microsoft.com/office/drawing/2014/main" id="{D1D109A6-F5B3-4D2A-B457-71F868B19484}"/>
              </a:ext>
            </a:extLst>
          </p:cNvPr>
          <p:cNvSpPr txBox="1">
            <a:spLocks/>
          </p:cNvSpPr>
          <p:nvPr/>
        </p:nvSpPr>
        <p:spPr bwMode="auto">
          <a:xfrm>
            <a:off x="304800" y="1447848"/>
            <a:ext cx="1600200" cy="3855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lvl="1" indent="0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200" kern="0" dirty="0"/>
              <a:t>Real time traffic enqueued</a:t>
            </a:r>
            <a:endParaRPr lang="en-US" sz="1000" kern="0" dirty="0"/>
          </a:p>
        </p:txBody>
      </p:sp>
      <p:sp>
        <p:nvSpPr>
          <p:cNvPr id="45" name="Content Placeholder 2">
            <a:extLst>
              <a:ext uri="{FF2B5EF4-FFF2-40B4-BE49-F238E27FC236}">
                <a16:creationId xmlns:a16="http://schemas.microsoft.com/office/drawing/2014/main" id="{5F669820-0DBC-45E1-A0DB-95020C1367BD}"/>
              </a:ext>
            </a:extLst>
          </p:cNvPr>
          <p:cNvSpPr txBox="1">
            <a:spLocks/>
          </p:cNvSpPr>
          <p:nvPr/>
        </p:nvSpPr>
        <p:spPr bwMode="auto">
          <a:xfrm>
            <a:off x="1795340" y="2141016"/>
            <a:ext cx="2133600" cy="3855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lvl="1" indent="0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200" kern="0" dirty="0"/>
              <a:t>Ongoing PPDU transmission</a:t>
            </a:r>
            <a:endParaRPr lang="en-US" sz="1000" kern="0" dirty="0"/>
          </a:p>
        </p:txBody>
      </p: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7FE0D21C-76E2-444B-91C4-595325997EEA}"/>
              </a:ext>
            </a:extLst>
          </p:cNvPr>
          <p:cNvCxnSpPr>
            <a:cxnSpLocks/>
          </p:cNvCxnSpPr>
          <p:nvPr/>
        </p:nvCxnSpPr>
        <p:spPr bwMode="auto">
          <a:xfrm>
            <a:off x="1185740" y="2008653"/>
            <a:ext cx="0" cy="1035908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47" name="Connector: Elbow 46">
            <a:extLst>
              <a:ext uri="{FF2B5EF4-FFF2-40B4-BE49-F238E27FC236}">
                <a16:creationId xmlns:a16="http://schemas.microsoft.com/office/drawing/2014/main" id="{15147E84-C235-44DE-984D-8B314717C14F}"/>
              </a:ext>
            </a:extLst>
          </p:cNvPr>
          <p:cNvCxnSpPr>
            <a:cxnSpLocks/>
            <a:stCxn id="64" idx="2"/>
          </p:cNvCxnSpPr>
          <p:nvPr/>
        </p:nvCxnSpPr>
        <p:spPr bwMode="auto">
          <a:xfrm rot="5400000" flipH="1" flipV="1">
            <a:off x="1376138" y="2270493"/>
            <a:ext cx="170182" cy="1384536"/>
          </a:xfrm>
          <a:prstGeom prst="bentConnector4">
            <a:avLst>
              <a:gd name="adj1" fmla="val -134327"/>
              <a:gd name="adj2" fmla="val 99783"/>
            </a:avLst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sm" len="sm"/>
            <a:tailEnd type="none"/>
          </a:ln>
        </p:spPr>
      </p:cxnSp>
      <p:sp>
        <p:nvSpPr>
          <p:cNvPr id="48" name="Isosceles Triangle 47">
            <a:extLst>
              <a:ext uri="{FF2B5EF4-FFF2-40B4-BE49-F238E27FC236}">
                <a16:creationId xmlns:a16="http://schemas.microsoft.com/office/drawing/2014/main" id="{00FBEF99-BECD-4BB9-B59E-F719FEA99981}"/>
              </a:ext>
            </a:extLst>
          </p:cNvPr>
          <p:cNvSpPr/>
          <p:nvPr/>
        </p:nvSpPr>
        <p:spPr bwMode="auto">
          <a:xfrm rot="10800000">
            <a:off x="2057268" y="2877669"/>
            <a:ext cx="192460" cy="155016"/>
          </a:xfrm>
          <a:prstGeom prst="triangle">
            <a:avLst/>
          </a:prstGeom>
          <a:noFill/>
          <a:ln w="63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pic>
        <p:nvPicPr>
          <p:cNvPr id="49" name="Graphic 48" descr="Wireless">
            <a:extLst>
              <a:ext uri="{FF2B5EF4-FFF2-40B4-BE49-F238E27FC236}">
                <a16:creationId xmlns:a16="http://schemas.microsoft.com/office/drawing/2014/main" id="{CB4DDB70-2CC3-4AC0-9F2D-C41434934D6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4640496">
            <a:off x="2036905" y="2451696"/>
            <a:ext cx="425645" cy="425645"/>
          </a:xfrm>
          <a:prstGeom prst="rect">
            <a:avLst/>
          </a:prstGeom>
        </p:spPr>
      </p:pic>
      <p:sp>
        <p:nvSpPr>
          <p:cNvPr id="50" name="Rectangle 49">
            <a:extLst>
              <a:ext uri="{FF2B5EF4-FFF2-40B4-BE49-F238E27FC236}">
                <a16:creationId xmlns:a16="http://schemas.microsoft.com/office/drawing/2014/main" id="{4884E8DC-8862-4FDF-AABD-F890E478DD2D}"/>
              </a:ext>
            </a:extLst>
          </p:cNvPr>
          <p:cNvSpPr/>
          <p:nvPr/>
        </p:nvSpPr>
        <p:spPr bwMode="auto">
          <a:xfrm>
            <a:off x="1933456" y="1895568"/>
            <a:ext cx="1702647" cy="22550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PPDU</a:t>
            </a:r>
          </a:p>
        </p:txBody>
      </p:sp>
      <p:sp>
        <p:nvSpPr>
          <p:cNvPr id="51" name="Content Placeholder 2">
            <a:extLst>
              <a:ext uri="{FF2B5EF4-FFF2-40B4-BE49-F238E27FC236}">
                <a16:creationId xmlns:a16="http://schemas.microsoft.com/office/drawing/2014/main" id="{3A304902-ABD8-42DB-949A-9D9B100C1F8B}"/>
              </a:ext>
            </a:extLst>
          </p:cNvPr>
          <p:cNvSpPr txBox="1">
            <a:spLocks/>
          </p:cNvSpPr>
          <p:nvPr/>
        </p:nvSpPr>
        <p:spPr bwMode="auto">
          <a:xfrm>
            <a:off x="3636103" y="1855942"/>
            <a:ext cx="1137397" cy="3855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lvl="1" indent="0" algn="ctr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200" kern="0" dirty="0"/>
              <a:t>PPDU transmission start</a:t>
            </a:r>
            <a:endParaRPr lang="en-US" sz="1000" kern="0" dirty="0"/>
          </a:p>
        </p:txBody>
      </p: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32DACED9-8249-4E60-8E92-9C4F1232E0F1}"/>
              </a:ext>
            </a:extLst>
          </p:cNvPr>
          <p:cNvCxnSpPr>
            <a:cxnSpLocks/>
          </p:cNvCxnSpPr>
          <p:nvPr/>
        </p:nvCxnSpPr>
        <p:spPr bwMode="auto">
          <a:xfrm>
            <a:off x="4204801" y="2477104"/>
            <a:ext cx="0" cy="55558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triangle"/>
          </a:ln>
        </p:spPr>
      </p:cxn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6F5D61A0-8123-453E-8D14-C2023E8C6F55}"/>
              </a:ext>
            </a:extLst>
          </p:cNvPr>
          <p:cNvCxnSpPr>
            <a:cxnSpLocks/>
          </p:cNvCxnSpPr>
          <p:nvPr/>
        </p:nvCxnSpPr>
        <p:spPr bwMode="auto">
          <a:xfrm>
            <a:off x="4892879" y="2487719"/>
            <a:ext cx="0" cy="55558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dash"/>
            <a:round/>
            <a:headEnd type="none" w="sm" len="sm"/>
            <a:tailEnd type="triangle"/>
          </a:ln>
        </p:spPr>
      </p:cxnSp>
      <p:sp>
        <p:nvSpPr>
          <p:cNvPr id="54" name="Content Placeholder 2">
            <a:extLst>
              <a:ext uri="{FF2B5EF4-FFF2-40B4-BE49-F238E27FC236}">
                <a16:creationId xmlns:a16="http://schemas.microsoft.com/office/drawing/2014/main" id="{0D31B06A-3272-4EE0-ADDE-7A8FFE75CEB3}"/>
              </a:ext>
            </a:extLst>
          </p:cNvPr>
          <p:cNvSpPr txBox="1">
            <a:spLocks/>
          </p:cNvSpPr>
          <p:nvPr/>
        </p:nvSpPr>
        <p:spPr bwMode="auto">
          <a:xfrm>
            <a:off x="4461814" y="1864963"/>
            <a:ext cx="1137397" cy="3855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lvl="1" indent="0" algn="ctr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200" kern="0" dirty="0"/>
              <a:t>Real time</a:t>
            </a:r>
          </a:p>
          <a:p>
            <a:pPr marL="0" lvl="1" indent="0" algn="ctr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200" kern="0" dirty="0"/>
              <a:t>traffic</a:t>
            </a:r>
          </a:p>
          <a:p>
            <a:pPr marL="0" lvl="1" indent="0" algn="ctr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200" kern="0" dirty="0"/>
              <a:t>enqueued</a:t>
            </a:r>
            <a:endParaRPr lang="en-US" sz="1000" kern="0" dirty="0"/>
          </a:p>
        </p:txBody>
      </p: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95A72171-D7A5-48BA-8CF7-E66E3D305259}"/>
              </a:ext>
            </a:extLst>
          </p:cNvPr>
          <p:cNvCxnSpPr>
            <a:cxnSpLocks/>
          </p:cNvCxnSpPr>
          <p:nvPr/>
        </p:nvCxnSpPr>
        <p:spPr bwMode="auto">
          <a:xfrm>
            <a:off x="6013484" y="2486125"/>
            <a:ext cx="0" cy="55558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triangle"/>
          </a:ln>
        </p:spPr>
      </p:cxnSp>
      <p:sp>
        <p:nvSpPr>
          <p:cNvPr id="56" name="Content Placeholder 2">
            <a:extLst>
              <a:ext uri="{FF2B5EF4-FFF2-40B4-BE49-F238E27FC236}">
                <a16:creationId xmlns:a16="http://schemas.microsoft.com/office/drawing/2014/main" id="{8A5178FC-CA07-4926-8402-F9DFCECD2A36}"/>
              </a:ext>
            </a:extLst>
          </p:cNvPr>
          <p:cNvSpPr txBox="1">
            <a:spLocks/>
          </p:cNvSpPr>
          <p:nvPr/>
        </p:nvSpPr>
        <p:spPr bwMode="auto">
          <a:xfrm>
            <a:off x="5444785" y="1847494"/>
            <a:ext cx="1137397" cy="3855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lvl="1" indent="0" algn="ctr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200" kern="0" dirty="0"/>
              <a:t>PPDU transmission end</a:t>
            </a:r>
            <a:endParaRPr lang="en-US" sz="1000" kern="0" dirty="0"/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DB48E44B-9049-4D81-8569-BFAC1B3E005C}"/>
              </a:ext>
            </a:extLst>
          </p:cNvPr>
          <p:cNvSpPr/>
          <p:nvPr/>
        </p:nvSpPr>
        <p:spPr bwMode="auto">
          <a:xfrm>
            <a:off x="6282513" y="2396642"/>
            <a:ext cx="340573" cy="644592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 cap="flat" cmpd="sng" algn="ctr">
            <a:solidFill>
              <a:schemeClr val="tx1">
                <a:lumMod val="95000"/>
                <a:lumOff val="5000"/>
              </a:schemeClr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FAB9283D-675D-46B0-B315-E3539E0F5A0B}"/>
              </a:ext>
            </a:extLst>
          </p:cNvPr>
          <p:cNvSpPr/>
          <p:nvPr/>
        </p:nvSpPr>
        <p:spPr bwMode="auto">
          <a:xfrm>
            <a:off x="7242553" y="2392395"/>
            <a:ext cx="340573" cy="644592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 cap="flat" cmpd="sng" algn="ctr">
            <a:solidFill>
              <a:schemeClr val="tx1">
                <a:lumMod val="95000"/>
                <a:lumOff val="5000"/>
              </a:schemeClr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59" name="Content Placeholder 2">
            <a:extLst>
              <a:ext uri="{FF2B5EF4-FFF2-40B4-BE49-F238E27FC236}">
                <a16:creationId xmlns:a16="http://schemas.microsoft.com/office/drawing/2014/main" id="{83D4D3FF-E005-4116-8E0D-7AED5C176127}"/>
              </a:ext>
            </a:extLst>
          </p:cNvPr>
          <p:cNvSpPr txBox="1">
            <a:spLocks/>
          </p:cNvSpPr>
          <p:nvPr/>
        </p:nvSpPr>
        <p:spPr bwMode="auto">
          <a:xfrm>
            <a:off x="6369399" y="2492078"/>
            <a:ext cx="1137397" cy="3855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lvl="1" indent="0" algn="ctr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400" b="1" kern="0" dirty="0"/>
              <a:t>…</a:t>
            </a:r>
            <a:endParaRPr lang="en-US" sz="1050" b="1" kern="0" dirty="0"/>
          </a:p>
        </p:txBody>
      </p: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65931C5F-49F4-46BC-863B-5A095FEE2F9C}"/>
              </a:ext>
            </a:extLst>
          </p:cNvPr>
          <p:cNvCxnSpPr>
            <a:cxnSpLocks/>
          </p:cNvCxnSpPr>
          <p:nvPr/>
        </p:nvCxnSpPr>
        <p:spPr bwMode="auto">
          <a:xfrm>
            <a:off x="7842284" y="2477104"/>
            <a:ext cx="0" cy="55558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dash"/>
            <a:round/>
            <a:headEnd type="none" w="sm" len="sm"/>
            <a:tailEnd type="triangle"/>
          </a:ln>
        </p:spPr>
      </p:cxnSp>
      <p:sp>
        <p:nvSpPr>
          <p:cNvPr id="61" name="Content Placeholder 2">
            <a:extLst>
              <a:ext uri="{FF2B5EF4-FFF2-40B4-BE49-F238E27FC236}">
                <a16:creationId xmlns:a16="http://schemas.microsoft.com/office/drawing/2014/main" id="{25F3FE59-E242-4C5F-8357-54975212299C}"/>
              </a:ext>
            </a:extLst>
          </p:cNvPr>
          <p:cNvSpPr txBox="1">
            <a:spLocks/>
          </p:cNvSpPr>
          <p:nvPr/>
        </p:nvSpPr>
        <p:spPr bwMode="auto">
          <a:xfrm>
            <a:off x="7273585" y="1804023"/>
            <a:ext cx="1137397" cy="3855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lvl="1" indent="0" algn="ctr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200" kern="0" dirty="0"/>
              <a:t>Real time</a:t>
            </a:r>
          </a:p>
          <a:p>
            <a:pPr marL="0" lvl="1" indent="0" algn="ctr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200" kern="0" dirty="0"/>
              <a:t>traffic </a:t>
            </a:r>
          </a:p>
          <a:p>
            <a:pPr marL="0" lvl="1" indent="0" algn="ctr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200" kern="0" dirty="0"/>
              <a:t>transmitted</a:t>
            </a:r>
            <a:endParaRPr lang="en-US" sz="1000" kern="0" dirty="0"/>
          </a:p>
        </p:txBody>
      </p: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2812015D-8BBA-4A2C-91F4-3A0455229277}"/>
              </a:ext>
            </a:extLst>
          </p:cNvPr>
          <p:cNvCxnSpPr>
            <a:cxnSpLocks/>
          </p:cNvCxnSpPr>
          <p:nvPr/>
        </p:nvCxnSpPr>
        <p:spPr bwMode="auto">
          <a:xfrm>
            <a:off x="3636103" y="3041234"/>
            <a:ext cx="4824417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</p:spPr>
      </p:cxnSp>
      <p:sp>
        <p:nvSpPr>
          <p:cNvPr id="63" name="Content Placeholder 2">
            <a:extLst>
              <a:ext uri="{FF2B5EF4-FFF2-40B4-BE49-F238E27FC236}">
                <a16:creationId xmlns:a16="http://schemas.microsoft.com/office/drawing/2014/main" id="{8B6C3244-14C2-43B5-896C-2F7848A7C7F4}"/>
              </a:ext>
            </a:extLst>
          </p:cNvPr>
          <p:cNvSpPr txBox="1">
            <a:spLocks/>
          </p:cNvSpPr>
          <p:nvPr/>
        </p:nvSpPr>
        <p:spPr bwMode="auto">
          <a:xfrm>
            <a:off x="8225419" y="3032686"/>
            <a:ext cx="731540" cy="3855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lvl="1" indent="0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200" kern="0" dirty="0"/>
              <a:t>time</a:t>
            </a:r>
            <a:endParaRPr lang="en-US" sz="1000" kern="0" dirty="0"/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E11983-2CD4-43EF-8B72-C435015FD831}"/>
              </a:ext>
            </a:extLst>
          </p:cNvPr>
          <p:cNvSpPr/>
          <p:nvPr/>
        </p:nvSpPr>
        <p:spPr bwMode="auto">
          <a:xfrm>
            <a:off x="428381" y="2853233"/>
            <a:ext cx="681160" cy="194619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65" name="Content Placeholder 2">
            <a:extLst>
              <a:ext uri="{FF2B5EF4-FFF2-40B4-BE49-F238E27FC236}">
                <a16:creationId xmlns:a16="http://schemas.microsoft.com/office/drawing/2014/main" id="{8432578B-66CB-436A-8469-F2C8A918A7EC}"/>
              </a:ext>
            </a:extLst>
          </p:cNvPr>
          <p:cNvSpPr txBox="1">
            <a:spLocks/>
          </p:cNvSpPr>
          <p:nvPr/>
        </p:nvSpPr>
        <p:spPr bwMode="auto">
          <a:xfrm>
            <a:off x="5884100" y="3493022"/>
            <a:ext cx="1137397" cy="3855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lvl="1" indent="0" algn="ctr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200" kern="0" dirty="0"/>
              <a:t>latency</a:t>
            </a:r>
            <a:endParaRPr lang="en-US" sz="1000" kern="0" dirty="0"/>
          </a:p>
        </p:txBody>
      </p:sp>
      <p:cxnSp>
        <p:nvCxnSpPr>
          <p:cNvPr id="66" name="Straight Arrow Connector 65">
            <a:extLst>
              <a:ext uri="{FF2B5EF4-FFF2-40B4-BE49-F238E27FC236}">
                <a16:creationId xmlns:a16="http://schemas.microsoft.com/office/drawing/2014/main" id="{04FB9D9D-3973-451A-9CF9-D74B16AD44ED}"/>
              </a:ext>
            </a:extLst>
          </p:cNvPr>
          <p:cNvCxnSpPr>
            <a:cxnSpLocks/>
          </p:cNvCxnSpPr>
          <p:nvPr/>
        </p:nvCxnSpPr>
        <p:spPr bwMode="auto">
          <a:xfrm>
            <a:off x="4870775" y="3565973"/>
            <a:ext cx="2966197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C000"/>
            </a:solidFill>
            <a:prstDash val="sysDot"/>
            <a:round/>
            <a:headEnd type="triangle"/>
            <a:tailEnd type="triangle"/>
          </a:ln>
        </p:spPr>
      </p:cxnSp>
      <p:sp>
        <p:nvSpPr>
          <p:cNvPr id="68" name="Footer Placeholder 4">
            <a:extLst>
              <a:ext uri="{FF2B5EF4-FFF2-40B4-BE49-F238E27FC236}">
                <a16:creationId xmlns:a16="http://schemas.microsoft.com/office/drawing/2014/main" id="{69991316-6D70-4DB8-85FF-490C4DEE54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791200" y="6475413"/>
            <a:ext cx="2752725" cy="182880"/>
          </a:xfrm>
        </p:spPr>
        <p:txBody>
          <a:bodyPr/>
          <a:lstStyle/>
          <a:p>
            <a:pPr>
              <a:defRPr/>
            </a:pPr>
            <a:r>
              <a:rPr lang="en-US" altLang="ko-KR" dirty="0">
                <a:sym typeface="+mn-ea"/>
              </a:rPr>
              <a:t>Yue Qi, Samsung Research America</a:t>
            </a:r>
            <a:endParaRPr lang="en-US" dirty="0"/>
          </a:p>
        </p:txBody>
      </p:sp>
      <p:sp>
        <p:nvSpPr>
          <p:cNvPr id="32" name="Content Placeholder 2">
            <a:extLst>
              <a:ext uri="{FF2B5EF4-FFF2-40B4-BE49-F238E27FC236}">
                <a16:creationId xmlns:a16="http://schemas.microsoft.com/office/drawing/2014/main" id="{5F9D7717-F82E-4CC8-81DC-E6DD912E1808}"/>
              </a:ext>
            </a:extLst>
          </p:cNvPr>
          <p:cNvSpPr txBox="1">
            <a:spLocks/>
          </p:cNvSpPr>
          <p:nvPr/>
        </p:nvSpPr>
        <p:spPr bwMode="auto">
          <a:xfrm>
            <a:off x="6073593" y="3020236"/>
            <a:ext cx="1763379" cy="3855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lvl="1" indent="0" algn="ctr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200" kern="0" dirty="0"/>
              <a:t>Medium access by other devices and back-off</a:t>
            </a:r>
            <a:endParaRPr lang="en-US" sz="1000" kern="0" dirty="0"/>
          </a:p>
        </p:txBody>
      </p:sp>
    </p:spTree>
    <p:extLst>
      <p:ext uri="{BB962C8B-B14F-4D97-AF65-F5344CB8AC3E}">
        <p14:creationId xmlns:p14="http://schemas.microsoft.com/office/powerpoint/2010/main" val="42593876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3585B41F-FE44-4C08-8258-D4D1DCC86D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762000" y="444371"/>
            <a:ext cx="10361084" cy="1065213"/>
          </a:xfrm>
        </p:spPr>
        <p:txBody>
          <a:bodyPr/>
          <a:lstStyle/>
          <a:p>
            <a:r>
              <a:rPr lang="en-US" sz="2400" dirty="0"/>
              <a:t>Proposed solution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C90E8F78-5836-4A81-94D0-D254B59DC0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52400" y="1372393"/>
            <a:ext cx="8915400" cy="4113213"/>
          </a:xfrm>
        </p:spPr>
        <p:txBody>
          <a:bodyPr/>
          <a:lstStyle/>
          <a:p>
            <a:pPr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b="1" dirty="0"/>
              <a:t>New protocol for immediate transmission of RTA traffic</a:t>
            </a:r>
            <a:endParaRPr lang="en-US" sz="1800" dirty="0"/>
          </a:p>
          <a:p>
            <a:pPr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dirty="0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76D11DAA-8FE2-4272-B436-EC55A7A3D869}"/>
              </a:ext>
            </a:extLst>
          </p:cNvPr>
          <p:cNvCxnSpPr>
            <a:cxnSpLocks/>
          </p:cNvCxnSpPr>
          <p:nvPr/>
        </p:nvCxnSpPr>
        <p:spPr bwMode="auto">
          <a:xfrm>
            <a:off x="497620" y="2372497"/>
            <a:ext cx="0" cy="1035908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39D60CA7-4D77-4C49-9CBC-214BFA145F70}"/>
              </a:ext>
            </a:extLst>
          </p:cNvPr>
          <p:cNvSpPr/>
          <p:nvPr/>
        </p:nvSpPr>
        <p:spPr bwMode="auto">
          <a:xfrm>
            <a:off x="573819" y="2704820"/>
            <a:ext cx="681161" cy="194619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E167270-99EC-4AD9-9755-BA62B5F58E53}"/>
              </a:ext>
            </a:extLst>
          </p:cNvPr>
          <p:cNvSpPr/>
          <p:nvPr/>
        </p:nvSpPr>
        <p:spPr bwMode="auto">
          <a:xfrm>
            <a:off x="573820" y="2959126"/>
            <a:ext cx="681160" cy="194619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25F41A39-DE71-4987-A561-778D6C67F0E1}"/>
              </a:ext>
            </a:extLst>
          </p:cNvPr>
          <p:cNvCxnSpPr>
            <a:cxnSpLocks/>
          </p:cNvCxnSpPr>
          <p:nvPr/>
        </p:nvCxnSpPr>
        <p:spPr bwMode="auto">
          <a:xfrm>
            <a:off x="914399" y="2228807"/>
            <a:ext cx="0" cy="36812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triangle"/>
          </a:ln>
        </p:spPr>
      </p:cxn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1A81848D-39AC-4E31-AC7C-75E44D7FF27A}"/>
              </a:ext>
            </a:extLst>
          </p:cNvPr>
          <p:cNvSpPr txBox="1">
            <a:spLocks/>
          </p:cNvSpPr>
          <p:nvPr/>
        </p:nvSpPr>
        <p:spPr bwMode="auto">
          <a:xfrm>
            <a:off x="454880" y="1811692"/>
            <a:ext cx="1600200" cy="3855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lvl="1" indent="0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200" kern="0" dirty="0"/>
              <a:t>Real time traffic enqueued</a:t>
            </a:r>
            <a:endParaRPr lang="en-US" sz="1000" kern="0" dirty="0"/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E27000FE-5E83-4854-A80E-241C552C2375}"/>
              </a:ext>
            </a:extLst>
          </p:cNvPr>
          <p:cNvSpPr txBox="1">
            <a:spLocks/>
          </p:cNvSpPr>
          <p:nvPr/>
        </p:nvSpPr>
        <p:spPr bwMode="auto">
          <a:xfrm>
            <a:off x="1945420" y="2504860"/>
            <a:ext cx="2133600" cy="3855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lvl="1" indent="0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200" kern="0" dirty="0"/>
              <a:t>Ongoing PPDU transmission</a:t>
            </a:r>
            <a:endParaRPr lang="en-US" sz="1000" kern="0" dirty="0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7E3A7EDE-1801-4CC9-92F3-93BF00ACC866}"/>
              </a:ext>
            </a:extLst>
          </p:cNvPr>
          <p:cNvCxnSpPr>
            <a:cxnSpLocks/>
          </p:cNvCxnSpPr>
          <p:nvPr/>
        </p:nvCxnSpPr>
        <p:spPr bwMode="auto">
          <a:xfrm>
            <a:off x="1335820" y="2372497"/>
            <a:ext cx="0" cy="1035908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5" name="Connector: Elbow 14">
            <a:extLst>
              <a:ext uri="{FF2B5EF4-FFF2-40B4-BE49-F238E27FC236}">
                <a16:creationId xmlns:a16="http://schemas.microsoft.com/office/drawing/2014/main" id="{29396644-11FF-4A19-AFB2-186C3DD4C0AF}"/>
              </a:ext>
            </a:extLst>
          </p:cNvPr>
          <p:cNvCxnSpPr>
            <a:cxnSpLocks/>
            <a:stCxn id="34" idx="2"/>
          </p:cNvCxnSpPr>
          <p:nvPr/>
        </p:nvCxnSpPr>
        <p:spPr bwMode="auto">
          <a:xfrm rot="5400000" flipH="1" flipV="1">
            <a:off x="1526218" y="2634337"/>
            <a:ext cx="170182" cy="1384536"/>
          </a:xfrm>
          <a:prstGeom prst="bentConnector4">
            <a:avLst>
              <a:gd name="adj1" fmla="val -134327"/>
              <a:gd name="adj2" fmla="val 99783"/>
            </a:avLst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sm" len="sm"/>
            <a:tailEnd type="none"/>
          </a:ln>
        </p:spPr>
      </p:cxnSp>
      <p:sp>
        <p:nvSpPr>
          <p:cNvPr id="16" name="Isosceles Triangle 15">
            <a:extLst>
              <a:ext uri="{FF2B5EF4-FFF2-40B4-BE49-F238E27FC236}">
                <a16:creationId xmlns:a16="http://schemas.microsoft.com/office/drawing/2014/main" id="{B6855D6A-8ECE-441F-8FC8-166AEAAF4F46}"/>
              </a:ext>
            </a:extLst>
          </p:cNvPr>
          <p:cNvSpPr/>
          <p:nvPr/>
        </p:nvSpPr>
        <p:spPr bwMode="auto">
          <a:xfrm rot="10800000">
            <a:off x="2207348" y="3241513"/>
            <a:ext cx="192460" cy="155016"/>
          </a:xfrm>
          <a:prstGeom prst="triangle">
            <a:avLst/>
          </a:prstGeom>
          <a:noFill/>
          <a:ln w="63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pic>
        <p:nvPicPr>
          <p:cNvPr id="17" name="Graphic 16" descr="Wireless">
            <a:extLst>
              <a:ext uri="{FF2B5EF4-FFF2-40B4-BE49-F238E27FC236}">
                <a16:creationId xmlns:a16="http://schemas.microsoft.com/office/drawing/2014/main" id="{4CF5FF6C-7E43-4C40-8283-E6D8BCC8505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4640496">
            <a:off x="2186985" y="2815540"/>
            <a:ext cx="425645" cy="425645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FA44F652-B3B4-4AAE-A101-69A362AC2026}"/>
              </a:ext>
            </a:extLst>
          </p:cNvPr>
          <p:cNvSpPr/>
          <p:nvPr/>
        </p:nvSpPr>
        <p:spPr bwMode="auto">
          <a:xfrm>
            <a:off x="2083536" y="2259412"/>
            <a:ext cx="1702647" cy="22550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PPDU</a:t>
            </a:r>
          </a:p>
        </p:txBody>
      </p:sp>
      <p:sp>
        <p:nvSpPr>
          <p:cNvPr id="20" name="Content Placeholder 2">
            <a:extLst>
              <a:ext uri="{FF2B5EF4-FFF2-40B4-BE49-F238E27FC236}">
                <a16:creationId xmlns:a16="http://schemas.microsoft.com/office/drawing/2014/main" id="{7864628E-CB67-49E1-880F-2C244598218E}"/>
              </a:ext>
            </a:extLst>
          </p:cNvPr>
          <p:cNvSpPr txBox="1">
            <a:spLocks/>
          </p:cNvSpPr>
          <p:nvPr/>
        </p:nvSpPr>
        <p:spPr bwMode="auto">
          <a:xfrm>
            <a:off x="3786183" y="2219786"/>
            <a:ext cx="1137397" cy="3855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lvl="1" indent="0" algn="ctr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200" kern="0" dirty="0"/>
              <a:t>PPDU transmission start</a:t>
            </a:r>
            <a:endParaRPr lang="en-US" sz="1000" kern="0" dirty="0"/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476501F2-349F-4284-A663-FBCC12364DB8}"/>
              </a:ext>
            </a:extLst>
          </p:cNvPr>
          <p:cNvCxnSpPr>
            <a:cxnSpLocks/>
          </p:cNvCxnSpPr>
          <p:nvPr/>
        </p:nvCxnSpPr>
        <p:spPr bwMode="auto">
          <a:xfrm>
            <a:off x="4354881" y="2840948"/>
            <a:ext cx="0" cy="55558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triangle"/>
          </a:ln>
        </p:spPr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8DACD01C-133D-49F9-8332-DF35920C4326}"/>
              </a:ext>
            </a:extLst>
          </p:cNvPr>
          <p:cNvCxnSpPr>
            <a:cxnSpLocks/>
          </p:cNvCxnSpPr>
          <p:nvPr/>
        </p:nvCxnSpPr>
        <p:spPr bwMode="auto">
          <a:xfrm>
            <a:off x="5042959" y="2851563"/>
            <a:ext cx="0" cy="55558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dash"/>
            <a:round/>
            <a:headEnd type="none" w="sm" len="sm"/>
            <a:tailEnd type="triangle"/>
          </a:ln>
        </p:spPr>
      </p:cxnSp>
      <p:sp>
        <p:nvSpPr>
          <p:cNvPr id="23" name="Content Placeholder 2">
            <a:extLst>
              <a:ext uri="{FF2B5EF4-FFF2-40B4-BE49-F238E27FC236}">
                <a16:creationId xmlns:a16="http://schemas.microsoft.com/office/drawing/2014/main" id="{AC625A9B-9B75-4A7A-AAA9-560A3E2C1676}"/>
              </a:ext>
            </a:extLst>
          </p:cNvPr>
          <p:cNvSpPr txBox="1">
            <a:spLocks/>
          </p:cNvSpPr>
          <p:nvPr/>
        </p:nvSpPr>
        <p:spPr bwMode="auto">
          <a:xfrm>
            <a:off x="4611894" y="2228807"/>
            <a:ext cx="1137397" cy="3855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lvl="1" indent="0" algn="ctr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200" kern="0" dirty="0"/>
              <a:t>Real time</a:t>
            </a:r>
          </a:p>
          <a:p>
            <a:pPr marL="0" lvl="1" indent="0" algn="ctr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200" kern="0" dirty="0"/>
              <a:t>traffic</a:t>
            </a:r>
          </a:p>
          <a:p>
            <a:pPr marL="0" lvl="1" indent="0" algn="ctr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200" kern="0" dirty="0"/>
              <a:t>enqueued</a:t>
            </a:r>
            <a:endParaRPr lang="en-US" sz="1000" kern="0" dirty="0"/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D7C780FE-BAEC-4767-9F7B-4ADCCEB83B84}"/>
              </a:ext>
            </a:extLst>
          </p:cNvPr>
          <p:cNvCxnSpPr>
            <a:cxnSpLocks/>
          </p:cNvCxnSpPr>
          <p:nvPr/>
        </p:nvCxnSpPr>
        <p:spPr bwMode="auto">
          <a:xfrm>
            <a:off x="6163564" y="2849969"/>
            <a:ext cx="0" cy="55558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triangle"/>
          </a:ln>
        </p:spPr>
      </p:cxnSp>
      <p:sp>
        <p:nvSpPr>
          <p:cNvPr id="25" name="Content Placeholder 2">
            <a:extLst>
              <a:ext uri="{FF2B5EF4-FFF2-40B4-BE49-F238E27FC236}">
                <a16:creationId xmlns:a16="http://schemas.microsoft.com/office/drawing/2014/main" id="{262A9D3D-1384-4594-84A4-DF355458D0CF}"/>
              </a:ext>
            </a:extLst>
          </p:cNvPr>
          <p:cNvSpPr txBox="1">
            <a:spLocks/>
          </p:cNvSpPr>
          <p:nvPr/>
        </p:nvSpPr>
        <p:spPr bwMode="auto">
          <a:xfrm>
            <a:off x="5594865" y="2211338"/>
            <a:ext cx="1137397" cy="3855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lvl="1" indent="0" algn="ctr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200" kern="0" dirty="0"/>
              <a:t>PPDU transmission end</a:t>
            </a:r>
            <a:endParaRPr lang="en-US" sz="1000" kern="0" dirty="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7A162AA0-450A-49D3-9C8D-27183455E8BB}"/>
              </a:ext>
            </a:extLst>
          </p:cNvPr>
          <p:cNvSpPr/>
          <p:nvPr/>
        </p:nvSpPr>
        <p:spPr bwMode="auto">
          <a:xfrm>
            <a:off x="6432593" y="2760486"/>
            <a:ext cx="340573" cy="644592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 cap="flat" cmpd="sng" algn="ctr">
            <a:solidFill>
              <a:schemeClr val="tx1">
                <a:lumMod val="95000"/>
                <a:lumOff val="5000"/>
              </a:schemeClr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FF13A856-5742-4235-B0C1-1361CA8ED90A}"/>
              </a:ext>
            </a:extLst>
          </p:cNvPr>
          <p:cNvSpPr/>
          <p:nvPr/>
        </p:nvSpPr>
        <p:spPr bwMode="auto">
          <a:xfrm>
            <a:off x="7392633" y="2756239"/>
            <a:ext cx="340573" cy="644592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 cap="flat" cmpd="sng" algn="ctr">
            <a:solidFill>
              <a:schemeClr val="tx1">
                <a:lumMod val="95000"/>
                <a:lumOff val="5000"/>
              </a:schemeClr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28" name="Content Placeholder 2">
            <a:extLst>
              <a:ext uri="{FF2B5EF4-FFF2-40B4-BE49-F238E27FC236}">
                <a16:creationId xmlns:a16="http://schemas.microsoft.com/office/drawing/2014/main" id="{5DEE8D60-3B82-4858-9CAE-C22B717E02E1}"/>
              </a:ext>
            </a:extLst>
          </p:cNvPr>
          <p:cNvSpPr txBox="1">
            <a:spLocks/>
          </p:cNvSpPr>
          <p:nvPr/>
        </p:nvSpPr>
        <p:spPr bwMode="auto">
          <a:xfrm>
            <a:off x="6519479" y="2855922"/>
            <a:ext cx="1137397" cy="3855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lvl="1" indent="0" algn="ctr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400" b="1" kern="0" dirty="0"/>
              <a:t>…</a:t>
            </a:r>
            <a:endParaRPr lang="en-US" sz="1050" b="1" kern="0" dirty="0"/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F2A69ACA-F438-4393-930C-EEA119B8D1EE}"/>
              </a:ext>
            </a:extLst>
          </p:cNvPr>
          <p:cNvCxnSpPr>
            <a:cxnSpLocks/>
          </p:cNvCxnSpPr>
          <p:nvPr/>
        </p:nvCxnSpPr>
        <p:spPr bwMode="auto">
          <a:xfrm>
            <a:off x="7992364" y="2840948"/>
            <a:ext cx="0" cy="55558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dash"/>
            <a:round/>
            <a:headEnd type="none" w="sm" len="sm"/>
            <a:tailEnd type="triangle"/>
          </a:ln>
        </p:spPr>
      </p:cxnSp>
      <p:sp>
        <p:nvSpPr>
          <p:cNvPr id="30" name="Content Placeholder 2">
            <a:extLst>
              <a:ext uri="{FF2B5EF4-FFF2-40B4-BE49-F238E27FC236}">
                <a16:creationId xmlns:a16="http://schemas.microsoft.com/office/drawing/2014/main" id="{11CD7E64-5DC9-4CFB-BDC3-B99A4A201880}"/>
              </a:ext>
            </a:extLst>
          </p:cNvPr>
          <p:cNvSpPr txBox="1">
            <a:spLocks/>
          </p:cNvSpPr>
          <p:nvPr/>
        </p:nvSpPr>
        <p:spPr bwMode="auto">
          <a:xfrm>
            <a:off x="7423665" y="2167867"/>
            <a:ext cx="1137397" cy="3855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lvl="1" indent="0" algn="ctr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200" kern="0" dirty="0"/>
              <a:t>Real time</a:t>
            </a:r>
          </a:p>
          <a:p>
            <a:pPr marL="0" lvl="1" indent="0" algn="ctr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200" kern="0" dirty="0"/>
              <a:t>traffic </a:t>
            </a:r>
          </a:p>
          <a:p>
            <a:pPr marL="0" lvl="1" indent="0" algn="ctr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200" kern="0" dirty="0"/>
              <a:t>transmitted</a:t>
            </a:r>
            <a:endParaRPr lang="en-US" sz="1000" kern="0" dirty="0"/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BCCF1812-BB10-46E4-AFD4-35169E2BE4B5}"/>
              </a:ext>
            </a:extLst>
          </p:cNvPr>
          <p:cNvCxnSpPr>
            <a:cxnSpLocks/>
          </p:cNvCxnSpPr>
          <p:nvPr/>
        </p:nvCxnSpPr>
        <p:spPr bwMode="auto">
          <a:xfrm>
            <a:off x="3786183" y="3405078"/>
            <a:ext cx="4824417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</p:spPr>
      </p:cxnSp>
      <p:sp>
        <p:nvSpPr>
          <p:cNvPr id="32" name="Content Placeholder 2">
            <a:extLst>
              <a:ext uri="{FF2B5EF4-FFF2-40B4-BE49-F238E27FC236}">
                <a16:creationId xmlns:a16="http://schemas.microsoft.com/office/drawing/2014/main" id="{91098CF7-4EDC-413D-A34A-168E5559A19C}"/>
              </a:ext>
            </a:extLst>
          </p:cNvPr>
          <p:cNvSpPr txBox="1">
            <a:spLocks/>
          </p:cNvSpPr>
          <p:nvPr/>
        </p:nvSpPr>
        <p:spPr bwMode="auto">
          <a:xfrm>
            <a:off x="8375499" y="3396530"/>
            <a:ext cx="731540" cy="3855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lvl="1" indent="0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200" kern="0" dirty="0"/>
              <a:t>time</a:t>
            </a:r>
            <a:endParaRPr lang="en-US" sz="1000" kern="0" dirty="0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C6B7C00D-104F-4C8D-A35F-8E3486556D77}"/>
              </a:ext>
            </a:extLst>
          </p:cNvPr>
          <p:cNvSpPr/>
          <p:nvPr/>
        </p:nvSpPr>
        <p:spPr bwMode="auto">
          <a:xfrm>
            <a:off x="578461" y="3217077"/>
            <a:ext cx="681160" cy="194619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E103A0DC-B6E1-4E66-8C12-4099824621BD}"/>
              </a:ext>
            </a:extLst>
          </p:cNvPr>
          <p:cNvCxnSpPr>
            <a:cxnSpLocks/>
          </p:cNvCxnSpPr>
          <p:nvPr/>
        </p:nvCxnSpPr>
        <p:spPr bwMode="auto">
          <a:xfrm>
            <a:off x="542903" y="4821468"/>
            <a:ext cx="0" cy="1035908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0" name="Rectangle 39">
            <a:extLst>
              <a:ext uri="{FF2B5EF4-FFF2-40B4-BE49-F238E27FC236}">
                <a16:creationId xmlns:a16="http://schemas.microsoft.com/office/drawing/2014/main" id="{EDE10169-72AE-4246-ADA1-E04C9B53D834}"/>
              </a:ext>
            </a:extLst>
          </p:cNvPr>
          <p:cNvSpPr/>
          <p:nvPr/>
        </p:nvSpPr>
        <p:spPr bwMode="auto">
          <a:xfrm>
            <a:off x="619102" y="5153791"/>
            <a:ext cx="681161" cy="194619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CC7B72A0-72C8-4DF2-AE08-A32E375BE474}"/>
              </a:ext>
            </a:extLst>
          </p:cNvPr>
          <p:cNvSpPr/>
          <p:nvPr/>
        </p:nvSpPr>
        <p:spPr bwMode="auto">
          <a:xfrm>
            <a:off x="619103" y="5408097"/>
            <a:ext cx="681160" cy="194619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4B329C00-1FDB-4B11-81D6-D2B09096880A}"/>
              </a:ext>
            </a:extLst>
          </p:cNvPr>
          <p:cNvCxnSpPr>
            <a:cxnSpLocks/>
          </p:cNvCxnSpPr>
          <p:nvPr/>
        </p:nvCxnSpPr>
        <p:spPr bwMode="auto">
          <a:xfrm>
            <a:off x="959682" y="4677778"/>
            <a:ext cx="0" cy="36812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triangle"/>
          </a:ln>
        </p:spPr>
      </p:cxnSp>
      <p:sp>
        <p:nvSpPr>
          <p:cNvPr id="43" name="Content Placeholder 2">
            <a:extLst>
              <a:ext uri="{FF2B5EF4-FFF2-40B4-BE49-F238E27FC236}">
                <a16:creationId xmlns:a16="http://schemas.microsoft.com/office/drawing/2014/main" id="{E15764F7-2795-4D30-B961-E3917FFE8920}"/>
              </a:ext>
            </a:extLst>
          </p:cNvPr>
          <p:cNvSpPr txBox="1">
            <a:spLocks/>
          </p:cNvSpPr>
          <p:nvPr/>
        </p:nvSpPr>
        <p:spPr bwMode="auto">
          <a:xfrm>
            <a:off x="500163" y="4260663"/>
            <a:ext cx="1600200" cy="3855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lvl="1" indent="0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200" kern="0" dirty="0"/>
              <a:t>Real time traffic enqueued</a:t>
            </a:r>
            <a:endParaRPr lang="en-US" sz="1000" kern="0" dirty="0"/>
          </a:p>
        </p:txBody>
      </p:sp>
      <p:sp>
        <p:nvSpPr>
          <p:cNvPr id="44" name="Content Placeholder 2">
            <a:extLst>
              <a:ext uri="{FF2B5EF4-FFF2-40B4-BE49-F238E27FC236}">
                <a16:creationId xmlns:a16="http://schemas.microsoft.com/office/drawing/2014/main" id="{E0479DDC-F0CE-4F8B-978C-6BE63FFCEC0C}"/>
              </a:ext>
            </a:extLst>
          </p:cNvPr>
          <p:cNvSpPr txBox="1">
            <a:spLocks/>
          </p:cNvSpPr>
          <p:nvPr/>
        </p:nvSpPr>
        <p:spPr bwMode="auto">
          <a:xfrm>
            <a:off x="1990703" y="4953831"/>
            <a:ext cx="2133600" cy="3855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lvl="1" indent="0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200" kern="0" dirty="0"/>
              <a:t>Ongoing PPDU transmission</a:t>
            </a:r>
            <a:endParaRPr lang="en-US" sz="1000" kern="0" dirty="0"/>
          </a:p>
        </p:txBody>
      </p: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9459A19D-7161-43AC-BEDC-B176531AABDE}"/>
              </a:ext>
            </a:extLst>
          </p:cNvPr>
          <p:cNvCxnSpPr>
            <a:cxnSpLocks/>
          </p:cNvCxnSpPr>
          <p:nvPr/>
        </p:nvCxnSpPr>
        <p:spPr bwMode="auto">
          <a:xfrm>
            <a:off x="1381103" y="4821468"/>
            <a:ext cx="0" cy="1035908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46" name="Connector: Elbow 45">
            <a:extLst>
              <a:ext uri="{FF2B5EF4-FFF2-40B4-BE49-F238E27FC236}">
                <a16:creationId xmlns:a16="http://schemas.microsoft.com/office/drawing/2014/main" id="{89621F00-0E8F-423A-A411-FA7C9E37C559}"/>
              </a:ext>
            </a:extLst>
          </p:cNvPr>
          <p:cNvCxnSpPr>
            <a:cxnSpLocks/>
            <a:stCxn id="63" idx="2"/>
          </p:cNvCxnSpPr>
          <p:nvPr/>
        </p:nvCxnSpPr>
        <p:spPr bwMode="auto">
          <a:xfrm rot="5400000" flipH="1" flipV="1">
            <a:off x="1571501" y="5083308"/>
            <a:ext cx="170182" cy="1384536"/>
          </a:xfrm>
          <a:prstGeom prst="bentConnector4">
            <a:avLst>
              <a:gd name="adj1" fmla="val -134327"/>
              <a:gd name="adj2" fmla="val 99783"/>
            </a:avLst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sm" len="sm"/>
            <a:tailEnd type="none"/>
          </a:ln>
        </p:spPr>
      </p:cxnSp>
      <p:sp>
        <p:nvSpPr>
          <p:cNvPr id="47" name="Isosceles Triangle 46">
            <a:extLst>
              <a:ext uri="{FF2B5EF4-FFF2-40B4-BE49-F238E27FC236}">
                <a16:creationId xmlns:a16="http://schemas.microsoft.com/office/drawing/2014/main" id="{938D182C-41BB-4BDC-BBB4-2BF9001A8429}"/>
              </a:ext>
            </a:extLst>
          </p:cNvPr>
          <p:cNvSpPr/>
          <p:nvPr/>
        </p:nvSpPr>
        <p:spPr bwMode="auto">
          <a:xfrm rot="10800000">
            <a:off x="2252631" y="5690484"/>
            <a:ext cx="192460" cy="155016"/>
          </a:xfrm>
          <a:prstGeom prst="triangle">
            <a:avLst/>
          </a:prstGeom>
          <a:noFill/>
          <a:ln w="63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pic>
        <p:nvPicPr>
          <p:cNvPr id="48" name="Graphic 47" descr="Wireless">
            <a:extLst>
              <a:ext uri="{FF2B5EF4-FFF2-40B4-BE49-F238E27FC236}">
                <a16:creationId xmlns:a16="http://schemas.microsoft.com/office/drawing/2014/main" id="{21D52BCC-5B2B-4226-B794-15EC8286E3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4640496">
            <a:off x="2232268" y="5264511"/>
            <a:ext cx="425645" cy="425645"/>
          </a:xfrm>
          <a:prstGeom prst="rect">
            <a:avLst/>
          </a:prstGeom>
        </p:spPr>
      </p:pic>
      <p:sp>
        <p:nvSpPr>
          <p:cNvPr id="49" name="Rectangle 48">
            <a:extLst>
              <a:ext uri="{FF2B5EF4-FFF2-40B4-BE49-F238E27FC236}">
                <a16:creationId xmlns:a16="http://schemas.microsoft.com/office/drawing/2014/main" id="{D9B0B12D-7C26-4C71-9BD7-8FB7E7476A84}"/>
              </a:ext>
            </a:extLst>
          </p:cNvPr>
          <p:cNvSpPr/>
          <p:nvPr/>
        </p:nvSpPr>
        <p:spPr bwMode="auto">
          <a:xfrm>
            <a:off x="2128819" y="4708383"/>
            <a:ext cx="1702647" cy="22550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PPDU</a:t>
            </a:r>
          </a:p>
        </p:txBody>
      </p:sp>
      <p:sp>
        <p:nvSpPr>
          <p:cNvPr id="50" name="Content Placeholder 2">
            <a:extLst>
              <a:ext uri="{FF2B5EF4-FFF2-40B4-BE49-F238E27FC236}">
                <a16:creationId xmlns:a16="http://schemas.microsoft.com/office/drawing/2014/main" id="{FE9F76A2-1945-4978-9D41-C0A69645AC4D}"/>
              </a:ext>
            </a:extLst>
          </p:cNvPr>
          <p:cNvSpPr txBox="1">
            <a:spLocks/>
          </p:cNvSpPr>
          <p:nvPr/>
        </p:nvSpPr>
        <p:spPr bwMode="auto">
          <a:xfrm>
            <a:off x="4666676" y="4372987"/>
            <a:ext cx="1137397" cy="3855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lvl="1" indent="0" algn="ctr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200" kern="0" dirty="0"/>
              <a:t>PPDU transmission start</a:t>
            </a:r>
            <a:endParaRPr lang="en-US" sz="1000" kern="0" dirty="0"/>
          </a:p>
        </p:txBody>
      </p: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C912DFEA-A039-40FF-B789-4800C1173C0A}"/>
              </a:ext>
            </a:extLst>
          </p:cNvPr>
          <p:cNvCxnSpPr>
            <a:cxnSpLocks/>
          </p:cNvCxnSpPr>
          <p:nvPr/>
        </p:nvCxnSpPr>
        <p:spPr bwMode="auto">
          <a:xfrm>
            <a:off x="5235374" y="4994149"/>
            <a:ext cx="0" cy="55558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triangle"/>
          </a:ln>
        </p:spPr>
      </p:cxn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84D87354-2E4D-4265-B82C-C1DBF3339D85}"/>
              </a:ext>
            </a:extLst>
          </p:cNvPr>
          <p:cNvCxnSpPr>
            <a:cxnSpLocks/>
          </p:cNvCxnSpPr>
          <p:nvPr/>
        </p:nvCxnSpPr>
        <p:spPr bwMode="auto">
          <a:xfrm>
            <a:off x="5923452" y="5004764"/>
            <a:ext cx="0" cy="55558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dash"/>
            <a:round/>
            <a:headEnd type="none" w="sm" len="sm"/>
            <a:tailEnd type="triangle"/>
          </a:ln>
        </p:spPr>
      </p:cxnSp>
      <p:sp>
        <p:nvSpPr>
          <p:cNvPr id="53" name="Content Placeholder 2">
            <a:extLst>
              <a:ext uri="{FF2B5EF4-FFF2-40B4-BE49-F238E27FC236}">
                <a16:creationId xmlns:a16="http://schemas.microsoft.com/office/drawing/2014/main" id="{886499BF-492E-43B3-A551-BF3049D31364}"/>
              </a:ext>
            </a:extLst>
          </p:cNvPr>
          <p:cNvSpPr txBox="1">
            <a:spLocks/>
          </p:cNvSpPr>
          <p:nvPr/>
        </p:nvSpPr>
        <p:spPr bwMode="auto">
          <a:xfrm>
            <a:off x="5492387" y="4382008"/>
            <a:ext cx="1137397" cy="3855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lvl="1" indent="0" algn="ctr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200" kern="0" dirty="0"/>
              <a:t>Real time</a:t>
            </a:r>
          </a:p>
          <a:p>
            <a:pPr marL="0" lvl="1" indent="0" algn="ctr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200" kern="0" dirty="0"/>
              <a:t>traffic</a:t>
            </a:r>
          </a:p>
          <a:p>
            <a:pPr marL="0" lvl="1" indent="0" algn="ctr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200" kern="0" dirty="0"/>
              <a:t>enqueued</a:t>
            </a:r>
            <a:endParaRPr lang="en-US" sz="1000" kern="0" dirty="0"/>
          </a:p>
        </p:txBody>
      </p: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B0EAC761-D6A7-4852-8435-2045F40F9BA5}"/>
              </a:ext>
            </a:extLst>
          </p:cNvPr>
          <p:cNvCxnSpPr>
            <a:cxnSpLocks/>
          </p:cNvCxnSpPr>
          <p:nvPr/>
        </p:nvCxnSpPr>
        <p:spPr bwMode="auto">
          <a:xfrm>
            <a:off x="7044057" y="5003170"/>
            <a:ext cx="0" cy="55558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triangle"/>
          </a:ln>
        </p:spPr>
      </p:cxnSp>
      <p:sp>
        <p:nvSpPr>
          <p:cNvPr id="55" name="Content Placeholder 2">
            <a:extLst>
              <a:ext uri="{FF2B5EF4-FFF2-40B4-BE49-F238E27FC236}">
                <a16:creationId xmlns:a16="http://schemas.microsoft.com/office/drawing/2014/main" id="{5BE5A433-DD98-4BB5-AA12-BD7769B7B314}"/>
              </a:ext>
            </a:extLst>
          </p:cNvPr>
          <p:cNvSpPr txBox="1">
            <a:spLocks/>
          </p:cNvSpPr>
          <p:nvPr/>
        </p:nvSpPr>
        <p:spPr bwMode="auto">
          <a:xfrm>
            <a:off x="6475358" y="4364539"/>
            <a:ext cx="1137397" cy="3855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lvl="1" indent="0" algn="ctr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200" kern="0" dirty="0"/>
              <a:t>PPDU transmission end</a:t>
            </a:r>
            <a:endParaRPr lang="en-US" sz="1000" kern="0" dirty="0"/>
          </a:p>
        </p:txBody>
      </p:sp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ACEC18B3-68E1-40C3-A74D-8FA99B42D352}"/>
              </a:ext>
            </a:extLst>
          </p:cNvPr>
          <p:cNvCxnSpPr>
            <a:cxnSpLocks/>
            <a:stCxn id="60" idx="0"/>
          </p:cNvCxnSpPr>
          <p:nvPr/>
        </p:nvCxnSpPr>
        <p:spPr bwMode="auto">
          <a:xfrm flipV="1">
            <a:off x="6492151" y="5520693"/>
            <a:ext cx="0" cy="34738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dash"/>
            <a:round/>
            <a:headEnd type="none" w="sm" len="sm"/>
            <a:tailEnd type="triangle"/>
          </a:ln>
        </p:spPr>
      </p:cxnSp>
      <p:sp>
        <p:nvSpPr>
          <p:cNvPr id="60" name="Content Placeholder 2">
            <a:extLst>
              <a:ext uri="{FF2B5EF4-FFF2-40B4-BE49-F238E27FC236}">
                <a16:creationId xmlns:a16="http://schemas.microsoft.com/office/drawing/2014/main" id="{F20BD8F3-9CCB-4DDD-84AF-D8390C553F66}"/>
              </a:ext>
            </a:extLst>
          </p:cNvPr>
          <p:cNvSpPr txBox="1">
            <a:spLocks/>
          </p:cNvSpPr>
          <p:nvPr/>
        </p:nvSpPr>
        <p:spPr bwMode="auto">
          <a:xfrm>
            <a:off x="5923452" y="5868077"/>
            <a:ext cx="1137397" cy="3855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lvl="1" indent="0" algn="ctr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200" kern="0" dirty="0"/>
              <a:t>Real time</a:t>
            </a:r>
          </a:p>
          <a:p>
            <a:pPr marL="0" lvl="1" indent="0" algn="ctr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200" kern="0" dirty="0"/>
              <a:t>Traffic </a:t>
            </a:r>
          </a:p>
          <a:p>
            <a:pPr marL="0" lvl="1" indent="0" algn="ctr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200" kern="0" dirty="0"/>
              <a:t>transmitted</a:t>
            </a:r>
            <a:endParaRPr lang="en-US" sz="1000" kern="0" dirty="0"/>
          </a:p>
        </p:txBody>
      </p:sp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05160B06-1AAE-4CEB-AD2B-7DF00C9810E1}"/>
              </a:ext>
            </a:extLst>
          </p:cNvPr>
          <p:cNvCxnSpPr>
            <a:cxnSpLocks/>
          </p:cNvCxnSpPr>
          <p:nvPr/>
        </p:nvCxnSpPr>
        <p:spPr bwMode="auto">
          <a:xfrm>
            <a:off x="4666676" y="5558279"/>
            <a:ext cx="2961561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</p:spPr>
      </p:cxnSp>
      <p:sp>
        <p:nvSpPr>
          <p:cNvPr id="62" name="Content Placeholder 2">
            <a:extLst>
              <a:ext uri="{FF2B5EF4-FFF2-40B4-BE49-F238E27FC236}">
                <a16:creationId xmlns:a16="http://schemas.microsoft.com/office/drawing/2014/main" id="{70C26DCD-EDAE-42F3-A226-2B00B6D16893}"/>
              </a:ext>
            </a:extLst>
          </p:cNvPr>
          <p:cNvSpPr txBox="1">
            <a:spLocks/>
          </p:cNvSpPr>
          <p:nvPr/>
        </p:nvSpPr>
        <p:spPr bwMode="auto">
          <a:xfrm>
            <a:off x="7173060" y="5549560"/>
            <a:ext cx="731540" cy="3855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lvl="1" indent="0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200" kern="0" dirty="0"/>
              <a:t>time</a:t>
            </a:r>
            <a:endParaRPr lang="en-US" sz="1000" kern="0" dirty="0"/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81C43A1-D251-44F5-9216-26ECEA4A2FF8}"/>
              </a:ext>
            </a:extLst>
          </p:cNvPr>
          <p:cNvSpPr/>
          <p:nvPr/>
        </p:nvSpPr>
        <p:spPr bwMode="auto">
          <a:xfrm>
            <a:off x="623744" y="5666048"/>
            <a:ext cx="681160" cy="194619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197BE9C2-EC37-4A22-AB90-92B29BAA1441}"/>
              </a:ext>
            </a:extLst>
          </p:cNvPr>
          <p:cNvSpPr/>
          <p:nvPr/>
        </p:nvSpPr>
        <p:spPr bwMode="auto">
          <a:xfrm>
            <a:off x="2648932" y="4517537"/>
            <a:ext cx="980959" cy="190209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65" name="Content Placeholder 2">
            <a:extLst>
              <a:ext uri="{FF2B5EF4-FFF2-40B4-BE49-F238E27FC236}">
                <a16:creationId xmlns:a16="http://schemas.microsoft.com/office/drawing/2014/main" id="{8B7B468B-6F02-431E-8E07-A1A8935BDD3A}"/>
              </a:ext>
            </a:extLst>
          </p:cNvPr>
          <p:cNvSpPr txBox="1">
            <a:spLocks/>
          </p:cNvSpPr>
          <p:nvPr/>
        </p:nvSpPr>
        <p:spPr bwMode="auto">
          <a:xfrm>
            <a:off x="2153843" y="4055022"/>
            <a:ext cx="3880471" cy="3855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lvl="1" indent="0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200" b="1" kern="0" dirty="0"/>
              <a:t>Real time traffic piggybacked on</a:t>
            </a:r>
          </a:p>
          <a:p>
            <a:pPr marL="0" lvl="1" indent="0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200" b="1" kern="0" dirty="0"/>
              <a:t> ongoing transmission</a:t>
            </a:r>
            <a:endParaRPr lang="en-US" sz="1000" b="1" kern="0" dirty="0"/>
          </a:p>
        </p:txBody>
      </p:sp>
      <p:cxnSp>
        <p:nvCxnSpPr>
          <p:cNvPr id="71" name="Straight Arrow Connector 70">
            <a:extLst>
              <a:ext uri="{FF2B5EF4-FFF2-40B4-BE49-F238E27FC236}">
                <a16:creationId xmlns:a16="http://schemas.microsoft.com/office/drawing/2014/main" id="{1A37DF41-AB3D-4EBB-A374-A0109DE6F23B}"/>
              </a:ext>
            </a:extLst>
          </p:cNvPr>
          <p:cNvCxnSpPr/>
          <p:nvPr/>
        </p:nvCxnSpPr>
        <p:spPr bwMode="auto">
          <a:xfrm>
            <a:off x="5923452" y="5747341"/>
            <a:ext cx="568699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accent1"/>
            </a:solidFill>
            <a:prstDash val="solid"/>
            <a:round/>
            <a:headEnd type="triangle"/>
            <a:tailEnd type="triangle"/>
          </a:ln>
        </p:spPr>
      </p:cxnSp>
      <p:sp>
        <p:nvSpPr>
          <p:cNvPr id="72" name="Content Placeholder 2">
            <a:extLst>
              <a:ext uri="{FF2B5EF4-FFF2-40B4-BE49-F238E27FC236}">
                <a16:creationId xmlns:a16="http://schemas.microsoft.com/office/drawing/2014/main" id="{EE692C5D-B133-4A19-B235-9636E9ED9E60}"/>
              </a:ext>
            </a:extLst>
          </p:cNvPr>
          <p:cNvSpPr txBox="1">
            <a:spLocks/>
          </p:cNvSpPr>
          <p:nvPr/>
        </p:nvSpPr>
        <p:spPr bwMode="auto">
          <a:xfrm>
            <a:off x="5751314" y="5503531"/>
            <a:ext cx="853048" cy="206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lvl="1" indent="0" algn="ctr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200" kern="0" dirty="0"/>
              <a:t>latency</a:t>
            </a:r>
            <a:endParaRPr lang="en-US" sz="1000" kern="0" dirty="0"/>
          </a:p>
        </p:txBody>
      </p:sp>
      <p:sp>
        <p:nvSpPr>
          <p:cNvPr id="73" name="Content Placeholder 2">
            <a:extLst>
              <a:ext uri="{FF2B5EF4-FFF2-40B4-BE49-F238E27FC236}">
                <a16:creationId xmlns:a16="http://schemas.microsoft.com/office/drawing/2014/main" id="{AA7F01FF-C471-43D0-8C78-05ABA8B29C82}"/>
              </a:ext>
            </a:extLst>
          </p:cNvPr>
          <p:cNvSpPr txBox="1">
            <a:spLocks/>
          </p:cNvSpPr>
          <p:nvPr/>
        </p:nvSpPr>
        <p:spPr bwMode="auto">
          <a:xfrm>
            <a:off x="6010773" y="3827717"/>
            <a:ext cx="1137397" cy="3855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lvl="1" indent="0" algn="ctr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200" kern="0" dirty="0"/>
              <a:t>latency</a:t>
            </a:r>
            <a:endParaRPr lang="en-US" sz="1000" kern="0" dirty="0"/>
          </a:p>
        </p:txBody>
      </p:sp>
      <p:cxnSp>
        <p:nvCxnSpPr>
          <p:cNvPr id="74" name="Straight Arrow Connector 73">
            <a:extLst>
              <a:ext uri="{FF2B5EF4-FFF2-40B4-BE49-F238E27FC236}">
                <a16:creationId xmlns:a16="http://schemas.microsoft.com/office/drawing/2014/main" id="{B1208847-B49F-4FEE-ABDD-5FD3BA3EFC1E}"/>
              </a:ext>
            </a:extLst>
          </p:cNvPr>
          <p:cNvCxnSpPr>
            <a:cxnSpLocks/>
          </p:cNvCxnSpPr>
          <p:nvPr/>
        </p:nvCxnSpPr>
        <p:spPr bwMode="auto">
          <a:xfrm>
            <a:off x="5026167" y="3858387"/>
            <a:ext cx="2966197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C000"/>
            </a:solidFill>
            <a:prstDash val="sysDot"/>
            <a:round/>
            <a:headEnd type="triangle"/>
            <a:tailEnd type="triangle"/>
          </a:ln>
        </p:spPr>
      </p:cxnSp>
      <p:sp>
        <p:nvSpPr>
          <p:cNvPr id="79" name="Footer Placeholder 4">
            <a:extLst>
              <a:ext uri="{FF2B5EF4-FFF2-40B4-BE49-F238E27FC236}">
                <a16:creationId xmlns:a16="http://schemas.microsoft.com/office/drawing/2014/main" id="{931435F7-0092-41A2-8E58-E60BE904983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791200" y="6475413"/>
            <a:ext cx="2752725" cy="182880"/>
          </a:xfrm>
        </p:spPr>
        <p:txBody>
          <a:bodyPr/>
          <a:lstStyle/>
          <a:p>
            <a:pPr>
              <a:defRPr/>
            </a:pPr>
            <a:r>
              <a:rPr lang="en-US" altLang="ko-KR" dirty="0">
                <a:sym typeface="+mn-ea"/>
              </a:rPr>
              <a:t>Yue Qi, Samsung Research America</a:t>
            </a:r>
            <a:endParaRPr lang="en-US" dirty="0"/>
          </a:p>
        </p:txBody>
      </p:sp>
      <p:sp>
        <p:nvSpPr>
          <p:cNvPr id="58" name="Content Placeholder 2">
            <a:extLst>
              <a:ext uri="{FF2B5EF4-FFF2-40B4-BE49-F238E27FC236}">
                <a16:creationId xmlns:a16="http://schemas.microsoft.com/office/drawing/2014/main" id="{D2B0FA20-9B8C-4EE5-92B7-5B6298621F57}"/>
              </a:ext>
            </a:extLst>
          </p:cNvPr>
          <p:cNvSpPr txBox="1">
            <a:spLocks/>
          </p:cNvSpPr>
          <p:nvPr/>
        </p:nvSpPr>
        <p:spPr bwMode="auto">
          <a:xfrm>
            <a:off x="6167087" y="3364379"/>
            <a:ext cx="1887266" cy="3855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lvl="1" indent="0" algn="ctr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200" kern="0" dirty="0"/>
              <a:t>Medium access by other devices + back-off</a:t>
            </a:r>
            <a:endParaRPr lang="en-US" sz="1000" kern="0" dirty="0"/>
          </a:p>
        </p:txBody>
      </p:sp>
    </p:spTree>
    <p:extLst>
      <p:ext uri="{BB962C8B-B14F-4D97-AF65-F5344CB8AC3E}">
        <p14:creationId xmlns:p14="http://schemas.microsoft.com/office/powerpoint/2010/main" val="3223925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FE889B71-F9FB-495B-AE11-8A8EE1D3C6BC}"/>
              </a:ext>
            </a:extLst>
          </p:cNvPr>
          <p:cNvSpPr/>
          <p:nvPr/>
        </p:nvSpPr>
        <p:spPr bwMode="auto">
          <a:xfrm>
            <a:off x="5326341" y="4596378"/>
            <a:ext cx="838262" cy="155739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635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46147800-7B31-436B-9C92-909D56B54649}"/>
              </a:ext>
            </a:extLst>
          </p:cNvPr>
          <p:cNvSpPr/>
          <p:nvPr/>
        </p:nvSpPr>
        <p:spPr bwMode="auto">
          <a:xfrm>
            <a:off x="5326320" y="5034326"/>
            <a:ext cx="838262" cy="803034"/>
          </a:xfrm>
          <a:prstGeom prst="rect">
            <a:avLst/>
          </a:prstGeom>
          <a:solidFill>
            <a:srgbClr val="FEE7E2"/>
          </a:solidFill>
          <a:ln w="63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3585B41F-FE44-4C08-8258-D4D1DCC86D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762000" y="444371"/>
            <a:ext cx="10361084" cy="1065213"/>
          </a:xfrm>
        </p:spPr>
        <p:txBody>
          <a:bodyPr/>
          <a:lstStyle/>
          <a:p>
            <a:r>
              <a:rPr lang="en-US" sz="2400" dirty="0"/>
              <a:t>Proposed solution (cont’d)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093D38B-B4D9-49C3-8935-07955D53C1E2}"/>
              </a:ext>
            </a:extLst>
          </p:cNvPr>
          <p:cNvSpPr/>
          <p:nvPr/>
        </p:nvSpPr>
        <p:spPr>
          <a:xfrm>
            <a:off x="533400" y="1371600"/>
            <a:ext cx="83058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1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dirty="0"/>
              <a:t>RTA traffic allowed to be immediately piggybacked to ongoing transmission. The RTA traffics </a:t>
            </a:r>
            <a:r>
              <a:rPr lang="en-US" sz="1600" b="1" dirty="0"/>
              <a:t>may come after the transmission begins. </a:t>
            </a:r>
          </a:p>
          <a:p>
            <a:pPr marL="285750" lvl="1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dirty="0"/>
              <a:t>A </a:t>
            </a:r>
            <a:r>
              <a:rPr lang="en-US" sz="1600" dirty="0">
                <a:solidFill>
                  <a:srgbClr val="000000"/>
                </a:solidFill>
              </a:rPr>
              <a:t>dedicated</a:t>
            </a:r>
            <a:r>
              <a:rPr lang="en-US" sz="1600" dirty="0"/>
              <a:t> new type of the RUs (specially reserved for latency sensitive transmission) spared for possible immediate transmission. </a:t>
            </a:r>
          </a:p>
          <a:p>
            <a:pPr marL="285750" lvl="1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dirty="0"/>
              <a:t>STF, LTF, and reduced PHY header can be transmitted in the middle of transmission. </a:t>
            </a:r>
          </a:p>
          <a:p>
            <a:pPr marL="285750" lvl="1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dirty="0"/>
              <a:t>To reserve the channel from being “stolen” by OBSS STAs, methods can be considered, e.g., reservation by AP/other non-LL STAs or via the help of MAP. </a:t>
            </a:r>
          </a:p>
        </p:txBody>
      </p:sp>
      <p:cxnSp>
        <p:nvCxnSpPr>
          <p:cNvPr id="68" name="Straight Arrow Connector 67">
            <a:extLst>
              <a:ext uri="{FF2B5EF4-FFF2-40B4-BE49-F238E27FC236}">
                <a16:creationId xmlns:a16="http://schemas.microsoft.com/office/drawing/2014/main" id="{1C6A4B5E-411D-4768-8859-01252E5618B0}"/>
              </a:ext>
            </a:extLst>
          </p:cNvPr>
          <p:cNvCxnSpPr>
            <a:cxnSpLocks/>
          </p:cNvCxnSpPr>
          <p:nvPr/>
        </p:nvCxnSpPr>
        <p:spPr bwMode="auto">
          <a:xfrm>
            <a:off x="2430804" y="4376879"/>
            <a:ext cx="0" cy="1902849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</p:spPr>
      </p:cxnSp>
      <p:sp>
        <p:nvSpPr>
          <p:cNvPr id="70" name="Rectangle 69">
            <a:extLst>
              <a:ext uri="{FF2B5EF4-FFF2-40B4-BE49-F238E27FC236}">
                <a16:creationId xmlns:a16="http://schemas.microsoft.com/office/drawing/2014/main" id="{0BFA7BEE-F9F6-494A-8F92-D80EBB2DCD22}"/>
              </a:ext>
            </a:extLst>
          </p:cNvPr>
          <p:cNvSpPr/>
          <p:nvPr/>
        </p:nvSpPr>
        <p:spPr bwMode="auto">
          <a:xfrm>
            <a:off x="2659382" y="4608889"/>
            <a:ext cx="2666959" cy="1557397"/>
          </a:xfrm>
          <a:prstGeom prst="rect">
            <a:avLst/>
          </a:prstGeom>
          <a:solidFill>
            <a:schemeClr val="bg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6E975230-2FA1-4B41-820D-E274CACBEF18}"/>
              </a:ext>
            </a:extLst>
          </p:cNvPr>
          <p:cNvSpPr/>
          <p:nvPr/>
        </p:nvSpPr>
        <p:spPr bwMode="auto">
          <a:xfrm>
            <a:off x="2659404" y="4389246"/>
            <a:ext cx="3505200" cy="219643"/>
          </a:xfrm>
          <a:prstGeom prst="rect">
            <a:avLst/>
          </a:prstGeom>
          <a:pattFill prst="dkUpDiag">
            <a:fgClr>
              <a:schemeClr val="bg1">
                <a:lumMod val="75000"/>
              </a:schemeClr>
            </a:fgClr>
            <a:bgClr>
              <a:schemeClr val="bg1"/>
            </a:bgClr>
          </a:pattFill>
          <a:ln w="63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sz="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STF + LTF</a:t>
            </a:r>
          </a:p>
        </p:txBody>
      </p:sp>
      <p:sp>
        <p:nvSpPr>
          <p:cNvPr id="77" name="Content Placeholder 2">
            <a:extLst>
              <a:ext uri="{FF2B5EF4-FFF2-40B4-BE49-F238E27FC236}">
                <a16:creationId xmlns:a16="http://schemas.microsoft.com/office/drawing/2014/main" id="{383CD6FD-4DE3-43F2-961F-B105EAF0A678}"/>
              </a:ext>
            </a:extLst>
          </p:cNvPr>
          <p:cNvSpPr txBox="1">
            <a:spLocks/>
          </p:cNvSpPr>
          <p:nvPr/>
        </p:nvSpPr>
        <p:spPr bwMode="auto">
          <a:xfrm>
            <a:off x="2639477" y="3432707"/>
            <a:ext cx="2598377" cy="3855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lvl="1" indent="0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050" kern="0" dirty="0"/>
              <a:t>RUs assigned for regular transmission</a:t>
            </a:r>
            <a:endParaRPr lang="en-US" sz="800" kern="0" dirty="0"/>
          </a:p>
        </p:txBody>
      </p:sp>
      <p:sp>
        <p:nvSpPr>
          <p:cNvPr id="78" name="Content Placeholder 2">
            <a:extLst>
              <a:ext uri="{FF2B5EF4-FFF2-40B4-BE49-F238E27FC236}">
                <a16:creationId xmlns:a16="http://schemas.microsoft.com/office/drawing/2014/main" id="{587F8467-0BC0-435E-B977-C163FBA3D729}"/>
              </a:ext>
            </a:extLst>
          </p:cNvPr>
          <p:cNvSpPr txBox="1">
            <a:spLocks/>
          </p:cNvSpPr>
          <p:nvPr/>
        </p:nvSpPr>
        <p:spPr bwMode="auto">
          <a:xfrm>
            <a:off x="5257800" y="3260833"/>
            <a:ext cx="2587985" cy="4096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lvl="1" indent="0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050" kern="0" dirty="0"/>
              <a:t>Dedicated RUs reserved for possible </a:t>
            </a:r>
          </a:p>
          <a:p>
            <a:pPr marL="0" lvl="1" indent="0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050" kern="0" dirty="0"/>
              <a:t>Immediate transmission</a:t>
            </a:r>
            <a:endParaRPr lang="en-US" sz="800" kern="0" dirty="0"/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C5C3E76B-4792-414F-B884-B0F4FBDFA71F}"/>
              </a:ext>
            </a:extLst>
          </p:cNvPr>
          <p:cNvSpPr/>
          <p:nvPr/>
        </p:nvSpPr>
        <p:spPr bwMode="auto">
          <a:xfrm>
            <a:off x="5326362" y="4988166"/>
            <a:ext cx="838241" cy="104242"/>
          </a:xfrm>
          <a:prstGeom prst="rect">
            <a:avLst/>
          </a:prstGeom>
          <a:pattFill prst="ltUpDiag">
            <a:fgClr>
              <a:srgbClr val="FF3300"/>
            </a:fgClr>
            <a:bgClr>
              <a:schemeClr val="bg1"/>
            </a:bgClr>
          </a:pattFill>
          <a:ln w="63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089A0780-BA3C-4283-8E85-BA2E8A47A1A2}"/>
              </a:ext>
            </a:extLst>
          </p:cNvPr>
          <p:cNvSpPr/>
          <p:nvPr/>
        </p:nvSpPr>
        <p:spPr bwMode="auto">
          <a:xfrm>
            <a:off x="2659423" y="3662461"/>
            <a:ext cx="2666963" cy="370336"/>
          </a:xfrm>
          <a:prstGeom prst="rect">
            <a:avLst/>
          </a:prstGeom>
          <a:pattFill prst="pct70">
            <a:fgClr>
              <a:schemeClr val="bg1">
                <a:lumMod val="65000"/>
              </a:schemeClr>
            </a:fgClr>
            <a:bgClr>
              <a:schemeClr val="bg1"/>
            </a:bgClr>
          </a:pattFill>
          <a:ln w="63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0AC0C2B4-E892-46A9-A7AA-873D37A3A560}"/>
              </a:ext>
            </a:extLst>
          </p:cNvPr>
          <p:cNvSpPr/>
          <p:nvPr/>
        </p:nvSpPr>
        <p:spPr bwMode="auto">
          <a:xfrm>
            <a:off x="5326386" y="3662459"/>
            <a:ext cx="852677" cy="371345"/>
          </a:xfrm>
          <a:prstGeom prst="rect">
            <a:avLst/>
          </a:prstGeom>
          <a:pattFill prst="pct60">
            <a:fgClr>
              <a:srgbClr val="FF0000"/>
            </a:fgClr>
            <a:bgClr>
              <a:schemeClr val="bg1"/>
            </a:bgClr>
          </a:pattFill>
          <a:ln w="63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85" name="Content Placeholder 2">
            <a:extLst>
              <a:ext uri="{FF2B5EF4-FFF2-40B4-BE49-F238E27FC236}">
                <a16:creationId xmlns:a16="http://schemas.microsoft.com/office/drawing/2014/main" id="{05F30660-9700-4AAC-B72A-88B8C4AE00CF}"/>
              </a:ext>
            </a:extLst>
          </p:cNvPr>
          <p:cNvSpPr txBox="1">
            <a:spLocks/>
          </p:cNvSpPr>
          <p:nvPr/>
        </p:nvSpPr>
        <p:spPr bwMode="auto">
          <a:xfrm>
            <a:off x="5407475" y="5254160"/>
            <a:ext cx="1137024" cy="3855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lvl="1" indent="0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050" kern="0" dirty="0"/>
              <a:t>Real time</a:t>
            </a:r>
          </a:p>
          <a:p>
            <a:pPr marL="0" lvl="1" indent="0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050" kern="0" dirty="0"/>
              <a:t> traffics</a:t>
            </a:r>
            <a:endParaRPr lang="en-US" sz="800" kern="0" dirty="0"/>
          </a:p>
        </p:txBody>
      </p:sp>
      <p:sp>
        <p:nvSpPr>
          <p:cNvPr id="86" name="Content Placeholder 2">
            <a:extLst>
              <a:ext uri="{FF2B5EF4-FFF2-40B4-BE49-F238E27FC236}">
                <a16:creationId xmlns:a16="http://schemas.microsoft.com/office/drawing/2014/main" id="{B37CACAB-493C-41A4-B736-6E25D37D2E37}"/>
              </a:ext>
            </a:extLst>
          </p:cNvPr>
          <p:cNvSpPr txBox="1">
            <a:spLocks/>
          </p:cNvSpPr>
          <p:nvPr/>
        </p:nvSpPr>
        <p:spPr bwMode="auto">
          <a:xfrm rot="16200000">
            <a:off x="1977801" y="5040059"/>
            <a:ext cx="700271" cy="3855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lvl="1" indent="0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050" kern="0" dirty="0"/>
              <a:t>Time</a:t>
            </a:r>
            <a:endParaRPr lang="en-US" sz="800" kern="0" dirty="0"/>
          </a:p>
        </p:txBody>
      </p:sp>
      <p:sp>
        <p:nvSpPr>
          <p:cNvPr id="88" name="Content Placeholder 2">
            <a:extLst>
              <a:ext uri="{FF2B5EF4-FFF2-40B4-BE49-F238E27FC236}">
                <a16:creationId xmlns:a16="http://schemas.microsoft.com/office/drawing/2014/main" id="{62F9ADD4-F23B-4BA0-96FC-3ED064E60CFE}"/>
              </a:ext>
            </a:extLst>
          </p:cNvPr>
          <p:cNvSpPr txBox="1">
            <a:spLocks/>
          </p:cNvSpPr>
          <p:nvPr/>
        </p:nvSpPr>
        <p:spPr bwMode="auto">
          <a:xfrm>
            <a:off x="4242978" y="4065853"/>
            <a:ext cx="2598377" cy="3855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lvl="1" indent="0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050" kern="0" dirty="0"/>
              <a:t>Frequency</a:t>
            </a:r>
            <a:endParaRPr lang="en-US" sz="800" kern="0" dirty="0"/>
          </a:p>
        </p:txBody>
      </p:sp>
      <p:sp>
        <p:nvSpPr>
          <p:cNvPr id="89" name="Footer Placeholder 4">
            <a:extLst>
              <a:ext uri="{FF2B5EF4-FFF2-40B4-BE49-F238E27FC236}">
                <a16:creationId xmlns:a16="http://schemas.microsoft.com/office/drawing/2014/main" id="{3A4B2510-D147-40B3-A041-5CAEB002330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791200" y="6475413"/>
            <a:ext cx="2752725" cy="182880"/>
          </a:xfrm>
        </p:spPr>
        <p:txBody>
          <a:bodyPr/>
          <a:lstStyle/>
          <a:p>
            <a:pPr>
              <a:defRPr/>
            </a:pPr>
            <a:r>
              <a:rPr lang="en-US" altLang="ko-KR" dirty="0">
                <a:sym typeface="+mn-ea"/>
              </a:rPr>
              <a:t>Yue Qi, Samsung Research America</a:t>
            </a:r>
            <a:endParaRPr lang="en-US" dirty="0"/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AAA18BE1-5E70-42AB-8058-01BAFBE22CCC}"/>
              </a:ext>
            </a:extLst>
          </p:cNvPr>
          <p:cNvCxnSpPr>
            <a:cxnSpLocks/>
          </p:cNvCxnSpPr>
          <p:nvPr/>
        </p:nvCxnSpPr>
        <p:spPr bwMode="auto">
          <a:xfrm>
            <a:off x="2456508" y="4082703"/>
            <a:ext cx="3988104" cy="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</p:spPr>
      </p:cxnSp>
      <p:sp>
        <p:nvSpPr>
          <p:cNvPr id="23" name="Rectangle 22">
            <a:extLst>
              <a:ext uri="{FF2B5EF4-FFF2-40B4-BE49-F238E27FC236}">
                <a16:creationId xmlns:a16="http://schemas.microsoft.com/office/drawing/2014/main" id="{7B77F033-8632-42DD-BB5A-31B1EAE27BEF}"/>
              </a:ext>
            </a:extLst>
          </p:cNvPr>
          <p:cNvSpPr/>
          <p:nvPr/>
        </p:nvSpPr>
        <p:spPr bwMode="auto">
          <a:xfrm>
            <a:off x="2659382" y="4608890"/>
            <a:ext cx="2666959" cy="155739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63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84" name="Content Placeholder 2">
            <a:extLst>
              <a:ext uri="{FF2B5EF4-FFF2-40B4-BE49-F238E27FC236}">
                <a16:creationId xmlns:a16="http://schemas.microsoft.com/office/drawing/2014/main" id="{F035BC96-0994-45B7-B23B-79A61157B90D}"/>
              </a:ext>
            </a:extLst>
          </p:cNvPr>
          <p:cNvSpPr txBox="1">
            <a:spLocks/>
          </p:cNvSpPr>
          <p:nvPr/>
        </p:nvSpPr>
        <p:spPr bwMode="auto">
          <a:xfrm>
            <a:off x="3189015" y="5197400"/>
            <a:ext cx="2598377" cy="3855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lvl="1" indent="0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050" kern="0" dirty="0"/>
              <a:t>Regular transmission</a:t>
            </a:r>
            <a:endParaRPr lang="en-US" sz="800" kern="0" dirty="0"/>
          </a:p>
        </p:txBody>
      </p:sp>
    </p:spTree>
    <p:extLst>
      <p:ext uri="{BB962C8B-B14F-4D97-AF65-F5344CB8AC3E}">
        <p14:creationId xmlns:p14="http://schemas.microsoft.com/office/powerpoint/2010/main" val="31414428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Rectangle 67">
            <a:extLst>
              <a:ext uri="{FF2B5EF4-FFF2-40B4-BE49-F238E27FC236}">
                <a16:creationId xmlns:a16="http://schemas.microsoft.com/office/drawing/2014/main" id="{2314F77A-B6DA-4934-8F9D-CBEFE03F6ED0}"/>
              </a:ext>
            </a:extLst>
          </p:cNvPr>
          <p:cNvSpPr/>
          <p:nvPr/>
        </p:nvSpPr>
        <p:spPr bwMode="auto">
          <a:xfrm>
            <a:off x="7654549" y="4588310"/>
            <a:ext cx="785774" cy="153124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635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3585B41F-FE44-4C08-8258-D4D1DCC86D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762000" y="444371"/>
            <a:ext cx="10361084" cy="1065213"/>
          </a:xfrm>
        </p:spPr>
        <p:txBody>
          <a:bodyPr/>
          <a:lstStyle/>
          <a:p>
            <a:r>
              <a:rPr lang="en-US" sz="2400" dirty="0"/>
              <a:t>Proposed solution (cont’d)</a:t>
            </a: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CAA4DFF2-7504-4278-8D4E-D3302A98A390}"/>
              </a:ext>
            </a:extLst>
          </p:cNvPr>
          <p:cNvSpPr/>
          <p:nvPr/>
        </p:nvSpPr>
        <p:spPr>
          <a:xfrm>
            <a:off x="535925" y="1245625"/>
            <a:ext cx="4289345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just">
              <a:spcBef>
                <a:spcPts val="0"/>
              </a:spcBef>
              <a:spcAft>
                <a:spcPts val="0"/>
              </a:spcAft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b="1" dirty="0"/>
              <a:t>Before 11bn:</a:t>
            </a:r>
          </a:p>
          <a:p>
            <a:pPr marL="285750" lvl="1" indent="-285750"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dirty="0"/>
              <a:t>Resource unit not belonging to anyone.</a:t>
            </a:r>
          </a:p>
          <a:p>
            <a:pPr marL="285750" lvl="1" indent="-285750"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dirty="0"/>
              <a:t>Occupiable after frequency domain back-off. </a:t>
            </a:r>
          </a:p>
          <a:p>
            <a:pPr marL="285750" lvl="1" indent="-285750"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dirty="0"/>
              <a:t>When the RTA traffics enqueue after transmission, it cannot transmit anymore. </a:t>
            </a:r>
          </a:p>
          <a:p>
            <a:pPr marL="285750" lvl="1" indent="-285750"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dirty="0"/>
              <a:t>Transmission over RU should align with regular transmission. </a:t>
            </a:r>
          </a:p>
          <a:p>
            <a:pPr marL="0" lvl="1" algn="just">
              <a:spcBef>
                <a:spcPts val="0"/>
              </a:spcBef>
              <a:spcAft>
                <a:spcPts val="0"/>
              </a:spcAft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dirty="0"/>
              <a:t> </a:t>
            </a:r>
          </a:p>
          <a:p>
            <a:pPr marL="0" lvl="1" algn="just">
              <a:spcBef>
                <a:spcPts val="0"/>
              </a:spcBef>
              <a:spcAft>
                <a:spcPts val="0"/>
              </a:spcAft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b="1" dirty="0"/>
              <a:t>In this proposal:</a:t>
            </a:r>
          </a:p>
          <a:p>
            <a:pPr marL="285750" lvl="1" indent="-285750"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dirty="0"/>
              <a:t>Newly introducing a special type of RU specially </a:t>
            </a:r>
            <a:r>
              <a:rPr lang="en-US" sz="1600" dirty="0">
                <a:solidFill>
                  <a:srgbClr val="000000"/>
                </a:solidFill>
              </a:rPr>
              <a:t>dedicated</a:t>
            </a:r>
            <a:r>
              <a:rPr lang="en-US" sz="1600" dirty="0"/>
              <a:t> for latency sensitive traffics.  </a:t>
            </a:r>
          </a:p>
          <a:p>
            <a:pPr marL="285750" lvl="1" indent="-285750"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dirty="0"/>
              <a:t>Immediately occupiable and may not require back-off. </a:t>
            </a:r>
          </a:p>
          <a:p>
            <a:pPr marL="285750" lvl="1" indent="-285750"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dirty="0"/>
              <a:t>When the RTA traffics enqueue after the current transmission, it may still take a chance to transmit. </a:t>
            </a:r>
          </a:p>
          <a:p>
            <a:pPr marL="285750" lvl="1" indent="-285750"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dirty="0"/>
              <a:t>Transmission over new type of RUs possibly need not align with regular transmission. </a:t>
            </a:r>
          </a:p>
          <a:p>
            <a:pPr marL="285750" lvl="1" indent="-285750"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dirty="0"/>
              <a:t>New type of RU can be available for both uplink and downlink. </a:t>
            </a:r>
          </a:p>
          <a:p>
            <a:pPr marL="0" lvl="1" algn="just">
              <a:spcBef>
                <a:spcPts val="0"/>
              </a:spcBef>
              <a:spcAft>
                <a:spcPts val="0"/>
              </a:spcAft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600" dirty="0"/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378D577A-2BF1-48C5-826E-37C2324BE3B1}"/>
              </a:ext>
            </a:extLst>
          </p:cNvPr>
          <p:cNvCxnSpPr>
            <a:cxnSpLocks/>
          </p:cNvCxnSpPr>
          <p:nvPr/>
        </p:nvCxnSpPr>
        <p:spPr bwMode="auto">
          <a:xfrm>
            <a:off x="5105400" y="1891291"/>
            <a:ext cx="0" cy="1726825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</p:spPr>
      </p:cxnSp>
      <p:sp>
        <p:nvSpPr>
          <p:cNvPr id="33" name="Rectangle 32">
            <a:extLst>
              <a:ext uri="{FF2B5EF4-FFF2-40B4-BE49-F238E27FC236}">
                <a16:creationId xmlns:a16="http://schemas.microsoft.com/office/drawing/2014/main" id="{DA257432-BB24-499E-8E9F-BE730999A69D}"/>
              </a:ext>
            </a:extLst>
          </p:cNvPr>
          <p:cNvSpPr/>
          <p:nvPr/>
        </p:nvSpPr>
        <p:spPr bwMode="auto">
          <a:xfrm>
            <a:off x="5257805" y="2138809"/>
            <a:ext cx="3147924" cy="135483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63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64A5BD70-6F31-4BC5-B890-1F9892EDB30A}"/>
              </a:ext>
            </a:extLst>
          </p:cNvPr>
          <p:cNvSpPr/>
          <p:nvPr/>
        </p:nvSpPr>
        <p:spPr bwMode="auto">
          <a:xfrm>
            <a:off x="5257825" y="1946549"/>
            <a:ext cx="3147925" cy="215227"/>
          </a:xfrm>
          <a:prstGeom prst="rect">
            <a:avLst/>
          </a:prstGeom>
          <a:pattFill prst="dkUpDiag">
            <a:fgClr>
              <a:schemeClr val="bg1">
                <a:lumMod val="75000"/>
              </a:schemeClr>
            </a:fgClr>
            <a:bgClr>
              <a:schemeClr val="bg1"/>
            </a:bgClr>
          </a:pattFill>
          <a:ln w="63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sz="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STF + LTF</a:t>
            </a:r>
          </a:p>
        </p:txBody>
      </p:sp>
      <p:sp>
        <p:nvSpPr>
          <p:cNvPr id="36" name="Content Placeholder 2">
            <a:extLst>
              <a:ext uri="{FF2B5EF4-FFF2-40B4-BE49-F238E27FC236}">
                <a16:creationId xmlns:a16="http://schemas.microsoft.com/office/drawing/2014/main" id="{42353B9C-43CF-4802-9055-26CB690AB762}"/>
              </a:ext>
            </a:extLst>
          </p:cNvPr>
          <p:cNvSpPr txBox="1">
            <a:spLocks/>
          </p:cNvSpPr>
          <p:nvPr/>
        </p:nvSpPr>
        <p:spPr bwMode="auto">
          <a:xfrm>
            <a:off x="5237854" y="1144562"/>
            <a:ext cx="2598377" cy="3855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lvl="1" indent="0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050" kern="0" dirty="0"/>
              <a:t>RUs assigned for regular transmission</a:t>
            </a:r>
            <a:endParaRPr lang="en-US" sz="800" kern="0" dirty="0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3BADB88E-D7F9-435C-9CE9-14F3A2754EB1}"/>
              </a:ext>
            </a:extLst>
          </p:cNvPr>
          <p:cNvSpPr/>
          <p:nvPr/>
        </p:nvSpPr>
        <p:spPr bwMode="auto">
          <a:xfrm>
            <a:off x="5257800" y="1374316"/>
            <a:ext cx="3147949" cy="303177"/>
          </a:xfrm>
          <a:prstGeom prst="rect">
            <a:avLst/>
          </a:prstGeom>
          <a:pattFill prst="pct70">
            <a:fgClr>
              <a:schemeClr val="bg1">
                <a:lumMod val="65000"/>
              </a:schemeClr>
            </a:fgClr>
            <a:bgClr>
              <a:schemeClr val="bg1"/>
            </a:bgClr>
          </a:pattFill>
          <a:ln w="63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42" name="Content Placeholder 2">
            <a:extLst>
              <a:ext uri="{FF2B5EF4-FFF2-40B4-BE49-F238E27FC236}">
                <a16:creationId xmlns:a16="http://schemas.microsoft.com/office/drawing/2014/main" id="{61B05B66-D59E-450F-A507-391AF2336944}"/>
              </a:ext>
            </a:extLst>
          </p:cNvPr>
          <p:cNvSpPr txBox="1">
            <a:spLocks/>
          </p:cNvSpPr>
          <p:nvPr/>
        </p:nvSpPr>
        <p:spPr bwMode="auto">
          <a:xfrm>
            <a:off x="6176531" y="2671511"/>
            <a:ext cx="1440585" cy="3855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lvl="1" indent="0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050" kern="0" dirty="0"/>
              <a:t>Regular transmission</a:t>
            </a:r>
            <a:endParaRPr lang="en-US" sz="800" kern="0" dirty="0"/>
          </a:p>
        </p:txBody>
      </p:sp>
      <p:sp>
        <p:nvSpPr>
          <p:cNvPr id="45" name="Content Placeholder 2">
            <a:extLst>
              <a:ext uri="{FF2B5EF4-FFF2-40B4-BE49-F238E27FC236}">
                <a16:creationId xmlns:a16="http://schemas.microsoft.com/office/drawing/2014/main" id="{876DCAC8-0D3D-4C4A-B1AA-65666BB1277A}"/>
              </a:ext>
            </a:extLst>
          </p:cNvPr>
          <p:cNvSpPr txBox="1">
            <a:spLocks/>
          </p:cNvSpPr>
          <p:nvPr/>
        </p:nvSpPr>
        <p:spPr bwMode="auto">
          <a:xfrm>
            <a:off x="6545539" y="1697194"/>
            <a:ext cx="1228892" cy="2887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lvl="1" indent="0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050" kern="0" dirty="0"/>
              <a:t>frequency</a:t>
            </a:r>
            <a:endParaRPr lang="en-US" sz="800" kern="0" dirty="0"/>
          </a:p>
        </p:txBody>
      </p: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247C075F-BE89-4924-89B9-C042C971FB8F}"/>
              </a:ext>
            </a:extLst>
          </p:cNvPr>
          <p:cNvCxnSpPr>
            <a:cxnSpLocks/>
          </p:cNvCxnSpPr>
          <p:nvPr/>
        </p:nvCxnSpPr>
        <p:spPr bwMode="auto">
          <a:xfrm>
            <a:off x="5138563" y="4517201"/>
            <a:ext cx="0" cy="1726825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</p:spPr>
      </p:cxnSp>
      <p:sp>
        <p:nvSpPr>
          <p:cNvPr id="48" name="Rectangle 47">
            <a:extLst>
              <a:ext uri="{FF2B5EF4-FFF2-40B4-BE49-F238E27FC236}">
                <a16:creationId xmlns:a16="http://schemas.microsoft.com/office/drawing/2014/main" id="{ECE68A3A-30FB-48AA-AD3F-B46F67FC586C}"/>
              </a:ext>
            </a:extLst>
          </p:cNvPr>
          <p:cNvSpPr/>
          <p:nvPr/>
        </p:nvSpPr>
        <p:spPr bwMode="auto">
          <a:xfrm>
            <a:off x="5290968" y="4588310"/>
            <a:ext cx="2362174" cy="153124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63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FAE5E179-69FB-4C62-B7F8-6E41FD3CE9E6}"/>
              </a:ext>
            </a:extLst>
          </p:cNvPr>
          <p:cNvSpPr/>
          <p:nvPr/>
        </p:nvSpPr>
        <p:spPr bwMode="auto">
          <a:xfrm>
            <a:off x="5290989" y="4572460"/>
            <a:ext cx="3147916" cy="190165"/>
          </a:xfrm>
          <a:prstGeom prst="rect">
            <a:avLst/>
          </a:prstGeom>
          <a:pattFill prst="dkUpDiag">
            <a:fgClr>
              <a:schemeClr val="bg1">
                <a:lumMod val="75000"/>
              </a:schemeClr>
            </a:fgClr>
            <a:bgClr>
              <a:schemeClr val="bg1"/>
            </a:bgClr>
          </a:pattFill>
          <a:ln w="63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sz="800" b="1" dirty="0"/>
              <a:t>PHY header</a:t>
            </a:r>
            <a:endParaRPr kumimoji="0" lang="en-US" sz="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51" name="Content Placeholder 2">
            <a:extLst>
              <a:ext uri="{FF2B5EF4-FFF2-40B4-BE49-F238E27FC236}">
                <a16:creationId xmlns:a16="http://schemas.microsoft.com/office/drawing/2014/main" id="{D4E05231-0F84-46E8-AFC2-ADA83A74C243}"/>
              </a:ext>
            </a:extLst>
          </p:cNvPr>
          <p:cNvSpPr txBox="1">
            <a:spLocks/>
          </p:cNvSpPr>
          <p:nvPr/>
        </p:nvSpPr>
        <p:spPr bwMode="auto">
          <a:xfrm>
            <a:off x="5271017" y="3770472"/>
            <a:ext cx="2598377" cy="3855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lvl="1" indent="0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050" kern="0" dirty="0"/>
              <a:t>RUs assigned for regular transmission</a:t>
            </a:r>
            <a:endParaRPr lang="en-US" sz="800" kern="0" dirty="0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F1609F83-ED0D-4AC2-AF94-7E2F752F187A}"/>
              </a:ext>
            </a:extLst>
          </p:cNvPr>
          <p:cNvSpPr/>
          <p:nvPr/>
        </p:nvSpPr>
        <p:spPr bwMode="auto">
          <a:xfrm>
            <a:off x="7653138" y="4994203"/>
            <a:ext cx="785785" cy="81585"/>
          </a:xfrm>
          <a:prstGeom prst="rect">
            <a:avLst/>
          </a:prstGeom>
          <a:pattFill prst="ltUpDiag">
            <a:fgClr>
              <a:srgbClr val="FF3300"/>
            </a:fgClr>
            <a:bgClr>
              <a:schemeClr val="bg1"/>
            </a:bgClr>
          </a:pattFill>
          <a:ln w="63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1CE7A026-AA36-4878-8887-9E9405440436}"/>
              </a:ext>
            </a:extLst>
          </p:cNvPr>
          <p:cNvSpPr/>
          <p:nvPr/>
        </p:nvSpPr>
        <p:spPr bwMode="auto">
          <a:xfrm>
            <a:off x="5290964" y="4000226"/>
            <a:ext cx="2362174" cy="303177"/>
          </a:xfrm>
          <a:prstGeom prst="rect">
            <a:avLst/>
          </a:prstGeom>
          <a:pattFill prst="pct70">
            <a:fgClr>
              <a:schemeClr val="bg1">
                <a:lumMod val="65000"/>
              </a:schemeClr>
            </a:fgClr>
            <a:bgClr>
              <a:schemeClr val="bg1"/>
            </a:bgClr>
          </a:pattFill>
          <a:ln w="63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DABB6013-4380-4837-BAF5-2F465BC12101}"/>
              </a:ext>
            </a:extLst>
          </p:cNvPr>
          <p:cNvSpPr/>
          <p:nvPr/>
        </p:nvSpPr>
        <p:spPr bwMode="auto">
          <a:xfrm>
            <a:off x="7653138" y="4000225"/>
            <a:ext cx="785785" cy="303177"/>
          </a:xfrm>
          <a:prstGeom prst="rect">
            <a:avLst/>
          </a:prstGeom>
          <a:pattFill prst="pct60">
            <a:fgClr>
              <a:srgbClr val="FF0000"/>
            </a:fgClr>
            <a:bgClr>
              <a:schemeClr val="bg1"/>
            </a:bgClr>
          </a:pattFill>
          <a:ln w="63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57" name="Content Placeholder 2">
            <a:extLst>
              <a:ext uri="{FF2B5EF4-FFF2-40B4-BE49-F238E27FC236}">
                <a16:creationId xmlns:a16="http://schemas.microsoft.com/office/drawing/2014/main" id="{392355E6-402A-42CC-8B75-DCFEB583C7FF}"/>
              </a:ext>
            </a:extLst>
          </p:cNvPr>
          <p:cNvSpPr txBox="1">
            <a:spLocks/>
          </p:cNvSpPr>
          <p:nvPr/>
        </p:nvSpPr>
        <p:spPr bwMode="auto">
          <a:xfrm>
            <a:off x="5820601" y="5380614"/>
            <a:ext cx="1570800" cy="3855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lvl="1" indent="0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050" kern="0" dirty="0"/>
              <a:t>Regular transmission</a:t>
            </a:r>
            <a:endParaRPr lang="en-US" sz="800" kern="0" dirty="0"/>
          </a:p>
        </p:txBody>
      </p:sp>
      <p:sp>
        <p:nvSpPr>
          <p:cNvPr id="62" name="Footer Placeholder 4">
            <a:extLst>
              <a:ext uri="{FF2B5EF4-FFF2-40B4-BE49-F238E27FC236}">
                <a16:creationId xmlns:a16="http://schemas.microsoft.com/office/drawing/2014/main" id="{72396D22-324A-4AF8-AD17-14257E4F1E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791200" y="6475413"/>
            <a:ext cx="2752725" cy="182880"/>
          </a:xfrm>
        </p:spPr>
        <p:txBody>
          <a:bodyPr/>
          <a:lstStyle/>
          <a:p>
            <a:pPr>
              <a:defRPr/>
            </a:pPr>
            <a:r>
              <a:rPr lang="en-US" altLang="ko-KR" dirty="0">
                <a:sym typeface="+mn-ea"/>
              </a:rPr>
              <a:t>Yue Qi, Samsung Research America</a:t>
            </a:r>
            <a:endParaRPr lang="en-US" dirty="0"/>
          </a:p>
        </p:txBody>
      </p:sp>
      <p:sp>
        <p:nvSpPr>
          <p:cNvPr id="63" name="Content Placeholder 2">
            <a:extLst>
              <a:ext uri="{FF2B5EF4-FFF2-40B4-BE49-F238E27FC236}">
                <a16:creationId xmlns:a16="http://schemas.microsoft.com/office/drawing/2014/main" id="{25D18FED-BC62-4140-9B35-029065904E5F}"/>
              </a:ext>
            </a:extLst>
          </p:cNvPr>
          <p:cNvSpPr txBox="1">
            <a:spLocks/>
          </p:cNvSpPr>
          <p:nvPr/>
        </p:nvSpPr>
        <p:spPr bwMode="auto">
          <a:xfrm rot="16200000">
            <a:off x="4724575" y="2399180"/>
            <a:ext cx="700271" cy="3855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lvl="1" indent="0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050" kern="0" dirty="0"/>
              <a:t>Time</a:t>
            </a:r>
            <a:endParaRPr lang="en-US" sz="800" kern="0" dirty="0"/>
          </a:p>
        </p:txBody>
      </p:sp>
      <p:sp>
        <p:nvSpPr>
          <p:cNvPr id="64" name="Content Placeholder 2">
            <a:extLst>
              <a:ext uri="{FF2B5EF4-FFF2-40B4-BE49-F238E27FC236}">
                <a16:creationId xmlns:a16="http://schemas.microsoft.com/office/drawing/2014/main" id="{2B7AB219-94BC-459C-8240-0CAA9695CA2E}"/>
              </a:ext>
            </a:extLst>
          </p:cNvPr>
          <p:cNvSpPr txBox="1">
            <a:spLocks/>
          </p:cNvSpPr>
          <p:nvPr/>
        </p:nvSpPr>
        <p:spPr bwMode="auto">
          <a:xfrm rot="16200000">
            <a:off x="4729945" y="5090428"/>
            <a:ext cx="700271" cy="3855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lvl="1" indent="0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050" kern="0" dirty="0"/>
              <a:t>Time</a:t>
            </a:r>
            <a:endParaRPr lang="en-US" sz="800" kern="0" dirty="0"/>
          </a:p>
        </p:txBody>
      </p:sp>
      <p:sp>
        <p:nvSpPr>
          <p:cNvPr id="65" name="Content Placeholder 2">
            <a:extLst>
              <a:ext uri="{FF2B5EF4-FFF2-40B4-BE49-F238E27FC236}">
                <a16:creationId xmlns:a16="http://schemas.microsoft.com/office/drawing/2014/main" id="{06AD42A9-D4D6-4D79-9FC4-3BD5D7621291}"/>
              </a:ext>
            </a:extLst>
          </p:cNvPr>
          <p:cNvSpPr txBox="1">
            <a:spLocks/>
          </p:cNvSpPr>
          <p:nvPr/>
        </p:nvSpPr>
        <p:spPr bwMode="auto">
          <a:xfrm>
            <a:off x="7613049" y="3775295"/>
            <a:ext cx="1189738" cy="3255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lvl="1" indent="0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050" dirty="0">
                <a:solidFill>
                  <a:srgbClr val="000000"/>
                </a:solidFill>
              </a:rPr>
              <a:t>dedicated</a:t>
            </a:r>
            <a:r>
              <a:rPr lang="en-US" sz="1050" kern="0" dirty="0"/>
              <a:t> RU</a:t>
            </a:r>
            <a:endParaRPr lang="en-US" sz="800" kern="0" dirty="0"/>
          </a:p>
        </p:txBody>
      </p:sp>
      <p:sp>
        <p:nvSpPr>
          <p:cNvPr id="67" name="Content Placeholder 2">
            <a:extLst>
              <a:ext uri="{FF2B5EF4-FFF2-40B4-BE49-F238E27FC236}">
                <a16:creationId xmlns:a16="http://schemas.microsoft.com/office/drawing/2014/main" id="{0833C305-A38A-4D41-9D14-ABA81997F7F9}"/>
              </a:ext>
            </a:extLst>
          </p:cNvPr>
          <p:cNvSpPr txBox="1">
            <a:spLocks/>
          </p:cNvSpPr>
          <p:nvPr/>
        </p:nvSpPr>
        <p:spPr bwMode="auto">
          <a:xfrm>
            <a:off x="6606001" y="4326535"/>
            <a:ext cx="1228892" cy="2887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lvl="1" indent="0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050" kern="0" dirty="0"/>
              <a:t>frequency</a:t>
            </a:r>
            <a:endParaRPr lang="en-US" sz="800" kern="0" dirty="0"/>
          </a:p>
        </p:txBody>
      </p: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544843FF-351F-4536-8FE5-4EC2D258DCFE}"/>
              </a:ext>
            </a:extLst>
          </p:cNvPr>
          <p:cNvCxnSpPr>
            <a:cxnSpLocks/>
          </p:cNvCxnSpPr>
          <p:nvPr/>
        </p:nvCxnSpPr>
        <p:spPr bwMode="auto">
          <a:xfrm>
            <a:off x="5105400" y="1752600"/>
            <a:ext cx="3538363" cy="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</p:spPr>
      </p:cxnSp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E524529D-C29E-420B-807A-6C1BE8E0C560}"/>
              </a:ext>
            </a:extLst>
          </p:cNvPr>
          <p:cNvCxnSpPr>
            <a:cxnSpLocks/>
          </p:cNvCxnSpPr>
          <p:nvPr/>
        </p:nvCxnSpPr>
        <p:spPr bwMode="auto">
          <a:xfrm>
            <a:off x="5138563" y="4419600"/>
            <a:ext cx="3538363" cy="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</p:spPr>
      </p:cxnSp>
      <p:sp>
        <p:nvSpPr>
          <p:cNvPr id="35" name="Rectangle 34">
            <a:extLst>
              <a:ext uri="{FF2B5EF4-FFF2-40B4-BE49-F238E27FC236}">
                <a16:creationId xmlns:a16="http://schemas.microsoft.com/office/drawing/2014/main" id="{C64AD82E-4F58-467B-A00C-DC6B88DC896A}"/>
              </a:ext>
            </a:extLst>
          </p:cNvPr>
          <p:cNvSpPr/>
          <p:nvPr/>
        </p:nvSpPr>
        <p:spPr bwMode="auto">
          <a:xfrm>
            <a:off x="7661736" y="5075788"/>
            <a:ext cx="777170" cy="599033"/>
          </a:xfrm>
          <a:prstGeom prst="rect">
            <a:avLst/>
          </a:prstGeom>
          <a:solidFill>
            <a:srgbClr val="FEE7E2"/>
          </a:solidFill>
          <a:ln w="63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58" name="Content Placeholder 2">
            <a:extLst>
              <a:ext uri="{FF2B5EF4-FFF2-40B4-BE49-F238E27FC236}">
                <a16:creationId xmlns:a16="http://schemas.microsoft.com/office/drawing/2014/main" id="{49B3A5ED-7C9A-4326-8394-F1F930651E0E}"/>
              </a:ext>
            </a:extLst>
          </p:cNvPr>
          <p:cNvSpPr txBox="1">
            <a:spLocks/>
          </p:cNvSpPr>
          <p:nvPr/>
        </p:nvSpPr>
        <p:spPr bwMode="auto">
          <a:xfrm>
            <a:off x="7726318" y="5211464"/>
            <a:ext cx="817607" cy="3855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lvl="1" indent="0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050" kern="0" dirty="0"/>
              <a:t>Real time</a:t>
            </a:r>
          </a:p>
          <a:p>
            <a:pPr marL="0" lvl="1" indent="0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050" kern="0" dirty="0"/>
              <a:t> traffics</a:t>
            </a:r>
            <a:endParaRPr lang="en-US" sz="800" kern="0" dirty="0"/>
          </a:p>
        </p:txBody>
      </p:sp>
    </p:spTree>
    <p:extLst>
      <p:ext uri="{BB962C8B-B14F-4D97-AF65-F5344CB8AC3E}">
        <p14:creationId xmlns:p14="http://schemas.microsoft.com/office/powerpoint/2010/main" val="35477264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le 1"/>
          <p:cNvSpPr>
            <a:spLocks noGrp="1"/>
          </p:cNvSpPr>
          <p:nvPr>
            <p:ph type="title"/>
          </p:nvPr>
        </p:nvSpPr>
        <p:spPr>
          <a:xfrm>
            <a:off x="533400" y="685800"/>
            <a:ext cx="8229600" cy="685800"/>
          </a:xfrm>
        </p:spPr>
        <p:txBody>
          <a:bodyPr/>
          <a:lstStyle/>
          <a:p>
            <a:r>
              <a:rPr lang="en-US" sz="2800" dirty="0"/>
              <a:t>References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FBC67F-598E-4839-BD40-56EA3A80DB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791200" y="6475413"/>
            <a:ext cx="2752725" cy="182880"/>
          </a:xfrm>
        </p:spPr>
        <p:txBody>
          <a:bodyPr/>
          <a:lstStyle/>
          <a:p>
            <a:pPr>
              <a:defRPr/>
            </a:pPr>
            <a:r>
              <a:rPr lang="en-US" altLang="ko-KR" dirty="0">
                <a:sym typeface="+mn-ea"/>
              </a:rPr>
              <a:t>Yue Qi, Samsung Research America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007749-577F-40D2-A74E-C5021E4948B3}"/>
              </a:ext>
            </a:extLst>
          </p:cNvPr>
          <p:cNvSpPr txBox="1"/>
          <p:nvPr/>
        </p:nvSpPr>
        <p:spPr>
          <a:xfrm>
            <a:off x="533399" y="1447800"/>
            <a:ext cx="807720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600" dirty="0"/>
              <a:t>[1] Considerations on UHR PAR and KPIs, IEEE 802.11-22/1919</a:t>
            </a:r>
          </a:p>
          <a:p>
            <a:pPr algn="just"/>
            <a:r>
              <a:rPr lang="en-US" sz="1600" dirty="0"/>
              <a:t>[2]11-21-0670-00-00be-further-improve-latency-performance-in11be</a:t>
            </a:r>
          </a:p>
          <a:p>
            <a:pPr algn="just"/>
            <a:r>
              <a:rPr lang="en-US" sz="1600" dirty="0">
                <a:sym typeface="Wingdings" panose="05000000000000000000" pitchFamily="2" charset="2"/>
              </a:rPr>
              <a:t>[3]11-22-1880-01-0uhr-latency-and-reliability-enhancements-for-uhr</a:t>
            </a:r>
          </a:p>
          <a:p>
            <a:pPr algn="just"/>
            <a:r>
              <a:rPr lang="en-US" sz="1600" dirty="0">
                <a:sym typeface="Wingdings" panose="05000000000000000000" pitchFamily="2" charset="2"/>
              </a:rPr>
              <a:t>[4]11-23-0018-01-0uhr-low-latency-support-in-uhr</a:t>
            </a:r>
          </a:p>
          <a:p>
            <a:pPr algn="just"/>
            <a:r>
              <a:rPr lang="en-US" sz="1600" dirty="0">
                <a:sym typeface="Wingdings" panose="05000000000000000000" pitchFamily="2" charset="2"/>
              </a:rPr>
              <a:t>[5]11-23-1174-00-0uhr-txop-preemption-follow-up</a:t>
            </a:r>
          </a:p>
          <a:p>
            <a:pPr algn="just"/>
            <a:r>
              <a:rPr lang="en-US" sz="1600" dirty="0">
                <a:sym typeface="Wingdings" panose="05000000000000000000" pitchFamily="2" charset="2"/>
              </a:rPr>
              <a:t>[6]11-23-0092-00-0uhr-preemption</a:t>
            </a:r>
          </a:p>
          <a:p>
            <a:pPr algn="just"/>
            <a:r>
              <a:rPr lang="en-US" sz="1600" dirty="0">
                <a:sym typeface="Wingdings" panose="05000000000000000000" pitchFamily="2" charset="2"/>
              </a:rPr>
              <a:t>[7]11-23-1229-00-0uhr-preemption-for-low-latency-application-follow-up</a:t>
            </a:r>
          </a:p>
          <a:p>
            <a:pPr algn="just"/>
            <a:r>
              <a:rPr lang="en-US" sz="1600" dirty="0">
                <a:sym typeface="Wingdings" panose="05000000000000000000" pitchFamily="2" charset="2"/>
              </a:rPr>
              <a:t>[8]11-23-1953-00-00bn-two-dimensional-resource-allocation (UL OFDMA)</a:t>
            </a:r>
          </a:p>
          <a:p>
            <a:pPr algn="just"/>
            <a:r>
              <a:rPr lang="en-US" sz="1600" dirty="0">
                <a:sym typeface="Wingdings" panose="05000000000000000000" pitchFamily="2" charset="2"/>
              </a:rPr>
              <a:t>[9]11-23-1954-00-00bn-two-dimensional-a-ppdu (DL)</a:t>
            </a:r>
          </a:p>
        </p:txBody>
      </p:sp>
    </p:spTree>
    <p:extLst>
      <p:ext uri="{BB962C8B-B14F-4D97-AF65-F5344CB8AC3E}">
        <p14:creationId xmlns:p14="http://schemas.microsoft.com/office/powerpoint/2010/main" val="1606324249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64396</TotalTime>
  <Words>1051</Words>
  <Application>Microsoft Office PowerPoint</Application>
  <PresentationFormat>On-screen Show (4:3)</PresentationFormat>
  <Paragraphs>198</Paragraphs>
  <Slides>9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20" baseType="lpstr">
      <vt:lpstr>Arial-BoldMT</vt:lpstr>
      <vt:lpstr>DengXian</vt:lpstr>
      <vt:lpstr>MS PGothic</vt:lpstr>
      <vt:lpstr>宋体</vt:lpstr>
      <vt:lpstr>宋体</vt:lpstr>
      <vt:lpstr>Arial</vt:lpstr>
      <vt:lpstr>Calibri</vt:lpstr>
      <vt:lpstr>Times New Roman</vt:lpstr>
      <vt:lpstr>Wingdings</vt:lpstr>
      <vt:lpstr>802-11-Submission</vt:lpstr>
      <vt:lpstr>Microsoft Word 97 - 2003 Document</vt:lpstr>
      <vt:lpstr>Latency reduction for immediate real-time application traffic transmission</vt:lpstr>
      <vt:lpstr>Introduction</vt:lpstr>
      <vt:lpstr>Background</vt:lpstr>
      <vt:lpstr>Abstract</vt:lpstr>
      <vt:lpstr>RTA transmission request</vt:lpstr>
      <vt:lpstr>Proposed solution</vt:lpstr>
      <vt:lpstr>Proposed solution (cont’d)</vt:lpstr>
      <vt:lpstr>Proposed solution (cont’d)</vt:lpstr>
      <vt:lpstr>References</vt:lpstr>
    </vt:vector>
  </TitlesOfParts>
  <Company>Marvell Semiconductor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15/0718r8</dc:title>
  <dc:subject>Task Group AY July 2015 Meeting Agenda</dc:subject>
  <dc:creator>卢刘明(Liuming Lu)</dc:creator>
  <cp:lastModifiedBy>Sunshine Qi</cp:lastModifiedBy>
  <cp:revision>4596</cp:revision>
  <cp:lastPrinted>2014-11-04T15:04:00Z</cp:lastPrinted>
  <dcterms:created xsi:type="dcterms:W3CDTF">2007-04-17T18:10:00Z</dcterms:created>
  <dcterms:modified xsi:type="dcterms:W3CDTF">2024-04-09T21:07:23Z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sflag">
    <vt:lpwstr>1431634268</vt:lpwstr>
  </property>
  <property fmtid="{D5CDD505-2E9C-101B-9397-08002B2CF9AE}" pid="27" name="_NewReviewCycle">
    <vt:lpwstr/>
  </property>
  <property fmtid="{D5CDD505-2E9C-101B-9397-08002B2CF9AE}" pid="28" name="KSOProductBuildVer">
    <vt:lpwstr>2052-10.1.0.6395</vt:lpwstr>
  </property>
</Properties>
</file>